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tiff" ContentType="image/tiff"/>
  <Default Extension="vml" ContentType="application/vnd.openxmlformats-officedocument.vmlDrawing"/>
  <Default Extension="gif" ContentType="image/gi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9.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4.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5.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21.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22.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23.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24.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25.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6.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theme/theme27.xml" ContentType="application/vnd.openxmlformats-officedocument.theme+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theme/theme46.xml" ContentType="application/vnd.openxmlformats-officedocument.theme+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theme/theme47.xml" ContentType="application/vnd.openxmlformats-officedocument.theme+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theme/theme48.xml" ContentType="application/vnd.openxmlformats-officedocument.theme+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theme/theme49.xml" ContentType="application/vnd.openxmlformats-officedocument.theme+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theme/theme50.xml" ContentType="application/vnd.openxmlformats-officedocument.theme+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theme/theme51.xml" ContentType="application/vnd.openxmlformats-officedocument.theme+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theme/theme52.xml" ContentType="application/vnd.openxmlformats-officedocument.theme+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theme/theme53.xml" ContentType="application/vnd.openxmlformats-officedocument.theme+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theme/theme54.xml" ContentType="application/vnd.openxmlformats-officedocument.theme+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theme/theme55.xml" ContentType="application/vnd.openxmlformats-officedocument.theme+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theme/theme56.xml" ContentType="application/vnd.openxmlformats-officedocument.theme+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theme/theme57.xml" ContentType="application/vnd.openxmlformats-officedocument.theme+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theme/theme58.xml" ContentType="application/vnd.openxmlformats-officedocument.theme+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theme/theme59.xml" ContentType="application/vnd.openxmlformats-officedocument.theme+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theme/theme60.xml" ContentType="application/vnd.openxmlformats-officedocument.theme+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theme/theme61.xml" ContentType="application/vnd.openxmlformats-officedocument.theme+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theme/theme62.xml" ContentType="application/vnd.openxmlformats-officedocument.theme+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theme/theme63.xml" ContentType="application/vnd.openxmlformats-officedocument.theme+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theme/theme64.xml" ContentType="application/vnd.openxmlformats-officedocument.theme+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theme/theme65.xml" ContentType="application/vnd.openxmlformats-officedocument.theme+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theme/theme66.xml" ContentType="application/vnd.openxmlformats-officedocument.theme+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theme/theme67.xml" ContentType="application/vnd.openxmlformats-officedocument.theme+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theme/theme68.xml" ContentType="application/vnd.openxmlformats-officedocument.theme+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theme/theme69.xml" ContentType="application/vnd.openxmlformats-officedocument.theme+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theme/theme70.xml" ContentType="application/vnd.openxmlformats-officedocument.theme+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theme/theme71.xml" ContentType="application/vnd.openxmlformats-officedocument.theme+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theme/theme72.xml" ContentType="application/vnd.openxmlformats-officedocument.theme+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theme/theme73.xml" ContentType="application/vnd.openxmlformats-officedocument.theme+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theme/theme74.xml" ContentType="application/vnd.openxmlformats-officedocument.theme+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theme/theme75.xml" ContentType="application/vnd.openxmlformats-officedocument.theme+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theme/theme76.xml" ContentType="application/vnd.openxmlformats-officedocument.theme+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theme/theme77.xml" ContentType="application/vnd.openxmlformats-officedocument.theme+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theme/theme78.xml" ContentType="application/vnd.openxmlformats-officedocument.theme+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theme/theme79.xml" ContentType="application/vnd.openxmlformats-officedocument.theme+xml"/>
  <Override PartName="/ppt/theme/theme80.xml" ContentType="application/vnd.openxmlformats-officedocument.theme+xml"/>
  <Override PartName="/ppt/theme/theme8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2.xml" ContentType="application/vnd.openxmlformats-officedocument.drawingml.chart+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charts/chart5.xml" ContentType="application/vnd.openxmlformats-officedocument.drawingml.chart+xml"/>
  <Override PartName="/ppt/charts/chart6.xml" ContentType="application/vnd.openxmlformats-officedocument.drawingml.chart+xml"/>
  <Override PartName="/ppt/theme/themeOverride1.xml" ContentType="application/vnd.openxmlformats-officedocument.themeOverride+xml"/>
  <Override PartName="/ppt/charts/chart7.xml" ContentType="application/vnd.openxmlformats-officedocument.drawingml.chart+xml"/>
  <Override PartName="/ppt/theme/themeOverride2.xml" ContentType="application/vnd.openxmlformats-officedocument.themeOverride+xml"/>
  <Override PartName="/ppt/charts/chart8.xml" ContentType="application/vnd.openxmlformats-officedocument.drawingml.chart+xml"/>
  <Override PartName="/ppt/theme/themeOverride3.xml" ContentType="application/vnd.openxmlformats-officedocument.themeOverride+xml"/>
  <Override PartName="/ppt/charts/chart9.xml" ContentType="application/vnd.openxmlformats-officedocument.drawingml.chart+xml"/>
  <Override PartName="/ppt/theme/themeOverride4.xml" ContentType="application/vnd.openxmlformats-officedocument.themeOverr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10.xml" ContentType="application/vnd.openxmlformats-officedocument.drawingml.chart+xml"/>
  <Override PartName="/ppt/theme/themeOverride5.xml" ContentType="application/vnd.openxmlformats-officedocument.themeOverride+xml"/>
  <Override PartName="/ppt/notesSlides/notesSlide36.xml" ContentType="application/vnd.openxmlformats-officedocument.presentationml.notesSlide+xml"/>
  <Override PartName="/ppt/charts/chart11.xml" ContentType="application/vnd.openxmlformats-officedocument.drawingml.chart+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rts/chart12.xml" ContentType="application/vnd.openxmlformats-officedocument.drawingml.chart+xml"/>
  <Override PartName="/ppt/theme/themeOverride6.xml" ContentType="application/vnd.openxmlformats-officedocument.themeOverride+xml"/>
  <Override PartName="/ppt/charts/chart13.xml" ContentType="application/vnd.openxmlformats-officedocument.drawingml.chart+xml"/>
  <Override PartName="/ppt/theme/themeOverride7.xml" ContentType="application/vnd.openxmlformats-officedocument.themeOverride+xml"/>
  <Override PartName="/ppt/drawings/drawing1.xml" ContentType="application/vnd.openxmlformats-officedocument.drawingml.chartshapes+xml"/>
  <Override PartName="/ppt/charts/chart14.xml" ContentType="application/vnd.openxmlformats-officedocument.drawingml.chart+xml"/>
  <Override PartName="/ppt/theme/themeOverride8.xml" ContentType="application/vnd.openxmlformats-officedocument.themeOverride+xml"/>
  <Override PartName="/ppt/drawings/drawing2.xml" ContentType="application/vnd.openxmlformats-officedocument.drawingml.chartshapes+xml"/>
  <Override PartName="/ppt/notesSlides/notesSlide39.xml" ContentType="application/vnd.openxmlformats-officedocument.presentationml.notesSlide+xml"/>
  <Override PartName="/ppt/charts/chart15.xml" ContentType="application/vnd.openxmlformats-officedocument.drawingml.chart+xml"/>
  <Override PartName="/ppt/theme/themeOverride9.xml" ContentType="application/vnd.openxmlformats-officedocument.themeOverride+xml"/>
  <Override PartName="/ppt/drawings/drawing3.xml" ContentType="application/vnd.openxmlformats-officedocument.drawingml.chartshapes+xml"/>
  <Override PartName="/ppt/charts/chart16.xml" ContentType="application/vnd.openxmlformats-officedocument.drawingml.chart+xml"/>
  <Override PartName="/ppt/theme/themeOverride10.xml" ContentType="application/vnd.openxmlformats-officedocument.themeOverride+xml"/>
  <Override PartName="/ppt/charts/chart17.xml" ContentType="application/vnd.openxmlformats-officedocument.drawingml.chart+xml"/>
  <Override PartName="/ppt/theme/themeOverride11.xml" ContentType="application/vnd.openxmlformats-officedocument.themeOverride+xml"/>
  <Override PartName="/ppt/charts/chart18.xml" ContentType="application/vnd.openxmlformats-officedocument.drawingml.chart+xml"/>
  <Override PartName="/ppt/theme/themeOverride12.xml" ContentType="application/vnd.openxmlformats-officedocument.themeOverride+xml"/>
  <Override PartName="/ppt/charts/chart19.xml" ContentType="application/vnd.openxmlformats-officedocument.drawingml.chart+xml"/>
  <Override PartName="/ppt/theme/themeOverride13.xml" ContentType="application/vnd.openxmlformats-officedocument.themeOverr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media/image195.jpg" ContentType="image/png"/>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rts/chart22.xml" ContentType="application/vnd.openxmlformats-officedocument.drawingml.chart+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notesSlides/notesSlide61.xml" ContentType="application/vnd.openxmlformats-officedocument.presentationml.notesSlide+xml"/>
  <Override PartName="/ppt/charts/chart25.xml" ContentType="application/vnd.openxmlformats-officedocument.drawingml.chart+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26.xml" ContentType="application/vnd.openxmlformats-officedocument.drawingml.chart+xml"/>
  <Override PartName="/ppt/charts/chart27.xml" ContentType="application/vnd.openxmlformats-officedocument.drawingml.chart+xml"/>
  <Override PartName="/ppt/notesSlides/notesSlide64.xml" ContentType="application/vnd.openxmlformats-officedocument.presentationml.notesSlide+xml"/>
  <Override PartName="/ppt/charts/chart28.xml" ContentType="application/vnd.openxmlformats-officedocument.drawingml.chart+xml"/>
  <Override PartName="/ppt/theme/themeOverride14.xml" ContentType="application/vnd.openxmlformats-officedocument.themeOverr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tags/tag1.xml" ContentType="application/vnd.openxmlformats-officedocument.presentationml.tags+xml"/>
  <Override PartName="/ppt/notesSlides/notesSlide82.xml" ContentType="application/vnd.openxmlformats-officedocument.presentationml.notesSlide+xml"/>
  <Override PartName="/ppt/tags/tag2.xml" ContentType="application/vnd.openxmlformats-officedocument.presentationml.tags+xml"/>
  <Override PartName="/ppt/notesSlides/notesSlide83.xml" ContentType="application/vnd.openxmlformats-officedocument.presentationml.notesSlide+xml"/>
  <Override PartName="/ppt/tags/tag3.xml" ContentType="application/vnd.openxmlformats-officedocument.presentationml.tags+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tags/tag4.xml" ContentType="application/vnd.openxmlformats-officedocument.presentationml.tags+xml"/>
  <Override PartName="/ppt/notesSlides/notesSlide87.xml" ContentType="application/vnd.openxmlformats-officedocument.presentationml.notesSlide+xml"/>
  <Override PartName="/ppt/tags/tag5.xml" ContentType="application/vnd.openxmlformats-officedocument.presentationml.tags+xml"/>
  <Override PartName="/ppt/notesSlides/notesSlide88.xml" ContentType="application/vnd.openxmlformats-officedocument.presentationml.notesSlide+xml"/>
  <Override PartName="/ppt/tags/tag6.xml" ContentType="application/vnd.openxmlformats-officedocument.presentationml.tags+xml"/>
  <Override PartName="/ppt/notesSlides/notesSlide89.xml" ContentType="application/vnd.openxmlformats-officedocument.presentationml.notesSlide+xml"/>
  <Override PartName="/ppt/tags/tag7.xml" ContentType="application/vnd.openxmlformats-officedocument.presentationml.tags+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charts/chart29.xml" ContentType="application/vnd.openxmlformats-officedocument.drawingml.chart+xml"/>
  <Override PartName="/ppt/charts/chart30.xml" ContentType="application/vnd.openxmlformats-officedocument.drawingml.chart+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charts/chart31.xml" ContentType="application/vnd.openxmlformats-officedocument.drawingml.chart+xml"/>
  <Override PartName="/ppt/charts/chart32.xml" ContentType="application/vnd.openxmlformats-officedocument.drawingml.chart+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charts/chart33.xml" ContentType="application/vnd.openxmlformats-officedocument.drawingml.chart+xml"/>
  <Override PartName="/ppt/theme/themeOverride15.xml" ContentType="application/vnd.openxmlformats-officedocument.themeOverride+xml"/>
  <Override PartName="/ppt/notesSlides/notesSlide126.xml" ContentType="application/vnd.openxmlformats-officedocument.presentationml.notesSlide+xml"/>
  <Override PartName="/ppt/charts/chart34.xml" ContentType="application/vnd.openxmlformats-officedocument.drawingml.chart+xml"/>
  <Override PartName="/ppt/theme/themeOverride16.xml" ContentType="application/vnd.openxmlformats-officedocument.themeOverride+xml"/>
  <Override PartName="/ppt/drawings/drawing4.xml" ContentType="application/vnd.openxmlformats-officedocument.drawingml.chartshapes+xml"/>
  <Override PartName="/ppt/charts/chart35.xml" ContentType="application/vnd.openxmlformats-officedocument.drawingml.chart+xml"/>
  <Override PartName="/ppt/theme/themeOverride17.xml" ContentType="application/vnd.openxmlformats-officedocument.themeOverride+xml"/>
  <Override PartName="/ppt/notesSlides/notesSlide127.xml" ContentType="application/vnd.openxmlformats-officedocument.presentationml.notesSlide+xml"/>
  <Override PartName="/ppt/charts/chart36.xml" ContentType="application/vnd.openxmlformats-officedocument.drawingml.chart+xml"/>
  <Override PartName="/ppt/theme/themeOverride18.xml" ContentType="application/vnd.openxmlformats-officedocument.themeOverride+xml"/>
  <Override PartName="/ppt/drawings/drawing5.xml" ContentType="application/vnd.openxmlformats-officedocument.drawingml.chartshapes+xml"/>
  <Override PartName="/ppt/charts/chart37.xml" ContentType="application/vnd.openxmlformats-officedocument.drawingml.chart+xml"/>
  <Override PartName="/ppt/theme/themeOverride19.xml" ContentType="application/vnd.openxmlformats-officedocument.themeOverr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charts/chart38.xml" ContentType="application/vnd.openxmlformats-officedocument.drawingml.chart+xml"/>
  <Override PartName="/ppt/notesSlides/notesSlide147.xml" ContentType="application/vnd.openxmlformats-officedocument.presentationml.notesSlide+xml"/>
  <Override PartName="/ppt/charts/chart39.xml" ContentType="application/vnd.openxmlformats-officedocument.drawingml.chart+xml"/>
  <Override PartName="/ppt/theme/themeOverride20.xml" ContentType="application/vnd.openxmlformats-officedocument.themeOverride+xml"/>
  <Override PartName="/ppt/notesSlides/notesSlide1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74" r:id="rId9"/>
    <p:sldMasterId id="2147484087" r:id="rId10"/>
    <p:sldMasterId id="2147484099" r:id="rId11"/>
    <p:sldMasterId id="2147484281" r:id="rId12"/>
    <p:sldMasterId id="2147484522" r:id="rId13"/>
    <p:sldMasterId id="2147484534" r:id="rId14"/>
    <p:sldMasterId id="2147484571" r:id="rId15"/>
    <p:sldMasterId id="2147484777" r:id="rId16"/>
    <p:sldMasterId id="2147484837" r:id="rId17"/>
    <p:sldMasterId id="2147484849" r:id="rId18"/>
    <p:sldMasterId id="2147484861" r:id="rId19"/>
    <p:sldMasterId id="2147484873" r:id="rId20"/>
    <p:sldMasterId id="2147484969" r:id="rId21"/>
    <p:sldMasterId id="2147485410" r:id="rId22"/>
    <p:sldMasterId id="2147485520" r:id="rId23"/>
    <p:sldMasterId id="2147485532" r:id="rId24"/>
    <p:sldMasterId id="2147485652" r:id="rId25"/>
    <p:sldMasterId id="2147485665" r:id="rId26"/>
    <p:sldMasterId id="2147485714" r:id="rId27"/>
    <p:sldMasterId id="2147486472" r:id="rId28"/>
    <p:sldMasterId id="2147486594" r:id="rId29"/>
    <p:sldMasterId id="2147486654" r:id="rId30"/>
    <p:sldMasterId id="2147486847" r:id="rId31"/>
    <p:sldMasterId id="2147486871" r:id="rId32"/>
    <p:sldMasterId id="2147486966" r:id="rId33"/>
    <p:sldMasterId id="2147487084" r:id="rId34"/>
    <p:sldMasterId id="2147487120" r:id="rId35"/>
    <p:sldMasterId id="2147487144" r:id="rId36"/>
    <p:sldMasterId id="2147487194" r:id="rId37"/>
    <p:sldMasterId id="2147487206" r:id="rId38"/>
    <p:sldMasterId id="2147487258" r:id="rId39"/>
    <p:sldMasterId id="2147487278" r:id="rId40"/>
    <p:sldMasterId id="2147487375" r:id="rId41"/>
    <p:sldMasterId id="2147487423" r:id="rId42"/>
    <p:sldMasterId id="2147487459" r:id="rId43"/>
    <p:sldMasterId id="2147487471" r:id="rId44"/>
    <p:sldMasterId id="2147487483" r:id="rId45"/>
    <p:sldMasterId id="2147487495" r:id="rId46"/>
    <p:sldMasterId id="2147487502" r:id="rId47"/>
    <p:sldMasterId id="2147487509" r:id="rId48"/>
    <p:sldMasterId id="2147487516" r:id="rId49"/>
    <p:sldMasterId id="2147487524" r:id="rId50"/>
    <p:sldMasterId id="2147487536" r:id="rId51"/>
    <p:sldMasterId id="2147487574" r:id="rId52"/>
    <p:sldMasterId id="2147487598" r:id="rId53"/>
    <p:sldMasterId id="2147487610" r:id="rId54"/>
    <p:sldMasterId id="2147487623" r:id="rId55"/>
    <p:sldMasterId id="2147487707" r:id="rId56"/>
    <p:sldMasterId id="2147487731" r:id="rId57"/>
    <p:sldMasterId id="2147487743" r:id="rId58"/>
    <p:sldMasterId id="2147487948" r:id="rId59"/>
    <p:sldMasterId id="2147488008" r:id="rId60"/>
    <p:sldMasterId id="2147488021" r:id="rId61"/>
    <p:sldMasterId id="2147488034" r:id="rId62"/>
    <p:sldMasterId id="2147488047" r:id="rId63"/>
    <p:sldMasterId id="2147488072" r:id="rId64"/>
    <p:sldMasterId id="2147488085" r:id="rId65"/>
    <p:sldMasterId id="2147488097" r:id="rId66"/>
    <p:sldMasterId id="2147488109" r:id="rId67"/>
    <p:sldMasterId id="2147488121" r:id="rId68"/>
    <p:sldMasterId id="2147488134" r:id="rId69"/>
    <p:sldMasterId id="2147488146" r:id="rId70"/>
    <p:sldMasterId id="2147488158" r:id="rId71"/>
    <p:sldMasterId id="2147488171" r:id="rId72"/>
    <p:sldMasterId id="2147488183" r:id="rId73"/>
    <p:sldMasterId id="2147488196" r:id="rId74"/>
    <p:sldMasterId id="2147488208" r:id="rId75"/>
    <p:sldMasterId id="2147488222" r:id="rId76"/>
    <p:sldMasterId id="2147488236" r:id="rId77"/>
    <p:sldMasterId id="2147488249" r:id="rId78"/>
    <p:sldMasterId id="2147488262" r:id="rId79"/>
  </p:sldMasterIdLst>
  <p:notesMasterIdLst>
    <p:notesMasterId r:id="rId545"/>
  </p:notesMasterIdLst>
  <p:handoutMasterIdLst>
    <p:handoutMasterId r:id="rId546"/>
  </p:handoutMasterIdLst>
  <p:sldIdLst>
    <p:sldId id="3122" r:id="rId80"/>
    <p:sldId id="4834" r:id="rId81"/>
    <p:sldId id="4678" r:id="rId82"/>
    <p:sldId id="4687" r:id="rId83"/>
    <p:sldId id="4441" r:id="rId84"/>
    <p:sldId id="4443" r:id="rId85"/>
    <p:sldId id="4439" r:id="rId86"/>
    <p:sldId id="4444" r:id="rId87"/>
    <p:sldId id="4437" r:id="rId88"/>
    <p:sldId id="2616" r:id="rId89"/>
    <p:sldId id="4484" r:id="rId90"/>
    <p:sldId id="4610" r:id="rId91"/>
    <p:sldId id="4692" r:id="rId92"/>
    <p:sldId id="4512" r:id="rId93"/>
    <p:sldId id="4514" r:id="rId94"/>
    <p:sldId id="4524" r:id="rId95"/>
    <p:sldId id="3280" r:id="rId96"/>
    <p:sldId id="4607" r:id="rId97"/>
    <p:sldId id="4619" r:id="rId98"/>
    <p:sldId id="2687" r:id="rId99"/>
    <p:sldId id="4696" r:id="rId100"/>
    <p:sldId id="4661" r:id="rId101"/>
    <p:sldId id="4695" r:id="rId102"/>
    <p:sldId id="4697" r:id="rId103"/>
    <p:sldId id="4142" r:id="rId104"/>
    <p:sldId id="3295" r:id="rId105"/>
    <p:sldId id="3296" r:id="rId106"/>
    <p:sldId id="3297" r:id="rId107"/>
    <p:sldId id="2886" r:id="rId108"/>
    <p:sldId id="2887" r:id="rId109"/>
    <p:sldId id="2889" r:id="rId110"/>
    <p:sldId id="2890" r:id="rId111"/>
    <p:sldId id="2891" r:id="rId112"/>
    <p:sldId id="3845" r:id="rId113"/>
    <p:sldId id="3846" r:id="rId114"/>
    <p:sldId id="3847" r:id="rId115"/>
    <p:sldId id="3264" r:id="rId116"/>
    <p:sldId id="2893" r:id="rId117"/>
    <p:sldId id="3660" r:id="rId118"/>
    <p:sldId id="3707" r:id="rId119"/>
    <p:sldId id="3853" r:id="rId120"/>
    <p:sldId id="3856" r:id="rId121"/>
    <p:sldId id="4143" r:id="rId122"/>
    <p:sldId id="4144" r:id="rId123"/>
    <p:sldId id="3917" r:id="rId124"/>
    <p:sldId id="4147" r:id="rId125"/>
    <p:sldId id="4698" r:id="rId126"/>
    <p:sldId id="3929" r:id="rId127"/>
    <p:sldId id="3930" r:id="rId128"/>
    <p:sldId id="3581" r:id="rId129"/>
    <p:sldId id="3582" r:id="rId130"/>
    <p:sldId id="3609" r:id="rId131"/>
    <p:sldId id="4145" r:id="rId132"/>
    <p:sldId id="3583" r:id="rId133"/>
    <p:sldId id="3614" r:id="rId134"/>
    <p:sldId id="3615" r:id="rId135"/>
    <p:sldId id="4146" r:id="rId136"/>
    <p:sldId id="3584" r:id="rId137"/>
    <p:sldId id="3585" r:id="rId138"/>
    <p:sldId id="3586" r:id="rId139"/>
    <p:sldId id="3848" r:id="rId140"/>
    <p:sldId id="3710" r:id="rId141"/>
    <p:sldId id="3711" r:id="rId142"/>
    <p:sldId id="3712" r:id="rId143"/>
    <p:sldId id="3943" r:id="rId144"/>
    <p:sldId id="3944" r:id="rId145"/>
    <p:sldId id="3945" r:id="rId146"/>
    <p:sldId id="3946" r:id="rId147"/>
    <p:sldId id="3947" r:id="rId148"/>
    <p:sldId id="3948" r:id="rId149"/>
    <p:sldId id="3719" r:id="rId150"/>
    <p:sldId id="3950" r:id="rId151"/>
    <p:sldId id="3720" r:id="rId152"/>
    <p:sldId id="4838" r:id="rId153"/>
    <p:sldId id="3721" r:id="rId154"/>
    <p:sldId id="3722" r:id="rId155"/>
    <p:sldId id="1513" r:id="rId156"/>
    <p:sldId id="1512" r:id="rId157"/>
    <p:sldId id="4699" r:id="rId158"/>
    <p:sldId id="3723" r:id="rId159"/>
    <p:sldId id="3958" r:id="rId160"/>
    <p:sldId id="3978" r:id="rId161"/>
    <p:sldId id="3602" r:id="rId162"/>
    <p:sldId id="3857" r:id="rId163"/>
    <p:sldId id="3983" r:id="rId164"/>
    <p:sldId id="3604" r:id="rId165"/>
    <p:sldId id="3726" r:id="rId166"/>
    <p:sldId id="3728" r:id="rId167"/>
    <p:sldId id="3855" r:id="rId168"/>
    <p:sldId id="3918" r:id="rId169"/>
    <p:sldId id="3923" r:id="rId170"/>
    <p:sldId id="3922" r:id="rId171"/>
    <p:sldId id="3730" r:id="rId172"/>
    <p:sldId id="4155" r:id="rId173"/>
    <p:sldId id="3731" r:id="rId174"/>
    <p:sldId id="3732" r:id="rId175"/>
    <p:sldId id="4156" r:id="rId176"/>
    <p:sldId id="4157" r:id="rId177"/>
    <p:sldId id="3735" r:id="rId178"/>
    <p:sldId id="3736" r:id="rId179"/>
    <p:sldId id="4419" r:id="rId180"/>
    <p:sldId id="4417" r:id="rId181"/>
    <p:sldId id="4418" r:id="rId182"/>
    <p:sldId id="3737" r:id="rId183"/>
    <p:sldId id="3738" r:id="rId184"/>
    <p:sldId id="3859" r:id="rId185"/>
    <p:sldId id="3860" r:id="rId186"/>
    <p:sldId id="4081" r:id="rId187"/>
    <p:sldId id="4689" r:id="rId188"/>
    <p:sldId id="3741" r:id="rId189"/>
    <p:sldId id="3742" r:id="rId190"/>
    <p:sldId id="3743" r:id="rId191"/>
    <p:sldId id="3869" r:id="rId192"/>
    <p:sldId id="3919" r:id="rId193"/>
    <p:sldId id="4160" r:id="rId194"/>
    <p:sldId id="3872" r:id="rId195"/>
    <p:sldId id="3744" r:id="rId196"/>
    <p:sldId id="3745" r:id="rId197"/>
    <p:sldId id="3746" r:id="rId198"/>
    <p:sldId id="3747" r:id="rId199"/>
    <p:sldId id="3748" r:id="rId200"/>
    <p:sldId id="3749" r:id="rId201"/>
    <p:sldId id="3873" r:id="rId202"/>
    <p:sldId id="3874" r:id="rId203"/>
    <p:sldId id="3751" r:id="rId204"/>
    <p:sldId id="3754" r:id="rId205"/>
    <p:sldId id="3756" r:id="rId206"/>
    <p:sldId id="3757" r:id="rId207"/>
    <p:sldId id="4165" r:id="rId208"/>
    <p:sldId id="4133" r:id="rId209"/>
    <p:sldId id="3875" r:id="rId210"/>
    <p:sldId id="3758" r:id="rId211"/>
    <p:sldId id="3759" r:id="rId212"/>
    <p:sldId id="4167" r:id="rId213"/>
    <p:sldId id="3790" r:id="rId214"/>
    <p:sldId id="3792" r:id="rId215"/>
    <p:sldId id="3761" r:id="rId216"/>
    <p:sldId id="3920" r:id="rId217"/>
    <p:sldId id="3999" r:id="rId218"/>
    <p:sldId id="3762" r:id="rId219"/>
    <p:sldId id="3763" r:id="rId220"/>
    <p:sldId id="4168" r:id="rId221"/>
    <p:sldId id="3764" r:id="rId222"/>
    <p:sldId id="3765" r:id="rId223"/>
    <p:sldId id="3766" r:id="rId224"/>
    <p:sldId id="3767" r:id="rId225"/>
    <p:sldId id="3768" r:id="rId226"/>
    <p:sldId id="4839" r:id="rId227"/>
    <p:sldId id="4840" r:id="rId228"/>
    <p:sldId id="4841" r:id="rId229"/>
    <p:sldId id="4842" r:id="rId230"/>
    <p:sldId id="3769" r:id="rId231"/>
    <p:sldId id="3770" r:id="rId232"/>
    <p:sldId id="3771" r:id="rId233"/>
    <p:sldId id="3772" r:id="rId234"/>
    <p:sldId id="3773" r:id="rId235"/>
    <p:sldId id="4688" r:id="rId236"/>
    <p:sldId id="815" r:id="rId237"/>
    <p:sldId id="794" r:id="rId238"/>
    <p:sldId id="816" r:id="rId239"/>
    <p:sldId id="796" r:id="rId240"/>
    <p:sldId id="814" r:id="rId241"/>
    <p:sldId id="810" r:id="rId242"/>
    <p:sldId id="4829" r:id="rId243"/>
    <p:sldId id="3887" r:id="rId244"/>
    <p:sldId id="3886" r:id="rId245"/>
    <p:sldId id="3888" r:id="rId246"/>
    <p:sldId id="4279" r:id="rId247"/>
    <p:sldId id="3372" r:id="rId248"/>
    <p:sldId id="3883" r:id="rId249"/>
    <p:sldId id="3378" r:id="rId250"/>
    <p:sldId id="3379" r:id="rId251"/>
    <p:sldId id="3380" r:id="rId252"/>
    <p:sldId id="3381" r:id="rId253"/>
    <p:sldId id="4683" r:id="rId254"/>
    <p:sldId id="4186" r:id="rId255"/>
    <p:sldId id="3374" r:id="rId256"/>
    <p:sldId id="4173" r:id="rId257"/>
    <p:sldId id="4174" r:id="rId258"/>
    <p:sldId id="3324" r:id="rId259"/>
    <p:sldId id="3905" r:id="rId260"/>
    <p:sldId id="4187" r:id="rId261"/>
    <p:sldId id="4188" r:id="rId262"/>
    <p:sldId id="4215" r:id="rId263"/>
    <p:sldId id="3781" r:id="rId264"/>
    <p:sldId id="3782" r:id="rId265"/>
    <p:sldId id="3908" r:id="rId266"/>
    <p:sldId id="3909" r:id="rId267"/>
    <p:sldId id="3926" r:id="rId268"/>
    <p:sldId id="3786" r:id="rId269"/>
    <p:sldId id="3910" r:id="rId270"/>
    <p:sldId id="3796" r:id="rId271"/>
    <p:sldId id="3795" r:id="rId272"/>
    <p:sldId id="3906" r:id="rId273"/>
    <p:sldId id="4845" r:id="rId274"/>
    <p:sldId id="4835" r:id="rId275"/>
    <p:sldId id="4843" r:id="rId276"/>
    <p:sldId id="3911" r:id="rId277"/>
    <p:sldId id="4836" r:id="rId278"/>
    <p:sldId id="4209" r:id="rId279"/>
    <p:sldId id="3915" r:id="rId280"/>
    <p:sldId id="3916" r:id="rId281"/>
    <p:sldId id="4830" r:id="rId282"/>
    <p:sldId id="4086" r:id="rId283"/>
    <p:sldId id="3802" r:id="rId284"/>
    <p:sldId id="3803" r:id="rId285"/>
    <p:sldId id="3804" r:id="rId286"/>
    <p:sldId id="4206" r:id="rId287"/>
    <p:sldId id="4210" r:id="rId288"/>
    <p:sldId id="3805" r:id="rId289"/>
    <p:sldId id="3806" r:id="rId290"/>
    <p:sldId id="4212" r:id="rId291"/>
    <p:sldId id="3807" r:id="rId292"/>
    <p:sldId id="4213" r:id="rId293"/>
    <p:sldId id="4214" r:id="rId294"/>
    <p:sldId id="3800" r:id="rId295"/>
    <p:sldId id="3695" r:id="rId296"/>
    <p:sldId id="3696" r:id="rId297"/>
    <p:sldId id="4847" r:id="rId298"/>
    <p:sldId id="4848" r:id="rId299"/>
    <p:sldId id="4849" r:id="rId300"/>
    <p:sldId id="4850" r:id="rId301"/>
    <p:sldId id="4851" r:id="rId302"/>
    <p:sldId id="4853" r:id="rId303"/>
    <p:sldId id="4854" r:id="rId304"/>
    <p:sldId id="4837" r:id="rId305"/>
    <p:sldId id="4426" r:id="rId306"/>
    <p:sldId id="2746" r:id="rId307"/>
    <p:sldId id="4831" r:id="rId308"/>
    <p:sldId id="4832" r:id="rId309"/>
    <p:sldId id="4682" r:id="rId310"/>
    <p:sldId id="3878" r:id="rId311"/>
    <p:sldId id="3879" r:id="rId312"/>
    <p:sldId id="3880" r:id="rId313"/>
    <p:sldId id="3881" r:id="rId314"/>
    <p:sldId id="3882" r:id="rId315"/>
    <p:sldId id="3841" r:id="rId316"/>
    <p:sldId id="3812" r:id="rId317"/>
    <p:sldId id="3813" r:id="rId318"/>
    <p:sldId id="3814" r:id="rId319"/>
    <p:sldId id="3815" r:id="rId320"/>
    <p:sldId id="3816" r:id="rId321"/>
    <p:sldId id="3817" r:id="rId322"/>
    <p:sldId id="3818" r:id="rId323"/>
    <p:sldId id="3819" r:id="rId324"/>
    <p:sldId id="3820" r:id="rId325"/>
    <p:sldId id="3821" r:id="rId326"/>
    <p:sldId id="3822" r:id="rId327"/>
    <p:sldId id="3823" r:id="rId328"/>
    <p:sldId id="3824" r:id="rId329"/>
    <p:sldId id="3825" r:id="rId330"/>
    <p:sldId id="3826" r:id="rId331"/>
    <p:sldId id="3827" r:id="rId332"/>
    <p:sldId id="3828" r:id="rId333"/>
    <p:sldId id="3829" r:id="rId334"/>
    <p:sldId id="3830" r:id="rId335"/>
    <p:sldId id="3831" r:id="rId336"/>
    <p:sldId id="3832" r:id="rId337"/>
    <p:sldId id="3833" r:id="rId338"/>
    <p:sldId id="3834" r:id="rId339"/>
    <p:sldId id="3835" r:id="rId340"/>
    <p:sldId id="3836" r:id="rId341"/>
    <p:sldId id="3837" r:id="rId342"/>
    <p:sldId id="3838" r:id="rId343"/>
    <p:sldId id="3839" r:id="rId344"/>
    <p:sldId id="257" r:id="rId345"/>
    <p:sldId id="352" r:id="rId346"/>
    <p:sldId id="382" r:id="rId347"/>
    <p:sldId id="359" r:id="rId348"/>
    <p:sldId id="358" r:id="rId349"/>
    <p:sldId id="367" r:id="rId350"/>
    <p:sldId id="380" r:id="rId351"/>
    <p:sldId id="381" r:id="rId352"/>
    <p:sldId id="346" r:id="rId353"/>
    <p:sldId id="4827" r:id="rId354"/>
    <p:sldId id="4232" r:id="rId355"/>
    <p:sldId id="4233" r:id="rId356"/>
    <p:sldId id="4234" r:id="rId357"/>
    <p:sldId id="4235" r:id="rId358"/>
    <p:sldId id="4236" r:id="rId359"/>
    <p:sldId id="4237" r:id="rId360"/>
    <p:sldId id="4238" r:id="rId361"/>
    <p:sldId id="4239" r:id="rId362"/>
    <p:sldId id="4240" r:id="rId363"/>
    <p:sldId id="4241" r:id="rId364"/>
    <p:sldId id="4242" r:id="rId365"/>
    <p:sldId id="3842" r:id="rId366"/>
    <p:sldId id="4227" r:id="rId367"/>
    <p:sldId id="4228" r:id="rId368"/>
    <p:sldId id="4229" r:id="rId369"/>
    <p:sldId id="4230" r:id="rId370"/>
    <p:sldId id="4231" r:id="rId371"/>
    <p:sldId id="3299" r:id="rId372"/>
    <p:sldId id="3208" r:id="rId373"/>
    <p:sldId id="3453" r:id="rId374"/>
    <p:sldId id="3454" r:id="rId375"/>
    <p:sldId id="3294" r:id="rId376"/>
    <p:sldId id="3300" r:id="rId377"/>
    <p:sldId id="3301" r:id="rId378"/>
    <p:sldId id="3302" r:id="rId379"/>
    <p:sldId id="3303" r:id="rId380"/>
    <p:sldId id="3304" r:id="rId381"/>
    <p:sldId id="3305" r:id="rId382"/>
    <p:sldId id="3306" r:id="rId383"/>
    <p:sldId id="3307" r:id="rId384"/>
    <p:sldId id="3308" r:id="rId385"/>
    <p:sldId id="3309" r:id="rId386"/>
    <p:sldId id="3260" r:id="rId387"/>
    <p:sldId id="3261" r:id="rId388"/>
    <p:sldId id="3262" r:id="rId389"/>
    <p:sldId id="3263" r:id="rId390"/>
    <p:sldId id="3447" r:id="rId391"/>
    <p:sldId id="3209" r:id="rId392"/>
    <p:sldId id="3310" r:id="rId393"/>
    <p:sldId id="3311" r:id="rId394"/>
    <p:sldId id="3312" r:id="rId395"/>
    <p:sldId id="3327" r:id="rId396"/>
    <p:sldId id="3328" r:id="rId397"/>
    <p:sldId id="3314" r:id="rId398"/>
    <p:sldId id="3329" r:id="rId399"/>
    <p:sldId id="3316" r:id="rId400"/>
    <p:sldId id="3317" r:id="rId401"/>
    <p:sldId id="3506" r:id="rId402"/>
    <p:sldId id="3507" r:id="rId403"/>
    <p:sldId id="3319" r:id="rId404"/>
    <p:sldId id="3320" r:id="rId405"/>
    <p:sldId id="3330" r:id="rId406"/>
    <p:sldId id="3331" r:id="rId407"/>
    <p:sldId id="3332" r:id="rId408"/>
    <p:sldId id="3321" r:id="rId409"/>
    <p:sldId id="3325" r:id="rId410"/>
    <p:sldId id="3333" r:id="rId411"/>
    <p:sldId id="3334" r:id="rId412"/>
    <p:sldId id="3337" r:id="rId413"/>
    <p:sldId id="3335" r:id="rId414"/>
    <p:sldId id="3336" r:id="rId415"/>
    <p:sldId id="3338" r:id="rId416"/>
    <p:sldId id="3344" r:id="rId417"/>
    <p:sldId id="3444" r:id="rId418"/>
    <p:sldId id="3340" r:id="rId419"/>
    <p:sldId id="3432" r:id="rId420"/>
    <p:sldId id="3443" r:id="rId421"/>
    <p:sldId id="3406" r:id="rId422"/>
    <p:sldId id="3407" r:id="rId423"/>
    <p:sldId id="3408" r:id="rId424"/>
    <p:sldId id="3409" r:id="rId425"/>
    <p:sldId id="3410" r:id="rId426"/>
    <p:sldId id="3411" r:id="rId427"/>
    <p:sldId id="3412" r:id="rId428"/>
    <p:sldId id="3413" r:id="rId429"/>
    <p:sldId id="3414" r:id="rId430"/>
    <p:sldId id="3415" r:id="rId431"/>
    <p:sldId id="3416" r:id="rId432"/>
    <p:sldId id="3417" r:id="rId433"/>
    <p:sldId id="3418" r:id="rId434"/>
    <p:sldId id="3419" r:id="rId435"/>
    <p:sldId id="3420" r:id="rId436"/>
    <p:sldId id="3421" r:id="rId437"/>
    <p:sldId id="3422" r:id="rId438"/>
    <p:sldId id="3423" r:id="rId439"/>
    <p:sldId id="3424" r:id="rId440"/>
    <p:sldId id="3425" r:id="rId441"/>
    <p:sldId id="3426" r:id="rId442"/>
    <p:sldId id="3427" r:id="rId443"/>
    <p:sldId id="3428" r:id="rId444"/>
    <p:sldId id="3429" r:id="rId445"/>
    <p:sldId id="3430" r:id="rId446"/>
    <p:sldId id="3434" r:id="rId447"/>
    <p:sldId id="3435" r:id="rId448"/>
    <p:sldId id="3436" r:id="rId449"/>
    <p:sldId id="3437" r:id="rId450"/>
    <p:sldId id="3438" r:id="rId451"/>
    <p:sldId id="3439" r:id="rId452"/>
    <p:sldId id="3440" r:id="rId453"/>
    <p:sldId id="3442" r:id="rId454"/>
    <p:sldId id="3446" r:id="rId455"/>
    <p:sldId id="3459" r:id="rId456"/>
    <p:sldId id="3461" r:id="rId457"/>
    <p:sldId id="3462" r:id="rId458"/>
    <p:sldId id="3463" r:id="rId459"/>
    <p:sldId id="3464" r:id="rId460"/>
    <p:sldId id="3465" r:id="rId461"/>
    <p:sldId id="3466" r:id="rId462"/>
    <p:sldId id="3467" r:id="rId463"/>
    <p:sldId id="3468" r:id="rId464"/>
    <p:sldId id="3469" r:id="rId465"/>
    <p:sldId id="3470" r:id="rId466"/>
    <p:sldId id="3471" r:id="rId467"/>
    <p:sldId id="3472" r:id="rId468"/>
    <p:sldId id="3473" r:id="rId469"/>
    <p:sldId id="3474" r:id="rId470"/>
    <p:sldId id="3475" r:id="rId471"/>
    <p:sldId id="3476" r:id="rId472"/>
    <p:sldId id="3477" r:id="rId473"/>
    <p:sldId id="3478" r:id="rId474"/>
    <p:sldId id="3479" r:id="rId475"/>
    <p:sldId id="3480" r:id="rId476"/>
    <p:sldId id="3481" r:id="rId477"/>
    <p:sldId id="3482" r:id="rId478"/>
    <p:sldId id="3483" r:id="rId479"/>
    <p:sldId id="3484" r:id="rId480"/>
    <p:sldId id="3485" r:id="rId481"/>
    <p:sldId id="3486" r:id="rId482"/>
    <p:sldId id="3487" r:id="rId483"/>
    <p:sldId id="3488" r:id="rId484"/>
    <p:sldId id="3489" r:id="rId485"/>
    <p:sldId id="3490" r:id="rId486"/>
    <p:sldId id="3491" r:id="rId487"/>
    <p:sldId id="3492" r:id="rId488"/>
    <p:sldId id="3493" r:id="rId489"/>
    <p:sldId id="3494" r:id="rId490"/>
    <p:sldId id="3495" r:id="rId491"/>
    <p:sldId id="3496" r:id="rId492"/>
    <p:sldId id="3497" r:id="rId493"/>
    <p:sldId id="3498" r:id="rId494"/>
    <p:sldId id="3499" r:id="rId495"/>
    <p:sldId id="3500" r:id="rId496"/>
    <p:sldId id="3501" r:id="rId497"/>
    <p:sldId id="3502" r:id="rId498"/>
    <p:sldId id="3460" r:id="rId499"/>
    <p:sldId id="833" r:id="rId500"/>
    <p:sldId id="849" r:id="rId501"/>
    <p:sldId id="850" r:id="rId502"/>
    <p:sldId id="851" r:id="rId503"/>
    <p:sldId id="852" r:id="rId504"/>
    <p:sldId id="706" r:id="rId505"/>
    <p:sldId id="739" r:id="rId506"/>
    <p:sldId id="731" r:id="rId507"/>
    <p:sldId id="740" r:id="rId508"/>
    <p:sldId id="611" r:id="rId509"/>
    <p:sldId id="823" r:id="rId510"/>
    <p:sldId id="831" r:id="rId511"/>
    <p:sldId id="830" r:id="rId512"/>
    <p:sldId id="779" r:id="rId513"/>
    <p:sldId id="832" r:id="rId514"/>
    <p:sldId id="734" r:id="rId515"/>
    <p:sldId id="839" r:id="rId516"/>
    <p:sldId id="811" r:id="rId517"/>
    <p:sldId id="622" r:id="rId518"/>
    <p:sldId id="826" r:id="rId519"/>
    <p:sldId id="771" r:id="rId520"/>
    <p:sldId id="753" r:id="rId521"/>
    <p:sldId id="776" r:id="rId522"/>
    <p:sldId id="649" r:id="rId523"/>
    <p:sldId id="853" r:id="rId524"/>
    <p:sldId id="841" r:id="rId525"/>
    <p:sldId id="652" r:id="rId526"/>
    <p:sldId id="847" r:id="rId527"/>
    <p:sldId id="819" r:id="rId528"/>
    <p:sldId id="769" r:id="rId529"/>
    <p:sldId id="854" r:id="rId530"/>
    <p:sldId id="845" r:id="rId531"/>
    <p:sldId id="843" r:id="rId532"/>
    <p:sldId id="862" r:id="rId533"/>
    <p:sldId id="863" r:id="rId534"/>
    <p:sldId id="864" r:id="rId535"/>
    <p:sldId id="870" r:id="rId536"/>
    <p:sldId id="695" r:id="rId537"/>
    <p:sldId id="763" r:id="rId538"/>
    <p:sldId id="678" r:id="rId539"/>
    <p:sldId id="817" r:id="rId540"/>
    <p:sldId id="698" r:id="rId541"/>
    <p:sldId id="824" r:id="rId542"/>
    <p:sldId id="871" r:id="rId543"/>
    <p:sldId id="4405" r:id="rId544"/>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432FF"/>
    <a:srgbClr val="FF00C4"/>
    <a:srgbClr val="1A5712"/>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68" autoAdjust="0"/>
    <p:restoredTop sz="99433" autoAdjust="0"/>
  </p:normalViewPr>
  <p:slideViewPr>
    <p:cSldViewPr>
      <p:cViewPr varScale="1">
        <p:scale>
          <a:sx n="93" d="100"/>
          <a:sy n="93" d="100"/>
        </p:scale>
        <p:origin x="792" y="200"/>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38.xml"/><Relationship Id="rId21" Type="http://schemas.openxmlformats.org/officeDocument/2006/relationships/slideMaster" Target="slideMasters/slideMaster21.xml"/><Relationship Id="rId324" Type="http://schemas.openxmlformats.org/officeDocument/2006/relationships/slide" Target="slides/slide245.xml"/><Relationship Id="rId531" Type="http://schemas.openxmlformats.org/officeDocument/2006/relationships/slide" Target="slides/slide452.xml"/><Relationship Id="rId170" Type="http://schemas.openxmlformats.org/officeDocument/2006/relationships/slide" Target="slides/slide91.xml"/><Relationship Id="rId268" Type="http://schemas.openxmlformats.org/officeDocument/2006/relationships/slide" Target="slides/slide189.xml"/><Relationship Id="rId475" Type="http://schemas.openxmlformats.org/officeDocument/2006/relationships/slide" Target="slides/slide396.xml"/><Relationship Id="rId32" Type="http://schemas.openxmlformats.org/officeDocument/2006/relationships/slideMaster" Target="slideMasters/slideMaster32.xml"/><Relationship Id="rId128" Type="http://schemas.openxmlformats.org/officeDocument/2006/relationships/slide" Target="slides/slide49.xml"/><Relationship Id="rId335" Type="http://schemas.openxmlformats.org/officeDocument/2006/relationships/slide" Target="slides/slide256.xml"/><Relationship Id="rId542" Type="http://schemas.openxmlformats.org/officeDocument/2006/relationships/slide" Target="slides/slide463.xml"/><Relationship Id="rId181" Type="http://schemas.openxmlformats.org/officeDocument/2006/relationships/slide" Target="slides/slide102.xml"/><Relationship Id="rId402" Type="http://schemas.openxmlformats.org/officeDocument/2006/relationships/slide" Target="slides/slide323.xml"/><Relationship Id="rId279" Type="http://schemas.openxmlformats.org/officeDocument/2006/relationships/slide" Target="slides/slide200.xml"/><Relationship Id="rId486" Type="http://schemas.openxmlformats.org/officeDocument/2006/relationships/slide" Target="slides/slide407.xml"/><Relationship Id="rId43" Type="http://schemas.openxmlformats.org/officeDocument/2006/relationships/slideMaster" Target="slideMasters/slideMaster43.xml"/><Relationship Id="rId139" Type="http://schemas.openxmlformats.org/officeDocument/2006/relationships/slide" Target="slides/slide60.xml"/><Relationship Id="rId346" Type="http://schemas.openxmlformats.org/officeDocument/2006/relationships/slide" Target="slides/slide267.xml"/><Relationship Id="rId192" Type="http://schemas.openxmlformats.org/officeDocument/2006/relationships/slide" Target="slides/slide113.xml"/><Relationship Id="rId206" Type="http://schemas.openxmlformats.org/officeDocument/2006/relationships/slide" Target="slides/slide127.xml"/><Relationship Id="rId413" Type="http://schemas.openxmlformats.org/officeDocument/2006/relationships/slide" Target="slides/slide334.xml"/><Relationship Id="rId497" Type="http://schemas.openxmlformats.org/officeDocument/2006/relationships/slide" Target="slides/slide418.xml"/><Relationship Id="rId12" Type="http://schemas.openxmlformats.org/officeDocument/2006/relationships/slideMaster" Target="slideMasters/slideMaster12.xml"/><Relationship Id="rId108" Type="http://schemas.openxmlformats.org/officeDocument/2006/relationships/slide" Target="slides/slide29.xml"/><Relationship Id="rId315" Type="http://schemas.openxmlformats.org/officeDocument/2006/relationships/slide" Target="slides/slide236.xml"/><Relationship Id="rId357" Type="http://schemas.openxmlformats.org/officeDocument/2006/relationships/slide" Target="slides/slide278.xml"/><Relationship Id="rId522" Type="http://schemas.openxmlformats.org/officeDocument/2006/relationships/slide" Target="slides/slide443.xml"/><Relationship Id="rId54" Type="http://schemas.openxmlformats.org/officeDocument/2006/relationships/slideMaster" Target="slideMasters/slideMaster54.xml"/><Relationship Id="rId96" Type="http://schemas.openxmlformats.org/officeDocument/2006/relationships/slide" Target="slides/slide17.xml"/><Relationship Id="rId161" Type="http://schemas.openxmlformats.org/officeDocument/2006/relationships/slide" Target="slides/slide82.xml"/><Relationship Id="rId217" Type="http://schemas.openxmlformats.org/officeDocument/2006/relationships/slide" Target="slides/slide138.xml"/><Relationship Id="rId399" Type="http://schemas.openxmlformats.org/officeDocument/2006/relationships/slide" Target="slides/slide320.xml"/><Relationship Id="rId259" Type="http://schemas.openxmlformats.org/officeDocument/2006/relationships/slide" Target="slides/slide180.xml"/><Relationship Id="rId424" Type="http://schemas.openxmlformats.org/officeDocument/2006/relationships/slide" Target="slides/slide345.xml"/><Relationship Id="rId466" Type="http://schemas.openxmlformats.org/officeDocument/2006/relationships/slide" Target="slides/slide387.xml"/><Relationship Id="rId23" Type="http://schemas.openxmlformats.org/officeDocument/2006/relationships/slideMaster" Target="slideMasters/slideMaster23.xml"/><Relationship Id="rId119" Type="http://schemas.openxmlformats.org/officeDocument/2006/relationships/slide" Target="slides/slide40.xml"/><Relationship Id="rId270" Type="http://schemas.openxmlformats.org/officeDocument/2006/relationships/slide" Target="slides/slide191.xml"/><Relationship Id="rId326" Type="http://schemas.openxmlformats.org/officeDocument/2006/relationships/slide" Target="slides/slide247.xml"/><Relationship Id="rId533" Type="http://schemas.openxmlformats.org/officeDocument/2006/relationships/slide" Target="slides/slide454.xml"/><Relationship Id="rId65" Type="http://schemas.openxmlformats.org/officeDocument/2006/relationships/slideMaster" Target="slideMasters/slideMaster65.xml"/><Relationship Id="rId130" Type="http://schemas.openxmlformats.org/officeDocument/2006/relationships/slide" Target="slides/slide51.xml"/><Relationship Id="rId368" Type="http://schemas.openxmlformats.org/officeDocument/2006/relationships/slide" Target="slides/slide289.xml"/><Relationship Id="rId172" Type="http://schemas.openxmlformats.org/officeDocument/2006/relationships/slide" Target="slides/slide93.xml"/><Relationship Id="rId228" Type="http://schemas.openxmlformats.org/officeDocument/2006/relationships/slide" Target="slides/slide149.xml"/><Relationship Id="rId435" Type="http://schemas.openxmlformats.org/officeDocument/2006/relationships/slide" Target="slides/slide356.xml"/><Relationship Id="rId477" Type="http://schemas.openxmlformats.org/officeDocument/2006/relationships/slide" Target="slides/slide398.xml"/><Relationship Id="rId281" Type="http://schemas.openxmlformats.org/officeDocument/2006/relationships/slide" Target="slides/slide202.xml"/><Relationship Id="rId337" Type="http://schemas.openxmlformats.org/officeDocument/2006/relationships/slide" Target="slides/slide258.xml"/><Relationship Id="rId502" Type="http://schemas.openxmlformats.org/officeDocument/2006/relationships/slide" Target="slides/slide423.xml"/><Relationship Id="rId34" Type="http://schemas.openxmlformats.org/officeDocument/2006/relationships/slideMaster" Target="slideMasters/slideMaster34.xml"/><Relationship Id="rId76" Type="http://schemas.openxmlformats.org/officeDocument/2006/relationships/slideMaster" Target="slideMasters/slideMaster76.xml"/><Relationship Id="rId141" Type="http://schemas.openxmlformats.org/officeDocument/2006/relationships/slide" Target="slides/slide62.xml"/><Relationship Id="rId379" Type="http://schemas.openxmlformats.org/officeDocument/2006/relationships/slide" Target="slides/slide300.xml"/><Relationship Id="rId544" Type="http://schemas.openxmlformats.org/officeDocument/2006/relationships/slide" Target="slides/slide465.xml"/><Relationship Id="rId7" Type="http://schemas.openxmlformats.org/officeDocument/2006/relationships/slideMaster" Target="slideMasters/slideMaster7.xml"/><Relationship Id="rId183" Type="http://schemas.openxmlformats.org/officeDocument/2006/relationships/slide" Target="slides/slide104.xml"/><Relationship Id="rId239" Type="http://schemas.openxmlformats.org/officeDocument/2006/relationships/slide" Target="slides/slide160.xml"/><Relationship Id="rId390" Type="http://schemas.openxmlformats.org/officeDocument/2006/relationships/slide" Target="slides/slide311.xml"/><Relationship Id="rId404" Type="http://schemas.openxmlformats.org/officeDocument/2006/relationships/slide" Target="slides/slide325.xml"/><Relationship Id="rId446" Type="http://schemas.openxmlformats.org/officeDocument/2006/relationships/slide" Target="slides/slide367.xml"/><Relationship Id="rId250" Type="http://schemas.openxmlformats.org/officeDocument/2006/relationships/slide" Target="slides/slide171.xml"/><Relationship Id="rId292" Type="http://schemas.openxmlformats.org/officeDocument/2006/relationships/slide" Target="slides/slide213.xml"/><Relationship Id="rId306" Type="http://schemas.openxmlformats.org/officeDocument/2006/relationships/slide" Target="slides/slide227.xml"/><Relationship Id="rId488" Type="http://schemas.openxmlformats.org/officeDocument/2006/relationships/slide" Target="slides/slide409.xml"/><Relationship Id="rId45" Type="http://schemas.openxmlformats.org/officeDocument/2006/relationships/slideMaster" Target="slideMasters/slideMaster45.xml"/><Relationship Id="rId87" Type="http://schemas.openxmlformats.org/officeDocument/2006/relationships/slide" Target="slides/slide8.xml"/><Relationship Id="rId110" Type="http://schemas.openxmlformats.org/officeDocument/2006/relationships/slide" Target="slides/slide31.xml"/><Relationship Id="rId348" Type="http://schemas.openxmlformats.org/officeDocument/2006/relationships/slide" Target="slides/slide269.xml"/><Relationship Id="rId513" Type="http://schemas.openxmlformats.org/officeDocument/2006/relationships/slide" Target="slides/slide434.xml"/><Relationship Id="rId152" Type="http://schemas.openxmlformats.org/officeDocument/2006/relationships/slide" Target="slides/slide73.xml"/><Relationship Id="rId194" Type="http://schemas.openxmlformats.org/officeDocument/2006/relationships/slide" Target="slides/slide115.xml"/><Relationship Id="rId208" Type="http://schemas.openxmlformats.org/officeDocument/2006/relationships/slide" Target="slides/slide129.xml"/><Relationship Id="rId415" Type="http://schemas.openxmlformats.org/officeDocument/2006/relationships/slide" Target="slides/slide336.xml"/><Relationship Id="rId457" Type="http://schemas.openxmlformats.org/officeDocument/2006/relationships/slide" Target="slides/slide378.xml"/><Relationship Id="rId261" Type="http://schemas.openxmlformats.org/officeDocument/2006/relationships/slide" Target="slides/slide182.xml"/><Relationship Id="rId499" Type="http://schemas.openxmlformats.org/officeDocument/2006/relationships/slide" Target="slides/slide420.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38.xml"/><Relationship Id="rId359" Type="http://schemas.openxmlformats.org/officeDocument/2006/relationships/slide" Target="slides/slide280.xml"/><Relationship Id="rId524" Type="http://schemas.openxmlformats.org/officeDocument/2006/relationships/slide" Target="slides/slide445.xml"/><Relationship Id="rId98" Type="http://schemas.openxmlformats.org/officeDocument/2006/relationships/slide" Target="slides/slide19.xml"/><Relationship Id="rId121" Type="http://schemas.openxmlformats.org/officeDocument/2006/relationships/slide" Target="slides/slide42.xml"/><Relationship Id="rId163" Type="http://schemas.openxmlformats.org/officeDocument/2006/relationships/slide" Target="slides/slide84.xml"/><Relationship Id="rId219" Type="http://schemas.openxmlformats.org/officeDocument/2006/relationships/slide" Target="slides/slide140.xml"/><Relationship Id="rId370" Type="http://schemas.openxmlformats.org/officeDocument/2006/relationships/slide" Target="slides/slide291.xml"/><Relationship Id="rId426" Type="http://schemas.openxmlformats.org/officeDocument/2006/relationships/slide" Target="slides/slide347.xml"/><Relationship Id="rId230" Type="http://schemas.openxmlformats.org/officeDocument/2006/relationships/slide" Target="slides/slide151.xml"/><Relationship Id="rId468" Type="http://schemas.openxmlformats.org/officeDocument/2006/relationships/slide" Target="slides/slide389.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93.xml"/><Relationship Id="rId328" Type="http://schemas.openxmlformats.org/officeDocument/2006/relationships/slide" Target="slides/slide249.xml"/><Relationship Id="rId535" Type="http://schemas.openxmlformats.org/officeDocument/2006/relationships/slide" Target="slides/slide456.xml"/><Relationship Id="rId132" Type="http://schemas.openxmlformats.org/officeDocument/2006/relationships/slide" Target="slides/slide53.xml"/><Relationship Id="rId174" Type="http://schemas.openxmlformats.org/officeDocument/2006/relationships/slide" Target="slides/slide95.xml"/><Relationship Id="rId381" Type="http://schemas.openxmlformats.org/officeDocument/2006/relationships/slide" Target="slides/slide302.xml"/><Relationship Id="rId241" Type="http://schemas.openxmlformats.org/officeDocument/2006/relationships/slide" Target="slides/slide162.xml"/><Relationship Id="rId437" Type="http://schemas.openxmlformats.org/officeDocument/2006/relationships/slide" Target="slides/slide358.xml"/><Relationship Id="rId479" Type="http://schemas.openxmlformats.org/officeDocument/2006/relationships/slide" Target="slides/slide400.xml"/><Relationship Id="rId36" Type="http://schemas.openxmlformats.org/officeDocument/2006/relationships/slideMaster" Target="slideMasters/slideMaster36.xml"/><Relationship Id="rId283" Type="http://schemas.openxmlformats.org/officeDocument/2006/relationships/slide" Target="slides/slide204.xml"/><Relationship Id="rId339" Type="http://schemas.openxmlformats.org/officeDocument/2006/relationships/slide" Target="slides/slide260.xml"/><Relationship Id="rId490" Type="http://schemas.openxmlformats.org/officeDocument/2006/relationships/slide" Target="slides/slide411.xml"/><Relationship Id="rId504" Type="http://schemas.openxmlformats.org/officeDocument/2006/relationships/slide" Target="slides/slide425.xml"/><Relationship Id="rId546" Type="http://schemas.openxmlformats.org/officeDocument/2006/relationships/handoutMaster" Target="handoutMasters/handoutMaster1.xml"/><Relationship Id="rId78" Type="http://schemas.openxmlformats.org/officeDocument/2006/relationships/slideMaster" Target="slideMasters/slideMaster78.xml"/><Relationship Id="rId101" Type="http://schemas.openxmlformats.org/officeDocument/2006/relationships/slide" Target="slides/slide22.xml"/><Relationship Id="rId143" Type="http://schemas.openxmlformats.org/officeDocument/2006/relationships/slide" Target="slides/slide64.xml"/><Relationship Id="rId185" Type="http://schemas.openxmlformats.org/officeDocument/2006/relationships/slide" Target="slides/slide106.xml"/><Relationship Id="rId350" Type="http://schemas.openxmlformats.org/officeDocument/2006/relationships/slide" Target="slides/slide271.xml"/><Relationship Id="rId406" Type="http://schemas.openxmlformats.org/officeDocument/2006/relationships/slide" Target="slides/slide327.xml"/><Relationship Id="rId9" Type="http://schemas.openxmlformats.org/officeDocument/2006/relationships/slideMaster" Target="slideMasters/slideMaster9.xml"/><Relationship Id="rId210" Type="http://schemas.openxmlformats.org/officeDocument/2006/relationships/slide" Target="slides/slide131.xml"/><Relationship Id="rId392" Type="http://schemas.openxmlformats.org/officeDocument/2006/relationships/slide" Target="slides/slide313.xml"/><Relationship Id="rId448" Type="http://schemas.openxmlformats.org/officeDocument/2006/relationships/slide" Target="slides/slide369.xml"/><Relationship Id="rId252" Type="http://schemas.openxmlformats.org/officeDocument/2006/relationships/slide" Target="slides/slide173.xml"/><Relationship Id="rId294" Type="http://schemas.openxmlformats.org/officeDocument/2006/relationships/slide" Target="slides/slide215.xml"/><Relationship Id="rId308" Type="http://schemas.openxmlformats.org/officeDocument/2006/relationships/slide" Target="slides/slide229.xml"/><Relationship Id="rId515" Type="http://schemas.openxmlformats.org/officeDocument/2006/relationships/slide" Target="slides/slide436.xml"/><Relationship Id="rId47" Type="http://schemas.openxmlformats.org/officeDocument/2006/relationships/slideMaster" Target="slideMasters/slideMaster47.xml"/><Relationship Id="rId89" Type="http://schemas.openxmlformats.org/officeDocument/2006/relationships/slide" Target="slides/slide10.xml"/><Relationship Id="rId112" Type="http://schemas.openxmlformats.org/officeDocument/2006/relationships/slide" Target="slides/slide33.xml"/><Relationship Id="rId154" Type="http://schemas.openxmlformats.org/officeDocument/2006/relationships/slide" Target="slides/slide75.xml"/><Relationship Id="rId361" Type="http://schemas.openxmlformats.org/officeDocument/2006/relationships/slide" Target="slides/slide282.xml"/><Relationship Id="rId196" Type="http://schemas.openxmlformats.org/officeDocument/2006/relationships/slide" Target="slides/slide117.xml"/><Relationship Id="rId417" Type="http://schemas.openxmlformats.org/officeDocument/2006/relationships/slide" Target="slides/slide338.xml"/><Relationship Id="rId459" Type="http://schemas.openxmlformats.org/officeDocument/2006/relationships/slide" Target="slides/slide380.xml"/><Relationship Id="rId16" Type="http://schemas.openxmlformats.org/officeDocument/2006/relationships/slideMaster" Target="slideMasters/slideMaster16.xml"/><Relationship Id="rId221" Type="http://schemas.openxmlformats.org/officeDocument/2006/relationships/slide" Target="slides/slide142.xml"/><Relationship Id="rId263" Type="http://schemas.openxmlformats.org/officeDocument/2006/relationships/slide" Target="slides/slide184.xml"/><Relationship Id="rId319" Type="http://schemas.openxmlformats.org/officeDocument/2006/relationships/slide" Target="slides/slide240.xml"/><Relationship Id="rId470" Type="http://schemas.openxmlformats.org/officeDocument/2006/relationships/slide" Target="slides/slide391.xml"/><Relationship Id="rId526" Type="http://schemas.openxmlformats.org/officeDocument/2006/relationships/slide" Target="slides/slide447.xml"/><Relationship Id="rId58" Type="http://schemas.openxmlformats.org/officeDocument/2006/relationships/slideMaster" Target="slideMasters/slideMaster58.xml"/><Relationship Id="rId123" Type="http://schemas.openxmlformats.org/officeDocument/2006/relationships/slide" Target="slides/slide44.xml"/><Relationship Id="rId330" Type="http://schemas.openxmlformats.org/officeDocument/2006/relationships/slide" Target="slides/slide251.xml"/><Relationship Id="rId165" Type="http://schemas.openxmlformats.org/officeDocument/2006/relationships/slide" Target="slides/slide86.xml"/><Relationship Id="rId372" Type="http://schemas.openxmlformats.org/officeDocument/2006/relationships/slide" Target="slides/slide293.xml"/><Relationship Id="rId428" Type="http://schemas.openxmlformats.org/officeDocument/2006/relationships/slide" Target="slides/slide349.xml"/><Relationship Id="rId232" Type="http://schemas.openxmlformats.org/officeDocument/2006/relationships/slide" Target="slides/slide153.xml"/><Relationship Id="rId274" Type="http://schemas.openxmlformats.org/officeDocument/2006/relationships/slide" Target="slides/slide195.xml"/><Relationship Id="rId481" Type="http://schemas.openxmlformats.org/officeDocument/2006/relationships/slide" Target="slides/slide402.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55.xml"/><Relationship Id="rId537" Type="http://schemas.openxmlformats.org/officeDocument/2006/relationships/slide" Target="slides/slide458.xml"/><Relationship Id="rId80" Type="http://schemas.openxmlformats.org/officeDocument/2006/relationships/slide" Target="slides/slide1.xml"/><Relationship Id="rId176" Type="http://schemas.openxmlformats.org/officeDocument/2006/relationships/slide" Target="slides/slide97.xml"/><Relationship Id="rId341" Type="http://schemas.openxmlformats.org/officeDocument/2006/relationships/slide" Target="slides/slide262.xml"/><Relationship Id="rId383" Type="http://schemas.openxmlformats.org/officeDocument/2006/relationships/slide" Target="slides/slide304.xml"/><Relationship Id="rId439" Type="http://schemas.openxmlformats.org/officeDocument/2006/relationships/slide" Target="slides/slide360.xml"/><Relationship Id="rId201" Type="http://schemas.openxmlformats.org/officeDocument/2006/relationships/slide" Target="slides/slide122.xml"/><Relationship Id="rId243" Type="http://schemas.openxmlformats.org/officeDocument/2006/relationships/slide" Target="slides/slide164.xml"/><Relationship Id="rId285" Type="http://schemas.openxmlformats.org/officeDocument/2006/relationships/slide" Target="slides/slide206.xml"/><Relationship Id="rId450" Type="http://schemas.openxmlformats.org/officeDocument/2006/relationships/slide" Target="slides/slide371.xml"/><Relationship Id="rId506" Type="http://schemas.openxmlformats.org/officeDocument/2006/relationships/slide" Target="slides/slide427.xml"/><Relationship Id="rId38" Type="http://schemas.openxmlformats.org/officeDocument/2006/relationships/slideMaster" Target="slideMasters/slideMaster38.xml"/><Relationship Id="rId103" Type="http://schemas.openxmlformats.org/officeDocument/2006/relationships/slide" Target="slides/slide24.xml"/><Relationship Id="rId310" Type="http://schemas.openxmlformats.org/officeDocument/2006/relationships/slide" Target="slides/slide231.xml"/><Relationship Id="rId492" Type="http://schemas.openxmlformats.org/officeDocument/2006/relationships/slide" Target="slides/slide413.xml"/><Relationship Id="rId548" Type="http://schemas.openxmlformats.org/officeDocument/2006/relationships/viewProps" Target="viewProps.xml"/><Relationship Id="rId91" Type="http://schemas.openxmlformats.org/officeDocument/2006/relationships/slide" Target="slides/slide12.xml"/><Relationship Id="rId145" Type="http://schemas.openxmlformats.org/officeDocument/2006/relationships/slide" Target="slides/slide66.xml"/><Relationship Id="rId187" Type="http://schemas.openxmlformats.org/officeDocument/2006/relationships/slide" Target="slides/slide108.xml"/><Relationship Id="rId352" Type="http://schemas.openxmlformats.org/officeDocument/2006/relationships/slide" Target="slides/slide273.xml"/><Relationship Id="rId394" Type="http://schemas.openxmlformats.org/officeDocument/2006/relationships/slide" Target="slides/slide315.xml"/><Relationship Id="rId408" Type="http://schemas.openxmlformats.org/officeDocument/2006/relationships/slide" Target="slides/slide329.xml"/><Relationship Id="rId212" Type="http://schemas.openxmlformats.org/officeDocument/2006/relationships/slide" Target="slides/slide133.xml"/><Relationship Id="rId254" Type="http://schemas.openxmlformats.org/officeDocument/2006/relationships/slide" Target="slides/slide175.xml"/><Relationship Id="rId49" Type="http://schemas.openxmlformats.org/officeDocument/2006/relationships/slideMaster" Target="slideMasters/slideMaster49.xml"/><Relationship Id="rId114" Type="http://schemas.openxmlformats.org/officeDocument/2006/relationships/slide" Target="slides/slide35.xml"/><Relationship Id="rId296" Type="http://schemas.openxmlformats.org/officeDocument/2006/relationships/slide" Target="slides/slide217.xml"/><Relationship Id="rId461" Type="http://schemas.openxmlformats.org/officeDocument/2006/relationships/slide" Target="slides/slide382.xml"/><Relationship Id="rId517" Type="http://schemas.openxmlformats.org/officeDocument/2006/relationships/slide" Target="slides/slide438.xml"/><Relationship Id="rId60" Type="http://schemas.openxmlformats.org/officeDocument/2006/relationships/slideMaster" Target="slideMasters/slideMaster60.xml"/><Relationship Id="rId156" Type="http://schemas.openxmlformats.org/officeDocument/2006/relationships/slide" Target="slides/slide77.xml"/><Relationship Id="rId198" Type="http://schemas.openxmlformats.org/officeDocument/2006/relationships/slide" Target="slides/slide119.xml"/><Relationship Id="rId321" Type="http://schemas.openxmlformats.org/officeDocument/2006/relationships/slide" Target="slides/slide242.xml"/><Relationship Id="rId363" Type="http://schemas.openxmlformats.org/officeDocument/2006/relationships/slide" Target="slides/slide284.xml"/><Relationship Id="rId419" Type="http://schemas.openxmlformats.org/officeDocument/2006/relationships/slide" Target="slides/slide340.xml"/><Relationship Id="rId223" Type="http://schemas.openxmlformats.org/officeDocument/2006/relationships/slide" Target="slides/slide144.xml"/><Relationship Id="rId430" Type="http://schemas.openxmlformats.org/officeDocument/2006/relationships/slide" Target="slides/slide351.xml"/><Relationship Id="rId18" Type="http://schemas.openxmlformats.org/officeDocument/2006/relationships/slideMaster" Target="slideMasters/slideMaster18.xml"/><Relationship Id="rId265" Type="http://schemas.openxmlformats.org/officeDocument/2006/relationships/slide" Target="slides/slide186.xml"/><Relationship Id="rId472" Type="http://schemas.openxmlformats.org/officeDocument/2006/relationships/slide" Target="slides/slide393.xml"/><Relationship Id="rId528" Type="http://schemas.openxmlformats.org/officeDocument/2006/relationships/slide" Target="slides/slide449.xml"/><Relationship Id="rId125" Type="http://schemas.openxmlformats.org/officeDocument/2006/relationships/slide" Target="slides/slide46.xml"/><Relationship Id="rId167" Type="http://schemas.openxmlformats.org/officeDocument/2006/relationships/slide" Target="slides/slide88.xml"/><Relationship Id="rId332" Type="http://schemas.openxmlformats.org/officeDocument/2006/relationships/slide" Target="slides/slide253.xml"/><Relationship Id="rId374" Type="http://schemas.openxmlformats.org/officeDocument/2006/relationships/slide" Target="slides/slide295.xml"/><Relationship Id="rId71" Type="http://schemas.openxmlformats.org/officeDocument/2006/relationships/slideMaster" Target="slideMasters/slideMaster71.xml"/><Relationship Id="rId234" Type="http://schemas.openxmlformats.org/officeDocument/2006/relationships/slide" Target="slides/slide155.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97.xml"/><Relationship Id="rId441" Type="http://schemas.openxmlformats.org/officeDocument/2006/relationships/slide" Target="slides/slide362.xml"/><Relationship Id="rId483" Type="http://schemas.openxmlformats.org/officeDocument/2006/relationships/slide" Target="slides/slide404.xml"/><Relationship Id="rId539" Type="http://schemas.openxmlformats.org/officeDocument/2006/relationships/slide" Target="slides/slide460.xml"/><Relationship Id="rId40" Type="http://schemas.openxmlformats.org/officeDocument/2006/relationships/slideMaster" Target="slideMasters/slideMaster40.xml"/><Relationship Id="rId136" Type="http://schemas.openxmlformats.org/officeDocument/2006/relationships/slide" Target="slides/slide57.xml"/><Relationship Id="rId178" Type="http://schemas.openxmlformats.org/officeDocument/2006/relationships/slide" Target="slides/slide99.xml"/><Relationship Id="rId301" Type="http://schemas.openxmlformats.org/officeDocument/2006/relationships/slide" Target="slides/slide222.xml"/><Relationship Id="rId343" Type="http://schemas.openxmlformats.org/officeDocument/2006/relationships/slide" Target="slides/slide264.xml"/><Relationship Id="rId550" Type="http://schemas.openxmlformats.org/officeDocument/2006/relationships/tableStyles" Target="tableStyles.xml"/><Relationship Id="rId82" Type="http://schemas.openxmlformats.org/officeDocument/2006/relationships/slide" Target="slides/slide3.xml"/><Relationship Id="rId203" Type="http://schemas.openxmlformats.org/officeDocument/2006/relationships/slide" Target="slides/slide124.xml"/><Relationship Id="rId385" Type="http://schemas.openxmlformats.org/officeDocument/2006/relationships/slide" Target="slides/slide306.xml"/><Relationship Id="rId245" Type="http://schemas.openxmlformats.org/officeDocument/2006/relationships/slide" Target="slides/slide166.xml"/><Relationship Id="rId287" Type="http://schemas.openxmlformats.org/officeDocument/2006/relationships/slide" Target="slides/slide208.xml"/><Relationship Id="rId410" Type="http://schemas.openxmlformats.org/officeDocument/2006/relationships/slide" Target="slides/slide331.xml"/><Relationship Id="rId452" Type="http://schemas.openxmlformats.org/officeDocument/2006/relationships/slide" Target="slides/slide373.xml"/><Relationship Id="rId494" Type="http://schemas.openxmlformats.org/officeDocument/2006/relationships/slide" Target="slides/slide415.xml"/><Relationship Id="rId508" Type="http://schemas.openxmlformats.org/officeDocument/2006/relationships/slide" Target="slides/slide429.xml"/><Relationship Id="rId105" Type="http://schemas.openxmlformats.org/officeDocument/2006/relationships/slide" Target="slides/slide26.xml"/><Relationship Id="rId147" Type="http://schemas.openxmlformats.org/officeDocument/2006/relationships/slide" Target="slides/slide68.xml"/><Relationship Id="rId312" Type="http://schemas.openxmlformats.org/officeDocument/2006/relationships/slide" Target="slides/slide233.xml"/><Relationship Id="rId354" Type="http://schemas.openxmlformats.org/officeDocument/2006/relationships/slide" Target="slides/slide275.xml"/><Relationship Id="rId51" Type="http://schemas.openxmlformats.org/officeDocument/2006/relationships/slideMaster" Target="slideMasters/slideMaster51.xml"/><Relationship Id="rId93" Type="http://schemas.openxmlformats.org/officeDocument/2006/relationships/slide" Target="slides/slide14.xml"/><Relationship Id="rId189" Type="http://schemas.openxmlformats.org/officeDocument/2006/relationships/slide" Target="slides/slide110.xml"/><Relationship Id="rId396" Type="http://schemas.openxmlformats.org/officeDocument/2006/relationships/slide" Target="slides/slide317.xml"/><Relationship Id="rId214" Type="http://schemas.openxmlformats.org/officeDocument/2006/relationships/slide" Target="slides/slide135.xml"/><Relationship Id="rId256" Type="http://schemas.openxmlformats.org/officeDocument/2006/relationships/slide" Target="slides/slide177.xml"/><Relationship Id="rId298" Type="http://schemas.openxmlformats.org/officeDocument/2006/relationships/slide" Target="slides/slide219.xml"/><Relationship Id="rId421" Type="http://schemas.openxmlformats.org/officeDocument/2006/relationships/slide" Target="slides/slide342.xml"/><Relationship Id="rId463" Type="http://schemas.openxmlformats.org/officeDocument/2006/relationships/slide" Target="slides/slide384.xml"/><Relationship Id="rId519" Type="http://schemas.openxmlformats.org/officeDocument/2006/relationships/slide" Target="slides/slide440.xml"/><Relationship Id="rId116" Type="http://schemas.openxmlformats.org/officeDocument/2006/relationships/slide" Target="slides/slide37.xml"/><Relationship Id="rId158" Type="http://schemas.openxmlformats.org/officeDocument/2006/relationships/slide" Target="slides/slide79.xml"/><Relationship Id="rId323" Type="http://schemas.openxmlformats.org/officeDocument/2006/relationships/slide" Target="slides/slide244.xml"/><Relationship Id="rId530" Type="http://schemas.openxmlformats.org/officeDocument/2006/relationships/slide" Target="slides/slide451.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86.xml"/><Relationship Id="rId225" Type="http://schemas.openxmlformats.org/officeDocument/2006/relationships/slide" Target="slides/slide146.xml"/><Relationship Id="rId267" Type="http://schemas.openxmlformats.org/officeDocument/2006/relationships/slide" Target="slides/slide188.xml"/><Relationship Id="rId432" Type="http://schemas.openxmlformats.org/officeDocument/2006/relationships/slide" Target="slides/slide353.xml"/><Relationship Id="rId474" Type="http://schemas.openxmlformats.org/officeDocument/2006/relationships/slide" Target="slides/slide395.xml"/><Relationship Id="rId127" Type="http://schemas.openxmlformats.org/officeDocument/2006/relationships/slide" Target="slides/slide48.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90.xml"/><Relationship Id="rId334" Type="http://schemas.openxmlformats.org/officeDocument/2006/relationships/slide" Target="slides/slide255.xml"/><Relationship Id="rId376" Type="http://schemas.openxmlformats.org/officeDocument/2006/relationships/slide" Target="slides/slide297.xml"/><Relationship Id="rId541" Type="http://schemas.openxmlformats.org/officeDocument/2006/relationships/slide" Target="slides/slide462.xml"/><Relationship Id="rId4" Type="http://schemas.openxmlformats.org/officeDocument/2006/relationships/slideMaster" Target="slideMasters/slideMaster4.xml"/><Relationship Id="rId180" Type="http://schemas.openxmlformats.org/officeDocument/2006/relationships/slide" Target="slides/slide101.xml"/><Relationship Id="rId236" Type="http://schemas.openxmlformats.org/officeDocument/2006/relationships/slide" Target="slides/slide157.xml"/><Relationship Id="rId278" Type="http://schemas.openxmlformats.org/officeDocument/2006/relationships/slide" Target="slides/slide199.xml"/><Relationship Id="rId401" Type="http://schemas.openxmlformats.org/officeDocument/2006/relationships/slide" Target="slides/slide322.xml"/><Relationship Id="rId443" Type="http://schemas.openxmlformats.org/officeDocument/2006/relationships/slide" Target="slides/slide364.xml"/><Relationship Id="rId303" Type="http://schemas.openxmlformats.org/officeDocument/2006/relationships/slide" Target="slides/slide224.xml"/><Relationship Id="rId485" Type="http://schemas.openxmlformats.org/officeDocument/2006/relationships/slide" Target="slides/slide406.xml"/><Relationship Id="rId42" Type="http://schemas.openxmlformats.org/officeDocument/2006/relationships/slideMaster" Target="slideMasters/slideMaster42.xml"/><Relationship Id="rId84" Type="http://schemas.openxmlformats.org/officeDocument/2006/relationships/slide" Target="slides/slide5.xml"/><Relationship Id="rId138" Type="http://schemas.openxmlformats.org/officeDocument/2006/relationships/slide" Target="slides/slide59.xml"/><Relationship Id="rId345" Type="http://schemas.openxmlformats.org/officeDocument/2006/relationships/slide" Target="slides/slide266.xml"/><Relationship Id="rId387" Type="http://schemas.openxmlformats.org/officeDocument/2006/relationships/slide" Target="slides/slide308.xml"/><Relationship Id="rId510" Type="http://schemas.openxmlformats.org/officeDocument/2006/relationships/slide" Target="slides/slide431.xml"/><Relationship Id="rId191" Type="http://schemas.openxmlformats.org/officeDocument/2006/relationships/slide" Target="slides/slide112.xml"/><Relationship Id="rId205" Type="http://schemas.openxmlformats.org/officeDocument/2006/relationships/slide" Target="slides/slide126.xml"/><Relationship Id="rId247" Type="http://schemas.openxmlformats.org/officeDocument/2006/relationships/slide" Target="slides/slide168.xml"/><Relationship Id="rId412" Type="http://schemas.openxmlformats.org/officeDocument/2006/relationships/slide" Target="slides/slide333.xml"/><Relationship Id="rId107" Type="http://schemas.openxmlformats.org/officeDocument/2006/relationships/slide" Target="slides/slide28.xml"/><Relationship Id="rId289" Type="http://schemas.openxmlformats.org/officeDocument/2006/relationships/slide" Target="slides/slide210.xml"/><Relationship Id="rId454" Type="http://schemas.openxmlformats.org/officeDocument/2006/relationships/slide" Target="slides/slide375.xml"/><Relationship Id="rId496" Type="http://schemas.openxmlformats.org/officeDocument/2006/relationships/slide" Target="slides/slide417.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70.xml"/><Relationship Id="rId314" Type="http://schemas.openxmlformats.org/officeDocument/2006/relationships/slide" Target="slides/slide235.xml"/><Relationship Id="rId356" Type="http://schemas.openxmlformats.org/officeDocument/2006/relationships/slide" Target="slides/slide277.xml"/><Relationship Id="rId398" Type="http://schemas.openxmlformats.org/officeDocument/2006/relationships/slide" Target="slides/slide319.xml"/><Relationship Id="rId521" Type="http://schemas.openxmlformats.org/officeDocument/2006/relationships/slide" Target="slides/slide442.xml"/><Relationship Id="rId95" Type="http://schemas.openxmlformats.org/officeDocument/2006/relationships/slide" Target="slides/slide16.xml"/><Relationship Id="rId160" Type="http://schemas.openxmlformats.org/officeDocument/2006/relationships/slide" Target="slides/slide81.xml"/><Relationship Id="rId216" Type="http://schemas.openxmlformats.org/officeDocument/2006/relationships/slide" Target="slides/slide137.xml"/><Relationship Id="rId423" Type="http://schemas.openxmlformats.org/officeDocument/2006/relationships/slide" Target="slides/slide344.xml"/><Relationship Id="rId258" Type="http://schemas.openxmlformats.org/officeDocument/2006/relationships/slide" Target="slides/slide179.xml"/><Relationship Id="rId465" Type="http://schemas.openxmlformats.org/officeDocument/2006/relationships/slide" Target="slides/slide386.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39.xml"/><Relationship Id="rId325" Type="http://schemas.openxmlformats.org/officeDocument/2006/relationships/slide" Target="slides/slide246.xml"/><Relationship Id="rId367" Type="http://schemas.openxmlformats.org/officeDocument/2006/relationships/slide" Target="slides/slide288.xml"/><Relationship Id="rId532" Type="http://schemas.openxmlformats.org/officeDocument/2006/relationships/slide" Target="slides/slide453.xml"/><Relationship Id="rId171" Type="http://schemas.openxmlformats.org/officeDocument/2006/relationships/slide" Target="slides/slide92.xml"/><Relationship Id="rId227" Type="http://schemas.openxmlformats.org/officeDocument/2006/relationships/slide" Target="slides/slide148.xml"/><Relationship Id="rId269" Type="http://schemas.openxmlformats.org/officeDocument/2006/relationships/slide" Target="slides/slide190.xml"/><Relationship Id="rId434" Type="http://schemas.openxmlformats.org/officeDocument/2006/relationships/slide" Target="slides/slide355.xml"/><Relationship Id="rId476" Type="http://schemas.openxmlformats.org/officeDocument/2006/relationships/slide" Target="slides/slide397.xml"/><Relationship Id="rId33" Type="http://schemas.openxmlformats.org/officeDocument/2006/relationships/slideMaster" Target="slideMasters/slideMaster33.xml"/><Relationship Id="rId129" Type="http://schemas.openxmlformats.org/officeDocument/2006/relationships/slide" Target="slides/slide50.xml"/><Relationship Id="rId280" Type="http://schemas.openxmlformats.org/officeDocument/2006/relationships/slide" Target="slides/slide201.xml"/><Relationship Id="rId336" Type="http://schemas.openxmlformats.org/officeDocument/2006/relationships/slide" Target="slides/slide257.xml"/><Relationship Id="rId501" Type="http://schemas.openxmlformats.org/officeDocument/2006/relationships/slide" Target="slides/slide422.xml"/><Relationship Id="rId543" Type="http://schemas.openxmlformats.org/officeDocument/2006/relationships/slide" Target="slides/slide464.xml"/><Relationship Id="rId75" Type="http://schemas.openxmlformats.org/officeDocument/2006/relationships/slideMaster" Target="slideMasters/slideMaster75.xml"/><Relationship Id="rId140" Type="http://schemas.openxmlformats.org/officeDocument/2006/relationships/slide" Target="slides/slide61.xml"/><Relationship Id="rId182" Type="http://schemas.openxmlformats.org/officeDocument/2006/relationships/slide" Target="slides/slide103.xml"/><Relationship Id="rId378" Type="http://schemas.openxmlformats.org/officeDocument/2006/relationships/slide" Target="slides/slide299.xml"/><Relationship Id="rId403" Type="http://schemas.openxmlformats.org/officeDocument/2006/relationships/slide" Target="slides/slide324.xml"/><Relationship Id="rId6" Type="http://schemas.openxmlformats.org/officeDocument/2006/relationships/slideMaster" Target="slideMasters/slideMaster6.xml"/><Relationship Id="rId238" Type="http://schemas.openxmlformats.org/officeDocument/2006/relationships/slide" Target="slides/slide159.xml"/><Relationship Id="rId445" Type="http://schemas.openxmlformats.org/officeDocument/2006/relationships/slide" Target="slides/slide366.xml"/><Relationship Id="rId487" Type="http://schemas.openxmlformats.org/officeDocument/2006/relationships/slide" Target="slides/slide408.xml"/><Relationship Id="rId291" Type="http://schemas.openxmlformats.org/officeDocument/2006/relationships/slide" Target="slides/slide212.xml"/><Relationship Id="rId305" Type="http://schemas.openxmlformats.org/officeDocument/2006/relationships/slide" Target="slides/slide226.xml"/><Relationship Id="rId347" Type="http://schemas.openxmlformats.org/officeDocument/2006/relationships/slide" Target="slides/slide268.xml"/><Relationship Id="rId512" Type="http://schemas.openxmlformats.org/officeDocument/2006/relationships/slide" Target="slides/slide433.xml"/><Relationship Id="rId44" Type="http://schemas.openxmlformats.org/officeDocument/2006/relationships/slideMaster" Target="slideMasters/slideMaster44.xml"/><Relationship Id="rId86" Type="http://schemas.openxmlformats.org/officeDocument/2006/relationships/slide" Target="slides/slide7.xml"/><Relationship Id="rId151" Type="http://schemas.openxmlformats.org/officeDocument/2006/relationships/slide" Target="slides/slide72.xml"/><Relationship Id="rId389" Type="http://schemas.openxmlformats.org/officeDocument/2006/relationships/slide" Target="slides/slide310.xml"/><Relationship Id="rId193" Type="http://schemas.openxmlformats.org/officeDocument/2006/relationships/slide" Target="slides/slide114.xml"/><Relationship Id="rId207" Type="http://schemas.openxmlformats.org/officeDocument/2006/relationships/slide" Target="slides/slide128.xml"/><Relationship Id="rId249" Type="http://schemas.openxmlformats.org/officeDocument/2006/relationships/slide" Target="slides/slide170.xml"/><Relationship Id="rId414" Type="http://schemas.openxmlformats.org/officeDocument/2006/relationships/slide" Target="slides/slide335.xml"/><Relationship Id="rId456" Type="http://schemas.openxmlformats.org/officeDocument/2006/relationships/slide" Target="slides/slide377.xml"/><Relationship Id="rId498" Type="http://schemas.openxmlformats.org/officeDocument/2006/relationships/slide" Target="slides/slide419.xml"/><Relationship Id="rId13" Type="http://schemas.openxmlformats.org/officeDocument/2006/relationships/slideMaster" Target="slideMasters/slideMaster13.xml"/><Relationship Id="rId109" Type="http://schemas.openxmlformats.org/officeDocument/2006/relationships/slide" Target="slides/slide30.xml"/><Relationship Id="rId260" Type="http://schemas.openxmlformats.org/officeDocument/2006/relationships/slide" Target="slides/slide181.xml"/><Relationship Id="rId316" Type="http://schemas.openxmlformats.org/officeDocument/2006/relationships/slide" Target="slides/slide237.xml"/><Relationship Id="rId523" Type="http://schemas.openxmlformats.org/officeDocument/2006/relationships/slide" Target="slides/slide444.xml"/><Relationship Id="rId55" Type="http://schemas.openxmlformats.org/officeDocument/2006/relationships/slideMaster" Target="slideMasters/slideMaster55.xml"/><Relationship Id="rId97" Type="http://schemas.openxmlformats.org/officeDocument/2006/relationships/slide" Target="slides/slide18.xml"/><Relationship Id="rId120" Type="http://schemas.openxmlformats.org/officeDocument/2006/relationships/slide" Target="slides/slide41.xml"/><Relationship Id="rId358" Type="http://schemas.openxmlformats.org/officeDocument/2006/relationships/slide" Target="slides/slide279.xml"/><Relationship Id="rId162" Type="http://schemas.openxmlformats.org/officeDocument/2006/relationships/slide" Target="slides/slide83.xml"/><Relationship Id="rId218" Type="http://schemas.openxmlformats.org/officeDocument/2006/relationships/slide" Target="slides/slide139.xml"/><Relationship Id="rId425" Type="http://schemas.openxmlformats.org/officeDocument/2006/relationships/slide" Target="slides/slide346.xml"/><Relationship Id="rId467" Type="http://schemas.openxmlformats.org/officeDocument/2006/relationships/slide" Target="slides/slide388.xml"/><Relationship Id="rId271" Type="http://schemas.openxmlformats.org/officeDocument/2006/relationships/slide" Target="slides/slide192.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52.xml"/><Relationship Id="rId327" Type="http://schemas.openxmlformats.org/officeDocument/2006/relationships/slide" Target="slides/slide248.xml"/><Relationship Id="rId369" Type="http://schemas.openxmlformats.org/officeDocument/2006/relationships/slide" Target="slides/slide290.xml"/><Relationship Id="rId534" Type="http://schemas.openxmlformats.org/officeDocument/2006/relationships/slide" Target="slides/slide455.xml"/><Relationship Id="rId173" Type="http://schemas.openxmlformats.org/officeDocument/2006/relationships/slide" Target="slides/slide94.xml"/><Relationship Id="rId229" Type="http://schemas.openxmlformats.org/officeDocument/2006/relationships/slide" Target="slides/slide150.xml"/><Relationship Id="rId380" Type="http://schemas.openxmlformats.org/officeDocument/2006/relationships/slide" Target="slides/slide301.xml"/><Relationship Id="rId436" Type="http://schemas.openxmlformats.org/officeDocument/2006/relationships/slide" Target="slides/slide357.xml"/><Relationship Id="rId240" Type="http://schemas.openxmlformats.org/officeDocument/2006/relationships/slide" Target="slides/slide161.xml"/><Relationship Id="rId478" Type="http://schemas.openxmlformats.org/officeDocument/2006/relationships/slide" Target="slides/slide399.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21.xml"/><Relationship Id="rId282" Type="http://schemas.openxmlformats.org/officeDocument/2006/relationships/slide" Target="slides/slide203.xml"/><Relationship Id="rId338" Type="http://schemas.openxmlformats.org/officeDocument/2006/relationships/slide" Target="slides/slide259.xml"/><Relationship Id="rId503" Type="http://schemas.openxmlformats.org/officeDocument/2006/relationships/slide" Target="slides/slide424.xml"/><Relationship Id="rId545" Type="http://schemas.openxmlformats.org/officeDocument/2006/relationships/notesMaster" Target="notesMasters/notesMaster1.xml"/><Relationship Id="rId8" Type="http://schemas.openxmlformats.org/officeDocument/2006/relationships/slideMaster" Target="slideMasters/slideMaster8.xml"/><Relationship Id="rId142" Type="http://schemas.openxmlformats.org/officeDocument/2006/relationships/slide" Target="slides/slide63.xml"/><Relationship Id="rId184" Type="http://schemas.openxmlformats.org/officeDocument/2006/relationships/slide" Target="slides/slide105.xml"/><Relationship Id="rId391" Type="http://schemas.openxmlformats.org/officeDocument/2006/relationships/slide" Target="slides/slide312.xml"/><Relationship Id="rId405" Type="http://schemas.openxmlformats.org/officeDocument/2006/relationships/slide" Target="slides/slide326.xml"/><Relationship Id="rId447" Type="http://schemas.openxmlformats.org/officeDocument/2006/relationships/slide" Target="slides/slide368.xml"/><Relationship Id="rId251" Type="http://schemas.openxmlformats.org/officeDocument/2006/relationships/slide" Target="slides/slide172.xml"/><Relationship Id="rId489" Type="http://schemas.openxmlformats.org/officeDocument/2006/relationships/slide" Target="slides/slide410.xml"/><Relationship Id="rId46" Type="http://schemas.openxmlformats.org/officeDocument/2006/relationships/slideMaster" Target="slideMasters/slideMaster46.xml"/><Relationship Id="rId293" Type="http://schemas.openxmlformats.org/officeDocument/2006/relationships/slide" Target="slides/slide214.xml"/><Relationship Id="rId307" Type="http://schemas.openxmlformats.org/officeDocument/2006/relationships/slide" Target="slides/slide228.xml"/><Relationship Id="rId349" Type="http://schemas.openxmlformats.org/officeDocument/2006/relationships/slide" Target="slides/slide270.xml"/><Relationship Id="rId514" Type="http://schemas.openxmlformats.org/officeDocument/2006/relationships/slide" Target="slides/slide435.xml"/><Relationship Id="rId88" Type="http://schemas.openxmlformats.org/officeDocument/2006/relationships/slide" Target="slides/slide9.xml"/><Relationship Id="rId111" Type="http://schemas.openxmlformats.org/officeDocument/2006/relationships/slide" Target="slides/slide32.xml"/><Relationship Id="rId153" Type="http://schemas.openxmlformats.org/officeDocument/2006/relationships/slide" Target="slides/slide74.xml"/><Relationship Id="rId195" Type="http://schemas.openxmlformats.org/officeDocument/2006/relationships/slide" Target="slides/slide116.xml"/><Relationship Id="rId209" Type="http://schemas.openxmlformats.org/officeDocument/2006/relationships/slide" Target="slides/slide130.xml"/><Relationship Id="rId360" Type="http://schemas.openxmlformats.org/officeDocument/2006/relationships/slide" Target="slides/slide281.xml"/><Relationship Id="rId416" Type="http://schemas.openxmlformats.org/officeDocument/2006/relationships/slide" Target="slides/slide337.xml"/><Relationship Id="rId220" Type="http://schemas.openxmlformats.org/officeDocument/2006/relationships/slide" Target="slides/slide141.xml"/><Relationship Id="rId458" Type="http://schemas.openxmlformats.org/officeDocument/2006/relationships/slide" Target="slides/slide379.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83.xml"/><Relationship Id="rId318" Type="http://schemas.openxmlformats.org/officeDocument/2006/relationships/slide" Target="slides/slide239.xml"/><Relationship Id="rId525" Type="http://schemas.openxmlformats.org/officeDocument/2006/relationships/slide" Target="slides/slide446.xml"/><Relationship Id="rId99" Type="http://schemas.openxmlformats.org/officeDocument/2006/relationships/slide" Target="slides/slide20.xml"/><Relationship Id="rId122" Type="http://schemas.openxmlformats.org/officeDocument/2006/relationships/slide" Target="slides/slide43.xml"/><Relationship Id="rId164" Type="http://schemas.openxmlformats.org/officeDocument/2006/relationships/slide" Target="slides/slide85.xml"/><Relationship Id="rId371" Type="http://schemas.openxmlformats.org/officeDocument/2006/relationships/slide" Target="slides/slide292.xml"/><Relationship Id="rId427" Type="http://schemas.openxmlformats.org/officeDocument/2006/relationships/slide" Target="slides/slide348.xml"/><Relationship Id="rId469" Type="http://schemas.openxmlformats.org/officeDocument/2006/relationships/slide" Target="slides/slide390.xml"/><Relationship Id="rId26" Type="http://schemas.openxmlformats.org/officeDocument/2006/relationships/slideMaster" Target="slideMasters/slideMaster26.xml"/><Relationship Id="rId231" Type="http://schemas.openxmlformats.org/officeDocument/2006/relationships/slide" Target="slides/slide152.xml"/><Relationship Id="rId273" Type="http://schemas.openxmlformats.org/officeDocument/2006/relationships/slide" Target="slides/slide194.xml"/><Relationship Id="rId329" Type="http://schemas.openxmlformats.org/officeDocument/2006/relationships/slide" Target="slides/slide250.xml"/><Relationship Id="rId480" Type="http://schemas.openxmlformats.org/officeDocument/2006/relationships/slide" Target="slides/slide401.xml"/><Relationship Id="rId536" Type="http://schemas.openxmlformats.org/officeDocument/2006/relationships/slide" Target="slides/slide457.xml"/><Relationship Id="rId68" Type="http://schemas.openxmlformats.org/officeDocument/2006/relationships/slideMaster" Target="slideMasters/slideMaster68.xml"/><Relationship Id="rId133" Type="http://schemas.openxmlformats.org/officeDocument/2006/relationships/slide" Target="slides/slide54.xml"/><Relationship Id="rId175" Type="http://schemas.openxmlformats.org/officeDocument/2006/relationships/slide" Target="slides/slide96.xml"/><Relationship Id="rId340" Type="http://schemas.openxmlformats.org/officeDocument/2006/relationships/slide" Target="slides/slide261.xml"/><Relationship Id="rId200" Type="http://schemas.openxmlformats.org/officeDocument/2006/relationships/slide" Target="slides/slide121.xml"/><Relationship Id="rId382" Type="http://schemas.openxmlformats.org/officeDocument/2006/relationships/slide" Target="slides/slide303.xml"/><Relationship Id="rId438" Type="http://schemas.openxmlformats.org/officeDocument/2006/relationships/slide" Target="slides/slide359.xml"/><Relationship Id="rId242" Type="http://schemas.openxmlformats.org/officeDocument/2006/relationships/slide" Target="slides/slide163.xml"/><Relationship Id="rId284" Type="http://schemas.openxmlformats.org/officeDocument/2006/relationships/slide" Target="slides/slide205.xml"/><Relationship Id="rId491" Type="http://schemas.openxmlformats.org/officeDocument/2006/relationships/slide" Target="slides/slide412.xml"/><Relationship Id="rId505" Type="http://schemas.openxmlformats.org/officeDocument/2006/relationships/slide" Target="slides/slide426.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23.xml"/><Relationship Id="rId144" Type="http://schemas.openxmlformats.org/officeDocument/2006/relationships/slide" Target="slides/slide65.xml"/><Relationship Id="rId547" Type="http://schemas.openxmlformats.org/officeDocument/2006/relationships/presProps" Target="presProps.xml"/><Relationship Id="rId90" Type="http://schemas.openxmlformats.org/officeDocument/2006/relationships/slide" Target="slides/slide11.xml"/><Relationship Id="rId186" Type="http://schemas.openxmlformats.org/officeDocument/2006/relationships/slide" Target="slides/slide107.xml"/><Relationship Id="rId351" Type="http://schemas.openxmlformats.org/officeDocument/2006/relationships/slide" Target="slides/slide272.xml"/><Relationship Id="rId393" Type="http://schemas.openxmlformats.org/officeDocument/2006/relationships/slide" Target="slides/slide314.xml"/><Relationship Id="rId407" Type="http://schemas.openxmlformats.org/officeDocument/2006/relationships/slide" Target="slides/slide328.xml"/><Relationship Id="rId449" Type="http://schemas.openxmlformats.org/officeDocument/2006/relationships/slide" Target="slides/slide370.xml"/><Relationship Id="rId211" Type="http://schemas.openxmlformats.org/officeDocument/2006/relationships/slide" Target="slides/slide132.xml"/><Relationship Id="rId253" Type="http://schemas.openxmlformats.org/officeDocument/2006/relationships/slide" Target="slides/slide174.xml"/><Relationship Id="rId295" Type="http://schemas.openxmlformats.org/officeDocument/2006/relationships/slide" Target="slides/slide216.xml"/><Relationship Id="rId309" Type="http://schemas.openxmlformats.org/officeDocument/2006/relationships/slide" Target="slides/slide230.xml"/><Relationship Id="rId460" Type="http://schemas.openxmlformats.org/officeDocument/2006/relationships/slide" Target="slides/slide381.xml"/><Relationship Id="rId516" Type="http://schemas.openxmlformats.org/officeDocument/2006/relationships/slide" Target="slides/slide437.xml"/><Relationship Id="rId48" Type="http://schemas.openxmlformats.org/officeDocument/2006/relationships/slideMaster" Target="slideMasters/slideMaster48.xml"/><Relationship Id="rId113" Type="http://schemas.openxmlformats.org/officeDocument/2006/relationships/slide" Target="slides/slide34.xml"/><Relationship Id="rId320" Type="http://schemas.openxmlformats.org/officeDocument/2006/relationships/slide" Target="slides/slide241.xml"/><Relationship Id="rId155" Type="http://schemas.openxmlformats.org/officeDocument/2006/relationships/slide" Target="slides/slide76.xml"/><Relationship Id="rId197" Type="http://schemas.openxmlformats.org/officeDocument/2006/relationships/slide" Target="slides/slide118.xml"/><Relationship Id="rId362" Type="http://schemas.openxmlformats.org/officeDocument/2006/relationships/slide" Target="slides/slide283.xml"/><Relationship Id="rId418" Type="http://schemas.openxmlformats.org/officeDocument/2006/relationships/slide" Target="slides/slide339.xml"/><Relationship Id="rId222" Type="http://schemas.openxmlformats.org/officeDocument/2006/relationships/slide" Target="slides/slide143.xml"/><Relationship Id="rId264" Type="http://schemas.openxmlformats.org/officeDocument/2006/relationships/slide" Target="slides/slide185.xml"/><Relationship Id="rId471" Type="http://schemas.openxmlformats.org/officeDocument/2006/relationships/slide" Target="slides/slide392.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45.xml"/><Relationship Id="rId527" Type="http://schemas.openxmlformats.org/officeDocument/2006/relationships/slide" Target="slides/slide448.xml"/><Relationship Id="rId70" Type="http://schemas.openxmlformats.org/officeDocument/2006/relationships/slideMaster" Target="slideMasters/slideMaster70.xml"/><Relationship Id="rId166" Type="http://schemas.openxmlformats.org/officeDocument/2006/relationships/slide" Target="slides/slide87.xml"/><Relationship Id="rId331" Type="http://schemas.openxmlformats.org/officeDocument/2006/relationships/slide" Target="slides/slide252.xml"/><Relationship Id="rId373" Type="http://schemas.openxmlformats.org/officeDocument/2006/relationships/slide" Target="slides/slide294.xml"/><Relationship Id="rId429" Type="http://schemas.openxmlformats.org/officeDocument/2006/relationships/slide" Target="slides/slide350.xml"/><Relationship Id="rId1" Type="http://schemas.openxmlformats.org/officeDocument/2006/relationships/slideMaster" Target="slideMasters/slideMaster1.xml"/><Relationship Id="rId233" Type="http://schemas.openxmlformats.org/officeDocument/2006/relationships/slide" Target="slides/slide154.xml"/><Relationship Id="rId440" Type="http://schemas.openxmlformats.org/officeDocument/2006/relationships/slide" Target="slides/slide361.xml"/><Relationship Id="rId28" Type="http://schemas.openxmlformats.org/officeDocument/2006/relationships/slideMaster" Target="slideMasters/slideMaster28.xml"/><Relationship Id="rId275" Type="http://schemas.openxmlformats.org/officeDocument/2006/relationships/slide" Target="slides/slide196.xml"/><Relationship Id="rId300" Type="http://schemas.openxmlformats.org/officeDocument/2006/relationships/slide" Target="slides/slide221.xml"/><Relationship Id="rId482" Type="http://schemas.openxmlformats.org/officeDocument/2006/relationships/slide" Target="slides/slide403.xml"/><Relationship Id="rId538" Type="http://schemas.openxmlformats.org/officeDocument/2006/relationships/slide" Target="slides/slide459.xml"/><Relationship Id="rId81" Type="http://schemas.openxmlformats.org/officeDocument/2006/relationships/slide" Target="slides/slide2.xml"/><Relationship Id="rId135" Type="http://schemas.openxmlformats.org/officeDocument/2006/relationships/slide" Target="slides/slide56.xml"/><Relationship Id="rId177" Type="http://schemas.openxmlformats.org/officeDocument/2006/relationships/slide" Target="slides/slide98.xml"/><Relationship Id="rId342" Type="http://schemas.openxmlformats.org/officeDocument/2006/relationships/slide" Target="slides/slide263.xml"/><Relationship Id="rId384" Type="http://schemas.openxmlformats.org/officeDocument/2006/relationships/slide" Target="slides/slide305.xml"/><Relationship Id="rId202" Type="http://schemas.openxmlformats.org/officeDocument/2006/relationships/slide" Target="slides/slide123.xml"/><Relationship Id="rId244" Type="http://schemas.openxmlformats.org/officeDocument/2006/relationships/slide" Target="slides/slide165.xml"/><Relationship Id="rId39" Type="http://schemas.openxmlformats.org/officeDocument/2006/relationships/slideMaster" Target="slideMasters/slideMaster39.xml"/><Relationship Id="rId286" Type="http://schemas.openxmlformats.org/officeDocument/2006/relationships/slide" Target="slides/slide207.xml"/><Relationship Id="rId451" Type="http://schemas.openxmlformats.org/officeDocument/2006/relationships/slide" Target="slides/slide372.xml"/><Relationship Id="rId493" Type="http://schemas.openxmlformats.org/officeDocument/2006/relationships/slide" Target="slides/slide414.xml"/><Relationship Id="rId507" Type="http://schemas.openxmlformats.org/officeDocument/2006/relationships/slide" Target="slides/slide428.xml"/><Relationship Id="rId549" Type="http://schemas.openxmlformats.org/officeDocument/2006/relationships/theme" Target="theme/theme1.xml"/><Relationship Id="rId50" Type="http://schemas.openxmlformats.org/officeDocument/2006/relationships/slideMaster" Target="slideMasters/slideMaster50.xml"/><Relationship Id="rId104" Type="http://schemas.openxmlformats.org/officeDocument/2006/relationships/slide" Target="slides/slide25.xml"/><Relationship Id="rId146" Type="http://schemas.openxmlformats.org/officeDocument/2006/relationships/slide" Target="slides/slide67.xml"/><Relationship Id="rId188" Type="http://schemas.openxmlformats.org/officeDocument/2006/relationships/slide" Target="slides/slide109.xml"/><Relationship Id="rId311" Type="http://schemas.openxmlformats.org/officeDocument/2006/relationships/slide" Target="slides/slide232.xml"/><Relationship Id="rId353" Type="http://schemas.openxmlformats.org/officeDocument/2006/relationships/slide" Target="slides/slide274.xml"/><Relationship Id="rId395" Type="http://schemas.openxmlformats.org/officeDocument/2006/relationships/slide" Target="slides/slide316.xml"/><Relationship Id="rId409" Type="http://schemas.openxmlformats.org/officeDocument/2006/relationships/slide" Target="slides/slide330.xml"/><Relationship Id="rId92" Type="http://schemas.openxmlformats.org/officeDocument/2006/relationships/slide" Target="slides/slide13.xml"/><Relationship Id="rId213" Type="http://schemas.openxmlformats.org/officeDocument/2006/relationships/slide" Target="slides/slide134.xml"/><Relationship Id="rId420" Type="http://schemas.openxmlformats.org/officeDocument/2006/relationships/slide" Target="slides/slide341.xml"/><Relationship Id="rId255" Type="http://schemas.openxmlformats.org/officeDocument/2006/relationships/slide" Target="slides/slide176.xml"/><Relationship Id="rId297" Type="http://schemas.openxmlformats.org/officeDocument/2006/relationships/slide" Target="slides/slide218.xml"/><Relationship Id="rId462" Type="http://schemas.openxmlformats.org/officeDocument/2006/relationships/slide" Target="slides/slide383.xml"/><Relationship Id="rId518" Type="http://schemas.openxmlformats.org/officeDocument/2006/relationships/slide" Target="slides/slide439.xml"/><Relationship Id="rId115" Type="http://schemas.openxmlformats.org/officeDocument/2006/relationships/slide" Target="slides/slide36.xml"/><Relationship Id="rId157" Type="http://schemas.openxmlformats.org/officeDocument/2006/relationships/slide" Target="slides/slide78.xml"/><Relationship Id="rId322" Type="http://schemas.openxmlformats.org/officeDocument/2006/relationships/slide" Target="slides/slide243.xml"/><Relationship Id="rId364" Type="http://schemas.openxmlformats.org/officeDocument/2006/relationships/slide" Target="slides/slide285.xml"/><Relationship Id="rId61" Type="http://schemas.openxmlformats.org/officeDocument/2006/relationships/slideMaster" Target="slideMasters/slideMaster61.xml"/><Relationship Id="rId199" Type="http://schemas.openxmlformats.org/officeDocument/2006/relationships/slide" Target="slides/slide120.xml"/><Relationship Id="rId19" Type="http://schemas.openxmlformats.org/officeDocument/2006/relationships/slideMaster" Target="slideMasters/slideMaster19.xml"/><Relationship Id="rId224" Type="http://schemas.openxmlformats.org/officeDocument/2006/relationships/slide" Target="slides/slide145.xml"/><Relationship Id="rId266" Type="http://schemas.openxmlformats.org/officeDocument/2006/relationships/slide" Target="slides/slide187.xml"/><Relationship Id="rId431" Type="http://schemas.openxmlformats.org/officeDocument/2006/relationships/slide" Target="slides/slide352.xml"/><Relationship Id="rId473" Type="http://schemas.openxmlformats.org/officeDocument/2006/relationships/slide" Target="slides/slide394.xml"/><Relationship Id="rId529" Type="http://schemas.openxmlformats.org/officeDocument/2006/relationships/slide" Target="slides/slide450.xml"/><Relationship Id="rId30" Type="http://schemas.openxmlformats.org/officeDocument/2006/relationships/slideMaster" Target="slideMasters/slideMaster30.xml"/><Relationship Id="rId126" Type="http://schemas.openxmlformats.org/officeDocument/2006/relationships/slide" Target="slides/slide47.xml"/><Relationship Id="rId168" Type="http://schemas.openxmlformats.org/officeDocument/2006/relationships/slide" Target="slides/slide89.xml"/><Relationship Id="rId333" Type="http://schemas.openxmlformats.org/officeDocument/2006/relationships/slide" Target="slides/slide254.xml"/><Relationship Id="rId540" Type="http://schemas.openxmlformats.org/officeDocument/2006/relationships/slide" Target="slides/slide461.xml"/><Relationship Id="rId72" Type="http://schemas.openxmlformats.org/officeDocument/2006/relationships/slideMaster" Target="slideMasters/slideMaster72.xml"/><Relationship Id="rId375" Type="http://schemas.openxmlformats.org/officeDocument/2006/relationships/slide" Target="slides/slide296.xml"/><Relationship Id="rId3" Type="http://schemas.openxmlformats.org/officeDocument/2006/relationships/slideMaster" Target="slideMasters/slideMaster3.xml"/><Relationship Id="rId235" Type="http://schemas.openxmlformats.org/officeDocument/2006/relationships/slide" Target="slides/slide156.xml"/><Relationship Id="rId277" Type="http://schemas.openxmlformats.org/officeDocument/2006/relationships/slide" Target="slides/slide198.xml"/><Relationship Id="rId400" Type="http://schemas.openxmlformats.org/officeDocument/2006/relationships/slide" Target="slides/slide321.xml"/><Relationship Id="rId442" Type="http://schemas.openxmlformats.org/officeDocument/2006/relationships/slide" Target="slides/slide363.xml"/><Relationship Id="rId484" Type="http://schemas.openxmlformats.org/officeDocument/2006/relationships/slide" Target="slides/slide405.xml"/><Relationship Id="rId137" Type="http://schemas.openxmlformats.org/officeDocument/2006/relationships/slide" Target="slides/slide58.xml"/><Relationship Id="rId302" Type="http://schemas.openxmlformats.org/officeDocument/2006/relationships/slide" Target="slides/slide223.xml"/><Relationship Id="rId344" Type="http://schemas.openxmlformats.org/officeDocument/2006/relationships/slide" Target="slides/slide265.xml"/><Relationship Id="rId41" Type="http://schemas.openxmlformats.org/officeDocument/2006/relationships/slideMaster" Target="slideMasters/slideMaster41.xml"/><Relationship Id="rId83" Type="http://schemas.openxmlformats.org/officeDocument/2006/relationships/slide" Target="slides/slide4.xml"/><Relationship Id="rId179" Type="http://schemas.openxmlformats.org/officeDocument/2006/relationships/slide" Target="slides/slide100.xml"/><Relationship Id="rId386" Type="http://schemas.openxmlformats.org/officeDocument/2006/relationships/slide" Target="slides/slide307.xml"/><Relationship Id="rId190" Type="http://schemas.openxmlformats.org/officeDocument/2006/relationships/slide" Target="slides/slide111.xml"/><Relationship Id="rId204" Type="http://schemas.openxmlformats.org/officeDocument/2006/relationships/slide" Target="slides/slide125.xml"/><Relationship Id="rId246" Type="http://schemas.openxmlformats.org/officeDocument/2006/relationships/slide" Target="slides/slide167.xml"/><Relationship Id="rId288" Type="http://schemas.openxmlformats.org/officeDocument/2006/relationships/slide" Target="slides/slide209.xml"/><Relationship Id="rId411" Type="http://schemas.openxmlformats.org/officeDocument/2006/relationships/slide" Target="slides/slide332.xml"/><Relationship Id="rId453" Type="http://schemas.openxmlformats.org/officeDocument/2006/relationships/slide" Target="slides/slide374.xml"/><Relationship Id="rId509" Type="http://schemas.openxmlformats.org/officeDocument/2006/relationships/slide" Target="slides/slide430.xml"/><Relationship Id="rId106" Type="http://schemas.openxmlformats.org/officeDocument/2006/relationships/slide" Target="slides/slide27.xml"/><Relationship Id="rId313" Type="http://schemas.openxmlformats.org/officeDocument/2006/relationships/slide" Target="slides/slide234.xml"/><Relationship Id="rId495" Type="http://schemas.openxmlformats.org/officeDocument/2006/relationships/slide" Target="slides/slide416.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 Target="slides/slide15.xml"/><Relationship Id="rId148" Type="http://schemas.openxmlformats.org/officeDocument/2006/relationships/slide" Target="slides/slide69.xml"/><Relationship Id="rId355" Type="http://schemas.openxmlformats.org/officeDocument/2006/relationships/slide" Target="slides/slide276.xml"/><Relationship Id="rId397" Type="http://schemas.openxmlformats.org/officeDocument/2006/relationships/slide" Target="slides/slide318.xml"/><Relationship Id="rId520" Type="http://schemas.openxmlformats.org/officeDocument/2006/relationships/slide" Target="slides/slide441.xml"/><Relationship Id="rId215" Type="http://schemas.openxmlformats.org/officeDocument/2006/relationships/slide" Target="slides/slide136.xml"/><Relationship Id="rId257" Type="http://schemas.openxmlformats.org/officeDocument/2006/relationships/slide" Target="slides/slide178.xml"/><Relationship Id="rId422" Type="http://schemas.openxmlformats.org/officeDocument/2006/relationships/slide" Target="slides/slide343.xml"/><Relationship Id="rId464" Type="http://schemas.openxmlformats.org/officeDocument/2006/relationships/slide" Target="slides/slide385.xml"/><Relationship Id="rId299" Type="http://schemas.openxmlformats.org/officeDocument/2006/relationships/slide" Target="slides/slide220.xml"/><Relationship Id="rId63" Type="http://schemas.openxmlformats.org/officeDocument/2006/relationships/slideMaster" Target="slideMasters/slideMaster63.xml"/><Relationship Id="rId159" Type="http://schemas.openxmlformats.org/officeDocument/2006/relationships/slide" Target="slides/slide80.xml"/><Relationship Id="rId366" Type="http://schemas.openxmlformats.org/officeDocument/2006/relationships/slide" Target="slides/slide287.xml"/><Relationship Id="rId226" Type="http://schemas.openxmlformats.org/officeDocument/2006/relationships/slide" Target="slides/slide147.xml"/><Relationship Id="rId433" Type="http://schemas.openxmlformats.org/officeDocument/2006/relationships/slide" Target="slides/slide354.xml"/><Relationship Id="rId74" Type="http://schemas.openxmlformats.org/officeDocument/2006/relationships/slideMaster" Target="slideMasters/slideMaster74.xml"/><Relationship Id="rId377" Type="http://schemas.openxmlformats.org/officeDocument/2006/relationships/slide" Target="slides/slide298.xml"/><Relationship Id="rId500" Type="http://schemas.openxmlformats.org/officeDocument/2006/relationships/slide" Target="slides/slide421.xml"/><Relationship Id="rId5" Type="http://schemas.openxmlformats.org/officeDocument/2006/relationships/slideMaster" Target="slideMasters/slideMaster5.xml"/><Relationship Id="rId237" Type="http://schemas.openxmlformats.org/officeDocument/2006/relationships/slide" Target="slides/slide158.xml"/><Relationship Id="rId444" Type="http://schemas.openxmlformats.org/officeDocument/2006/relationships/slide" Target="slides/slide365.xml"/><Relationship Id="rId290" Type="http://schemas.openxmlformats.org/officeDocument/2006/relationships/slide" Target="slides/slide211.xml"/><Relationship Id="rId304" Type="http://schemas.openxmlformats.org/officeDocument/2006/relationships/slide" Target="slides/slide225.xml"/><Relationship Id="rId388" Type="http://schemas.openxmlformats.org/officeDocument/2006/relationships/slide" Target="slides/slide309.xml"/><Relationship Id="rId511" Type="http://schemas.openxmlformats.org/officeDocument/2006/relationships/slide" Target="slides/slide432.xml"/><Relationship Id="rId85" Type="http://schemas.openxmlformats.org/officeDocument/2006/relationships/slide" Target="slides/slide6.xml"/><Relationship Id="rId150" Type="http://schemas.openxmlformats.org/officeDocument/2006/relationships/slide" Target="slides/slide71.xml"/><Relationship Id="rId248" Type="http://schemas.openxmlformats.org/officeDocument/2006/relationships/slide" Target="slides/slide169.xml"/><Relationship Id="rId455" Type="http://schemas.openxmlformats.org/officeDocument/2006/relationships/slide" Target="slides/slide376.xml"/></Relationships>
</file>

<file path=ppt/charts/_rels/chart1.xml.rels><?xml version="1.0" encoding="UTF-8" standalone="yes"?>
<Relationships xmlns="http://schemas.openxmlformats.org/package/2006/relationships"><Relationship Id="rId3" Type="http://schemas.openxmlformats.org/officeDocument/2006/relationships/oleObject" Target="file:////C:\Users\ALSERCS\Desktop\GateKeeper%2029-9-2015\Second_Submission_to_Bioinformatics_Jan2017\mrfast_with_GateKeeper.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4.xml.rels><?xml version="1.0" encoding="UTF-8" standalone="yes"?>
<Relationships xmlns="http://schemas.openxmlformats.org/package/2006/relationships"><Relationship Id="rId3" Type="http://schemas.openxmlformats.org/officeDocument/2006/relationships/oleObject" Target="https://microsoft-my.sharepoint.com/personal/visesha_microsoft_com/Documents/PPTs/Conferences/MICRO%202017/cgma-throughput-log.xlsx" TargetMode="External"/><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1.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13.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14.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15.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13.xml"/></Relationships>
</file>

<file path=ppt/charts/_rels/chart20.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8.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14.xml"/></Relationships>
</file>

<file path=ppt/charts/_rels/chart29.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3.xml.rels><?xml version="1.0" encoding="UTF-8" standalone="yes"?>
<Relationships xmlns="http://schemas.openxmlformats.org/package/2006/relationships"><Relationship Id="rId2" Type="http://schemas.openxmlformats.org/officeDocument/2006/relationships/oleObject" Target="Macintosh%20HD:Users:amiraliboroumand:cmu:Google-internship:Amirali-Internship-data:PIM-Browser-estimated-energy-repair2%20copy.xlsx" TargetMode="External"/><Relationship Id="rId1" Type="http://schemas.openxmlformats.org/officeDocument/2006/relationships/themeOverride" Target="../theme/themeOverride15.xml"/></Relationships>
</file>

<file path=ppt/charts/_rels/chart34.xml.rels><?xml version="1.0" encoding="UTF-8" standalone="yes"?>
<Relationships xmlns="http://schemas.openxmlformats.org/package/2006/relationships"><Relationship Id="rId3" Type="http://schemas.openxmlformats.org/officeDocument/2006/relationships/chartUserShapes" Target="../drawings/drawing4.xml"/><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6.xml"/></Relationships>
</file>

<file path=ppt/charts/_rels/chart35.xml.rels><?xml version="1.0" encoding="UTF-8" standalone="yes"?>
<Relationships xmlns="http://schemas.openxmlformats.org/package/2006/relationships"><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7.xml"/></Relationships>
</file>

<file path=ppt/charts/_rels/chart36.xml.rels><?xml version="1.0" encoding="UTF-8" standalone="yes"?>
<Relationships xmlns="http://schemas.openxmlformats.org/package/2006/relationships"><Relationship Id="rId3" Type="http://schemas.openxmlformats.org/officeDocument/2006/relationships/chartUserShapes" Target="../drawings/drawing5.xml"/><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8.xml"/></Relationships>
</file>

<file path=ppt/charts/_rels/chart37.xml.rels><?xml version="1.0" encoding="UTF-8" standalone="yes"?>
<Relationships xmlns="http://schemas.openxmlformats.org/package/2006/relationships"><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9.xml"/></Relationships>
</file>

<file path=ppt/charts/_rels/chart38.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39.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Sheet1!$G$10</c:f>
              <c:strCache>
                <c:ptCount val="1"/>
                <c:pt idx="0">
                  <c:v>Time (sec)</c:v>
                </c:pt>
              </c:strCache>
            </c:strRef>
          </c:tx>
          <c:explosion val="9"/>
          <c:dPt>
            <c:idx val="0"/>
            <c:bubble3D val="0"/>
            <c:explosion val="18"/>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1-79D6-8947-9815-7E66E0D801FD}"/>
              </c:ext>
            </c:extLst>
          </c:dPt>
          <c:dPt>
            <c:idx val="1"/>
            <c:bubble3D val="0"/>
            <c:spPr>
              <a:gradFill rotWithShape="1">
                <a:gsLst>
                  <a:gs pos="0">
                    <a:schemeClr val="accent2">
                      <a:shade val="51000"/>
                      <a:satMod val="130000"/>
                    </a:schemeClr>
                  </a:gs>
                  <a:gs pos="80000">
                    <a:schemeClr val="accent2">
                      <a:shade val="93000"/>
                      <a:satMod val="130000"/>
                    </a:schemeClr>
                  </a:gs>
                  <a:gs pos="100000">
                    <a:schemeClr val="accent2">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3-79D6-8947-9815-7E66E0D801FD}"/>
              </c:ext>
            </c:extLst>
          </c:dPt>
          <c:dPt>
            <c:idx val="2"/>
            <c:bubble3D val="0"/>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5-79D6-8947-9815-7E66E0D801FD}"/>
              </c:ext>
            </c:extLst>
          </c:dPt>
          <c:dLbls>
            <c:dLbl>
              <c:idx val="0"/>
              <c:layout>
                <c:manualLayout>
                  <c:x val="0.24651926105454391"/>
                  <c:y val="-1.445507159528165E-2"/>
                </c:manualLayout>
              </c:layout>
              <c:showLegendKey val="0"/>
              <c:showVal val="0"/>
              <c:showCatName val="1"/>
              <c:showSerName val="0"/>
              <c:showPercent val="1"/>
              <c:showBubbleSize val="0"/>
              <c:extLst>
                <c:ext xmlns:c15="http://schemas.microsoft.com/office/drawing/2012/chart" uri="{CE6537A1-D6FC-4f65-9D91-7224C49458BB}">
                  <c15:layout>
                    <c:manualLayout>
                      <c:w val="0.33105479002624666"/>
                      <c:h val="0.27180553156225196"/>
                    </c:manualLayout>
                  </c15:layout>
                </c:ext>
                <c:ext xmlns:c16="http://schemas.microsoft.com/office/drawing/2014/chart" uri="{C3380CC4-5D6E-409C-BE32-E72D297353CC}">
                  <c16:uniqueId val="{00000001-79D6-8947-9815-7E66E0D801FD}"/>
                </c:ext>
              </c:extLst>
            </c:dLbl>
            <c:dLbl>
              <c:idx val="1"/>
              <c:layout>
                <c:manualLayout>
                  <c:x val="1.8708704390250682E-2"/>
                  <c:y val="-6.8276437496774343E-3"/>
                </c:manualLayout>
              </c:layout>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r>
                      <a:rPr lang="en-US" b="1" dirty="0">
                        <a:solidFill>
                          <a:schemeClr val="bg1"/>
                        </a:solidFill>
                        <a:effectLst/>
                      </a:rPr>
                      <a:t>Read Alignment</a:t>
                    </a:r>
                  </a:p>
                  <a:p>
                    <a:pPr>
                      <a:defRPr>
                        <a:solidFill>
                          <a:schemeClr val="bg1"/>
                        </a:solidFill>
                      </a:defRPr>
                    </a:pPr>
                    <a:r>
                      <a:rPr lang="en-US" b="1" dirty="0">
                        <a:solidFill>
                          <a:schemeClr val="bg1"/>
                        </a:solidFill>
                        <a:effectLst/>
                      </a:rPr>
                      <a:t>(Edit-distance</a:t>
                    </a:r>
                    <a:r>
                      <a:rPr lang="en-US" b="1" baseline="0" dirty="0">
                        <a:solidFill>
                          <a:schemeClr val="bg1"/>
                        </a:solidFill>
                        <a:effectLst/>
                      </a:rPr>
                      <a:t> comp)</a:t>
                    </a:r>
                    <a:r>
                      <a:rPr lang="en-US" b="1" dirty="0">
                        <a:solidFill>
                          <a:schemeClr val="bg1"/>
                        </a:solidFill>
                        <a:effectLst/>
                      </a:rPr>
                      <a:t>
</a:t>
                    </a:r>
                    <a:fld id="{ACE13563-F57D-4797-B37A-2A9786FDDB9F}" type="PERCENTAGE">
                      <a:rPr lang="en-US" b="1">
                        <a:solidFill>
                          <a:schemeClr val="bg1"/>
                        </a:solidFill>
                        <a:effectLst/>
                      </a:rPr>
                      <a:pPr>
                        <a:defRPr>
                          <a:solidFill>
                            <a:schemeClr val="bg1"/>
                          </a:solidFill>
                        </a:defRPr>
                      </a:pPr>
                      <a:t>[PERCENTAGE]</a:t>
                    </a:fld>
                    <a:endParaRPr lang="en-US" b="1" dirty="0">
                      <a:solidFill>
                        <a:schemeClr val="bg1"/>
                      </a:solidFill>
                      <a:effectLst/>
                    </a:endParaRP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5="http://schemas.microsoft.com/office/drawing/2012/chart" uri="{CE6537A1-D6FC-4f65-9D91-7224C49458BB}">
                  <c15:layout>
                    <c:manualLayout>
                      <c:w val="0.38836459038472998"/>
                      <c:h val="0.22658673723929512"/>
                    </c:manualLayout>
                  </c15:layout>
                  <c15:dlblFieldTable/>
                  <c15:showDataLabelsRange val="0"/>
                </c:ext>
                <c:ext xmlns:c16="http://schemas.microsoft.com/office/drawing/2014/chart" uri="{C3380CC4-5D6E-409C-BE32-E72D297353CC}">
                  <c16:uniqueId val="{00000003-79D6-8947-9815-7E66E0D801FD}"/>
                </c:ext>
              </c:extLst>
            </c:dLbl>
            <c:dLbl>
              <c:idx val="2"/>
              <c:layout>
                <c:manualLayout>
                  <c:x val="-0.18850453686134078"/>
                  <c:y val="-4.8881807572985901E-2"/>
                </c:manualLayout>
              </c:layout>
              <c:showLegendKey val="0"/>
              <c:showVal val="0"/>
              <c:showCatName val="1"/>
              <c:showSerName val="0"/>
              <c:showPercent val="1"/>
              <c:showBubbleSize val="0"/>
              <c:extLst>
                <c:ext xmlns:c15="http://schemas.microsoft.com/office/drawing/2012/chart" uri="{CE6537A1-D6FC-4f65-9D91-7224C49458BB}">
                  <c15:layout>
                    <c:manualLayout>
                      <c:w val="0.2193055555555555"/>
                      <c:h val="0.250508240760909"/>
                    </c:manualLayout>
                  </c15:layout>
                </c:ext>
                <c:ext xmlns:c16="http://schemas.microsoft.com/office/drawing/2014/chart" uri="{C3380CC4-5D6E-409C-BE32-E72D297353CC}">
                  <c16:uniqueId val="{00000005-79D6-8947-9815-7E66E0D801FD}"/>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ysClr val="windowText" lastClr="000000"/>
                    </a:solidFill>
                    <a:latin typeface="+mn-lt"/>
                    <a:ea typeface="+mn-ea"/>
                    <a:cs typeface="+mn-cs"/>
                  </a:defRPr>
                </a:pPr>
                <a:endParaRPr lang="en-US"/>
              </a:p>
            </c:txPr>
            <c:showLegendKey val="0"/>
            <c:showVal val="0"/>
            <c:showCatName val="1"/>
            <c:showSerName val="0"/>
            <c:showPercent val="1"/>
            <c:showBubbleSize val="0"/>
            <c:showLeaderLines val="1"/>
            <c:leaderLines>
              <c:spPr>
                <a:ln w="9525">
                  <a:solidFill>
                    <a:schemeClr val="tx1"/>
                  </a:solidFill>
                </a:ln>
                <a:effectLst/>
              </c:spPr>
            </c:leaderLines>
            <c:extLst>
              <c:ext xmlns:c15="http://schemas.microsoft.com/office/drawing/2012/chart" uri="{CE6537A1-D6FC-4f65-9D91-7224C49458BB}"/>
            </c:extLst>
          </c:dLbls>
          <c:cat>
            <c:strRef>
              <c:f>Sheet1!$F$11:$F$13</c:f>
              <c:strCache>
                <c:ptCount val="3"/>
                <c:pt idx="0">
                  <c:v>candidate alignment locations (CAL)</c:v>
                </c:pt>
                <c:pt idx="1">
                  <c:v>SIMD banded Levenshtein edit distance</c:v>
                </c:pt>
                <c:pt idx="2">
                  <c:v>SAM printing</c:v>
                </c:pt>
              </c:strCache>
            </c:strRef>
          </c:cat>
          <c:val>
            <c:numRef>
              <c:f>Sheet1!$G$11:$G$13</c:f>
              <c:numCache>
                <c:formatCode>_(* #,##0.00_);_(* \(#,##0.00\);_(* "-"??_);_(@_)</c:formatCode>
                <c:ptCount val="3"/>
                <c:pt idx="0">
                  <c:v>3738.88</c:v>
                </c:pt>
                <c:pt idx="1">
                  <c:v>81368.094525727502</c:v>
                </c:pt>
                <c:pt idx="2">
                  <c:v>2269.8754742724996</c:v>
                </c:pt>
              </c:numCache>
            </c:numRef>
          </c:val>
          <c:extLst>
            <c:ext xmlns:c16="http://schemas.microsoft.com/office/drawing/2014/chart" uri="{C3380CC4-5D6E-409C-BE32-E72D297353CC}">
              <c16:uniqueId val="{00000006-79D6-8947-9815-7E66E0D801FD}"/>
            </c:ext>
          </c:extLst>
        </c:ser>
        <c:dLbls>
          <c:showLegendKey val="0"/>
          <c:showVal val="0"/>
          <c:showCatName val="1"/>
          <c:showSerName val="0"/>
          <c:showPercent val="1"/>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2000">
          <a:solidFill>
            <a:sysClr val="windowText" lastClr="000000"/>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DC3E-0A4A-8338-B86E31B2A912}"/>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DC3E-0A4A-8338-B86E31B2A912}"/>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DC3E-0A4A-8338-B86E31B2A912}"/>
            </c:ext>
          </c:extLst>
        </c:ser>
        <c:dLbls>
          <c:showLegendKey val="0"/>
          <c:showVal val="0"/>
          <c:showCatName val="0"/>
          <c:showSerName val="0"/>
          <c:showPercent val="0"/>
          <c:showBubbleSize val="0"/>
        </c:dLbls>
        <c:marker val="1"/>
        <c:smooth val="0"/>
        <c:axId val="1717159040"/>
        <c:axId val="1717163216"/>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DC3E-0A4A-8338-B86E31B2A912}"/>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DC3E-0A4A-8338-B86E31B2A912}"/>
                  </c:ext>
                </c:extLst>
              </c15:ser>
            </c15:filteredLineSeries>
          </c:ext>
        </c:extLst>
      </c:lineChart>
      <c:catAx>
        <c:axId val="171715904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17163216"/>
        <c:crosses val="autoZero"/>
        <c:auto val="1"/>
        <c:lblAlgn val="ctr"/>
        <c:lblOffset val="100"/>
        <c:noMultiLvlLbl val="0"/>
      </c:catAx>
      <c:valAx>
        <c:axId val="1717163216"/>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17159040"/>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51.625072590216071</c:v>
                </c:pt>
                <c:pt idx="1">
                  <c:v>38.3193185478057</c:v>
                </c:pt>
                <c:pt idx="2">
                  <c:v>30.696451818408459</c:v>
                </c:pt>
                <c:pt idx="3">
                  <c:v>21.856644108070331</c:v>
                </c:pt>
                <c:pt idx="4" formatCode="General">
                  <c:v>32</c:v>
                </c:pt>
              </c:numCache>
            </c:numRef>
          </c:val>
          <c:extLs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c:v>
                </c:pt>
              </c:numCache>
            </c:numRef>
          </c:val>
          <c:extLs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732682496"/>
        <c:axId val="1746189936"/>
      </c:barChart>
      <c:catAx>
        <c:axId val="173268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746189936"/>
        <c:crosses val="autoZero"/>
        <c:auto val="1"/>
        <c:lblAlgn val="ctr"/>
        <c:lblOffset val="100"/>
        <c:noMultiLvlLbl val="0"/>
      </c:catAx>
      <c:valAx>
        <c:axId val="1746189936"/>
        <c:scaling>
          <c:orientation val="minMax"/>
          <c:max val="7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732682496"/>
        <c:crosses val="autoZero"/>
        <c:crossBetween val="between"/>
        <c:majorUnit val="10"/>
      </c:valAx>
      <c:spPr>
        <a:noFill/>
        <a:ln>
          <a:noFill/>
        </a:ln>
        <a:effectLst/>
      </c:spPr>
    </c:plotArea>
    <c:legend>
      <c:legendPos val="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27-C347-8B5B-AE6A954B93C1}"/>
                </c:ext>
              </c:extLst>
            </c:dLbl>
            <c:dLbl>
              <c:idx val="1"/>
              <c:delete val="1"/>
              <c:extLst>
                <c:ext xmlns:c15="http://schemas.microsoft.com/office/drawing/2012/chart" uri="{CE6537A1-D6FC-4f65-9D91-7224C49458BB}"/>
                <c:ext xmlns:c16="http://schemas.microsoft.com/office/drawing/2014/chart" uri="{C3380CC4-5D6E-409C-BE32-E72D297353CC}">
                  <c16:uniqueId val="{00000001-AB27-C347-8B5B-AE6A954B93C1}"/>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AB27-C347-8B5B-AE6A954B93C1}"/>
            </c:ext>
          </c:extLst>
        </c:ser>
        <c:dLbls>
          <c:showLegendKey val="0"/>
          <c:showVal val="0"/>
          <c:showCatName val="0"/>
          <c:showSerName val="0"/>
          <c:showPercent val="0"/>
          <c:showBubbleSize val="0"/>
        </c:dLbls>
        <c:gapWidth val="50"/>
        <c:axId val="1745349648"/>
        <c:axId val="1718590384"/>
      </c:barChart>
      <c:catAx>
        <c:axId val="174534964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8590384"/>
        <c:crosses val="autoZero"/>
        <c:auto val="1"/>
        <c:lblAlgn val="ctr"/>
        <c:lblOffset val="100"/>
        <c:noMultiLvlLbl val="0"/>
      </c:catAx>
      <c:valAx>
        <c:axId val="17185903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3496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15C-3D45-A46B-2EEE9BCABE6F}"/>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115C-3D45-A46B-2EEE9BCABE6F}"/>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15C-3D45-A46B-2EEE9BCABE6F}"/>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15C-3D45-A46B-2EEE9BCABE6F}"/>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115C-3D45-A46B-2EEE9BCABE6F}"/>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115C-3D45-A46B-2EEE9BCABE6F}"/>
              </c:ext>
            </c:extLst>
          </c:dPt>
          <c:dLbls>
            <c:dLbl>
              <c:idx val="0"/>
              <c:delete val="1"/>
              <c:extLst>
                <c:ext xmlns:c15="http://schemas.microsoft.com/office/drawing/2012/chart" uri="{CE6537A1-D6FC-4f65-9D91-7224C49458BB}"/>
                <c:ext xmlns:c16="http://schemas.microsoft.com/office/drawing/2014/chart" uri="{C3380CC4-5D6E-409C-BE32-E72D297353CC}">
                  <c16:uniqueId val="{00000001-115C-3D45-A46B-2EEE9BCABE6F}"/>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5C-3D45-A46B-2EEE9BCABE6F}"/>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5C-3D45-A46B-2EEE9BCABE6F}"/>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5C-3D45-A46B-2EEE9BCABE6F}"/>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5C-3D45-A46B-2EEE9BCABE6F}"/>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15C-3D45-A46B-2EEE9BCABE6F}"/>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115C-3D45-A46B-2EEE9BCABE6F}"/>
            </c:ext>
          </c:extLst>
        </c:ser>
        <c:dLbls>
          <c:showLegendKey val="0"/>
          <c:showVal val="0"/>
          <c:showCatName val="0"/>
          <c:showSerName val="0"/>
          <c:showPercent val="0"/>
          <c:showBubbleSize val="0"/>
        </c:dLbls>
        <c:gapWidth val="80"/>
        <c:overlap val="-27"/>
        <c:axId val="1235585376"/>
        <c:axId val="1235589440"/>
      </c:barChart>
      <c:catAx>
        <c:axId val="1235585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9440"/>
        <c:crosses val="autoZero"/>
        <c:auto val="1"/>
        <c:lblAlgn val="ctr"/>
        <c:lblOffset val="100"/>
        <c:noMultiLvlLbl val="0"/>
      </c:catAx>
      <c:valAx>
        <c:axId val="123558944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537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2E7-F342-9C6A-BC9A260D59A6}"/>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2E7-F342-9C6A-BC9A260D59A6}"/>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2E7-F342-9C6A-BC9A260D59A6}"/>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2E7-F342-9C6A-BC9A260D59A6}"/>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2E7-F342-9C6A-BC9A260D59A6}"/>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2E7-F342-9C6A-BC9A260D59A6}"/>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2E7-F342-9C6A-BC9A260D59A6}"/>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2E7-F342-9C6A-BC9A260D59A6}"/>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2E7-F342-9C6A-BC9A260D59A6}"/>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2E7-F342-9C6A-BC9A260D59A6}"/>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2E7-F342-9C6A-BC9A260D59A6}"/>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2E7-F342-9C6A-BC9A260D59A6}"/>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B2E7-F342-9C6A-BC9A260D59A6}"/>
            </c:ext>
          </c:extLst>
        </c:ser>
        <c:dLbls>
          <c:showLegendKey val="0"/>
          <c:showVal val="0"/>
          <c:showCatName val="0"/>
          <c:showSerName val="0"/>
          <c:showPercent val="0"/>
          <c:showBubbleSize val="0"/>
        </c:dLbls>
        <c:gapWidth val="80"/>
        <c:overlap val="-27"/>
        <c:axId val="1216099712"/>
        <c:axId val="1216103472"/>
      </c:barChart>
      <c:catAx>
        <c:axId val="12160997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103472"/>
        <c:crosses val="autoZero"/>
        <c:auto val="1"/>
        <c:lblAlgn val="ctr"/>
        <c:lblOffset val="100"/>
        <c:noMultiLvlLbl val="0"/>
      </c:catAx>
      <c:valAx>
        <c:axId val="12161034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0997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03A-F046-B9D3-826D639B9BE9}"/>
              </c:ext>
            </c:extLst>
          </c:dPt>
          <c:dPt>
            <c:idx val="1"/>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3-103A-F046-B9D3-826D639B9BE9}"/>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03A-F046-B9D3-826D639B9BE9}"/>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03A-F046-B9D3-826D639B9BE9}"/>
              </c:ext>
            </c:extLst>
          </c:dPt>
          <c:dLbls>
            <c:dLbl>
              <c:idx val="1"/>
              <c:tx>
                <c:rich>
                  <a:bodyPr/>
                  <a:lstStyle/>
                  <a:p>
                    <a:r>
                      <a:rPr lang="en-US" altLang="ko-KR" dirty="0"/>
                      <a:t>2.3x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03A-F046-B9D3-826D639B9BE9}"/>
                </c:ext>
              </c:extLst>
            </c:dLbl>
            <c:dLbl>
              <c:idx val="2"/>
              <c:tx>
                <c:rich>
                  <a:bodyPr/>
                  <a:lstStyle/>
                  <a:p>
                    <a:r>
                      <a:rPr lang="en-US" altLang="ko-KR" dirty="0"/>
                      <a:t>3.0x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03A-F046-B9D3-826D639B9BE9}"/>
                </c:ext>
              </c:extLst>
            </c:dLbl>
            <c:dLbl>
              <c:idx val="3"/>
              <c:tx>
                <c:rich>
                  <a:bodyPr/>
                  <a:lstStyle/>
                  <a:p>
                    <a:r>
                      <a:rPr lang="en-US" altLang="ko-KR" dirty="0"/>
                      <a:t>6.5x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03A-F046-B9D3-826D639B9BE9}"/>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c:v>
                </c:pt>
                <c:pt idx="1">
                  <c:v>2.3042730158714102</c:v>
                </c:pt>
                <c:pt idx="2">
                  <c:v>3.0223863878163568</c:v>
                </c:pt>
                <c:pt idx="3">
                  <c:v>6.4998907173731304</c:v>
                </c:pt>
              </c:numCache>
            </c:numRef>
          </c:val>
          <c:extLst>
            <c:ext xmlns:c16="http://schemas.microsoft.com/office/drawing/2014/chart" uri="{C3380CC4-5D6E-409C-BE32-E72D297353CC}">
              <c16:uniqueId val="{00000008-103A-F046-B9D3-826D639B9BE9}"/>
            </c:ext>
          </c:extLst>
        </c:ser>
        <c:dLbls>
          <c:showLegendKey val="0"/>
          <c:showVal val="0"/>
          <c:showCatName val="0"/>
          <c:showSerName val="0"/>
          <c:showPercent val="0"/>
          <c:showBubbleSize val="0"/>
        </c:dLbls>
        <c:gapWidth val="80"/>
        <c:overlap val="-27"/>
        <c:axId val="1215621296"/>
        <c:axId val="1215625408"/>
      </c:barChart>
      <c:catAx>
        <c:axId val="1215621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15625408"/>
        <c:crosses val="autoZero"/>
        <c:auto val="1"/>
        <c:lblAlgn val="ctr"/>
        <c:lblOffset val="100"/>
        <c:noMultiLvlLbl val="0"/>
      </c:catAx>
      <c:valAx>
        <c:axId val="121562540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p>
            </c:rich>
          </c:tx>
          <c:layout>
            <c:manualLayout>
              <c:xMode val="edge"/>
              <c:yMode val="edge"/>
              <c:x val="1.54320987654321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1562129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849E-4542-B2B2-92E440475CFC}"/>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849E-4542-B2B2-92E440475CFC}"/>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849E-4542-B2B2-92E440475CFC}"/>
            </c:ext>
          </c:extLst>
        </c:ser>
        <c:dLbls>
          <c:showLegendKey val="0"/>
          <c:showVal val="0"/>
          <c:showCatName val="0"/>
          <c:showSerName val="0"/>
          <c:showPercent val="0"/>
          <c:showBubbleSize val="0"/>
        </c:dLbls>
        <c:marker val="1"/>
        <c:smooth val="0"/>
        <c:axId val="1237409600"/>
        <c:axId val="1733705920"/>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849E-4542-B2B2-92E440475CFC}"/>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849E-4542-B2B2-92E440475CFC}"/>
                  </c:ext>
                </c:extLst>
              </c15:ser>
            </c15:filteredLineSeries>
          </c:ext>
        </c:extLst>
      </c:lineChart>
      <c:catAx>
        <c:axId val="123740960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3705920"/>
        <c:crosses val="autoZero"/>
        <c:auto val="1"/>
        <c:lblAlgn val="ctr"/>
        <c:lblOffset val="100"/>
        <c:noMultiLvlLbl val="0"/>
      </c:catAx>
      <c:valAx>
        <c:axId val="1733705920"/>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237409600"/>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1-154F-CA45-9DE4-5D071AEDDBAB}"/>
              </c:ext>
            </c:extLst>
          </c:dPt>
          <c:dPt>
            <c:idx val="11"/>
            <c:invertIfNegative val="0"/>
            <c:bubble3D val="0"/>
            <c:spPr>
              <a:noFill/>
              <a:ln>
                <a:noFill/>
              </a:ln>
              <a:effectLst/>
            </c:spPr>
            <c:extLst>
              <c:ext xmlns:c16="http://schemas.microsoft.com/office/drawing/2014/chart" uri="{C3380CC4-5D6E-409C-BE32-E72D297353CC}">
                <c16:uniqueId val="{00000003-154F-CA45-9DE4-5D071AEDDBAB}"/>
              </c:ext>
            </c:extLst>
          </c:dPt>
          <c:dPt>
            <c:idx val="12"/>
            <c:invertIfNegative val="0"/>
            <c:bubble3D val="0"/>
            <c:spPr>
              <a:noFill/>
              <a:ln>
                <a:noFill/>
              </a:ln>
              <a:effectLst/>
            </c:spPr>
            <c:extLst>
              <c:ext xmlns:c16="http://schemas.microsoft.com/office/drawing/2014/chart" uri="{C3380CC4-5D6E-409C-BE32-E72D297353CC}">
                <c16:uniqueId val="{00000005-154F-CA45-9DE4-5D071AEDDBAB}"/>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6-154F-CA45-9DE4-5D071AEDDBAB}"/>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154F-CA45-9DE4-5D071AEDDBAB}"/>
            </c:ext>
          </c:extLst>
        </c:ser>
        <c:dLbls>
          <c:showLegendKey val="0"/>
          <c:showVal val="0"/>
          <c:showCatName val="0"/>
          <c:showSerName val="0"/>
          <c:showPercent val="0"/>
          <c:showBubbleSize val="0"/>
        </c:dLbls>
        <c:gapWidth val="100"/>
        <c:axId val="1235533312"/>
        <c:axId val="1235460736"/>
      </c:barChart>
      <c:catAx>
        <c:axId val="12355333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5460736"/>
        <c:crosses val="autoZero"/>
        <c:auto val="1"/>
        <c:lblAlgn val="ctr"/>
        <c:lblOffset val="100"/>
        <c:noMultiLvlLbl val="0"/>
      </c:catAx>
      <c:valAx>
        <c:axId val="123546073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553331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1-BF8C-3D44-8453-769D8AD6014A}"/>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2-BF8C-3D44-8453-769D8AD6014A}"/>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BF8C-3D44-8453-769D8AD6014A}"/>
            </c:ext>
          </c:extLst>
        </c:ser>
        <c:dLbls>
          <c:showLegendKey val="0"/>
          <c:showVal val="0"/>
          <c:showCatName val="0"/>
          <c:showSerName val="0"/>
          <c:showPercent val="0"/>
          <c:showBubbleSize val="0"/>
        </c:dLbls>
        <c:gapWidth val="100"/>
        <c:axId val="1237698912"/>
        <c:axId val="1237703664"/>
      </c:barChart>
      <c:catAx>
        <c:axId val="12376989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03664"/>
        <c:crosses val="autoZero"/>
        <c:auto val="1"/>
        <c:lblAlgn val="ctr"/>
        <c:lblOffset val="100"/>
        <c:noMultiLvlLbl val="0"/>
      </c:catAx>
      <c:valAx>
        <c:axId val="123770366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69891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19A6-6449-B521-B2BB66B5A05F}"/>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19A6-6449-B521-B2BB66B5A05F}"/>
            </c:ext>
          </c:extLst>
        </c:ser>
        <c:dLbls>
          <c:showLegendKey val="0"/>
          <c:showVal val="0"/>
          <c:showCatName val="0"/>
          <c:showSerName val="0"/>
          <c:showPercent val="0"/>
          <c:showBubbleSize val="0"/>
        </c:dLbls>
        <c:gapWidth val="100"/>
        <c:axId val="1237739248"/>
        <c:axId val="1237743872"/>
      </c:barChart>
      <c:catAx>
        <c:axId val="123773924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43872"/>
        <c:crosses val="autoZero"/>
        <c:auto val="1"/>
        <c:lblAlgn val="ctr"/>
        <c:lblOffset val="100"/>
        <c:noMultiLvlLbl val="0"/>
      </c:catAx>
      <c:valAx>
        <c:axId val="123774387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39248"/>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52D5-9E42-AE48-EF8ED4E14B64}"/>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52D5-9E42-AE48-EF8ED4E14B64}"/>
            </c:ext>
          </c:extLst>
        </c:ser>
        <c:dLbls>
          <c:showLegendKey val="0"/>
          <c:showVal val="0"/>
          <c:showCatName val="0"/>
          <c:showSerName val="0"/>
          <c:showPercent val="0"/>
          <c:showBubbleSize val="0"/>
        </c:dLbls>
        <c:gapWidth val="100"/>
        <c:axId val="1237811216"/>
        <c:axId val="1237847088"/>
      </c:barChart>
      <c:catAx>
        <c:axId val="12378112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847088"/>
        <c:crosses val="autoZero"/>
        <c:auto val="1"/>
        <c:lblAlgn val="ctr"/>
        <c:lblOffset val="100"/>
        <c:noMultiLvlLbl val="0"/>
      </c:catAx>
      <c:valAx>
        <c:axId val="123784708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81121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F87E-564B-B856-3CCEDD8742E2}"/>
            </c:ext>
          </c:extLst>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2-F87E-564B-B856-3CCEDD8742E2}"/>
              </c:ext>
            </c:extLst>
          </c:dPt>
          <c:dPt>
            <c:idx val="11"/>
            <c:invertIfNegative val="0"/>
            <c:bubble3D val="0"/>
            <c:spPr>
              <a:noFill/>
              <a:ln>
                <a:noFill/>
              </a:ln>
              <a:effectLst/>
            </c:spPr>
            <c:extLst>
              <c:ext xmlns:c16="http://schemas.microsoft.com/office/drawing/2014/chart" uri="{C3380CC4-5D6E-409C-BE32-E72D297353CC}">
                <c16:uniqueId val="{00000004-F87E-564B-B856-3CCEDD8742E2}"/>
              </c:ext>
            </c:extLst>
          </c:dPt>
          <c:dPt>
            <c:idx val="12"/>
            <c:invertIfNegative val="0"/>
            <c:bubble3D val="0"/>
            <c:spPr>
              <a:noFill/>
              <a:ln>
                <a:noFill/>
              </a:ln>
              <a:effectLst/>
            </c:spPr>
            <c:extLst>
              <c:ext xmlns:c16="http://schemas.microsoft.com/office/drawing/2014/chart" uri="{C3380CC4-5D6E-409C-BE32-E72D297353CC}">
                <c16:uniqueId val="{00000006-F87E-564B-B856-3CCEDD8742E2}"/>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F87E-564B-B856-3CCEDD8742E2}"/>
            </c:ext>
          </c:extLst>
        </c:ser>
        <c:dLbls>
          <c:showLegendKey val="0"/>
          <c:showVal val="0"/>
          <c:showCatName val="0"/>
          <c:showSerName val="0"/>
          <c:showPercent val="0"/>
          <c:showBubbleSize val="0"/>
        </c:dLbls>
        <c:gapWidth val="100"/>
        <c:axId val="1238460272"/>
        <c:axId val="1238443840"/>
      </c:barChart>
      <c:catAx>
        <c:axId val="12384602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8443840"/>
        <c:crosses val="autoZero"/>
        <c:auto val="1"/>
        <c:lblAlgn val="ctr"/>
        <c:lblOffset val="100"/>
        <c:noMultiLvlLbl val="0"/>
      </c:catAx>
      <c:valAx>
        <c:axId val="12384438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846027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F944-4A4F-A84D-B45376205A2E}"/>
            </c:ext>
          </c:extLst>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2-F944-4A4F-A84D-B45376205A2E}"/>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F944-4A4F-A84D-B45376205A2E}"/>
            </c:ext>
          </c:extLst>
        </c:ser>
        <c:dLbls>
          <c:showLegendKey val="0"/>
          <c:showVal val="0"/>
          <c:showCatName val="0"/>
          <c:showSerName val="0"/>
          <c:showPercent val="0"/>
          <c:showBubbleSize val="0"/>
        </c:dLbls>
        <c:gapWidth val="100"/>
        <c:axId val="1237948576"/>
        <c:axId val="1237953328"/>
      </c:barChart>
      <c:catAx>
        <c:axId val="123794857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953328"/>
        <c:crosses val="autoZero"/>
        <c:auto val="1"/>
        <c:lblAlgn val="ctr"/>
        <c:lblOffset val="100"/>
        <c:noMultiLvlLbl val="0"/>
      </c:catAx>
      <c:valAx>
        <c:axId val="123795332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94857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1B47-CE48-941A-99C975FF7C78}"/>
            </c:ext>
          </c:extLst>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1B47-CE48-941A-99C975FF7C78}"/>
            </c:ext>
          </c:extLst>
        </c:ser>
        <c:dLbls>
          <c:showLegendKey val="0"/>
          <c:showVal val="0"/>
          <c:showCatName val="0"/>
          <c:showSerName val="0"/>
          <c:showPercent val="0"/>
          <c:showBubbleSize val="0"/>
        </c:dLbls>
        <c:gapWidth val="100"/>
        <c:axId val="1214550624"/>
        <c:axId val="1214553200"/>
      </c:barChart>
      <c:catAx>
        <c:axId val="121455062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14553200"/>
        <c:crosses val="autoZero"/>
        <c:auto val="1"/>
        <c:lblAlgn val="ctr"/>
        <c:lblOffset val="100"/>
        <c:noMultiLvlLbl val="0"/>
      </c:catAx>
      <c:valAx>
        <c:axId val="1214553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14550624"/>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c:v>
                </c:pt>
              </c:numCache>
            </c:numRef>
          </c:val>
          <c:extLs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1.1759999999999999</c:v>
                </c:pt>
              </c:numCache>
            </c:numRef>
          </c:val>
          <c:extLs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1.1950000000000001</c:v>
                </c:pt>
              </c:numCache>
            </c:numRef>
          </c:val>
          <c:extLs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1.1970000000000001</c:v>
                </c:pt>
              </c:numCache>
            </c:numRef>
          </c:val>
          <c:extLs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238126192"/>
        <c:axId val="1238134528"/>
      </c:barChart>
      <c:catAx>
        <c:axId val="1238126192"/>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238134528"/>
        <c:crosses val="autoZero"/>
        <c:auto val="1"/>
        <c:lblAlgn val="ctr"/>
        <c:lblOffset val="100"/>
        <c:noMultiLvlLbl val="0"/>
      </c:catAx>
      <c:valAx>
        <c:axId val="1238134528"/>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Performance</a:t>
                </a:r>
                <a:endParaRPr lang="en-US" b="1" dirty="0"/>
              </a:p>
            </c:rich>
          </c:tx>
          <c:layout>
            <c:manualLayout>
              <c:xMode val="edge"/>
              <c:yMode val="edge"/>
              <c:x val="3.4364261168384901E-3"/>
              <c:y val="0.12899396358391199"/>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238126192"/>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799"/>
          <c:y val="5.3321164399904503E-2"/>
          <c:w val="0.71888133940509602"/>
          <c:h val="0.60258959675495105"/>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4E3-4BE0-BECF-1F8FE81336F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4E3-4BE0-BECF-1F8FE81336F8}"/>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4E3-4BE0-BECF-1F8FE81336F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44E3-4BE0-BECF-1F8FE81336F8}"/>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0.31202419354838701</c:v>
                </c:pt>
                <c:pt idx="1">
                  <c:v>0.25526612903225798</c:v>
                </c:pt>
                <c:pt idx="2">
                  <c:v>0.35117741935483898</c:v>
                </c:pt>
                <c:pt idx="3">
                  <c:v>0.34639516129032299</c:v>
                </c:pt>
                <c:pt idx="4">
                  <c:v>0.36568743890518102</c:v>
                </c:pt>
                <c:pt idx="5">
                  <c:v>0.35800317693059602</c:v>
                </c:pt>
              </c:numCache>
            </c:numRef>
          </c:val>
          <c:extLs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1240748560"/>
        <c:axId val="1240752848"/>
      </c:barChart>
      <c:catAx>
        <c:axId val="124074856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240752848"/>
        <c:crosses val="autoZero"/>
        <c:auto val="1"/>
        <c:lblAlgn val="ctr"/>
        <c:lblOffset val="0"/>
        <c:noMultiLvlLbl val="0"/>
      </c:catAx>
      <c:valAx>
        <c:axId val="1240752848"/>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240748560"/>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01"/>
          <c:y val="5.5812932474349798E-2"/>
          <c:w val="0.73970934188782"/>
          <c:h val="0.5974979718444289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B7A-5149-8D04-F48E8D3E886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991-42D7-8772-2EF4515851B1}"/>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B7A-5149-8D04-F48E8D3E886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991-42D7-8772-2EF4515851B1}"/>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0.36560714285714302</c:v>
                </c:pt>
                <c:pt idx="1">
                  <c:v>0.27539285714285699</c:v>
                </c:pt>
                <c:pt idx="2">
                  <c:v>0.39400000000000002</c:v>
                </c:pt>
                <c:pt idx="3">
                  <c:v>0.38717857142857098</c:v>
                </c:pt>
                <c:pt idx="4">
                  <c:v>0.41293939393939399</c:v>
                </c:pt>
                <c:pt idx="5">
                  <c:v>0.402735930735931</c:v>
                </c:pt>
              </c:numCache>
            </c:numRef>
          </c:val>
          <c:extLs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1240839040"/>
        <c:axId val="1240843328"/>
      </c:barChart>
      <c:catAx>
        <c:axId val="124083904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240843328"/>
        <c:crosses val="autoZero"/>
        <c:auto val="1"/>
        <c:lblAlgn val="ctr"/>
        <c:lblOffset val="0"/>
        <c:noMultiLvlLbl val="0"/>
      </c:catAx>
      <c:valAx>
        <c:axId val="1240843328"/>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240839040"/>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extLst>
              <c:ext xmlns:c16="http://schemas.microsoft.com/office/drawing/2014/chart" uri="{C3380CC4-5D6E-409C-BE32-E72D297353CC}">
                <c16:uniqueId val="{00000000-6A2E-064E-BF0A-880B8B19E64C}"/>
              </c:ext>
            </c:extLst>
          </c:dPt>
          <c:dPt>
            <c:idx val="4"/>
            <c:marker>
              <c:spPr>
                <a:solidFill>
                  <a:schemeClr val="tx1"/>
                </a:solidFill>
                <a:ln>
                  <a:noFill/>
                </a:ln>
              </c:spPr>
            </c:marker>
            <c:bubble3D val="0"/>
            <c:extLst>
              <c:ext xmlns:c16="http://schemas.microsoft.com/office/drawing/2014/chart" uri="{C3380CC4-5D6E-409C-BE32-E72D297353CC}">
                <c16:uniqueId val="{00000001-6A2E-064E-BF0A-880B8B19E64C}"/>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6A2E-064E-BF0A-880B8B19E64C}"/>
            </c:ext>
          </c:extLst>
        </c:ser>
        <c:dLbls>
          <c:showLegendKey val="0"/>
          <c:showVal val="0"/>
          <c:showCatName val="0"/>
          <c:showSerName val="0"/>
          <c:showPercent val="0"/>
          <c:showBubbleSize val="0"/>
        </c:dLbls>
        <c:axId val="-1370632768"/>
        <c:axId val="-1785966416"/>
      </c:scatterChart>
      <c:valAx>
        <c:axId val="-1370632768"/>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85966416"/>
        <c:crosses val="autoZero"/>
        <c:crossBetween val="midCat"/>
        <c:majorUnit val="10"/>
      </c:valAx>
      <c:valAx>
        <c:axId val="-1785966416"/>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632768"/>
        <c:crosses val="autoZero"/>
        <c:crossBetween val="midCat"/>
        <c:majorUnit val="1"/>
      </c:valAx>
    </c:plotArea>
    <c:plotVisOnly val="1"/>
    <c:dispBlanksAs val="gap"/>
    <c:showDLblsOverMax val="0"/>
  </c:chart>
  <c:spPr>
    <a:ln>
      <a:noFill/>
    </a:ln>
  </c:sp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498"/>
          <c:y val="8.9722421061003699E-2"/>
          <c:w val="0.64258779075029404"/>
          <c:h val="0.71270381430327001"/>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c:v>
                </c:pt>
                <c:pt idx="1">
                  <c:v>0.49</c:v>
                </c:pt>
                <c:pt idx="2">
                  <c:v>1.49</c:v>
                </c:pt>
              </c:numCache>
            </c:numRef>
          </c:val>
          <c:extLst>
            <c:ext xmlns:c16="http://schemas.microsoft.com/office/drawing/2014/chart" uri="{C3380CC4-5D6E-409C-BE32-E72D297353CC}">
              <c16:uniqueId val="{00000000-8843-CB45-885C-CB350DE98F7A}"/>
            </c:ext>
          </c:extLst>
        </c:ser>
        <c:dLbls>
          <c:showLegendKey val="0"/>
          <c:showVal val="0"/>
          <c:showCatName val="0"/>
          <c:showSerName val="0"/>
          <c:showPercent val="0"/>
          <c:showBubbleSize val="0"/>
        </c:dLbls>
        <c:gapWidth val="50"/>
        <c:axId val="-1503752656"/>
        <c:axId val="-1503745792"/>
      </c:barChart>
      <c:catAx>
        <c:axId val="-1503752656"/>
        <c:scaling>
          <c:orientation val="minMax"/>
        </c:scaling>
        <c:delete val="1"/>
        <c:axPos val="b"/>
        <c:numFmt formatCode="General" sourceLinked="0"/>
        <c:majorTickMark val="out"/>
        <c:minorTickMark val="none"/>
        <c:tickLblPos val="nextTo"/>
        <c:crossAx val="-1503745792"/>
        <c:crosses val="autoZero"/>
        <c:auto val="1"/>
        <c:lblAlgn val="ctr"/>
        <c:lblOffset val="100"/>
        <c:noMultiLvlLbl val="0"/>
      </c:catAx>
      <c:valAx>
        <c:axId val="-1503745792"/>
        <c:scaling>
          <c:orientation val="minMax"/>
          <c:max val="1.5"/>
          <c:min val="0"/>
        </c:scaling>
        <c:delete val="0"/>
        <c:axPos val="l"/>
        <c:majorGridlines/>
        <c:numFmt formatCode="0%" sourceLinked="0"/>
        <c:majorTickMark val="out"/>
        <c:minorTickMark val="none"/>
        <c:tickLblPos val="nextTo"/>
        <c:txPr>
          <a:bodyPr/>
          <a:lstStyle/>
          <a:p>
            <a:pPr>
              <a:defRPr sz="1600"/>
            </a:pPr>
            <a:endParaRPr lang="en-US"/>
          </a:p>
        </c:txPr>
        <c:crossAx val="-1503752656"/>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3.6564430193441501E-2"/>
          <c:w val="0.62821987268810797"/>
          <c:h val="0.75608764511344895"/>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c:v>
                </c:pt>
                <c:pt idx="1">
                  <c:v>0.56000000000000005</c:v>
                </c:pt>
                <c:pt idx="2">
                  <c:v>1.23</c:v>
                </c:pt>
              </c:numCache>
            </c:numRef>
          </c:val>
          <c:extLst>
            <c:ext xmlns:c16="http://schemas.microsoft.com/office/drawing/2014/chart" uri="{C3380CC4-5D6E-409C-BE32-E72D297353CC}">
              <c16:uniqueId val="{00000000-634E-A14E-8F01-8089E350C562}"/>
            </c:ext>
          </c:extLst>
        </c:ser>
        <c:dLbls>
          <c:showLegendKey val="0"/>
          <c:showVal val="0"/>
          <c:showCatName val="0"/>
          <c:showSerName val="0"/>
          <c:showPercent val="0"/>
          <c:showBubbleSize val="0"/>
        </c:dLbls>
        <c:gapWidth val="50"/>
        <c:axId val="-1503759360"/>
        <c:axId val="-1786377616"/>
      </c:barChart>
      <c:catAx>
        <c:axId val="-1503759360"/>
        <c:scaling>
          <c:orientation val="minMax"/>
        </c:scaling>
        <c:delete val="1"/>
        <c:axPos val="b"/>
        <c:numFmt formatCode="General" sourceLinked="0"/>
        <c:majorTickMark val="out"/>
        <c:minorTickMark val="none"/>
        <c:tickLblPos val="nextTo"/>
        <c:crossAx val="-1786377616"/>
        <c:crosses val="autoZero"/>
        <c:auto val="1"/>
        <c:lblAlgn val="ctr"/>
        <c:lblOffset val="100"/>
        <c:noMultiLvlLbl val="0"/>
      </c:catAx>
      <c:valAx>
        <c:axId val="-1786377616"/>
        <c:scaling>
          <c:orientation val="minMax"/>
          <c:max val="1.6"/>
          <c:min val="0"/>
        </c:scaling>
        <c:delete val="0"/>
        <c:axPos val="l"/>
        <c:majorGridlines/>
        <c:numFmt formatCode="0%" sourceLinked="0"/>
        <c:majorTickMark val="out"/>
        <c:minorTickMark val="none"/>
        <c:tickLblPos val="nextTo"/>
        <c:txPr>
          <a:bodyPr/>
          <a:lstStyle/>
          <a:p>
            <a:pPr>
              <a:defRPr sz="1800"/>
            </a:pPr>
            <a:endParaRPr lang="en-US"/>
          </a:p>
        </c:txPr>
        <c:crossAx val="-150375936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extLst>
              <c:ext xmlns:c16="http://schemas.microsoft.com/office/drawing/2014/chart" uri="{C3380CC4-5D6E-409C-BE32-E72D297353CC}">
                <c16:uniqueId val="{00000000-534F-2848-94AC-F5120DA6CA17}"/>
              </c:ext>
            </c:extLst>
          </c:dPt>
          <c:dPt>
            <c:idx val="4"/>
            <c:bubble3D val="0"/>
            <c:extLst>
              <c:ext xmlns:c16="http://schemas.microsoft.com/office/drawing/2014/chart" uri="{C3380CC4-5D6E-409C-BE32-E72D297353CC}">
                <c16:uniqueId val="{00000001-534F-2848-94AC-F5120DA6CA17}"/>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534F-2848-94AC-F5120DA6CA17}"/>
            </c:ext>
          </c:extLst>
        </c:ser>
        <c:dLbls>
          <c:showLegendKey val="0"/>
          <c:showVal val="0"/>
          <c:showCatName val="0"/>
          <c:showSerName val="0"/>
          <c:showPercent val="0"/>
          <c:showBubbleSize val="0"/>
        </c:dLbls>
        <c:axId val="-1370889504"/>
        <c:axId val="-1746795440"/>
      </c:scatterChart>
      <c:valAx>
        <c:axId val="-1370889504"/>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46795440"/>
        <c:crosses val="autoZero"/>
        <c:crossBetween val="midCat"/>
        <c:majorUnit val="10"/>
      </c:valAx>
      <c:valAx>
        <c:axId val="-1746795440"/>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889504"/>
        <c:crosses val="autoZero"/>
        <c:crossBetween val="midCat"/>
        <c:majorUnit val="1"/>
      </c:valAx>
    </c:plotArea>
    <c:plotVisOnly val="1"/>
    <c:dispBlanksAs val="gap"/>
    <c:showDLblsOverMax val="0"/>
  </c:chart>
  <c:spPr>
    <a:ln>
      <a:noFill/>
    </a:ln>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1.1240000000000001</c:v>
                </c:pt>
                <c:pt idx="1">
                  <c:v>1.115</c:v>
                </c:pt>
                <c:pt idx="2">
                  <c:v>1.107</c:v>
                </c:pt>
              </c:numCache>
            </c:numRef>
          </c:val>
          <c:extLst>
            <c:ext xmlns:c16="http://schemas.microsoft.com/office/drawing/2014/chart" uri="{C3380CC4-5D6E-409C-BE32-E72D297353CC}">
              <c16:uniqueId val="{00000000-DD51-2242-ADF1-403C739B52EC}"/>
            </c:ext>
          </c:extLst>
        </c:ser>
        <c:dLbls>
          <c:showLegendKey val="0"/>
          <c:showVal val="0"/>
          <c:showCatName val="0"/>
          <c:showSerName val="0"/>
          <c:showPercent val="0"/>
          <c:showBubbleSize val="0"/>
        </c:dLbls>
        <c:gapWidth val="150"/>
        <c:axId val="-1871175664"/>
        <c:axId val="-1871171728"/>
      </c:barChart>
      <c:catAx>
        <c:axId val="-1871175664"/>
        <c:scaling>
          <c:orientation val="minMax"/>
        </c:scaling>
        <c:delete val="0"/>
        <c:axPos val="b"/>
        <c:numFmt formatCode="General" sourceLinked="0"/>
        <c:majorTickMark val="out"/>
        <c:minorTickMark val="none"/>
        <c:tickLblPos val="nextTo"/>
        <c:txPr>
          <a:bodyPr/>
          <a:lstStyle/>
          <a:p>
            <a:pPr>
              <a:defRPr sz="1800"/>
            </a:pPr>
            <a:endParaRPr lang="en-US"/>
          </a:p>
        </c:txPr>
        <c:crossAx val="-1871171728"/>
        <c:crosses val="autoZero"/>
        <c:auto val="1"/>
        <c:lblAlgn val="ctr"/>
        <c:lblOffset val="0"/>
        <c:noMultiLvlLbl val="0"/>
      </c:catAx>
      <c:valAx>
        <c:axId val="-187117172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75664"/>
        <c:crosses val="autoZero"/>
        <c:crossBetween val="between"/>
      </c:valAx>
    </c:plotArea>
    <c:plotVisOnly val="1"/>
    <c:dispBlanksAs val="gap"/>
    <c:showDLblsOverMax val="0"/>
  </c:chart>
  <c:spPr>
    <a:ln>
      <a:noFill/>
    </a:ln>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0.76900000000000002</c:v>
                </c:pt>
                <c:pt idx="1">
                  <c:v>0.755</c:v>
                </c:pt>
                <c:pt idx="2">
                  <c:v>0.73699999999999999</c:v>
                </c:pt>
              </c:numCache>
            </c:numRef>
          </c:val>
          <c:extLst>
            <c:ext xmlns:c16="http://schemas.microsoft.com/office/drawing/2014/chart" uri="{C3380CC4-5D6E-409C-BE32-E72D297353CC}">
              <c16:uniqueId val="{00000000-63F2-4F4E-A326-EB38268489EF}"/>
            </c:ext>
          </c:extLst>
        </c:ser>
        <c:dLbls>
          <c:showLegendKey val="0"/>
          <c:showVal val="0"/>
          <c:showCatName val="0"/>
          <c:showSerName val="0"/>
          <c:showPercent val="0"/>
          <c:showBubbleSize val="0"/>
        </c:dLbls>
        <c:gapWidth val="150"/>
        <c:axId val="-1871136384"/>
        <c:axId val="-1871132368"/>
      </c:barChart>
      <c:catAx>
        <c:axId val="-1871136384"/>
        <c:scaling>
          <c:orientation val="minMax"/>
        </c:scaling>
        <c:delete val="0"/>
        <c:axPos val="b"/>
        <c:numFmt formatCode="General" sourceLinked="0"/>
        <c:majorTickMark val="out"/>
        <c:minorTickMark val="none"/>
        <c:tickLblPos val="nextTo"/>
        <c:txPr>
          <a:bodyPr/>
          <a:lstStyle/>
          <a:p>
            <a:pPr>
              <a:defRPr sz="1800"/>
            </a:pPr>
            <a:endParaRPr lang="en-US"/>
          </a:p>
        </c:txPr>
        <c:crossAx val="-1871132368"/>
        <c:crosses val="autoZero"/>
        <c:auto val="1"/>
        <c:lblAlgn val="ctr"/>
        <c:lblOffset val="0"/>
        <c:noMultiLvlLbl val="0"/>
      </c:catAx>
      <c:valAx>
        <c:axId val="-187113236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36384"/>
        <c:crosses val="autoZero"/>
        <c:crossBetween val="between"/>
      </c:valAx>
    </c:plotArea>
    <c:plotVisOnly val="1"/>
    <c:dispBlanksAs val="gap"/>
    <c:showDLblsOverMax val="0"/>
  </c:chart>
  <c:spPr>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7641-344E-B522-CC812309B7F7}"/>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7641-344E-B522-CC812309B7F7}"/>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7641-344E-B522-CC812309B7F7}"/>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7641-344E-B522-CC812309B7F7}"/>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845577472811199"/>
          <c:y val="4.6774261390403103E-2"/>
          <c:w val="0.66449901047837101"/>
          <c:h val="0.69581079881811203"/>
        </c:manualLayout>
      </c:layout>
      <c:barChart>
        <c:barDir val="col"/>
        <c:grouping val="clustered"/>
        <c:varyColors val="0"/>
        <c:ser>
          <c:idx val="4"/>
          <c:order val="0"/>
          <c:tx>
            <c:v>All-Bank</c:v>
          </c:tx>
          <c:spPr>
            <a:pattFill prst="divot">
              <a:fgClr>
                <a:schemeClr val="tx1">
                  <a:lumMod val="95000"/>
                  <a:lumOff val="5000"/>
                </a:schemeClr>
              </a:fgClr>
              <a:bgClr>
                <a:schemeClr val="bg1"/>
              </a:bgClr>
            </a:pattFill>
            <a:ln>
              <a:solidFill>
                <a:schemeClr val="tx1"/>
              </a:solidFill>
            </a:ln>
          </c:spPr>
          <c:invertIfNegative val="0"/>
          <c:val>
            <c:numRef>
              <c:f>scurves_all!$G$64:$I$64</c:f>
              <c:numCache>
                <c:formatCode>General</c:formatCode>
                <c:ptCount val="3"/>
                <c:pt idx="0">
                  <c:v>5.535874973633975</c:v>
                </c:pt>
                <c:pt idx="1">
                  <c:v>5.3024180477919236</c:v>
                </c:pt>
                <c:pt idx="2">
                  <c:v>4.83113468138753</c:v>
                </c:pt>
              </c:numCache>
            </c:numRef>
          </c:val>
          <c:extLst>
            <c:ext xmlns:c16="http://schemas.microsoft.com/office/drawing/2014/chart" uri="{C3380CC4-5D6E-409C-BE32-E72D297353CC}">
              <c16:uniqueId val="{00000000-0896-2241-9C92-941BF3D52638}"/>
            </c:ext>
          </c:extLst>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scurves_all!$G$65:$I$65</c:f>
              <c:numCache>
                <c:formatCode>General</c:formatCode>
                <c:ptCount val="3"/>
                <c:pt idx="0">
                  <c:v>5.7551134950893124</c:v>
                </c:pt>
                <c:pt idx="1">
                  <c:v>5.52556439580259</c:v>
                </c:pt>
                <c:pt idx="2">
                  <c:v>5.0271282827438997</c:v>
                </c:pt>
              </c:numCache>
            </c:numRef>
          </c:val>
          <c:extLst>
            <c:ext xmlns:c16="http://schemas.microsoft.com/office/drawing/2014/chart" uri="{C3380CC4-5D6E-409C-BE32-E72D297353CC}">
              <c16:uniqueId val="{00000001-0896-2241-9C92-941BF3D52638}"/>
            </c:ext>
          </c:extLst>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scurves_all!$G$66:$I$66</c:f>
              <c:numCache>
                <c:formatCode>General</c:formatCode>
                <c:ptCount val="3"/>
                <c:pt idx="0">
                  <c:v>5.6343416184977757</c:v>
                </c:pt>
                <c:pt idx="1">
                  <c:v>5.3802979580278203</c:v>
                </c:pt>
                <c:pt idx="2">
                  <c:v>4.8910551779414266</c:v>
                </c:pt>
              </c:numCache>
            </c:numRef>
          </c:val>
          <c:extLst>
            <c:ext xmlns:c16="http://schemas.microsoft.com/office/drawing/2014/chart" uri="{C3380CC4-5D6E-409C-BE32-E72D297353CC}">
              <c16:uniqueId val="{00000002-0896-2241-9C92-941BF3D52638}"/>
            </c:ext>
          </c:extLst>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scurves_all!$G$67:$I$67</c:f>
              <c:numCache>
                <c:formatCode>General</c:formatCode>
                <c:ptCount val="3"/>
                <c:pt idx="0">
                  <c:v>5.9537070340936697</c:v>
                </c:pt>
                <c:pt idx="1">
                  <c:v>5.8161935025885203</c:v>
                </c:pt>
                <c:pt idx="2">
                  <c:v>5.2316717469173701</c:v>
                </c:pt>
              </c:numCache>
            </c:numRef>
          </c:val>
          <c:extLst>
            <c:ext xmlns:c16="http://schemas.microsoft.com/office/drawing/2014/chart" uri="{C3380CC4-5D6E-409C-BE32-E72D297353CC}">
              <c16:uniqueId val="{00000003-0896-2241-9C92-941BF3D52638}"/>
            </c:ext>
          </c:extLst>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scurves_all!$G$71:$I$71</c:f>
              <c:numCache>
                <c:formatCode>General</c:formatCode>
                <c:ptCount val="3"/>
                <c:pt idx="0">
                  <c:v>5.97768586340373</c:v>
                </c:pt>
                <c:pt idx="1">
                  <c:v>5.9151601519346002</c:v>
                </c:pt>
                <c:pt idx="2">
                  <c:v>5.7295097932583401</c:v>
                </c:pt>
              </c:numCache>
            </c:numRef>
          </c:val>
          <c:extLst>
            <c:ext xmlns:c16="http://schemas.microsoft.com/office/drawing/2014/chart" uri="{C3380CC4-5D6E-409C-BE32-E72D297353CC}">
              <c16:uniqueId val="{00000004-0896-2241-9C92-941BF3D52638}"/>
            </c:ext>
          </c:extLst>
        </c:ser>
        <c:ser>
          <c:idx val="5"/>
          <c:order val="5"/>
          <c:tx>
            <c:v>DSARP</c:v>
          </c:tx>
          <c:spPr>
            <a:solidFill>
              <a:schemeClr val="accent6"/>
            </a:solidFill>
            <a:ln w="6350">
              <a:solidFill>
                <a:schemeClr val="tx1"/>
              </a:solidFill>
            </a:ln>
          </c:spPr>
          <c:invertIfNegative val="0"/>
          <c:val>
            <c:numRef>
              <c:f>scurves_all!$G$70:$I$70</c:f>
              <c:numCache>
                <c:formatCode>General</c:formatCode>
                <c:ptCount val="3"/>
                <c:pt idx="0">
                  <c:v>5.9722963874028299</c:v>
                </c:pt>
                <c:pt idx="1">
                  <c:v>5.9542767527726204</c:v>
                </c:pt>
                <c:pt idx="2">
                  <c:v>5.8058514839384801</c:v>
                </c:pt>
              </c:numCache>
            </c:numRef>
          </c:val>
          <c:extLst>
            <c:ext xmlns:c16="http://schemas.microsoft.com/office/drawing/2014/chart" uri="{C3380CC4-5D6E-409C-BE32-E72D297353CC}">
              <c16:uniqueId val="{00000005-0896-2241-9C92-941BF3D52638}"/>
            </c:ext>
          </c:extLst>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scurves_all!$G$69:$I$69</c:f>
              <c:numCache>
                <c:formatCode>General</c:formatCode>
                <c:ptCount val="3"/>
                <c:pt idx="0">
                  <c:v>6.0252416888498468</c:v>
                </c:pt>
                <c:pt idx="1">
                  <c:v>6.0252416888498468</c:v>
                </c:pt>
                <c:pt idx="2">
                  <c:v>6.0252416888498468</c:v>
                </c:pt>
              </c:numCache>
            </c:numRef>
          </c:val>
          <c:extLst>
            <c:ext xmlns:c16="http://schemas.microsoft.com/office/drawing/2014/chart" uri="{C3380CC4-5D6E-409C-BE32-E72D297353CC}">
              <c16:uniqueId val="{00000006-0896-2241-9C92-941BF3D52638}"/>
            </c:ext>
          </c:extLst>
        </c:ser>
        <c:dLbls>
          <c:showLegendKey val="0"/>
          <c:showVal val="0"/>
          <c:showCatName val="0"/>
          <c:showSerName val="0"/>
          <c:showPercent val="0"/>
          <c:showBubbleSize val="0"/>
        </c:dLbls>
        <c:gapWidth val="150"/>
        <c:axId val="1809916472"/>
        <c:axId val="1809922056"/>
      </c:barChart>
      <c:catAx>
        <c:axId val="1809916472"/>
        <c:scaling>
          <c:orientation val="minMax"/>
        </c:scaling>
        <c:delete val="0"/>
        <c:axPos val="b"/>
        <c:title>
          <c:tx>
            <c:rich>
              <a:bodyPr/>
              <a:lstStyle/>
              <a:p>
                <a:pPr>
                  <a:defRPr/>
                </a:pPr>
                <a:r>
                  <a:rPr lang="en-US"/>
                  <a:t>DRAM Chip Density</a:t>
                </a:r>
              </a:p>
            </c:rich>
          </c:tx>
          <c:layout>
            <c:manualLayout>
              <c:xMode val="edge"/>
              <c:yMode val="edge"/>
              <c:x val="0.34372953380827398"/>
              <c:y val="0.83765605020526301"/>
            </c:manualLayout>
          </c:layout>
          <c:overlay val="0"/>
        </c:title>
        <c:numFmt formatCode="General" sourceLinked="1"/>
        <c:majorTickMark val="out"/>
        <c:minorTickMark val="none"/>
        <c:tickLblPos val="nextTo"/>
        <c:spPr>
          <a:ln w="1270">
            <a:solidFill>
              <a:schemeClr val="bg1">
                <a:lumMod val="65000"/>
              </a:schemeClr>
            </a:solidFill>
          </a:ln>
        </c:spPr>
        <c:crossAx val="1809922056"/>
        <c:crosses val="autoZero"/>
        <c:auto val="1"/>
        <c:lblAlgn val="ctr"/>
        <c:lblOffset val="100"/>
        <c:noMultiLvlLbl val="0"/>
      </c:catAx>
      <c:valAx>
        <c:axId val="1809922056"/>
        <c:scaling>
          <c:orientation val="minMax"/>
          <c:max val="6.5"/>
          <c:min val="0"/>
        </c:scaling>
        <c:delete val="0"/>
        <c:axPos val="l"/>
        <c:majorGridlines>
          <c:spPr>
            <a:ln w="3175">
              <a:solidFill>
                <a:schemeClr val="bg1">
                  <a:lumMod val="65000"/>
                </a:schemeClr>
              </a:solidFill>
              <a:prstDash val="dash"/>
            </a:ln>
          </c:spPr>
        </c:majorGridlines>
        <c:title>
          <c:tx>
            <c:rich>
              <a:bodyPr rot="-5400000" vert="horz"/>
              <a:lstStyle/>
              <a:p>
                <a:pPr>
                  <a:defRPr sz="2400"/>
                </a:pPr>
                <a:r>
                  <a:rPr lang="en-US" sz="2400" dirty="0"/>
                  <a:t>Weighted Speedup</a:t>
                </a:r>
                <a:r>
                  <a:rPr lang="en-US" sz="2400" baseline="0" dirty="0"/>
                  <a:t> (</a:t>
                </a:r>
                <a:r>
                  <a:rPr lang="en-US" sz="2400" baseline="0" dirty="0" err="1"/>
                  <a:t>GeoMean</a:t>
                </a:r>
                <a:r>
                  <a:rPr lang="en-US" sz="2400" baseline="0" dirty="0"/>
                  <a:t>)</a:t>
                </a:r>
                <a:endParaRPr lang="en-US" sz="2400" dirty="0"/>
              </a:p>
            </c:rich>
          </c:tx>
          <c:layout>
            <c:manualLayout>
              <c:xMode val="edge"/>
              <c:yMode val="edge"/>
              <c:x val="4.6134084782097004E-3"/>
              <c:y val="0.112259386999466"/>
            </c:manualLayout>
          </c:layout>
          <c:overlay val="0"/>
        </c:title>
        <c:numFmt formatCode="General" sourceLinked="1"/>
        <c:majorTickMark val="out"/>
        <c:minorTickMark val="none"/>
        <c:tickLblPos val="nextTo"/>
        <c:spPr>
          <a:ln w="1270">
            <a:solidFill>
              <a:schemeClr val="bg1">
                <a:lumMod val="65000"/>
              </a:schemeClr>
            </a:solidFill>
          </a:ln>
        </c:spPr>
        <c:crossAx val="1809916472"/>
        <c:crosses val="autoZero"/>
        <c:crossBetween val="between"/>
        <c:majorUnit val="1"/>
      </c:valAx>
      <c:spPr>
        <a:ln>
          <a:noFill/>
        </a:ln>
      </c:spPr>
    </c:plotArea>
    <c:legend>
      <c:legendPos val="r"/>
      <c:layout>
        <c:manualLayout>
          <c:xMode val="edge"/>
          <c:yMode val="edge"/>
          <c:x val="0.80338560745925203"/>
          <c:y val="9.72403089036947E-2"/>
          <c:w val="0.196614392540748"/>
          <c:h val="0.646904540644601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471523753109801"/>
          <c:y val="4.6774261390403103E-2"/>
          <c:w val="0.67823946065704299"/>
          <c:h val="0.69581079881811203"/>
        </c:manualLayout>
      </c:layout>
      <c:barChart>
        <c:barDir val="col"/>
        <c:grouping val="clustered"/>
        <c:varyColors val="0"/>
        <c:ser>
          <c:idx val="4"/>
          <c:order val="0"/>
          <c:tx>
            <c:v>All-Bank</c:v>
          </c:tx>
          <c:spPr>
            <a:pattFill prst="divot">
              <a:fgClr>
                <a:schemeClr val="accent1"/>
              </a:fgClr>
              <a:bgClr>
                <a:schemeClr val="bg1"/>
              </a:bgClr>
            </a:pattFill>
            <a:ln>
              <a:solidFill>
                <a:schemeClr val="tx1"/>
              </a:solidFill>
            </a:ln>
          </c:spPr>
          <c:invertIfNegative val="0"/>
          <c:val>
            <c:numRef>
              <c:f>energy!$B$22:$D$22</c:f>
              <c:numCache>
                <c:formatCode>General</c:formatCode>
                <c:ptCount val="3"/>
                <c:pt idx="0">
                  <c:v>38.297374859999998</c:v>
                </c:pt>
                <c:pt idx="1">
                  <c:v>40.280029570000004</c:v>
                </c:pt>
                <c:pt idx="2">
                  <c:v>44.896680479999993</c:v>
                </c:pt>
              </c:numCache>
            </c:numRef>
          </c:val>
          <c:extLst>
            <c:ext xmlns:c16="http://schemas.microsoft.com/office/drawing/2014/chart" uri="{C3380CC4-5D6E-409C-BE32-E72D297353CC}">
              <c16:uniqueId val="{00000000-4A54-AC49-93AC-253465826669}"/>
            </c:ext>
          </c:extLst>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energy!$B$24:$D$24</c:f>
              <c:numCache>
                <c:formatCode>General</c:formatCode>
                <c:ptCount val="3"/>
                <c:pt idx="0">
                  <c:v>38.013399839999998</c:v>
                </c:pt>
                <c:pt idx="1">
                  <c:v>39.989341719999999</c:v>
                </c:pt>
                <c:pt idx="2">
                  <c:v>44.552129819999998</c:v>
                </c:pt>
              </c:numCache>
            </c:numRef>
          </c:val>
          <c:extLst>
            <c:ext xmlns:c16="http://schemas.microsoft.com/office/drawing/2014/chart" uri="{C3380CC4-5D6E-409C-BE32-E72D297353CC}">
              <c16:uniqueId val="{00000001-4A54-AC49-93AC-253465826669}"/>
            </c:ext>
          </c:extLst>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energy!$B$23:$D$23</c:f>
              <c:numCache>
                <c:formatCode>General</c:formatCode>
                <c:ptCount val="3"/>
                <c:pt idx="0">
                  <c:v>37.504872839999997</c:v>
                </c:pt>
                <c:pt idx="1">
                  <c:v>39.316860320000004</c:v>
                </c:pt>
                <c:pt idx="2">
                  <c:v>44.150899649999999</c:v>
                </c:pt>
              </c:numCache>
            </c:numRef>
          </c:val>
          <c:extLst>
            <c:ext xmlns:c16="http://schemas.microsoft.com/office/drawing/2014/chart" uri="{C3380CC4-5D6E-409C-BE32-E72D297353CC}">
              <c16:uniqueId val="{00000002-4A54-AC49-93AC-253465826669}"/>
            </c:ext>
          </c:extLst>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energy!$B$25:$D$25</c:f>
              <c:numCache>
                <c:formatCode>General</c:formatCode>
                <c:ptCount val="3"/>
                <c:pt idx="0">
                  <c:v>37.191014979999999</c:v>
                </c:pt>
                <c:pt idx="1">
                  <c:v>38.588055400000002</c:v>
                </c:pt>
                <c:pt idx="2">
                  <c:v>43.249987599999997</c:v>
                </c:pt>
              </c:numCache>
            </c:numRef>
          </c:val>
          <c:extLst>
            <c:ext xmlns:c16="http://schemas.microsoft.com/office/drawing/2014/chart" uri="{C3380CC4-5D6E-409C-BE32-E72D297353CC}">
              <c16:uniqueId val="{00000003-4A54-AC49-93AC-253465826669}"/>
            </c:ext>
          </c:extLst>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energy!$B$26:$D$26</c:f>
              <c:numCache>
                <c:formatCode>General</c:formatCode>
                <c:ptCount val="3"/>
                <c:pt idx="0">
                  <c:v>37.109562189999998</c:v>
                </c:pt>
                <c:pt idx="1">
                  <c:v>38.32202032</c:v>
                </c:pt>
                <c:pt idx="2">
                  <c:v>41.080885100000003</c:v>
                </c:pt>
              </c:numCache>
            </c:numRef>
          </c:val>
          <c:extLst>
            <c:ext xmlns:c16="http://schemas.microsoft.com/office/drawing/2014/chart" uri="{C3380CC4-5D6E-409C-BE32-E72D297353CC}">
              <c16:uniqueId val="{00000004-4A54-AC49-93AC-253465826669}"/>
            </c:ext>
          </c:extLst>
        </c:ser>
        <c:ser>
          <c:idx val="5"/>
          <c:order val="5"/>
          <c:tx>
            <c:v>DSARP</c:v>
          </c:tx>
          <c:spPr>
            <a:solidFill>
              <a:schemeClr val="accent6"/>
            </a:solidFill>
            <a:ln w="6350">
              <a:solidFill>
                <a:schemeClr val="tx1"/>
              </a:solidFill>
            </a:ln>
          </c:spPr>
          <c:invertIfNegative val="0"/>
          <c:val>
            <c:numRef>
              <c:f>energy!$B$27:$D$27</c:f>
              <c:numCache>
                <c:formatCode>General</c:formatCode>
                <c:ptCount val="3"/>
                <c:pt idx="0">
                  <c:v>37.136964390000003</c:v>
                </c:pt>
                <c:pt idx="1">
                  <c:v>38.19702453</c:v>
                </c:pt>
                <c:pt idx="2">
                  <c:v>40.849460350000001</c:v>
                </c:pt>
              </c:numCache>
            </c:numRef>
          </c:val>
          <c:extLst>
            <c:ext xmlns:c16="http://schemas.microsoft.com/office/drawing/2014/chart" uri="{C3380CC4-5D6E-409C-BE32-E72D297353CC}">
              <c16:uniqueId val="{00000005-4A54-AC49-93AC-253465826669}"/>
            </c:ext>
          </c:extLst>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energy!$B$28:$D$28</c:f>
              <c:numCache>
                <c:formatCode>General</c:formatCode>
                <c:ptCount val="3"/>
                <c:pt idx="0">
                  <c:v>36.628373789999998</c:v>
                </c:pt>
                <c:pt idx="1">
                  <c:v>36.628373789999998</c:v>
                </c:pt>
                <c:pt idx="2">
                  <c:v>36.628373789999998</c:v>
                </c:pt>
              </c:numCache>
            </c:numRef>
          </c:val>
          <c:extLst>
            <c:ext xmlns:c16="http://schemas.microsoft.com/office/drawing/2014/chart" uri="{C3380CC4-5D6E-409C-BE32-E72D297353CC}">
              <c16:uniqueId val="{00000006-4A54-AC49-93AC-253465826669}"/>
            </c:ext>
          </c:extLst>
        </c:ser>
        <c:dLbls>
          <c:showLegendKey val="0"/>
          <c:showVal val="0"/>
          <c:showCatName val="0"/>
          <c:showSerName val="0"/>
          <c:showPercent val="0"/>
          <c:showBubbleSize val="0"/>
        </c:dLbls>
        <c:gapWidth val="150"/>
        <c:axId val="1810061928"/>
        <c:axId val="1810067512"/>
      </c:barChart>
      <c:catAx>
        <c:axId val="1810061928"/>
        <c:scaling>
          <c:orientation val="minMax"/>
        </c:scaling>
        <c:delete val="0"/>
        <c:axPos val="b"/>
        <c:title>
          <c:tx>
            <c:rich>
              <a:bodyPr/>
              <a:lstStyle/>
              <a:p>
                <a:pPr>
                  <a:defRPr/>
                </a:pPr>
                <a:r>
                  <a:rPr lang="en-US"/>
                  <a:t>DRAM Chip Density</a:t>
                </a:r>
              </a:p>
            </c:rich>
          </c:tx>
          <c:layout>
            <c:manualLayout>
              <c:xMode val="edge"/>
              <c:yMode val="edge"/>
              <c:x val="0.34372953380827398"/>
              <c:y val="0.83765605020526301"/>
            </c:manualLayout>
          </c:layout>
          <c:overlay val="0"/>
        </c:title>
        <c:numFmt formatCode="General" sourceLinked="1"/>
        <c:majorTickMark val="out"/>
        <c:minorTickMark val="none"/>
        <c:tickLblPos val="nextTo"/>
        <c:spPr>
          <a:ln w="1270">
            <a:solidFill>
              <a:schemeClr val="bg1">
                <a:lumMod val="65000"/>
              </a:schemeClr>
            </a:solidFill>
          </a:ln>
        </c:spPr>
        <c:crossAx val="1810067512"/>
        <c:crosses val="autoZero"/>
        <c:auto val="1"/>
        <c:lblAlgn val="ctr"/>
        <c:lblOffset val="100"/>
        <c:noMultiLvlLbl val="0"/>
      </c:catAx>
      <c:valAx>
        <c:axId val="1810067512"/>
        <c:scaling>
          <c:orientation val="minMax"/>
          <c:max val="45"/>
          <c:min val="0"/>
        </c:scaling>
        <c:delete val="0"/>
        <c:axPos val="l"/>
        <c:majorGridlines>
          <c:spPr>
            <a:ln w="3175">
              <a:solidFill>
                <a:schemeClr val="bg1">
                  <a:lumMod val="65000"/>
                </a:schemeClr>
              </a:solidFill>
              <a:prstDash val="dash"/>
            </a:ln>
          </c:spPr>
        </c:majorGridlines>
        <c:title>
          <c:tx>
            <c:rich>
              <a:bodyPr rot="-5400000" vert="horz"/>
              <a:lstStyle/>
              <a:p>
                <a:pPr>
                  <a:defRPr/>
                </a:pPr>
                <a:r>
                  <a:rPr lang="en-US"/>
                  <a:t>Energy per Access (nJ)</a:t>
                </a:r>
              </a:p>
            </c:rich>
          </c:tx>
          <c:layout>
            <c:manualLayout>
              <c:xMode val="edge"/>
              <c:yMode val="edge"/>
              <c:x val="4.0329001550466798E-6"/>
              <c:y val="0.128101020558781"/>
            </c:manualLayout>
          </c:layout>
          <c:overlay val="0"/>
        </c:title>
        <c:numFmt formatCode="General" sourceLinked="1"/>
        <c:majorTickMark val="out"/>
        <c:minorTickMark val="none"/>
        <c:tickLblPos val="nextTo"/>
        <c:spPr>
          <a:ln w="1270">
            <a:solidFill>
              <a:schemeClr val="bg1">
                <a:lumMod val="65000"/>
              </a:schemeClr>
            </a:solidFill>
          </a:ln>
        </c:spPr>
        <c:crossAx val="1810061928"/>
        <c:crosses val="autoZero"/>
        <c:crossBetween val="between"/>
        <c:majorUnit val="5"/>
      </c:valAx>
      <c:spPr>
        <a:ln>
          <a:noFill/>
        </a:ln>
      </c:spPr>
    </c:plotArea>
    <c:legend>
      <c:legendPos val="r"/>
      <c:layout>
        <c:manualLayout>
          <c:xMode val="edge"/>
          <c:yMode val="edge"/>
          <c:x val="0.80959382951611203"/>
          <c:y val="9.72403089036947E-2"/>
          <c:w val="0.190406170483888"/>
          <c:h val="0.646904540644601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8.1321741032370901E-2"/>
          <c:y val="6.0185185185185203E-2"/>
          <c:w val="0.89094356955380605"/>
          <c:h val="0.82246937882764704"/>
        </c:manualLayout>
      </c:layout>
      <c:barChart>
        <c:barDir val="col"/>
        <c:grouping val="clustered"/>
        <c:varyColors val="0"/>
        <c:ser>
          <c:idx val="0"/>
          <c:order val="0"/>
          <c:tx>
            <c:strRef>
              <c:f>PERF!$B$1</c:f>
              <c:strCache>
                <c:ptCount val="1"/>
                <c:pt idx="0">
                  <c:v>AVATAR (1yr)</c:v>
                </c:pt>
              </c:strCache>
            </c:strRef>
          </c:tx>
          <c:invertIfNegative val="0"/>
          <c:cat>
            <c:strRef>
              <c:f>PERF!$A$2:$A$5</c:f>
              <c:strCache>
                <c:ptCount val="4"/>
                <c:pt idx="0">
                  <c:v>8Gb</c:v>
                </c:pt>
                <c:pt idx="1">
                  <c:v>16Gb</c:v>
                </c:pt>
                <c:pt idx="2">
                  <c:v>32Gb</c:v>
                </c:pt>
                <c:pt idx="3">
                  <c:v>64Gb</c:v>
                </c:pt>
              </c:strCache>
            </c:strRef>
          </c:cat>
          <c:val>
            <c:numRef>
              <c:f>PERF!$B$2:$B$5</c:f>
              <c:numCache>
                <c:formatCode>General</c:formatCode>
                <c:ptCount val="4"/>
                <c:pt idx="0">
                  <c:v>1.04</c:v>
                </c:pt>
                <c:pt idx="1">
                  <c:v>1.0649999999999999</c:v>
                </c:pt>
                <c:pt idx="2">
                  <c:v>1.1299999999999999</c:v>
                </c:pt>
                <c:pt idx="3">
                  <c:v>1.35</c:v>
                </c:pt>
              </c:numCache>
            </c:numRef>
          </c:val>
          <c:extLst>
            <c:ext xmlns:c16="http://schemas.microsoft.com/office/drawing/2014/chart" uri="{C3380CC4-5D6E-409C-BE32-E72D297353CC}">
              <c16:uniqueId val="{00000000-8827-8C46-992A-EE6039417074}"/>
            </c:ext>
          </c:extLst>
        </c:ser>
        <c:ser>
          <c:idx val="1"/>
          <c:order val="1"/>
          <c:tx>
            <c:strRef>
              <c:f>PERF!$C$1</c:f>
              <c:strCache>
                <c:ptCount val="1"/>
                <c:pt idx="0">
                  <c:v>NoRefresh</c:v>
                </c:pt>
              </c:strCache>
            </c:strRef>
          </c:tx>
          <c:invertIfNegative val="0"/>
          <c:cat>
            <c:strRef>
              <c:f>PERF!$A$2:$A$5</c:f>
              <c:strCache>
                <c:ptCount val="4"/>
                <c:pt idx="0">
                  <c:v>8Gb</c:v>
                </c:pt>
                <c:pt idx="1">
                  <c:v>16Gb</c:v>
                </c:pt>
                <c:pt idx="2">
                  <c:v>32Gb</c:v>
                </c:pt>
                <c:pt idx="3">
                  <c:v>64Gb</c:v>
                </c:pt>
              </c:strCache>
            </c:strRef>
          </c:cat>
          <c:val>
            <c:numRef>
              <c:f>PERF!$C$2:$C$5</c:f>
              <c:numCache>
                <c:formatCode>General</c:formatCode>
                <c:ptCount val="4"/>
                <c:pt idx="0">
                  <c:v>1.05</c:v>
                </c:pt>
                <c:pt idx="1">
                  <c:v>1.0900000000000001</c:v>
                </c:pt>
                <c:pt idx="2">
                  <c:v>1.21</c:v>
                </c:pt>
                <c:pt idx="3">
                  <c:v>1.54</c:v>
                </c:pt>
              </c:numCache>
            </c:numRef>
          </c:val>
          <c:extLst>
            <c:ext xmlns:c16="http://schemas.microsoft.com/office/drawing/2014/chart" uri="{C3380CC4-5D6E-409C-BE32-E72D297353CC}">
              <c16:uniqueId val="{00000001-8827-8C46-992A-EE6039417074}"/>
            </c:ext>
          </c:extLst>
        </c:ser>
        <c:dLbls>
          <c:showLegendKey val="0"/>
          <c:showVal val="0"/>
          <c:showCatName val="0"/>
          <c:showSerName val="0"/>
          <c:showPercent val="0"/>
          <c:showBubbleSize val="0"/>
        </c:dLbls>
        <c:gapWidth val="150"/>
        <c:axId val="1811568488"/>
        <c:axId val="1811571496"/>
      </c:barChart>
      <c:catAx>
        <c:axId val="1811568488"/>
        <c:scaling>
          <c:orientation val="minMax"/>
        </c:scaling>
        <c:delete val="0"/>
        <c:axPos val="b"/>
        <c:numFmt formatCode="General" sourceLinked="0"/>
        <c:majorTickMark val="out"/>
        <c:minorTickMark val="none"/>
        <c:tickLblPos val="nextTo"/>
        <c:txPr>
          <a:bodyPr/>
          <a:lstStyle/>
          <a:p>
            <a:pPr>
              <a:defRPr sz="2000"/>
            </a:pPr>
            <a:endParaRPr lang="en-US"/>
          </a:p>
        </c:txPr>
        <c:crossAx val="1811571496"/>
        <c:crosses val="autoZero"/>
        <c:auto val="1"/>
        <c:lblAlgn val="ctr"/>
        <c:lblOffset val="100"/>
        <c:noMultiLvlLbl val="0"/>
      </c:catAx>
      <c:valAx>
        <c:axId val="1811571496"/>
        <c:scaling>
          <c:orientation val="minMax"/>
          <c:max val="1.6"/>
          <c:min val="1"/>
        </c:scaling>
        <c:delete val="0"/>
        <c:axPos val="l"/>
        <c:majorGridlines/>
        <c:numFmt formatCode="#,##0.00" sourceLinked="0"/>
        <c:majorTickMark val="out"/>
        <c:minorTickMark val="none"/>
        <c:tickLblPos val="nextTo"/>
        <c:txPr>
          <a:bodyPr/>
          <a:lstStyle/>
          <a:p>
            <a:pPr>
              <a:defRPr sz="2000"/>
            </a:pPr>
            <a:endParaRPr lang="en-US"/>
          </a:p>
        </c:txPr>
        <c:crossAx val="1811568488"/>
        <c:crosses val="autoZero"/>
        <c:crossBetween val="between"/>
      </c:valAx>
    </c:plotArea>
    <c:legend>
      <c:legendPos val="r"/>
      <c:layout>
        <c:manualLayout>
          <c:xMode val="edge"/>
          <c:yMode val="edge"/>
          <c:x val="8.7469954413592996E-2"/>
          <c:y val="3.7938271930055598E-2"/>
          <c:w val="0.69465748743432398"/>
          <c:h val="0.18595290172061801"/>
        </c:manualLayout>
      </c:layout>
      <c:overlay val="0"/>
      <c:txPr>
        <a:bodyPr/>
        <a:lstStyle/>
        <a:p>
          <a:pPr>
            <a:defRPr sz="2400"/>
          </a:pPr>
          <a:endParaRPr lang="en-US"/>
        </a:p>
      </c:txPr>
    </c:legend>
    <c:plotVisOnly val="1"/>
    <c:dispBlanksAs val="gap"/>
    <c:showDLblsOverMax val="0"/>
  </c:chart>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8.0380358705161803E-2"/>
          <c:y val="6.0185185185185203E-2"/>
          <c:w val="0.859270559930009"/>
          <c:h val="0.82246937882764704"/>
        </c:manualLayout>
      </c:layout>
      <c:barChart>
        <c:barDir val="col"/>
        <c:grouping val="clustered"/>
        <c:varyColors val="0"/>
        <c:ser>
          <c:idx val="0"/>
          <c:order val="0"/>
          <c:tx>
            <c:strRef>
              <c:f>EDP!$B$1</c:f>
              <c:strCache>
                <c:ptCount val="1"/>
                <c:pt idx="0">
                  <c:v>AVATAR (1yr)</c:v>
                </c:pt>
              </c:strCache>
            </c:strRef>
          </c:tx>
          <c:invertIfNegative val="0"/>
          <c:cat>
            <c:strRef>
              <c:f>EDP!$A$2:$A$5</c:f>
              <c:strCache>
                <c:ptCount val="4"/>
                <c:pt idx="0">
                  <c:v>8Gb</c:v>
                </c:pt>
                <c:pt idx="1">
                  <c:v>16Gb</c:v>
                </c:pt>
                <c:pt idx="2">
                  <c:v>32Gb</c:v>
                </c:pt>
                <c:pt idx="3">
                  <c:v>64Gb</c:v>
                </c:pt>
              </c:strCache>
            </c:strRef>
          </c:cat>
          <c:val>
            <c:numRef>
              <c:f>EDP!$B$2:$B$5</c:f>
              <c:numCache>
                <c:formatCode>General</c:formatCode>
                <c:ptCount val="4"/>
                <c:pt idx="0">
                  <c:v>0.95</c:v>
                </c:pt>
                <c:pt idx="1">
                  <c:v>0.88</c:v>
                </c:pt>
                <c:pt idx="2">
                  <c:v>0.75</c:v>
                </c:pt>
                <c:pt idx="3">
                  <c:v>0.52</c:v>
                </c:pt>
              </c:numCache>
            </c:numRef>
          </c:val>
          <c:extLst>
            <c:ext xmlns:c16="http://schemas.microsoft.com/office/drawing/2014/chart" uri="{C3380CC4-5D6E-409C-BE32-E72D297353CC}">
              <c16:uniqueId val="{00000000-AA1E-6E4C-BEDD-AB1330C85EBF}"/>
            </c:ext>
          </c:extLst>
        </c:ser>
        <c:ser>
          <c:idx val="1"/>
          <c:order val="1"/>
          <c:tx>
            <c:strRef>
              <c:f>EDP!$C$1</c:f>
              <c:strCache>
                <c:ptCount val="1"/>
                <c:pt idx="0">
                  <c:v>NoRefresh</c:v>
                </c:pt>
              </c:strCache>
            </c:strRef>
          </c:tx>
          <c:invertIfNegative val="0"/>
          <c:cat>
            <c:strRef>
              <c:f>EDP!$A$2:$A$5</c:f>
              <c:strCache>
                <c:ptCount val="4"/>
                <c:pt idx="0">
                  <c:v>8Gb</c:v>
                </c:pt>
                <c:pt idx="1">
                  <c:v>16Gb</c:v>
                </c:pt>
                <c:pt idx="2">
                  <c:v>32Gb</c:v>
                </c:pt>
                <c:pt idx="3">
                  <c:v>64Gb</c:v>
                </c:pt>
              </c:strCache>
            </c:strRef>
          </c:cat>
          <c:val>
            <c:numRef>
              <c:f>EDP!$C$2:$C$5</c:f>
              <c:numCache>
                <c:formatCode>General</c:formatCode>
                <c:ptCount val="4"/>
                <c:pt idx="0">
                  <c:v>0.91</c:v>
                </c:pt>
                <c:pt idx="1">
                  <c:v>0.83</c:v>
                </c:pt>
                <c:pt idx="2">
                  <c:v>0.68</c:v>
                </c:pt>
                <c:pt idx="3">
                  <c:v>0.41</c:v>
                </c:pt>
              </c:numCache>
            </c:numRef>
          </c:val>
          <c:extLst>
            <c:ext xmlns:c16="http://schemas.microsoft.com/office/drawing/2014/chart" uri="{C3380CC4-5D6E-409C-BE32-E72D297353CC}">
              <c16:uniqueId val="{00000001-AA1E-6E4C-BEDD-AB1330C85EBF}"/>
            </c:ext>
          </c:extLst>
        </c:ser>
        <c:dLbls>
          <c:showLegendKey val="0"/>
          <c:showVal val="0"/>
          <c:showCatName val="0"/>
          <c:showSerName val="0"/>
          <c:showPercent val="0"/>
          <c:showBubbleSize val="0"/>
        </c:dLbls>
        <c:gapWidth val="150"/>
        <c:axId val="1811591272"/>
        <c:axId val="1811594280"/>
      </c:barChart>
      <c:catAx>
        <c:axId val="1811591272"/>
        <c:scaling>
          <c:orientation val="minMax"/>
        </c:scaling>
        <c:delete val="0"/>
        <c:axPos val="b"/>
        <c:numFmt formatCode="General" sourceLinked="0"/>
        <c:majorTickMark val="out"/>
        <c:minorTickMark val="none"/>
        <c:tickLblPos val="nextTo"/>
        <c:txPr>
          <a:bodyPr/>
          <a:lstStyle/>
          <a:p>
            <a:pPr>
              <a:defRPr sz="2000"/>
            </a:pPr>
            <a:endParaRPr lang="en-US"/>
          </a:p>
        </c:txPr>
        <c:crossAx val="1811594280"/>
        <c:crosses val="autoZero"/>
        <c:auto val="1"/>
        <c:lblAlgn val="ctr"/>
        <c:lblOffset val="100"/>
        <c:noMultiLvlLbl val="0"/>
      </c:catAx>
      <c:valAx>
        <c:axId val="1811594280"/>
        <c:scaling>
          <c:orientation val="minMax"/>
        </c:scaling>
        <c:delete val="0"/>
        <c:axPos val="l"/>
        <c:majorGridlines/>
        <c:numFmt formatCode="#,##0.0" sourceLinked="0"/>
        <c:majorTickMark val="out"/>
        <c:minorTickMark val="none"/>
        <c:tickLblPos val="nextTo"/>
        <c:txPr>
          <a:bodyPr/>
          <a:lstStyle/>
          <a:p>
            <a:pPr>
              <a:defRPr sz="2000"/>
            </a:pPr>
            <a:endParaRPr lang="en-US"/>
          </a:p>
        </c:txPr>
        <c:crossAx val="1811591272"/>
        <c:crosses val="autoZero"/>
        <c:crossBetween val="between"/>
        <c:majorUnit val="0.1"/>
      </c:valAx>
    </c:plotArea>
    <c:legend>
      <c:legendPos val="r"/>
      <c:layout>
        <c:manualLayout>
          <c:xMode val="edge"/>
          <c:yMode val="edge"/>
          <c:x val="0.30128717243677899"/>
          <c:y val="2.6586051743532099E-3"/>
          <c:w val="0.655851685206016"/>
          <c:h val="0.18595290172061801"/>
        </c:manualLayout>
      </c:layout>
      <c:overlay val="0"/>
      <c:txPr>
        <a:bodyPr/>
        <a:lstStyle/>
        <a:p>
          <a:pPr>
            <a:defRPr sz="2000"/>
          </a:pPr>
          <a:endParaRPr lang="en-US"/>
        </a:p>
      </c:txPr>
    </c:legend>
    <c:plotVisOnly val="1"/>
    <c:dispBlanksAs val="gap"/>
    <c:showDLblsOverMax val="0"/>
  </c:chart>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8269256342957099"/>
          <c:y val="0.18444444444444399"/>
          <c:w val="0.80127349081364796"/>
          <c:h val="0.49476963456491002"/>
        </c:manualLayout>
      </c:layout>
      <c:barChart>
        <c:barDir val="col"/>
        <c:grouping val="percentStacked"/>
        <c:varyColors val="0"/>
        <c:ser>
          <c:idx val="0"/>
          <c:order val="0"/>
          <c:tx>
            <c:strRef>
              <c:f>Motivation!$S$34</c:f>
              <c:strCache>
                <c:ptCount val="1"/>
                <c:pt idx="0">
                  <c:v>Texture Tiling </c:v>
                </c:pt>
              </c:strCache>
            </c:strRef>
          </c:tx>
          <c:spPr>
            <a:solidFill>
              <a:srgbClr val="1F497D"/>
            </a:solid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Motivation!$T$34:$Z$34</c:f>
              <c:numCache>
                <c:formatCode>General</c:formatCode>
                <c:ptCount val="7"/>
                <c:pt idx="0">
                  <c:v>13120194730996.4</c:v>
                </c:pt>
                <c:pt idx="1">
                  <c:v>3057976393971.8101</c:v>
                </c:pt>
                <c:pt idx="2">
                  <c:v>319593492076.36401</c:v>
                </c:pt>
                <c:pt idx="3">
                  <c:v>5478893535086.2695</c:v>
                </c:pt>
                <c:pt idx="4">
                  <c:v>738397531219.68005</c:v>
                </c:pt>
                <c:pt idx="5">
                  <c:v>12302893814262</c:v>
                </c:pt>
                <c:pt idx="6">
                  <c:v>5836324916268.75</c:v>
                </c:pt>
              </c:numCache>
            </c:numRef>
          </c:val>
          <c:extLst>
            <c:ext xmlns:c16="http://schemas.microsoft.com/office/drawing/2014/chart" uri="{C3380CC4-5D6E-409C-BE32-E72D297353CC}">
              <c16:uniqueId val="{00000000-85B4-4825-90BA-FC1E849E7953}"/>
            </c:ext>
          </c:extLst>
        </c:ser>
        <c:ser>
          <c:idx val="1"/>
          <c:order val="1"/>
          <c:tx>
            <c:strRef>
              <c:f>Motivation!$S$35</c:f>
              <c:strCache>
                <c:ptCount val="1"/>
                <c:pt idx="0">
                  <c:v>Color Blitting </c:v>
                </c:pt>
              </c:strCache>
            </c:strRef>
          </c:tx>
          <c:spPr>
            <a:solidFill>
              <a:srgbClr val="4A8861"/>
            </a:solid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Motivation!$T$35:$Z$35</c:f>
              <c:numCache>
                <c:formatCode>General</c:formatCode>
                <c:ptCount val="7"/>
                <c:pt idx="0">
                  <c:v>7963907871626.8398</c:v>
                </c:pt>
                <c:pt idx="1">
                  <c:v>2555534226481.3999</c:v>
                </c:pt>
                <c:pt idx="2">
                  <c:v>214665611070.79999</c:v>
                </c:pt>
                <c:pt idx="3">
                  <c:v>1995416480116.98</c:v>
                </c:pt>
                <c:pt idx="4">
                  <c:v>539179828060.67999</c:v>
                </c:pt>
                <c:pt idx="5">
                  <c:v>10082397746853</c:v>
                </c:pt>
                <c:pt idx="6">
                  <c:v>3891850294034.9399</c:v>
                </c:pt>
              </c:numCache>
            </c:numRef>
          </c:val>
          <c:extLst>
            <c:ext xmlns:c16="http://schemas.microsoft.com/office/drawing/2014/chart" uri="{C3380CC4-5D6E-409C-BE32-E72D297353CC}">
              <c16:uniqueId val="{00000001-85B4-4825-90BA-FC1E849E7953}"/>
            </c:ext>
          </c:extLst>
        </c:ser>
        <c:ser>
          <c:idx val="2"/>
          <c:order val="2"/>
          <c:tx>
            <c:strRef>
              <c:f>Motivation!$S$36</c:f>
              <c:strCache>
                <c:ptCount val="1"/>
                <c:pt idx="0">
                  <c:v>Other</c:v>
                </c:pt>
              </c:strCache>
            </c:strRef>
          </c:tx>
          <c:spPr>
            <a:pattFill prst="wdDnDiag">
              <a:fgClr>
                <a:sysClr val="window" lastClr="FFFFFF">
                  <a:lumMod val="50000"/>
                </a:sysClr>
              </a:fgClr>
              <a:bgClr>
                <a:sysClr val="window" lastClr="FFFFFF">
                  <a:lumMod val="85000"/>
                </a:sysClr>
              </a:bgClr>
            </a:patt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Motivation!$T$36:$Z$36</c:f>
              <c:numCache>
                <c:formatCode>General</c:formatCode>
                <c:ptCount val="7"/>
                <c:pt idx="0">
                  <c:v>20595549111673.602</c:v>
                </c:pt>
                <c:pt idx="1">
                  <c:v>13367734983826.801</c:v>
                </c:pt>
                <c:pt idx="2">
                  <c:v>881303971032.83606</c:v>
                </c:pt>
                <c:pt idx="3">
                  <c:v>13227565313568.801</c:v>
                </c:pt>
                <c:pt idx="4">
                  <c:v>2335639754347.6401</c:v>
                </c:pt>
                <c:pt idx="5">
                  <c:v>27432841968845</c:v>
                </c:pt>
                <c:pt idx="6">
                  <c:v>12973439183882.4</c:v>
                </c:pt>
              </c:numCache>
            </c:numRef>
          </c:val>
          <c:extLst>
            <c:ext xmlns:c16="http://schemas.microsoft.com/office/drawing/2014/chart" uri="{C3380CC4-5D6E-409C-BE32-E72D297353CC}">
              <c16:uniqueId val="{00000002-85B4-4825-90BA-FC1E849E7953}"/>
            </c:ext>
          </c:extLst>
        </c:ser>
        <c:dLbls>
          <c:showLegendKey val="0"/>
          <c:showVal val="0"/>
          <c:showCatName val="0"/>
          <c:showSerName val="0"/>
          <c:showPercent val="0"/>
          <c:showBubbleSize val="0"/>
        </c:dLbls>
        <c:gapWidth val="150"/>
        <c:overlap val="100"/>
        <c:axId val="2145896600"/>
        <c:axId val="-2089532808"/>
      </c:barChart>
      <c:catAx>
        <c:axId val="2145896600"/>
        <c:scaling>
          <c:orientation val="minMax"/>
        </c:scaling>
        <c:delete val="0"/>
        <c:axPos val="b"/>
        <c:numFmt formatCode="General" sourceLinked="0"/>
        <c:majorTickMark val="out"/>
        <c:minorTickMark val="none"/>
        <c:tickLblPos val="none"/>
        <c:spPr>
          <a:ln w="12700">
            <a:solidFill>
              <a:sysClr val="windowText" lastClr="000000"/>
            </a:solidFill>
          </a:ln>
        </c:spPr>
        <c:txPr>
          <a:bodyPr/>
          <a:lstStyle/>
          <a:p>
            <a:pPr>
              <a:lnSpc>
                <a:spcPts val="1800"/>
              </a:lnSpc>
              <a:defRPr sz="1600" b="0" spc="-180" baseline="0"/>
            </a:pPr>
            <a:endParaRPr lang="en-US"/>
          </a:p>
        </c:txPr>
        <c:crossAx val="-2089532808"/>
        <c:crosses val="autoZero"/>
        <c:auto val="1"/>
        <c:lblAlgn val="ctr"/>
        <c:lblOffset val="0"/>
        <c:noMultiLvlLbl val="0"/>
      </c:catAx>
      <c:valAx>
        <c:axId val="-2089532808"/>
        <c:scaling>
          <c:orientation val="minMax"/>
        </c:scaling>
        <c:delete val="0"/>
        <c:axPos val="l"/>
        <c:majorGridlines>
          <c:spPr>
            <a:ln>
              <a:solidFill>
                <a:sysClr val="windowText" lastClr="000000"/>
              </a:solidFill>
              <a:prstDash val="dash"/>
            </a:ln>
          </c:spPr>
        </c:majorGridlines>
        <c:title>
          <c:tx>
            <c:rich>
              <a:bodyPr rot="-5400000" vert="horz"/>
              <a:lstStyle/>
              <a:p>
                <a:pPr>
                  <a:lnSpc>
                    <a:spcPts val="2200"/>
                  </a:lnSpc>
                  <a:defRPr sz="2400"/>
                </a:pPr>
                <a:r>
                  <a:rPr lang="en-US" sz="2400" dirty="0"/>
                  <a:t>Fraction of</a:t>
                </a:r>
                <a:br>
                  <a:rPr lang="en-US" sz="2400" dirty="0"/>
                </a:br>
                <a:r>
                  <a:rPr lang="en-US" sz="2400" dirty="0"/>
                  <a:t>Total Energy</a:t>
                </a:r>
              </a:p>
            </c:rich>
          </c:tx>
          <c:layout>
            <c:manualLayout>
              <c:xMode val="edge"/>
              <c:yMode val="edge"/>
              <c:x val="0"/>
              <c:y val="0.16245764733953699"/>
            </c:manualLayout>
          </c:layout>
          <c:overlay val="0"/>
        </c:title>
        <c:numFmt formatCode="0%" sourceLinked="1"/>
        <c:majorTickMark val="out"/>
        <c:minorTickMark val="none"/>
        <c:tickLblPos val="nextTo"/>
        <c:spPr>
          <a:ln w="12700">
            <a:solidFill>
              <a:sysClr val="windowText" lastClr="000000"/>
            </a:solidFill>
          </a:ln>
        </c:spPr>
        <c:txPr>
          <a:bodyPr/>
          <a:lstStyle/>
          <a:p>
            <a:pPr>
              <a:defRPr sz="2200" b="0"/>
            </a:pPr>
            <a:endParaRPr lang="en-US"/>
          </a:p>
        </c:txPr>
        <c:crossAx val="2145896600"/>
        <c:crosses val="autoZero"/>
        <c:crossBetween val="between"/>
        <c:majorUnit val="0.2"/>
      </c:valAx>
      <c:spPr>
        <a:ln w="12700">
          <a:solidFill>
            <a:sysClr val="windowText" lastClr="000000"/>
          </a:solidFill>
        </a:ln>
      </c:spPr>
    </c:plotArea>
    <c:legend>
      <c:legendPos val="t"/>
      <c:layout>
        <c:manualLayout>
          <c:xMode val="edge"/>
          <c:yMode val="edge"/>
          <c:x val="0.241697754447361"/>
          <c:y val="5.6410256410256397E-2"/>
          <c:w val="0.65824718576844499"/>
          <c:h val="0.12636301231576799"/>
        </c:manualLayout>
      </c:layout>
      <c:overlay val="0"/>
      <c:txPr>
        <a:bodyPr/>
        <a:lstStyle/>
        <a:p>
          <a:pPr>
            <a:defRPr sz="2200" b="0"/>
          </a:pPr>
          <a:endParaRPr lang="en-US"/>
        </a:p>
      </c:txPr>
    </c:legend>
    <c:plotVisOnly val="1"/>
    <c:dispBlanksAs val="gap"/>
    <c:showDLblsOverMax val="0"/>
  </c:chart>
  <c:spPr>
    <a:ln>
      <a:noFill/>
    </a:ln>
    <a:effectLst/>
  </c:spPr>
  <c:txPr>
    <a:bodyPr/>
    <a:lstStyle/>
    <a:p>
      <a:pPr>
        <a:defRPr sz="1800" b="1"/>
      </a:pPr>
      <a:endParaRPr lang="en-US"/>
    </a:p>
  </c:txPr>
  <c:externalData r:id="rId2">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724424249600401"/>
          <c:y val="0.30185344234135603"/>
          <c:w val="0.69895047658516396"/>
          <c:h val="0.45529981829194399"/>
        </c:manualLayout>
      </c:layout>
      <c:barChart>
        <c:barDir val="col"/>
        <c:grouping val="stacked"/>
        <c:varyColors val="0"/>
        <c:ser>
          <c:idx val="0"/>
          <c:order val="0"/>
          <c:tx>
            <c:strRef>
              <c:f>browser!$C$8</c:f>
              <c:strCache>
                <c:ptCount val="1"/>
                <c:pt idx="0">
                  <c:v>Texture Tiling </c:v>
                </c:pt>
              </c:strCache>
            </c:strRef>
          </c:tx>
          <c:spPr>
            <a:solidFill>
              <a:srgbClr val="1F497D"/>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browser!$D$8:$I$8</c:f>
              <c:numCache>
                <c:formatCode>General</c:formatCode>
                <c:ptCount val="6"/>
                <c:pt idx="0">
                  <c:v>2551611423734.52</c:v>
                </c:pt>
                <c:pt idx="1">
                  <c:v>903728069139.29004</c:v>
                </c:pt>
                <c:pt idx="2">
                  <c:v>687788466859.19995</c:v>
                </c:pt>
                <c:pt idx="3">
                  <c:v>2521647969456</c:v>
                </c:pt>
                <c:pt idx="4">
                  <c:v>403463675112.96002</c:v>
                </c:pt>
                <c:pt idx="5">
                  <c:v>6051955126694.4004</c:v>
                </c:pt>
              </c:numCache>
            </c:numRef>
          </c:val>
          <c:extLst>
            <c:ext xmlns:c16="http://schemas.microsoft.com/office/drawing/2014/chart" uri="{C3380CC4-5D6E-409C-BE32-E72D297353CC}">
              <c16:uniqueId val="{00000000-AED9-4332-93B7-C466A6380D4E}"/>
            </c:ext>
          </c:extLst>
        </c:ser>
        <c:ser>
          <c:idx val="1"/>
          <c:order val="1"/>
          <c:tx>
            <c:strRef>
              <c:f>browser!$C$9</c:f>
              <c:strCache>
                <c:ptCount val="1"/>
                <c:pt idx="0">
                  <c:v>Color Blitting </c:v>
                </c:pt>
              </c:strCache>
            </c:strRef>
          </c:tx>
          <c:spPr>
            <a:solidFill>
              <a:srgbClr val="4A8861"/>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browser!$D$9:$I$9</c:f>
              <c:numCache>
                <c:formatCode>General</c:formatCode>
                <c:ptCount val="6"/>
                <c:pt idx="0">
                  <c:v>3025874069313.4399</c:v>
                </c:pt>
                <c:pt idx="1">
                  <c:v>531329645419</c:v>
                </c:pt>
                <c:pt idx="2">
                  <c:v>909145674584</c:v>
                </c:pt>
                <c:pt idx="3">
                  <c:v>982460247840</c:v>
                </c:pt>
                <c:pt idx="4">
                  <c:v>157193639654.39999</c:v>
                </c:pt>
                <c:pt idx="5">
                  <c:v>2357904594816</c:v>
                </c:pt>
              </c:numCache>
            </c:numRef>
          </c:val>
          <c:extLst>
            <c:ext xmlns:c16="http://schemas.microsoft.com/office/drawing/2014/chart" uri="{C3380CC4-5D6E-409C-BE32-E72D297353CC}">
              <c16:uniqueId val="{00000001-AED9-4332-93B7-C466A6380D4E}"/>
            </c:ext>
          </c:extLst>
        </c:ser>
        <c:ser>
          <c:idx val="2"/>
          <c:order val="2"/>
          <c:tx>
            <c:strRef>
              <c:f>browser!$C$10</c:f>
              <c:strCache>
                <c:ptCount val="1"/>
                <c:pt idx="0">
                  <c:v>Other</c:v>
                </c:pt>
              </c:strCache>
            </c:strRef>
          </c:tx>
          <c:spPr>
            <a:pattFill prst="wdDnDiag">
              <a:fgClr>
                <a:sysClr val="windowText" lastClr="000000">
                  <a:lumMod val="50000"/>
                  <a:lumOff val="50000"/>
                </a:sysClr>
              </a:fgClr>
              <a:bgClr>
                <a:srgbClr val="A5A5A5">
                  <a:lumMod val="40000"/>
                  <a:lumOff val="60000"/>
                </a:srgbClr>
              </a:bgClr>
            </a:pattFill>
            <a:ln>
              <a:solidFill>
                <a:srgbClr val="000000"/>
              </a:solidFill>
            </a:ln>
          </c:spPr>
          <c:invertIfNegative val="0"/>
          <c:dPt>
            <c:idx val="5"/>
            <c:invertIfNegative val="0"/>
            <c:bubble3D val="0"/>
            <c:spPr>
              <a:pattFill prst="wdDnDiag">
                <a:fgClr>
                  <a:sysClr val="window" lastClr="FFFFFF">
                    <a:lumMod val="50000"/>
                  </a:sysClr>
                </a:fgClr>
                <a:bgClr>
                  <a:sysClr val="window" lastClr="FFFFFF">
                    <a:lumMod val="85000"/>
                  </a:sysClr>
                </a:bgClr>
              </a:pattFill>
              <a:ln>
                <a:solidFill>
                  <a:srgbClr val="000000"/>
                </a:solidFill>
              </a:ln>
            </c:spPr>
            <c:extLst>
              <c:ext xmlns:c16="http://schemas.microsoft.com/office/drawing/2014/chart" uri="{C3380CC4-5D6E-409C-BE32-E72D297353CC}">
                <c16:uniqueId val="{00000003-AED9-4332-93B7-C466A6380D4E}"/>
              </c:ext>
            </c:extLst>
          </c:dPt>
          <c:cat>
            <c:strRef>
              <c:f>browser!$D$6:$I$6</c:f>
              <c:strCache>
                <c:ptCount val="6"/>
                <c:pt idx="0">
                  <c:v>CPU</c:v>
                </c:pt>
                <c:pt idx="1">
                  <c:v>L1</c:v>
                </c:pt>
                <c:pt idx="2">
                  <c:v>LLC</c:v>
                </c:pt>
                <c:pt idx="3">
                  <c:v>Inter-
connect</c:v>
                </c:pt>
                <c:pt idx="4">
                  <c:v>Mem
Ctrl</c:v>
                </c:pt>
                <c:pt idx="5">
                  <c:v>DRAM</c:v>
                </c:pt>
              </c:strCache>
            </c:strRef>
          </c:cat>
          <c:val>
            <c:numRef>
              <c:f>browser!$D$10:$I$10</c:f>
              <c:numCache>
                <c:formatCode>General</c:formatCode>
                <c:ptCount val="6"/>
                <c:pt idx="0">
                  <c:v>4221329498252.04</c:v>
                </c:pt>
                <c:pt idx="1">
                  <c:v>2566789825241.71</c:v>
                </c:pt>
                <c:pt idx="2">
                  <c:v>2355873139356.7998</c:v>
                </c:pt>
                <c:pt idx="3">
                  <c:v>3045626768304</c:v>
                </c:pt>
                <c:pt idx="4">
                  <c:v>487300282928.64001</c:v>
                </c:pt>
                <c:pt idx="5">
                  <c:v>7309504243929.5996</c:v>
                </c:pt>
              </c:numCache>
            </c:numRef>
          </c:val>
          <c:extLst>
            <c:ext xmlns:c16="http://schemas.microsoft.com/office/drawing/2014/chart" uri="{C3380CC4-5D6E-409C-BE32-E72D297353CC}">
              <c16:uniqueId val="{00000004-AED9-4332-93B7-C466A6380D4E}"/>
            </c:ext>
          </c:extLst>
        </c:ser>
        <c:dLbls>
          <c:showLegendKey val="0"/>
          <c:showVal val="0"/>
          <c:showCatName val="0"/>
          <c:showSerName val="0"/>
          <c:showPercent val="0"/>
          <c:showBubbleSize val="0"/>
        </c:dLbls>
        <c:gapWidth val="120"/>
        <c:overlap val="100"/>
        <c:axId val="-2072676344"/>
        <c:axId val="-2070713416"/>
      </c:barChart>
      <c:catAx>
        <c:axId val="-207267634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spc="-50" baseline="0"/>
            </a:pPr>
            <a:endParaRPr lang="en-US"/>
          </a:p>
        </c:txPr>
        <c:crossAx val="-2070713416"/>
        <c:crosses val="autoZero"/>
        <c:auto val="1"/>
        <c:lblAlgn val="ctr"/>
        <c:lblOffset val="0"/>
        <c:noMultiLvlLbl val="0"/>
      </c:catAx>
      <c:valAx>
        <c:axId val="-2070713416"/>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defRPr sz="2600" b="1"/>
                </a:pPr>
                <a:r>
                  <a:rPr lang="en-US" sz="2600" b="1" dirty="0"/>
                  <a:t>Total Energy </a:t>
                </a:r>
                <a:r>
                  <a:rPr lang="en-US" sz="2600" b="0" dirty="0"/>
                  <a:t>(</a:t>
                </a:r>
                <a:r>
                  <a:rPr lang="en-US" sz="2600" b="0" dirty="0" err="1"/>
                  <a:t>pJ</a:t>
                </a:r>
                <a:r>
                  <a:rPr lang="en-US" sz="2600" b="0" dirty="0"/>
                  <a:t>)</a:t>
                </a:r>
              </a:p>
            </c:rich>
          </c:tx>
          <c:layout>
            <c:manualLayout>
              <c:xMode val="edge"/>
              <c:yMode val="edge"/>
              <c:x val="3.00751879699248E-2"/>
              <c:y val="0.226954178604444"/>
            </c:manualLayout>
          </c:layout>
          <c:overlay val="0"/>
        </c:title>
        <c:numFmt formatCode="General" sourceLinked="1"/>
        <c:majorTickMark val="out"/>
        <c:minorTickMark val="none"/>
        <c:tickLblPos val="none"/>
        <c:spPr>
          <a:ln w="12700">
            <a:solidFill>
              <a:sysClr val="windowText" lastClr="000000"/>
            </a:solidFill>
          </a:ln>
        </c:spPr>
        <c:txPr>
          <a:bodyPr/>
          <a:lstStyle/>
          <a:p>
            <a:pPr>
              <a:defRPr sz="1600" b="0"/>
            </a:pPr>
            <a:endParaRPr lang="en-US"/>
          </a:p>
        </c:txPr>
        <c:crossAx val="-2072676344"/>
        <c:crosses val="autoZero"/>
        <c:crossBetween val="between"/>
        <c:majorUnit val="3000000000000"/>
      </c:valAx>
      <c:spPr>
        <a:ln w="12700">
          <a:solidFill>
            <a:sysClr val="windowText" lastClr="000000"/>
          </a:solidFill>
        </a:ln>
      </c:spPr>
    </c:plotArea>
    <c:legend>
      <c:legendPos val="t"/>
      <c:layout>
        <c:manualLayout>
          <c:xMode val="edge"/>
          <c:yMode val="edge"/>
          <c:x val="0.26696717186667501"/>
          <c:y val="0.180347348338327"/>
          <c:w val="0.70759990527499805"/>
          <c:h val="0.112467925775012"/>
        </c:manualLayout>
      </c:layout>
      <c:overlay val="0"/>
      <c:txPr>
        <a:bodyPr/>
        <a:lstStyle/>
        <a:p>
          <a:pPr>
            <a:defRPr sz="2200" b="0" spc="-10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userShapes r:id="rId3"/>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9292280041081801"/>
          <c:y val="0.29932244234595201"/>
          <c:w val="0.58509642816387097"/>
          <c:h val="0.458034858631995"/>
        </c:manualLayout>
      </c:layout>
      <c:barChart>
        <c:barDir val="col"/>
        <c:grouping val="stacked"/>
        <c:varyColors val="0"/>
        <c:ser>
          <c:idx val="0"/>
          <c:order val="0"/>
          <c:tx>
            <c:strRef>
              <c:f>'C:\Users\Saugata\AppData\Local\Temp\[PIM-Browser-estimated-energy-repair2.xlsx]Motivation'!$AH$59</c:f>
              <c:strCache>
                <c:ptCount val="1"/>
                <c:pt idx="0">
                  <c:v>Data Movement</c:v>
                </c:pt>
              </c:strCache>
            </c:strRef>
          </c:tx>
          <c:spPr>
            <a:pattFill prst="wdUpDiag">
              <a:fgClr>
                <a:srgbClr val="70AD47">
                  <a:lumMod val="20000"/>
                  <a:lumOff val="80000"/>
                </a:srgbClr>
              </a:fgClr>
              <a:bgClr>
                <a:srgbClr val="70AD47"/>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'C:\Users\Saugata\AppData\Local\Temp\[PIM-Browser-estimated-energy-repair2.xlsx]Motivation'!$AH$61:$AH$62</c:f>
              <c:numCache>
                <c:formatCode>General</c:formatCode>
                <c:ptCount val="2"/>
                <c:pt idx="0">
                  <c:v>0.25732768103481901</c:v>
                </c:pt>
                <c:pt idx="1">
                  <c:v>0.120233029373742</c:v>
                </c:pt>
              </c:numCache>
            </c:numRef>
          </c:val>
          <c:extLst>
            <c:ext xmlns:c16="http://schemas.microsoft.com/office/drawing/2014/chart" uri="{C3380CC4-5D6E-409C-BE32-E72D297353CC}">
              <c16:uniqueId val="{00000000-8C88-46BD-9426-02842831EE10}"/>
            </c:ext>
          </c:extLst>
        </c:ser>
        <c:ser>
          <c:idx val="1"/>
          <c:order val="1"/>
          <c:tx>
            <c:strRef>
              <c:f>'C:\Users\Saugata\AppData\Local\Temp\[PIM-Browser-estimated-energy-repair2.xlsx]Motivation'!$AI$59</c:f>
              <c:strCache>
                <c:ptCount val="1"/>
                <c:pt idx="0">
                  <c:v>Compute</c:v>
                </c:pt>
              </c:strCache>
            </c:strRef>
          </c:tx>
          <c:spPr>
            <a:pattFill prst="wdDnDiag">
              <a:fgClr>
                <a:srgbClr val="ED7D31">
                  <a:lumMod val="75000"/>
                </a:srgbClr>
              </a:fgClr>
              <a:bgClr>
                <a:srgbClr val="ED7D31">
                  <a:lumMod val="40000"/>
                  <a:lumOff val="60000"/>
                </a:srgbClr>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'C:\Users\Saugata\AppData\Local\Temp\[PIM-Browser-estimated-energy-repair2.xlsx]Motivation'!$AI$61:$AI$62</c:f>
              <c:numCache>
                <c:formatCode>General</c:formatCode>
                <c:ptCount val="2"/>
                <c:pt idx="0">
                  <c:v>6.2127555934615698E-2</c:v>
                </c:pt>
                <c:pt idx="1">
                  <c:v>7.3675074011556499E-2</c:v>
                </c:pt>
              </c:numCache>
            </c:numRef>
          </c:val>
          <c:extLst>
            <c:ext xmlns:c16="http://schemas.microsoft.com/office/drawing/2014/chart" uri="{C3380CC4-5D6E-409C-BE32-E72D297353CC}">
              <c16:uniqueId val="{00000001-8C88-46BD-9426-02842831EE10}"/>
            </c:ext>
          </c:extLst>
        </c:ser>
        <c:dLbls>
          <c:showLegendKey val="0"/>
          <c:showVal val="0"/>
          <c:showCatName val="0"/>
          <c:showSerName val="0"/>
          <c:showPercent val="0"/>
          <c:showBubbleSize val="0"/>
        </c:dLbls>
        <c:gapWidth val="130"/>
        <c:overlap val="100"/>
        <c:axId val="-2104279768"/>
        <c:axId val="-2076317400"/>
      </c:barChart>
      <c:catAx>
        <c:axId val="-2104279768"/>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a:pPr>
            <a:endParaRPr lang="en-US"/>
          </a:p>
        </c:txPr>
        <c:crossAx val="-2076317400"/>
        <c:crosses val="autoZero"/>
        <c:auto val="1"/>
        <c:lblAlgn val="ctr"/>
        <c:lblOffset val="0"/>
        <c:noMultiLvlLbl val="0"/>
      </c:catAx>
      <c:valAx>
        <c:axId val="-2076317400"/>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lnSpc>
                    <a:spcPts val="2200"/>
                  </a:lnSpc>
                  <a:defRPr sz="2600"/>
                </a:pPr>
                <a:r>
                  <a:rPr lang="en-US" sz="2600"/>
                  <a:t>Fraction of </a:t>
                </a:r>
                <a:br>
                  <a:rPr lang="en-US" sz="2600"/>
                </a:br>
                <a:r>
                  <a:rPr lang="en-US" sz="2600"/>
                  <a:t>Total</a:t>
                </a:r>
                <a:r>
                  <a:rPr lang="en-US" sz="2600" baseline="0"/>
                  <a:t> </a:t>
                </a:r>
                <a:r>
                  <a:rPr lang="en-US" sz="2600"/>
                  <a:t>Energy </a:t>
                </a:r>
              </a:p>
            </c:rich>
          </c:tx>
          <c:layout>
            <c:manualLayout>
              <c:xMode val="edge"/>
              <c:yMode val="edge"/>
              <c:x val="1.8289741754308701E-2"/>
              <c:y val="0.29641096736866401"/>
            </c:manualLayout>
          </c:layout>
          <c:overlay val="0"/>
        </c:title>
        <c:numFmt formatCode="0%" sourceLinked="0"/>
        <c:majorTickMark val="out"/>
        <c:minorTickMark val="none"/>
        <c:tickLblPos val="nextTo"/>
        <c:spPr>
          <a:ln w="12700">
            <a:solidFill>
              <a:sysClr val="windowText" lastClr="000000"/>
            </a:solidFill>
          </a:ln>
        </c:spPr>
        <c:txPr>
          <a:bodyPr/>
          <a:lstStyle/>
          <a:p>
            <a:pPr>
              <a:defRPr sz="2000" b="0"/>
            </a:pPr>
            <a:endParaRPr lang="en-US"/>
          </a:p>
        </c:txPr>
        <c:crossAx val="-2104279768"/>
        <c:crosses val="autoZero"/>
        <c:crossBetween val="between"/>
        <c:majorUnit val="0.1"/>
      </c:valAx>
      <c:spPr>
        <a:ln w="12700">
          <a:solidFill>
            <a:sysClr val="windowText" lastClr="000000"/>
          </a:solidFill>
        </a:ln>
      </c:spPr>
    </c:plotArea>
    <c:legend>
      <c:legendPos val="t"/>
      <c:layout>
        <c:manualLayout>
          <c:xMode val="edge"/>
          <c:yMode val="edge"/>
          <c:x val="9.00280821540664E-4"/>
          <c:y val="7.7084838117958299E-2"/>
          <c:w val="0.99560321568195598"/>
          <c:h val="0.199080579872525"/>
        </c:manualLayout>
      </c:layout>
      <c:overlay val="0"/>
      <c:txPr>
        <a:bodyPr/>
        <a:lstStyle/>
        <a:p>
          <a:pPr>
            <a:defRPr sz="2200" b="0" spc="-15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724424249600401"/>
          <c:y val="0.30185344234135603"/>
          <c:w val="0.69895047658516396"/>
          <c:h val="0.45529981829194399"/>
        </c:manualLayout>
      </c:layout>
      <c:barChart>
        <c:barDir val="col"/>
        <c:grouping val="stacked"/>
        <c:varyColors val="0"/>
        <c:ser>
          <c:idx val="0"/>
          <c:order val="0"/>
          <c:tx>
            <c:strRef>
              <c:f>browser!$C$8</c:f>
              <c:strCache>
                <c:ptCount val="1"/>
                <c:pt idx="0">
                  <c:v>Texture Tiling </c:v>
                </c:pt>
              </c:strCache>
            </c:strRef>
          </c:tx>
          <c:spPr>
            <a:solidFill>
              <a:srgbClr val="1F497D"/>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browser!$D$8:$I$8</c:f>
              <c:numCache>
                <c:formatCode>General</c:formatCode>
                <c:ptCount val="6"/>
                <c:pt idx="0">
                  <c:v>2551611423734.52</c:v>
                </c:pt>
                <c:pt idx="1">
                  <c:v>903728069139.29004</c:v>
                </c:pt>
                <c:pt idx="2">
                  <c:v>687788466859.19995</c:v>
                </c:pt>
                <c:pt idx="3">
                  <c:v>2521647969456</c:v>
                </c:pt>
                <c:pt idx="4">
                  <c:v>403463675112.96002</c:v>
                </c:pt>
                <c:pt idx="5">
                  <c:v>6051955126694.4004</c:v>
                </c:pt>
              </c:numCache>
            </c:numRef>
          </c:val>
          <c:extLst>
            <c:ext xmlns:c16="http://schemas.microsoft.com/office/drawing/2014/chart" uri="{C3380CC4-5D6E-409C-BE32-E72D297353CC}">
              <c16:uniqueId val="{00000000-0FB1-4037-BD8B-3B910760094D}"/>
            </c:ext>
          </c:extLst>
        </c:ser>
        <c:ser>
          <c:idx val="1"/>
          <c:order val="1"/>
          <c:tx>
            <c:strRef>
              <c:f>browser!$C$9</c:f>
              <c:strCache>
                <c:ptCount val="1"/>
                <c:pt idx="0">
                  <c:v>Color Blitting </c:v>
                </c:pt>
              </c:strCache>
            </c:strRef>
          </c:tx>
          <c:spPr>
            <a:solidFill>
              <a:srgbClr val="4A8861"/>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browser!$D$9:$I$9</c:f>
              <c:numCache>
                <c:formatCode>General</c:formatCode>
                <c:ptCount val="6"/>
                <c:pt idx="0">
                  <c:v>3025874069313.4399</c:v>
                </c:pt>
                <c:pt idx="1">
                  <c:v>531329645419</c:v>
                </c:pt>
                <c:pt idx="2">
                  <c:v>909145674584</c:v>
                </c:pt>
                <c:pt idx="3">
                  <c:v>982460247840</c:v>
                </c:pt>
                <c:pt idx="4">
                  <c:v>157193639654.39999</c:v>
                </c:pt>
                <c:pt idx="5">
                  <c:v>2357904594816</c:v>
                </c:pt>
              </c:numCache>
            </c:numRef>
          </c:val>
          <c:extLst>
            <c:ext xmlns:c16="http://schemas.microsoft.com/office/drawing/2014/chart" uri="{C3380CC4-5D6E-409C-BE32-E72D297353CC}">
              <c16:uniqueId val="{00000001-0FB1-4037-BD8B-3B910760094D}"/>
            </c:ext>
          </c:extLst>
        </c:ser>
        <c:ser>
          <c:idx val="2"/>
          <c:order val="2"/>
          <c:tx>
            <c:strRef>
              <c:f>browser!$C$10</c:f>
              <c:strCache>
                <c:ptCount val="1"/>
                <c:pt idx="0">
                  <c:v>Other</c:v>
                </c:pt>
              </c:strCache>
            </c:strRef>
          </c:tx>
          <c:spPr>
            <a:pattFill prst="wdDnDiag">
              <a:fgClr>
                <a:sysClr val="windowText" lastClr="000000">
                  <a:lumMod val="50000"/>
                  <a:lumOff val="50000"/>
                </a:sysClr>
              </a:fgClr>
              <a:bgClr>
                <a:srgbClr val="A5A5A5">
                  <a:lumMod val="40000"/>
                  <a:lumOff val="60000"/>
                </a:srgbClr>
              </a:bgClr>
            </a:pattFill>
            <a:ln>
              <a:solidFill>
                <a:srgbClr val="000000"/>
              </a:solidFill>
            </a:ln>
          </c:spPr>
          <c:invertIfNegative val="0"/>
          <c:dPt>
            <c:idx val="5"/>
            <c:invertIfNegative val="0"/>
            <c:bubble3D val="0"/>
            <c:spPr>
              <a:pattFill prst="wdDnDiag">
                <a:fgClr>
                  <a:sysClr val="window" lastClr="FFFFFF">
                    <a:lumMod val="50000"/>
                  </a:sysClr>
                </a:fgClr>
                <a:bgClr>
                  <a:sysClr val="window" lastClr="FFFFFF">
                    <a:lumMod val="85000"/>
                  </a:sysClr>
                </a:bgClr>
              </a:pattFill>
              <a:ln>
                <a:solidFill>
                  <a:srgbClr val="000000"/>
                </a:solidFill>
              </a:ln>
            </c:spPr>
            <c:extLst>
              <c:ext xmlns:c16="http://schemas.microsoft.com/office/drawing/2014/chart" uri="{C3380CC4-5D6E-409C-BE32-E72D297353CC}">
                <c16:uniqueId val="{00000003-0FB1-4037-BD8B-3B910760094D}"/>
              </c:ext>
            </c:extLst>
          </c:dPt>
          <c:cat>
            <c:strRef>
              <c:f>browser!$D$6:$I$6</c:f>
              <c:strCache>
                <c:ptCount val="6"/>
                <c:pt idx="0">
                  <c:v>CPU</c:v>
                </c:pt>
                <c:pt idx="1">
                  <c:v>L1</c:v>
                </c:pt>
                <c:pt idx="2">
                  <c:v>LLC</c:v>
                </c:pt>
                <c:pt idx="3">
                  <c:v>Inter-
connect</c:v>
                </c:pt>
                <c:pt idx="4">
                  <c:v>Mem
Ctrl</c:v>
                </c:pt>
                <c:pt idx="5">
                  <c:v>DRAM</c:v>
                </c:pt>
              </c:strCache>
            </c:strRef>
          </c:cat>
          <c:val>
            <c:numRef>
              <c:f>browser!$D$10:$I$10</c:f>
              <c:numCache>
                <c:formatCode>General</c:formatCode>
                <c:ptCount val="6"/>
                <c:pt idx="0">
                  <c:v>4221329498252.04</c:v>
                </c:pt>
                <c:pt idx="1">
                  <c:v>2566789825241.71</c:v>
                </c:pt>
                <c:pt idx="2">
                  <c:v>2355873139356.7998</c:v>
                </c:pt>
                <c:pt idx="3">
                  <c:v>3045626768304</c:v>
                </c:pt>
                <c:pt idx="4">
                  <c:v>487300282928.64001</c:v>
                </c:pt>
                <c:pt idx="5">
                  <c:v>7309504243929.5996</c:v>
                </c:pt>
              </c:numCache>
            </c:numRef>
          </c:val>
          <c:extLst>
            <c:ext xmlns:c16="http://schemas.microsoft.com/office/drawing/2014/chart" uri="{C3380CC4-5D6E-409C-BE32-E72D297353CC}">
              <c16:uniqueId val="{00000004-0FB1-4037-BD8B-3B910760094D}"/>
            </c:ext>
          </c:extLst>
        </c:ser>
        <c:dLbls>
          <c:showLegendKey val="0"/>
          <c:showVal val="0"/>
          <c:showCatName val="0"/>
          <c:showSerName val="0"/>
          <c:showPercent val="0"/>
          <c:showBubbleSize val="0"/>
        </c:dLbls>
        <c:gapWidth val="120"/>
        <c:overlap val="100"/>
        <c:axId val="-2094903784"/>
        <c:axId val="-2094900568"/>
      </c:barChart>
      <c:catAx>
        <c:axId val="-209490378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spc="-50" baseline="0"/>
            </a:pPr>
            <a:endParaRPr lang="en-US"/>
          </a:p>
        </c:txPr>
        <c:crossAx val="-2094900568"/>
        <c:crosses val="autoZero"/>
        <c:auto val="1"/>
        <c:lblAlgn val="ctr"/>
        <c:lblOffset val="0"/>
        <c:noMultiLvlLbl val="0"/>
      </c:catAx>
      <c:valAx>
        <c:axId val="-2094900568"/>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defRPr sz="2600" b="1"/>
                </a:pPr>
                <a:r>
                  <a:rPr lang="en-US" sz="2600" b="1" dirty="0"/>
                  <a:t>Total Energy </a:t>
                </a:r>
                <a:r>
                  <a:rPr lang="en-US" sz="2600" b="0" dirty="0"/>
                  <a:t>(</a:t>
                </a:r>
                <a:r>
                  <a:rPr lang="en-US" sz="2600" b="0" dirty="0" err="1"/>
                  <a:t>pJ</a:t>
                </a:r>
                <a:r>
                  <a:rPr lang="en-US" sz="2600" b="0" dirty="0"/>
                  <a:t>)</a:t>
                </a:r>
              </a:p>
            </c:rich>
          </c:tx>
          <c:layout>
            <c:manualLayout>
              <c:xMode val="edge"/>
              <c:yMode val="edge"/>
              <c:x val="3.00751879699248E-2"/>
              <c:y val="0.226954178604444"/>
            </c:manualLayout>
          </c:layout>
          <c:overlay val="0"/>
        </c:title>
        <c:numFmt formatCode="General" sourceLinked="1"/>
        <c:majorTickMark val="out"/>
        <c:minorTickMark val="none"/>
        <c:tickLblPos val="none"/>
        <c:spPr>
          <a:ln w="12700">
            <a:solidFill>
              <a:sysClr val="windowText" lastClr="000000"/>
            </a:solidFill>
          </a:ln>
        </c:spPr>
        <c:txPr>
          <a:bodyPr/>
          <a:lstStyle/>
          <a:p>
            <a:pPr>
              <a:defRPr sz="1600" b="0"/>
            </a:pPr>
            <a:endParaRPr lang="en-US"/>
          </a:p>
        </c:txPr>
        <c:crossAx val="-2094903784"/>
        <c:crosses val="autoZero"/>
        <c:crossBetween val="between"/>
        <c:majorUnit val="3000000000000"/>
      </c:valAx>
      <c:spPr>
        <a:ln w="12700">
          <a:solidFill>
            <a:sysClr val="windowText" lastClr="000000"/>
          </a:solidFill>
        </a:ln>
      </c:spPr>
    </c:plotArea>
    <c:legend>
      <c:legendPos val="t"/>
      <c:layout>
        <c:manualLayout>
          <c:xMode val="edge"/>
          <c:yMode val="edge"/>
          <c:x val="0.26696717186667501"/>
          <c:y val="0.180347348338327"/>
          <c:w val="0.70759990527499805"/>
          <c:h val="0.112467925775012"/>
        </c:manualLayout>
      </c:layout>
      <c:overlay val="0"/>
      <c:txPr>
        <a:bodyPr/>
        <a:lstStyle/>
        <a:p>
          <a:pPr>
            <a:defRPr sz="2200" b="0" spc="-10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userShapes r:id="rId3"/>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9292280041081801"/>
          <c:y val="0.29932244234595201"/>
          <c:w val="0.58509642816387097"/>
          <c:h val="0.458034858631995"/>
        </c:manualLayout>
      </c:layout>
      <c:barChart>
        <c:barDir val="col"/>
        <c:grouping val="stacked"/>
        <c:varyColors val="0"/>
        <c:ser>
          <c:idx val="0"/>
          <c:order val="0"/>
          <c:tx>
            <c:strRef>
              <c:f>'C:\Users\Saugata\AppData\Local\Temp\[PIM-Browser-estimated-energy-repair2.xlsx]Motivation'!$AH$59</c:f>
              <c:strCache>
                <c:ptCount val="1"/>
                <c:pt idx="0">
                  <c:v>Data Movement</c:v>
                </c:pt>
              </c:strCache>
            </c:strRef>
          </c:tx>
          <c:spPr>
            <a:pattFill prst="wdUpDiag">
              <a:fgClr>
                <a:srgbClr val="70AD47">
                  <a:lumMod val="20000"/>
                  <a:lumOff val="80000"/>
                </a:srgbClr>
              </a:fgClr>
              <a:bgClr>
                <a:srgbClr val="70AD47"/>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'C:\Users\Saugata\AppData\Local\Temp\[PIM-Browser-estimated-energy-repair2.xlsx]Motivation'!$AH$61:$AH$62</c:f>
              <c:numCache>
                <c:formatCode>General</c:formatCode>
                <c:ptCount val="2"/>
                <c:pt idx="0">
                  <c:v>0.25732768103481901</c:v>
                </c:pt>
                <c:pt idx="1">
                  <c:v>0.120233029373742</c:v>
                </c:pt>
              </c:numCache>
            </c:numRef>
          </c:val>
          <c:extLst>
            <c:ext xmlns:c16="http://schemas.microsoft.com/office/drawing/2014/chart" uri="{C3380CC4-5D6E-409C-BE32-E72D297353CC}">
              <c16:uniqueId val="{00000000-4843-4572-AC38-E9BB6DBA0D7C}"/>
            </c:ext>
          </c:extLst>
        </c:ser>
        <c:ser>
          <c:idx val="1"/>
          <c:order val="1"/>
          <c:tx>
            <c:strRef>
              <c:f>'C:\Users\Saugata\AppData\Local\Temp\[PIM-Browser-estimated-energy-repair2.xlsx]Motivation'!$AI$59</c:f>
              <c:strCache>
                <c:ptCount val="1"/>
                <c:pt idx="0">
                  <c:v>Compute</c:v>
                </c:pt>
              </c:strCache>
            </c:strRef>
          </c:tx>
          <c:spPr>
            <a:pattFill prst="wdDnDiag">
              <a:fgClr>
                <a:srgbClr val="ED7D31">
                  <a:lumMod val="75000"/>
                </a:srgbClr>
              </a:fgClr>
              <a:bgClr>
                <a:srgbClr val="ED7D31">
                  <a:lumMod val="40000"/>
                  <a:lumOff val="60000"/>
                </a:srgbClr>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'C:\Users\Saugata\AppData\Local\Temp\[PIM-Browser-estimated-energy-repair2.xlsx]Motivation'!$AI$61:$AI$62</c:f>
              <c:numCache>
                <c:formatCode>General</c:formatCode>
                <c:ptCount val="2"/>
                <c:pt idx="0">
                  <c:v>6.2127555934615698E-2</c:v>
                </c:pt>
                <c:pt idx="1">
                  <c:v>7.3675074011556499E-2</c:v>
                </c:pt>
              </c:numCache>
            </c:numRef>
          </c:val>
          <c:extLst>
            <c:ext xmlns:c16="http://schemas.microsoft.com/office/drawing/2014/chart" uri="{C3380CC4-5D6E-409C-BE32-E72D297353CC}">
              <c16:uniqueId val="{00000001-4843-4572-AC38-E9BB6DBA0D7C}"/>
            </c:ext>
          </c:extLst>
        </c:ser>
        <c:dLbls>
          <c:showLegendKey val="0"/>
          <c:showVal val="0"/>
          <c:showCatName val="0"/>
          <c:showSerName val="0"/>
          <c:showPercent val="0"/>
          <c:showBubbleSize val="0"/>
        </c:dLbls>
        <c:gapWidth val="130"/>
        <c:overlap val="100"/>
        <c:axId val="-2088964184"/>
        <c:axId val="-2088961256"/>
      </c:barChart>
      <c:catAx>
        <c:axId val="-208896418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a:pPr>
            <a:endParaRPr lang="en-US"/>
          </a:p>
        </c:txPr>
        <c:crossAx val="-2088961256"/>
        <c:crosses val="autoZero"/>
        <c:auto val="1"/>
        <c:lblAlgn val="ctr"/>
        <c:lblOffset val="0"/>
        <c:noMultiLvlLbl val="0"/>
      </c:catAx>
      <c:valAx>
        <c:axId val="-2088961256"/>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lnSpc>
                    <a:spcPts val="2200"/>
                  </a:lnSpc>
                  <a:defRPr sz="2600"/>
                </a:pPr>
                <a:r>
                  <a:rPr lang="en-US" sz="2600"/>
                  <a:t>Fraction of </a:t>
                </a:r>
                <a:br>
                  <a:rPr lang="en-US" sz="2600"/>
                </a:br>
                <a:r>
                  <a:rPr lang="en-US" sz="2600"/>
                  <a:t>Total</a:t>
                </a:r>
                <a:r>
                  <a:rPr lang="en-US" sz="2600" baseline="0"/>
                  <a:t> </a:t>
                </a:r>
                <a:r>
                  <a:rPr lang="en-US" sz="2600"/>
                  <a:t>Energy </a:t>
                </a:r>
              </a:p>
            </c:rich>
          </c:tx>
          <c:layout>
            <c:manualLayout>
              <c:xMode val="edge"/>
              <c:yMode val="edge"/>
              <c:x val="1.8289741754308701E-2"/>
              <c:y val="0.29641096736866401"/>
            </c:manualLayout>
          </c:layout>
          <c:overlay val="0"/>
        </c:title>
        <c:numFmt formatCode="0%" sourceLinked="0"/>
        <c:majorTickMark val="out"/>
        <c:minorTickMark val="none"/>
        <c:tickLblPos val="nextTo"/>
        <c:spPr>
          <a:ln w="12700">
            <a:solidFill>
              <a:sysClr val="windowText" lastClr="000000"/>
            </a:solidFill>
          </a:ln>
        </c:spPr>
        <c:txPr>
          <a:bodyPr/>
          <a:lstStyle/>
          <a:p>
            <a:pPr>
              <a:defRPr sz="2000" b="0"/>
            </a:pPr>
            <a:endParaRPr lang="en-US"/>
          </a:p>
        </c:txPr>
        <c:crossAx val="-2088964184"/>
        <c:crosses val="autoZero"/>
        <c:crossBetween val="between"/>
        <c:majorUnit val="0.1"/>
      </c:valAx>
      <c:spPr>
        <a:ln w="12700">
          <a:solidFill>
            <a:sysClr val="windowText" lastClr="000000"/>
          </a:solidFill>
        </a:ln>
      </c:spPr>
    </c:plotArea>
    <c:legend>
      <c:legendPos val="t"/>
      <c:layout>
        <c:manualLayout>
          <c:xMode val="edge"/>
          <c:yMode val="edge"/>
          <c:x val="9.00280821540664E-4"/>
          <c:y val="7.7084838117958299E-2"/>
          <c:w val="0.99560321568195598"/>
          <c:h val="0.199080579872525"/>
        </c:manualLayout>
      </c:layout>
      <c:overlay val="0"/>
      <c:txPr>
        <a:bodyPr/>
        <a:lstStyle/>
        <a:p>
          <a:pPr>
            <a:defRPr sz="2200" b="0" spc="-15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2.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35.emf"/><Relationship Id="rId1" Type="http://schemas.openxmlformats.org/officeDocument/2006/relationships/image" Target="../media/image34.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4.emf"/></Relationships>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4.xml><?xml version="1.0" encoding="utf-8"?>
<c:userShapes xmlns:c="http://schemas.openxmlformats.org/drawingml/2006/chart">
  <cdr:relSizeAnchor xmlns:cdr="http://schemas.openxmlformats.org/drawingml/2006/chartDrawing">
    <cdr:from>
      <cdr:x>0.12406</cdr:x>
      <cdr:y>0.69942</cdr:y>
    </cdr:from>
    <cdr:to>
      <cdr:x>0.22489</cdr:x>
      <cdr:y>0.7882</cdr:y>
    </cdr:to>
    <cdr:sp macro="" textlink="">
      <cdr:nvSpPr>
        <cdr:cNvPr id="2" name="TextBox 1"/>
        <cdr:cNvSpPr txBox="1"/>
      </cdr:nvSpPr>
      <cdr:spPr>
        <a:xfrm xmlns:a="http://schemas.openxmlformats.org/drawingml/2006/main">
          <a:off x="838224" y="2667012"/>
          <a:ext cx="681248" cy="338534"/>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0</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0.61948</cdr:y>
    </cdr:from>
    <cdr:to>
      <cdr:x>0.22489</cdr:x>
      <cdr:y>0.70827</cdr:y>
    </cdr:to>
    <cdr:sp macro="" textlink="">
      <cdr:nvSpPr>
        <cdr:cNvPr id="3" name="TextBox 2"/>
        <cdr:cNvSpPr txBox="1"/>
      </cdr:nvSpPr>
      <cdr:spPr>
        <a:xfrm xmlns:a="http://schemas.openxmlformats.org/drawingml/2006/main">
          <a:off x="838224" y="2362187"/>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3</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0.53955</cdr:y>
    </cdr:from>
    <cdr:to>
      <cdr:x>0.22489</cdr:x>
      <cdr:y>0.62834</cdr:y>
    </cdr:to>
    <cdr:sp macro="" textlink="">
      <cdr:nvSpPr>
        <cdr:cNvPr id="4" name="TextBox 3"/>
        <cdr:cNvSpPr txBox="1"/>
      </cdr:nvSpPr>
      <cdr:spPr>
        <a:xfrm xmlns:a="http://schemas.openxmlformats.org/drawingml/2006/main">
          <a:off x="838224" y="2057400"/>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6</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0.4796</cdr:y>
    </cdr:from>
    <cdr:to>
      <cdr:x>0.22489</cdr:x>
      <cdr:y>0.56839</cdr:y>
    </cdr:to>
    <cdr:sp macro="" textlink="">
      <cdr:nvSpPr>
        <cdr:cNvPr id="5" name="TextBox 4"/>
        <cdr:cNvSpPr txBox="1"/>
      </cdr:nvSpPr>
      <cdr:spPr>
        <a:xfrm xmlns:a="http://schemas.openxmlformats.org/drawingml/2006/main">
          <a:off x="838224" y="1828800"/>
          <a:ext cx="681248"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9</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0.39967</cdr:y>
    </cdr:from>
    <cdr:to>
      <cdr:x>0.22298</cdr:x>
      <cdr:y>0.48845</cdr:y>
    </cdr:to>
    <cdr:sp macro="" textlink="">
      <cdr:nvSpPr>
        <cdr:cNvPr id="6" name="TextBox 5"/>
        <cdr:cNvSpPr txBox="1"/>
      </cdr:nvSpPr>
      <cdr:spPr>
        <a:xfrm xmlns:a="http://schemas.openxmlformats.org/drawingml/2006/main">
          <a:off x="685800" y="1524013"/>
          <a:ext cx="820767" cy="338533"/>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12</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0.31973</cdr:y>
    </cdr:from>
    <cdr:to>
      <cdr:x>0.22298</cdr:x>
      <cdr:y>0.40852</cdr:y>
    </cdr:to>
    <cdr:sp macro="" textlink="">
      <cdr:nvSpPr>
        <cdr:cNvPr id="7" name="TextBox 6"/>
        <cdr:cNvSpPr txBox="1"/>
      </cdr:nvSpPr>
      <cdr:spPr>
        <a:xfrm xmlns:a="http://schemas.openxmlformats.org/drawingml/2006/main">
          <a:off x="685800" y="1219187"/>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15</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0.2398</cdr:y>
    </cdr:from>
    <cdr:to>
      <cdr:x>0.22298</cdr:x>
      <cdr:y>0.32859</cdr:y>
    </cdr:to>
    <cdr:sp macro="" textlink="">
      <cdr:nvSpPr>
        <cdr:cNvPr id="8" name="TextBox 7"/>
        <cdr:cNvSpPr txBox="1"/>
      </cdr:nvSpPr>
      <cdr:spPr>
        <a:xfrm xmlns:a="http://schemas.openxmlformats.org/drawingml/2006/main">
          <a:off x="685800" y="914400"/>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18</a:t>
          </a:r>
          <a:r>
            <a:rPr lang="en-US" sz="2200" baseline="15000" dirty="0"/>
            <a:t>×</a:t>
          </a:r>
          <a:r>
            <a:rPr lang="en-US" sz="2200" spc="-50" dirty="0"/>
            <a:t>10</a:t>
          </a:r>
          <a:r>
            <a:rPr lang="en-US" sz="2200" spc="-50" baseline="30000" dirty="0"/>
            <a:t>12</a:t>
          </a:r>
          <a:endParaRPr lang="en-US" sz="2200" spc="-50" dirty="0"/>
        </a:p>
      </cdr:txBody>
    </cdr:sp>
  </cdr:relSizeAnchor>
</c:userShapes>
</file>

<file path=ppt/drawings/drawing5.xml><?xml version="1.0" encoding="utf-8"?>
<c:userShapes xmlns:c="http://schemas.openxmlformats.org/drawingml/2006/chart">
  <cdr:relSizeAnchor xmlns:cdr="http://schemas.openxmlformats.org/drawingml/2006/chartDrawing">
    <cdr:from>
      <cdr:x>0.12406</cdr:x>
      <cdr:y>0.69942</cdr:y>
    </cdr:from>
    <cdr:to>
      <cdr:x>0.22489</cdr:x>
      <cdr:y>0.7882</cdr:y>
    </cdr:to>
    <cdr:sp macro="" textlink="">
      <cdr:nvSpPr>
        <cdr:cNvPr id="2" name="TextBox 1"/>
        <cdr:cNvSpPr txBox="1"/>
      </cdr:nvSpPr>
      <cdr:spPr>
        <a:xfrm xmlns:a="http://schemas.openxmlformats.org/drawingml/2006/main">
          <a:off x="838224" y="2667012"/>
          <a:ext cx="681248" cy="338534"/>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0</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0.61948</cdr:y>
    </cdr:from>
    <cdr:to>
      <cdr:x>0.22489</cdr:x>
      <cdr:y>0.70827</cdr:y>
    </cdr:to>
    <cdr:sp macro="" textlink="">
      <cdr:nvSpPr>
        <cdr:cNvPr id="3" name="TextBox 2"/>
        <cdr:cNvSpPr txBox="1"/>
      </cdr:nvSpPr>
      <cdr:spPr>
        <a:xfrm xmlns:a="http://schemas.openxmlformats.org/drawingml/2006/main">
          <a:off x="838224" y="2362187"/>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3</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0.53955</cdr:y>
    </cdr:from>
    <cdr:to>
      <cdr:x>0.22489</cdr:x>
      <cdr:y>0.62834</cdr:y>
    </cdr:to>
    <cdr:sp macro="" textlink="">
      <cdr:nvSpPr>
        <cdr:cNvPr id="4" name="TextBox 3"/>
        <cdr:cNvSpPr txBox="1"/>
      </cdr:nvSpPr>
      <cdr:spPr>
        <a:xfrm xmlns:a="http://schemas.openxmlformats.org/drawingml/2006/main">
          <a:off x="838224" y="2057400"/>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6</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0.4796</cdr:y>
    </cdr:from>
    <cdr:to>
      <cdr:x>0.22489</cdr:x>
      <cdr:y>0.56839</cdr:y>
    </cdr:to>
    <cdr:sp macro="" textlink="">
      <cdr:nvSpPr>
        <cdr:cNvPr id="5" name="TextBox 4"/>
        <cdr:cNvSpPr txBox="1"/>
      </cdr:nvSpPr>
      <cdr:spPr>
        <a:xfrm xmlns:a="http://schemas.openxmlformats.org/drawingml/2006/main">
          <a:off x="838224" y="1828800"/>
          <a:ext cx="681248"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9</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0.39967</cdr:y>
    </cdr:from>
    <cdr:to>
      <cdr:x>0.22298</cdr:x>
      <cdr:y>0.48845</cdr:y>
    </cdr:to>
    <cdr:sp macro="" textlink="">
      <cdr:nvSpPr>
        <cdr:cNvPr id="6" name="TextBox 5"/>
        <cdr:cNvSpPr txBox="1"/>
      </cdr:nvSpPr>
      <cdr:spPr>
        <a:xfrm xmlns:a="http://schemas.openxmlformats.org/drawingml/2006/main">
          <a:off x="685800" y="1524013"/>
          <a:ext cx="820767" cy="338533"/>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12</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0.31973</cdr:y>
    </cdr:from>
    <cdr:to>
      <cdr:x>0.22298</cdr:x>
      <cdr:y>0.40852</cdr:y>
    </cdr:to>
    <cdr:sp macro="" textlink="">
      <cdr:nvSpPr>
        <cdr:cNvPr id="7" name="TextBox 6"/>
        <cdr:cNvSpPr txBox="1"/>
      </cdr:nvSpPr>
      <cdr:spPr>
        <a:xfrm xmlns:a="http://schemas.openxmlformats.org/drawingml/2006/main">
          <a:off x="685800" y="1219187"/>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15</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0.2398</cdr:y>
    </cdr:from>
    <cdr:to>
      <cdr:x>0.22298</cdr:x>
      <cdr:y>0.32859</cdr:y>
    </cdr:to>
    <cdr:sp macro="" textlink="">
      <cdr:nvSpPr>
        <cdr:cNvPr id="8" name="TextBox 7"/>
        <cdr:cNvSpPr txBox="1"/>
      </cdr:nvSpPr>
      <cdr:spPr>
        <a:xfrm xmlns:a="http://schemas.openxmlformats.org/drawingml/2006/main">
          <a:off x="685800" y="914400"/>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18</a:t>
          </a:r>
          <a:r>
            <a:rPr lang="en-US" sz="2200" baseline="15000" dirty="0"/>
            <a:t>×</a:t>
          </a:r>
          <a:r>
            <a:rPr lang="en-US" sz="2200" spc="-50" dirty="0"/>
            <a:t>10</a:t>
          </a:r>
          <a:r>
            <a:rPr lang="en-US" sz="2200" spc="-50" baseline="30000" dirty="0"/>
            <a:t>12</a:t>
          </a:r>
          <a:endParaRPr lang="en-US" sz="2200" spc="-50"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81.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6/24/18</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6/24/18</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89805964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Unlocking the life’s code requires diving into the nucleus of our body cells, where the double-stranded genome resides. Genome is literally the 'code of life' - it is the set of instructions for making everything from you to zebras, strawberries, and even yeast.</a:t>
            </a:r>
          </a:p>
          <a:p>
            <a:br>
              <a:rPr lang="en-US" dirty="0"/>
            </a:br>
            <a:r>
              <a:rPr lang="en-US" b="0" cap="none" dirty="0"/>
              <a:t>since the discovery of </a:t>
            </a:r>
            <a:r>
              <a:rPr lang="en-US" b="0" cap="none" dirty="0" err="1"/>
              <a:t>dna’s</a:t>
            </a:r>
            <a:r>
              <a:rPr lang="en-US" b="0" cap="none" dirty="0"/>
              <a:t> double-helical structure (</a:t>
            </a:r>
            <a:r>
              <a:rPr lang="en-US" b="0" cap="none" dirty="0" err="1"/>
              <a:t>watson</a:t>
            </a:r>
            <a:r>
              <a:rPr lang="en-US" b="0" cap="none" dirty="0"/>
              <a:t> </a:t>
            </a:r>
            <a:r>
              <a:rPr lang="en-US" b="0" i="1" cap="none" dirty="0"/>
              <a:t>et al.</a:t>
            </a:r>
            <a:r>
              <a:rPr lang="en-US" b="0" cap="none" dirty="0"/>
              <a:t> 1953)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8443821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untangling yarn ball</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5833213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Rectangle 9"/>
          <p:cNvSpPr>
            <a:spLocks noGrp="1" noChangeArrowheads="1"/>
          </p:cNvSpPr>
          <p:nvPr>
            <p:ph type="sldNum" sz="quarter"/>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5DBD6-D95A-41EC-889F-21CF45C92CC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0243" name="Rectangle 1"/>
          <p:cNvSpPr>
            <a:spLocks noGrp="1" noRot="1" noChangeAspect="1" noChangeArrowheads="1" noTextEdit="1"/>
          </p:cNvSpPr>
          <p:nvPr>
            <p:ph type="sldImg"/>
          </p:nvPr>
        </p:nvSpPr>
        <p:spPr>
          <a:xfrm>
            <a:off x="1144588" y="693738"/>
            <a:ext cx="4567237" cy="3427412"/>
          </a:xfrm>
          <a:solidFill>
            <a:srgbClr val="FFFFFF"/>
          </a:solidFill>
          <a:ln>
            <a:solidFill>
              <a:srgbClr val="000000"/>
            </a:solidFill>
            <a:miter lim="800000"/>
          </a:ln>
        </p:spPr>
      </p:sp>
      <p:sp>
        <p:nvSpPr>
          <p:cNvPr id="10244" name="Rectangle 2"/>
          <p:cNvSpPr>
            <a:spLocks noGrp="1" noChangeArrowheads="1"/>
          </p:cNvSpPr>
          <p:nvPr>
            <p:ph type="body" idx="1"/>
          </p:nvPr>
        </p:nvSpPr>
        <p:spPr>
          <a:xfrm>
            <a:off x="686361" y="4342535"/>
            <a:ext cx="5485279" cy="4114511"/>
          </a:xfrm>
          <a:noFill/>
          <a:ln/>
        </p:spPr>
        <p:txBody>
          <a:bodyPr wrap="none" anchor="ctr"/>
          <a:lstStyle/>
          <a:p>
            <a:endParaRPr lang="en-US"/>
          </a:p>
        </p:txBody>
      </p:sp>
    </p:spTree>
    <p:extLst>
      <p:ext uri="{BB962C8B-B14F-4D97-AF65-F5344CB8AC3E}">
        <p14:creationId xmlns:p14="http://schemas.microsoft.com/office/powerpoint/2010/main" val="40307618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Typical sequencer machine generates a flood of reads, for example, Illumina HiSeq4000 generates 300 million bases/minute.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However, existing computer alignment algorithms can only process 0.6% of these reads in the same amount of time.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This gap is widening as more advanced sequencers are made available in the market.</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02829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It</a:t>
            </a:r>
            <a:r>
              <a:rPr lang="en-US" baseline="0" dirty="0"/>
              <a:t> turned out the Hash Table based mappers solve the first 2 challenges pretty well. They guarantee to find all mappings with no more than e errors present.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576486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An</a:t>
            </a:r>
            <a:r>
              <a:rPr lang="en-US" sz="1200" kern="1200" baseline="0" dirty="0">
                <a:solidFill>
                  <a:schemeClr val="tx1"/>
                </a:solidFill>
                <a:effectLst/>
                <a:latin typeface="+mn-lt"/>
                <a:ea typeface="+mn-ea"/>
                <a:cs typeface="+mn-cs"/>
              </a:rPr>
              <a:t> overwhelming majority </a:t>
            </a:r>
            <a:r>
              <a:rPr lang="en-US" sz="1200" kern="1200" dirty="0">
                <a:solidFill>
                  <a:schemeClr val="tx1"/>
                </a:solidFill>
                <a:effectLst/>
                <a:latin typeface="+mn-lt"/>
                <a:ea typeface="+mn-ea"/>
                <a:cs typeface="+mn-cs"/>
              </a:rPr>
              <a:t>of the read mapper’s execution time is spent in read alignment.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1249860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bridge the widening gap between the sequencer</a:t>
            </a:r>
            <a:r>
              <a:rPr lang="en-US" baseline="0" dirty="0"/>
              <a:t> &amp; the </a:t>
            </a:r>
            <a:r>
              <a:rPr lang="en-US" dirty="0"/>
              <a:t>mapper,</a:t>
            </a:r>
            <a:r>
              <a:rPr lang="en-US" baseline="0" dirty="0"/>
              <a:t> we propose the concept of pre-alignment filtering. We added a new examination step before the accurate alignment step. The main objective of this step is to detect the incorrect mappings accurately and rapidly. Only the mappings that pass our filter are examined by the alignment step. We also explore exploiting todays’ hardware accelerators to further boost the filtering speed of such filters.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401082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34</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35</a:t>
            </a:fld>
            <a:endParaRPr lang="en-US">
              <a:solidFill>
                <a:prstClr val="black"/>
              </a:solidFill>
            </a:endParaRPr>
          </a:p>
        </p:txBody>
      </p:sp>
    </p:spTree>
    <p:extLst>
      <p:ext uri="{BB962C8B-B14F-4D97-AF65-F5344CB8AC3E}">
        <p14:creationId xmlns:p14="http://schemas.microsoft.com/office/powerpoint/2010/main" val="6794344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36</a:t>
            </a:fld>
            <a:endParaRPr lang="en-US">
              <a:solidFill>
                <a:prstClr val="black"/>
              </a:solidFill>
            </a:endParaRPr>
          </a:p>
        </p:txBody>
      </p:sp>
    </p:spTree>
    <p:extLst>
      <p:ext uri="{BB962C8B-B14F-4D97-AF65-F5344CB8AC3E}">
        <p14:creationId xmlns:p14="http://schemas.microsoft.com/office/powerpoint/2010/main" val="113923020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60</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61372706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61</a:t>
            </a:fld>
            <a:endParaRPr lang="en-US">
              <a:solidFill>
                <a:prstClr val="black"/>
              </a:solidFill>
            </a:endParaRPr>
          </a:p>
        </p:txBody>
      </p:sp>
    </p:spTree>
    <p:extLst>
      <p:ext uri="{BB962C8B-B14F-4D97-AF65-F5344CB8AC3E}">
        <p14:creationId xmlns:p14="http://schemas.microsoft.com/office/powerpoint/2010/main" val="4544371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62</a:t>
            </a:fld>
            <a:endParaRPr lang="en-US">
              <a:solidFill>
                <a:prstClr val="black"/>
              </a:solidFill>
            </a:endParaRPr>
          </a:p>
        </p:txBody>
      </p:sp>
    </p:spTree>
    <p:extLst>
      <p:ext uri="{BB962C8B-B14F-4D97-AF65-F5344CB8AC3E}">
        <p14:creationId xmlns:p14="http://schemas.microsoft.com/office/powerpoint/2010/main" val="4719678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63</a:t>
            </a:fld>
            <a:endParaRPr lang="en-US">
              <a:solidFill>
                <a:prstClr val="black"/>
              </a:solidFill>
            </a:endParaRPr>
          </a:p>
        </p:txBody>
      </p:sp>
    </p:spTree>
    <p:extLst>
      <p:ext uri="{BB962C8B-B14F-4D97-AF65-F5344CB8AC3E}">
        <p14:creationId xmlns:p14="http://schemas.microsoft.com/office/powerpoint/2010/main" val="8228413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64</a:t>
            </a:fld>
            <a:endParaRPr lang="en-US">
              <a:solidFill>
                <a:prstClr val="black"/>
              </a:solidFill>
            </a:endParaRPr>
          </a:p>
        </p:txBody>
      </p:sp>
    </p:spTree>
    <p:extLst>
      <p:ext uri="{BB962C8B-B14F-4D97-AF65-F5344CB8AC3E}">
        <p14:creationId xmlns:p14="http://schemas.microsoft.com/office/powerpoint/2010/main" val="25162858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3919974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732184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8116723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2499227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3584453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a:t>
            </a:r>
            <a:r>
              <a:rPr lang="en-US" baseline="0" dirty="0"/>
              <a:t> we executed the code on four different processors, all four of them yielded errors. Intel </a:t>
            </a:r>
            <a:r>
              <a:rPr lang="en-US" baseline="0" dirty="0" err="1"/>
              <a:t>Haswell</a:t>
            </a:r>
            <a:r>
              <a:rPr lang="en-US" baseline="0" dirty="0"/>
              <a:t> has the most errors, at 23 thousand, because it has the highest rate of accessing DRAM.</a:t>
            </a:r>
          </a:p>
          <a:p>
            <a:endParaRPr lang="en-US" baseline="0" dirty="0"/>
          </a:p>
          <a:p>
            <a:r>
              <a:rPr lang="en-US" baseline="0" dirty="0"/>
              <a:t>Later on, I’ll show that we can induce as many as ten million disturbance errors in a more controlled environment.</a:t>
            </a:r>
          </a:p>
          <a:p>
            <a:endParaRPr lang="en-US" baseline="0" dirty="0"/>
          </a:p>
          <a:p>
            <a:r>
              <a:rPr lang="en-US" baseline="0" dirty="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6496900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73</a:t>
            </a:fld>
            <a:endParaRPr lang="en-US">
              <a:solidFill>
                <a:prstClr val="black"/>
              </a:solidFill>
            </a:endParaRPr>
          </a:p>
        </p:txBody>
      </p:sp>
    </p:spTree>
    <p:extLst>
      <p:ext uri="{BB962C8B-B14F-4D97-AF65-F5344CB8AC3E}">
        <p14:creationId xmlns:p14="http://schemas.microsoft.com/office/powerpoint/2010/main" val="36040922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74</a:t>
            </a:fld>
            <a:endParaRPr lang="en-US">
              <a:solidFill>
                <a:prstClr val="black"/>
              </a:solidFill>
            </a:endParaRPr>
          </a:p>
        </p:txBody>
      </p:sp>
    </p:spTree>
    <p:extLst>
      <p:ext uri="{BB962C8B-B14F-4D97-AF65-F5344CB8AC3E}">
        <p14:creationId xmlns:p14="http://schemas.microsoft.com/office/powerpoint/2010/main" val="147708917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319151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92</a:t>
            </a:fld>
            <a:endParaRPr lang="en-US">
              <a:solidFill>
                <a:prstClr val="black"/>
              </a:solidFill>
            </a:endParaRPr>
          </a:p>
        </p:txBody>
      </p:sp>
    </p:spTree>
    <p:extLst>
      <p:ext uri="{BB962C8B-B14F-4D97-AF65-F5344CB8AC3E}">
        <p14:creationId xmlns:p14="http://schemas.microsoft.com/office/powerpoint/2010/main" val="35718856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297061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481235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3213833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1355222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drop by our talk during session 1 if you would like to learn more about data movement in Google</a:t>
            </a:r>
            <a:r>
              <a:rPr lang="en-US" sz="1200" kern="1200" baseline="0" dirty="0">
                <a:solidFill>
                  <a:schemeClr val="tx1"/>
                </a:solidFill>
                <a:latin typeface="+mn-lt"/>
                <a:ea typeface="+mn-ea"/>
                <a:cs typeface="+mn-cs"/>
              </a:rPr>
              <a:t> workloads</a:t>
            </a:r>
            <a:r>
              <a:rPr lang="en-US" sz="1200" kern="1200" dirty="0">
                <a:solidFill>
                  <a:schemeClr val="tx1"/>
                </a:solidFill>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2711781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216</a:t>
            </a:fld>
            <a:endParaRPr lang="en-US">
              <a:solidFill>
                <a:prstClr val="black"/>
              </a:solidFill>
            </a:endParaRPr>
          </a:p>
        </p:txBody>
      </p:sp>
    </p:spTree>
    <p:extLst>
      <p:ext uri="{BB962C8B-B14F-4D97-AF65-F5344CB8AC3E}">
        <p14:creationId xmlns:p14="http://schemas.microsoft.com/office/powerpoint/2010/main" val="12025546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1592593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238</a:t>
            </a:fld>
            <a:endParaRPr lang="en-US">
              <a:solidFill>
                <a:prstClr val="black"/>
              </a:solidFill>
            </a:endParaRPr>
          </a:p>
        </p:txBody>
      </p:sp>
    </p:spTree>
    <p:extLst>
      <p:ext uri="{BB962C8B-B14F-4D97-AF65-F5344CB8AC3E}">
        <p14:creationId xmlns:p14="http://schemas.microsoft.com/office/powerpoint/2010/main" val="121811927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240</a:t>
            </a:fld>
            <a:endParaRPr lang="en-US">
              <a:solidFill>
                <a:prstClr val="black"/>
              </a:solidFill>
            </a:endParaRPr>
          </a:p>
        </p:txBody>
      </p:sp>
    </p:spTree>
    <p:extLst>
      <p:ext uri="{BB962C8B-B14F-4D97-AF65-F5344CB8AC3E}">
        <p14:creationId xmlns:p14="http://schemas.microsoft.com/office/powerpoint/2010/main" val="55481374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241</a:t>
            </a:fld>
            <a:endParaRPr lang="en-US">
              <a:solidFill>
                <a:prstClr val="black"/>
              </a:solidFill>
            </a:endParaRPr>
          </a:p>
        </p:txBody>
      </p:sp>
    </p:spTree>
    <p:extLst>
      <p:ext uri="{BB962C8B-B14F-4D97-AF65-F5344CB8AC3E}">
        <p14:creationId xmlns:p14="http://schemas.microsoft.com/office/powerpoint/2010/main" val="210510187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252</a:t>
            </a:fld>
            <a:endParaRPr lang="en-US">
              <a:solidFill>
                <a:prstClr val="black"/>
              </a:solidFill>
            </a:endParaRPr>
          </a:p>
        </p:txBody>
      </p:sp>
    </p:spTree>
    <p:extLst>
      <p:ext uri="{BB962C8B-B14F-4D97-AF65-F5344CB8AC3E}">
        <p14:creationId xmlns:p14="http://schemas.microsoft.com/office/powerpoint/2010/main" val="194451970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257</a:t>
            </a:fld>
            <a:endParaRPr lang="en-US">
              <a:solidFill>
                <a:prstClr val="black"/>
              </a:solidFill>
            </a:endParaRPr>
          </a:p>
        </p:txBody>
      </p:sp>
    </p:spTree>
    <p:extLst>
      <p:ext uri="{BB962C8B-B14F-4D97-AF65-F5344CB8AC3E}">
        <p14:creationId xmlns:p14="http://schemas.microsoft.com/office/powerpoint/2010/main" val="11822394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258</a:t>
            </a:fld>
            <a:endParaRPr lang="en-US">
              <a:solidFill>
                <a:prstClr val="black"/>
              </a:solidFill>
            </a:endParaRPr>
          </a:p>
        </p:txBody>
      </p:sp>
    </p:spTree>
    <p:extLst>
      <p:ext uri="{BB962C8B-B14F-4D97-AF65-F5344CB8AC3E}">
        <p14:creationId xmlns:p14="http://schemas.microsoft.com/office/powerpoint/2010/main" val="207829980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259</a:t>
            </a:fld>
            <a:endParaRPr lang="en-US">
              <a:solidFill>
                <a:prstClr val="black"/>
              </a:solidFill>
            </a:endParaRPr>
          </a:p>
        </p:txBody>
      </p:sp>
    </p:spTree>
    <p:extLst>
      <p:ext uri="{BB962C8B-B14F-4D97-AF65-F5344CB8AC3E}">
        <p14:creationId xmlns:p14="http://schemas.microsoft.com/office/powerpoint/2010/main" val="11480522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260</a:t>
            </a:fld>
            <a:endParaRPr lang="en-US">
              <a:solidFill>
                <a:prstClr val="black"/>
              </a:solidFill>
            </a:endParaRPr>
          </a:p>
        </p:txBody>
      </p:sp>
    </p:spTree>
    <p:extLst>
      <p:ext uri="{BB962C8B-B14F-4D97-AF65-F5344CB8AC3E}">
        <p14:creationId xmlns:p14="http://schemas.microsoft.com/office/powerpoint/2010/main" val="78120845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5E9FE4A-0C21-4AC7-A29F-491DBFD0D03B}" type="slidenum">
              <a:rPr lang="en-US" smtClean="0">
                <a:solidFill>
                  <a:prstClr val="black"/>
                </a:solidFill>
              </a:rPr>
              <a:pPr/>
              <a:t>263</a:t>
            </a:fld>
            <a:endParaRPr lang="en-US">
              <a:solidFill>
                <a:prstClr val="black"/>
              </a:solidFill>
            </a:endParaRPr>
          </a:p>
        </p:txBody>
      </p:sp>
    </p:spTree>
    <p:extLst>
      <p:ext uri="{BB962C8B-B14F-4D97-AF65-F5344CB8AC3E}">
        <p14:creationId xmlns:p14="http://schemas.microsoft.com/office/powerpoint/2010/main" val="160963075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Hello, my name is </a:t>
            </a:r>
            <a:r>
              <a:rPr lang="en-US" sz="1200" kern="1200" dirty="0" err="1">
                <a:solidFill>
                  <a:schemeClr val="tx1"/>
                </a:solidFill>
                <a:latin typeface="+mn-lt"/>
                <a:ea typeface="+mn-ea"/>
                <a:cs typeface="+mn-cs"/>
              </a:rPr>
              <a:t>Jeremie</a:t>
            </a:r>
            <a:r>
              <a:rPr lang="en-US" sz="1200" kern="1200" dirty="0">
                <a:solidFill>
                  <a:schemeClr val="tx1"/>
                </a:solidFill>
                <a:latin typeface="+mn-lt"/>
                <a:ea typeface="+mn-ea"/>
                <a:cs typeface="+mn-cs"/>
              </a:rPr>
              <a:t> Kim and I will be talking about the DRAM Latency PUF.</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06348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PUF is a function that generates a signature that is unique to a given device.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PUFs are often used in a challenge-response protocol where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trusted server issues a set of input parameters to a device, and the device generates the PUF response depending on the input parameters.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trusted server then receives the PUF response and can authenticate the device.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846173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In this work, we show results from a detailed experimental characterization of 223 state-of-the-art LPDDR4 DRAM devices.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characterize DRAM latency by observing the effects of accessing DRAM with DRAM timing parameters reduced below manufacturer-recommended values.</a:t>
            </a:r>
          </a:p>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We make two key observations.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first, a cell’s probability to fail, when accessed with reduced timing parameters, is directly correlated with random variations that arise from process manufacturing.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secondly, We note that these error patterns from inducing DRAM latency errors are unique to a device and highly repeatable.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821636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 is a cartoon showing the manufacturing variation across a region of DRAM. When accessed with a reduced timing parameter,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some cells have a high percentage chance of failing, while others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have a low percentage chance of failing.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17063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A DRAM cell holds its charge in a capacitor and gets read out by the sense amplifier via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a:t>
            </a:r>
            <a:r>
              <a:rPr lang="en-US" sz="1200" b="1" kern="1200" dirty="0">
                <a:solidFill>
                  <a:schemeClr val="tx1"/>
                </a:solidFill>
                <a:latin typeface="+mn-lt"/>
                <a:ea typeface="+mn-ea"/>
                <a:cs typeface="+mn-cs"/>
              </a:rPr>
              <a:t>[CLICK][CLICK] </a:t>
            </a:r>
            <a:r>
              <a:rPr lang="en-US" sz="1200" b="0" kern="1200" dirty="0">
                <a:solidFill>
                  <a:schemeClr val="tx1"/>
                </a:solidFill>
                <a:latin typeface="+mn-lt"/>
                <a:ea typeface="+mn-ea"/>
                <a:cs typeface="+mn-cs"/>
              </a:rPr>
              <a:t>Initially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kept at </a:t>
            </a:r>
            <a:r>
              <a:rPr lang="en-US" sz="1200" b="0" kern="1200" dirty="0" err="1">
                <a:solidFill>
                  <a:schemeClr val="tx1"/>
                </a:solidFill>
                <a:latin typeface="+mn-lt"/>
                <a:ea typeface="+mn-ea"/>
                <a:cs typeface="+mn-cs"/>
              </a:rPr>
              <a:t>Vdd</a:t>
            </a:r>
            <a:r>
              <a:rPr lang="en-US" sz="1200" b="0" kern="1200" dirty="0">
                <a:solidFill>
                  <a:schemeClr val="tx1"/>
                </a:solidFill>
                <a:latin typeface="+mn-lt"/>
                <a:ea typeface="+mn-ea"/>
                <a:cs typeface="+mn-cs"/>
              </a:rPr>
              <a:t>/2.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When the </a:t>
            </a:r>
            <a:r>
              <a:rPr lang="en-US" sz="1200" b="0" kern="1200" dirty="0" err="1">
                <a:solidFill>
                  <a:schemeClr val="tx1"/>
                </a:solidFill>
                <a:latin typeface="+mn-lt"/>
                <a:ea typeface="+mn-ea"/>
                <a:cs typeface="+mn-cs"/>
              </a:rPr>
              <a:t>wordline</a:t>
            </a:r>
            <a:r>
              <a:rPr lang="en-US" sz="1200" b="0" kern="1200" dirty="0">
                <a:solidFill>
                  <a:schemeClr val="tx1"/>
                </a:solidFill>
                <a:latin typeface="+mn-lt"/>
                <a:ea typeface="+mn-ea"/>
                <a:cs typeface="+mn-cs"/>
              </a:rPr>
              <a:t> is driven high or activated,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capacitor begins to share charge with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The sense amplifier is then enabled and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voltage differential on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amplified to an I/O readable value.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In order to ensure correctness of operation, the memory controller can only read data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time after the activation.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could read this data earlier, when it reaches a readable voltage threshold,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but other cells, that are weaker due to process variation, might fail. </a:t>
            </a:r>
            <a:r>
              <a:rPr lang="en-US" sz="1200" b="1" kern="1200" dirty="0">
                <a:solidFill>
                  <a:schemeClr val="tx1"/>
                </a:solidFill>
                <a:latin typeface="+mn-lt"/>
                <a:ea typeface="+mn-ea"/>
                <a:cs typeface="+mn-cs"/>
              </a:rPr>
              <a:t>[CLICK] </a:t>
            </a:r>
            <a:endParaRPr lang="en-US" sz="1200" b="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88769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kern="1200" dirty="0">
                <a:solidFill>
                  <a:schemeClr val="tx1"/>
                </a:solidFill>
                <a:latin typeface="+mn-lt"/>
                <a:ea typeface="+mn-ea"/>
                <a:cs typeface="+mn-cs"/>
              </a:rPr>
              <a:t>Our method of inducing latency errors is to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reduce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below manufacturer-recommended values. Cells that are read when their </a:t>
            </a:r>
            <a:r>
              <a:rPr lang="en-US" sz="1200" b="0" kern="1200" dirty="0" err="1">
                <a:solidFill>
                  <a:schemeClr val="tx1"/>
                </a:solidFill>
                <a:latin typeface="+mn-lt"/>
                <a:ea typeface="+mn-ea"/>
                <a:cs typeface="+mn-cs"/>
              </a:rPr>
              <a:t>bitline’s</a:t>
            </a:r>
            <a:r>
              <a:rPr lang="en-US" sz="1200" b="0" kern="1200" dirty="0">
                <a:solidFill>
                  <a:schemeClr val="tx1"/>
                </a:solidFill>
                <a:latin typeface="+mn-lt"/>
                <a:ea typeface="+mn-ea"/>
                <a:cs typeface="+mn-cs"/>
              </a:rPr>
              <a:t> voltage is lower than the threshold, have a probability of failure. This probability increases as you read further below the voltage threshold.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58840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DRAM latency PUF generates a PUF response by inducing latency errors in a region of DRAM.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find that the error patterns from latency errors in a DRAM region satisfy the requirements for an effective PUF quite well.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DRAM latency PUF can generate a PUF response in 88.2ms.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81109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show by direct comparison that this is orders of magnitudes faster than the previous best DRAM PUF.</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016340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come to my talk at HPCA 2018, if you would like to learn more or have any questions. Thank you very much.</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76979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understand what causes the long latency, let me take a look at the DRAM organization.</a:t>
            </a:r>
          </a:p>
          <a:p>
            <a:r>
              <a:rPr lang="en-US" baseline="0" dirty="0">
                <a:solidFill>
                  <a:srgbClr val="FFFFFF"/>
                </a:solidFill>
              </a:rPr>
              <a:t>DRAM consists of two components, the cell array and the I/O circuitry. The cell array consists of multiple </a:t>
            </a:r>
            <a:r>
              <a:rPr lang="en-US" baseline="0" dirty="0" err="1">
                <a:solidFill>
                  <a:srgbClr val="FFFFFF"/>
                </a:solidFill>
              </a:rPr>
              <a:t>subarrays</a:t>
            </a:r>
            <a:r>
              <a:rPr lang="en-US" baseline="0" dirty="0">
                <a:solidFill>
                  <a:srgbClr val="FFFFFF"/>
                </a:solidFill>
              </a:rPr>
              <a:t>. </a:t>
            </a:r>
          </a:p>
          <a:p>
            <a:r>
              <a:rPr lang="en-US" baseline="0" dirty="0"/>
              <a:t>To read from a DRAM chip, the data is first accessed from the </a:t>
            </a:r>
            <a:r>
              <a:rPr lang="en-US" baseline="0" dirty="0" err="1"/>
              <a:t>subarray</a:t>
            </a:r>
            <a:r>
              <a:rPr lang="en-US" baseline="0" dirty="0"/>
              <a:t> and then the data is transferred over the channel by the I/O circuitry. </a:t>
            </a:r>
          </a:p>
          <a:p>
            <a:r>
              <a:rPr lang="en-US" baseline="0" dirty="0">
                <a:solidFill>
                  <a:srgbClr val="FFFFFF"/>
                </a:solidFill>
              </a:rPr>
              <a:t>So, the DRAM latency is the sum of the </a:t>
            </a:r>
            <a:r>
              <a:rPr lang="en-US" baseline="0" dirty="0" err="1">
                <a:solidFill>
                  <a:srgbClr val="FFFFFF"/>
                </a:solidFill>
              </a:rPr>
              <a:t>subarray</a:t>
            </a:r>
            <a:r>
              <a:rPr lang="en-US" baseline="0" dirty="0">
                <a:solidFill>
                  <a:srgbClr val="FFFFFF"/>
                </a:solidFill>
              </a:rPr>
              <a:t> latency and the I/O latency. </a:t>
            </a:r>
          </a:p>
          <a:p>
            <a:r>
              <a:rPr lang="en-US" baseline="0" dirty="0"/>
              <a:t>We observed that the </a:t>
            </a:r>
            <a:r>
              <a:rPr lang="en-US" baseline="0" dirty="0" err="1"/>
              <a:t>subarray</a:t>
            </a:r>
            <a:r>
              <a:rPr lang="en-US" baseline="0" dirty="0"/>
              <a:t> latency is much higher than the I/O latency.</a:t>
            </a:r>
          </a:p>
          <a:p>
            <a:r>
              <a:rPr lang="en-US" baseline="0" dirty="0">
                <a:solidFill>
                  <a:srgbClr val="FFFFFF"/>
                </a:solidFill>
              </a:rPr>
              <a:t>As a result, </a:t>
            </a:r>
            <a:r>
              <a:rPr lang="en-US" baseline="0" dirty="0" err="1">
                <a:solidFill>
                  <a:srgbClr val="FFFFFF"/>
                </a:solidFill>
              </a:rPr>
              <a:t>subarray</a:t>
            </a:r>
            <a:r>
              <a:rPr lang="en-US" baseline="0" dirty="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8940410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The cell’s capacitor is small and can store only a small amount of charge. </a:t>
            </a:r>
          </a:p>
          <a:p>
            <a:r>
              <a:rPr lang="en-US" baseline="0" dirty="0"/>
              <a:t>That is why a </a:t>
            </a:r>
            <a:r>
              <a:rPr lang="en-US" baseline="0" dirty="0" err="1"/>
              <a:t>subarray</a:t>
            </a:r>
            <a:r>
              <a:rPr lang="en-US" baseline="0" dirty="0"/>
              <a:t> also has sense-amplifiers, which are specialized circuits that can detect the small amount of charge. </a:t>
            </a:r>
          </a:p>
          <a:p>
            <a:endParaRPr lang="en-US" baseline="0" dirty="0"/>
          </a:p>
          <a:p>
            <a:r>
              <a:rPr lang="en-US" baseline="0" dirty="0"/>
              <a:t>Unfortunately, a sense-amplifier size is about *100* times the cell size. </a:t>
            </a:r>
          </a:p>
          <a:p>
            <a:r>
              <a:rPr lang="en-US" baseline="0" dirty="0"/>
              <a:t>So, to amortize the area of the sense-amplifiers, </a:t>
            </a:r>
          </a:p>
          <a:p>
            <a:r>
              <a:rPr lang="en-US" baseline="0" dirty="0"/>
              <a:t>hundreds of cells share the same sense-amplifier through a long </a:t>
            </a:r>
            <a:r>
              <a:rPr lang="en-US" baseline="0" dirty="0" err="1"/>
              <a:t>bitline</a:t>
            </a:r>
            <a:r>
              <a:rPr lang="en-US" baseline="0" dirty="0"/>
              <a:t>. </a:t>
            </a:r>
          </a:p>
          <a:p>
            <a:endParaRPr lang="en-US" baseline="0" dirty="0"/>
          </a:p>
          <a:p>
            <a:r>
              <a:rPr lang="en-US" baseline="0" dirty="0"/>
              <a:t>However, a long </a:t>
            </a:r>
            <a:r>
              <a:rPr lang="en-US" baseline="0" dirty="0" err="1"/>
              <a:t>bitline</a:t>
            </a:r>
            <a:r>
              <a:rPr lang="en-US" baseline="0" dirty="0"/>
              <a:t> has a large capacitance that increases latency and power consumption. </a:t>
            </a:r>
          </a:p>
          <a:p>
            <a:r>
              <a:rPr lang="en-US" baseline="0" dirty="0"/>
              <a:t>Therefore, the long </a:t>
            </a:r>
            <a:r>
              <a:rPr lang="en-US" baseline="0" dirty="0" err="1"/>
              <a:t>bitline</a:t>
            </a:r>
            <a:r>
              <a:rPr lang="en-US" baseline="0" dirty="0"/>
              <a:t> is one of the dominant sources of high latency and high power consumption.</a:t>
            </a:r>
          </a:p>
          <a:p>
            <a:endParaRPr lang="en-US" baseline="0" dirty="0"/>
          </a:p>
          <a:p>
            <a:r>
              <a:rPr lang="en-US" baseline="0" dirty="0"/>
              <a:t>To understand why the </a:t>
            </a:r>
            <a:r>
              <a:rPr lang="en-US" baseline="0" dirty="0" err="1"/>
              <a:t>subarray</a:t>
            </a:r>
            <a:r>
              <a:rPr lang="en-US" baseline="0" dirty="0"/>
              <a:t> is so slow, </a:t>
            </a:r>
          </a:p>
          <a:p>
            <a:r>
              <a:rPr lang="en-US" baseline="0" dirty="0"/>
              <a:t>let me take a look at the </a:t>
            </a:r>
            <a:r>
              <a:rPr lang="en-US" baseline="0" dirty="0" err="1"/>
              <a:t>subarray</a:t>
            </a:r>
            <a:r>
              <a:rPr lang="en-US" baseline="0" dirty="0"/>
              <a:t> organization.</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4619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 naïve way to reduce the DRAM latency is to have short </a:t>
            </a:r>
            <a:r>
              <a:rPr lang="en-US" baseline="0" dirty="0" err="1"/>
              <a:t>bitlines</a:t>
            </a:r>
            <a:r>
              <a:rPr lang="en-US" baseline="0" dirty="0"/>
              <a:t> that have lower latency.</a:t>
            </a:r>
          </a:p>
          <a:p>
            <a:r>
              <a:rPr lang="en-US" baseline="0" dirty="0"/>
              <a:t>Unfortunately, short </a:t>
            </a:r>
            <a:r>
              <a:rPr lang="en-US" baseline="0" dirty="0" err="1"/>
              <a:t>bitlines</a:t>
            </a:r>
            <a:r>
              <a:rPr lang="en-US" baseline="0" dirty="0"/>
              <a:t> significantly increase the DRAM area.</a:t>
            </a:r>
          </a:p>
          <a:p>
            <a:r>
              <a:rPr lang="en-US" baseline="0" dirty="0"/>
              <a:t>Therefore, the </a:t>
            </a:r>
            <a:r>
              <a:rPr lang="en-US" baseline="0" dirty="0" err="1"/>
              <a:t>bitline</a:t>
            </a:r>
            <a:r>
              <a:rPr lang="en-US" baseline="0" dirty="0"/>
              <a:t> length exposes an important trade-off between area and latency.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481159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shows the trade-off between DRAM area and latency as we change the </a:t>
            </a:r>
            <a:r>
              <a:rPr lang="en-US" baseline="0" dirty="0" err="1"/>
              <a:t>bitline</a:t>
            </a:r>
            <a:r>
              <a:rPr lang="en-US" baseline="0" dirty="0"/>
              <a:t> length.</a:t>
            </a:r>
          </a:p>
          <a:p>
            <a:r>
              <a:rPr lang="en-US" baseline="0" dirty="0"/>
              <a:t>Y-axis is the normalized DRAM area compared to a DRAM using 512 cells/</a:t>
            </a:r>
            <a:r>
              <a:rPr lang="en-US" baseline="0" dirty="0" err="1"/>
              <a:t>bitline</a:t>
            </a:r>
            <a:r>
              <a:rPr lang="en-US" baseline="0" dirty="0"/>
              <a:t>. A lower value is cheaper.</a:t>
            </a:r>
          </a:p>
          <a:p>
            <a:r>
              <a:rPr lang="en-US" baseline="0" dirty="0"/>
              <a:t>X-axis shows the latency in terms of </a:t>
            </a:r>
            <a:r>
              <a:rPr lang="en-US" baseline="0" dirty="0" err="1"/>
              <a:t>tRC</a:t>
            </a:r>
            <a:r>
              <a:rPr lang="en-US" baseline="0" dirty="0"/>
              <a:t>, an important DRAM timing constraint. A lower value is faster.</a:t>
            </a:r>
          </a:p>
          <a:p>
            <a:endParaRPr lang="en-US" baseline="0" dirty="0"/>
          </a:p>
          <a:p>
            <a:r>
              <a:rPr lang="en-US" baseline="0" dirty="0"/>
              <a:t>Commodity DRAM chips use long </a:t>
            </a:r>
            <a:r>
              <a:rPr lang="en-US" baseline="0" dirty="0" err="1"/>
              <a:t>bitlines</a:t>
            </a:r>
            <a:r>
              <a:rPr lang="en-US" baseline="0" dirty="0"/>
              <a:t> to minimize area cost. On the other hand, shorter </a:t>
            </a:r>
            <a:r>
              <a:rPr lang="en-US" baseline="0" dirty="0" err="1"/>
              <a:t>bitlines</a:t>
            </a:r>
            <a:r>
              <a:rPr lang="en-US" baseline="0" dirty="0"/>
              <a:t> achieve lower latency at higher cost. </a:t>
            </a:r>
          </a:p>
          <a:p>
            <a:pPr defTabSz="931774">
              <a:defRPr/>
            </a:pPr>
            <a:r>
              <a:rPr lang="en-US" baseline="0" dirty="0"/>
              <a:t>Our goal is to achieve the best of both worlds: low latency and low area cost.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4596210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sum up, both long and short </a:t>
            </a:r>
            <a:r>
              <a:rPr lang="en-US" baseline="0" dirty="0" err="1"/>
              <a:t>bitline</a:t>
            </a:r>
            <a:r>
              <a:rPr lang="en-US" baseline="0" dirty="0"/>
              <a:t> do not achieve small area and low latency. </a:t>
            </a:r>
          </a:p>
          <a:p>
            <a:r>
              <a:rPr lang="en-US" baseline="0" dirty="0"/>
              <a:t>Long </a:t>
            </a:r>
            <a:r>
              <a:rPr lang="en-US" baseline="0" dirty="0" err="1"/>
              <a:t>bitline</a:t>
            </a:r>
            <a:r>
              <a:rPr lang="en-US" baseline="0" dirty="0"/>
              <a:t> has small area but has high latency while short </a:t>
            </a:r>
            <a:r>
              <a:rPr lang="en-US" baseline="0" dirty="0" err="1"/>
              <a:t>bitline</a:t>
            </a:r>
            <a:r>
              <a:rPr lang="en-US" baseline="0" dirty="0"/>
              <a:t> has low latency but has large area.</a:t>
            </a:r>
          </a:p>
          <a:p>
            <a:endParaRPr lang="en-US" baseline="0" dirty="0"/>
          </a:p>
          <a:p>
            <a:r>
              <a:rPr lang="en-US" baseline="0" dirty="0"/>
              <a:t>To achieve the best of both worlds, we first start from long </a:t>
            </a:r>
            <a:r>
              <a:rPr lang="en-US" baseline="0" dirty="0" err="1"/>
              <a:t>bitline</a:t>
            </a:r>
            <a:r>
              <a:rPr lang="en-US" baseline="0" dirty="0"/>
              <a:t>, which has small area. </a:t>
            </a:r>
          </a:p>
          <a:p>
            <a:r>
              <a:rPr lang="en-US" baseline="0" dirty="0"/>
              <a:t>After that, to achieve the low latency of short </a:t>
            </a:r>
            <a:r>
              <a:rPr lang="en-US" baseline="0" dirty="0" err="1"/>
              <a:t>bitline</a:t>
            </a:r>
            <a:r>
              <a:rPr lang="en-US" baseline="0" dirty="0"/>
              <a:t>, we divide the long </a:t>
            </a:r>
            <a:r>
              <a:rPr lang="en-US" baseline="0" dirty="0" err="1"/>
              <a:t>bitline</a:t>
            </a:r>
            <a:r>
              <a:rPr lang="en-US" baseline="0" dirty="0"/>
              <a:t> into two smaller segments. </a:t>
            </a:r>
          </a:p>
          <a:p>
            <a:r>
              <a:rPr lang="en-US" baseline="0" dirty="0"/>
              <a:t>The </a:t>
            </a:r>
            <a:r>
              <a:rPr lang="en-US" baseline="0" dirty="0" err="1"/>
              <a:t>bitline</a:t>
            </a:r>
            <a:r>
              <a:rPr lang="en-US" baseline="0" dirty="0"/>
              <a:t> length of the segment nearby the sense-amplifier is same as the length of short </a:t>
            </a:r>
            <a:r>
              <a:rPr lang="en-US" baseline="0" dirty="0" err="1"/>
              <a:t>bitline</a:t>
            </a:r>
            <a:r>
              <a:rPr lang="en-US" baseline="0" dirty="0"/>
              <a:t>. </a:t>
            </a:r>
          </a:p>
          <a:p>
            <a:r>
              <a:rPr lang="en-US" baseline="0" dirty="0"/>
              <a:t>Therefore, the latency of the segment is as low as the latency of the short </a:t>
            </a:r>
            <a:r>
              <a:rPr lang="en-US" baseline="0" dirty="0" err="1"/>
              <a:t>bitline</a:t>
            </a:r>
            <a:r>
              <a:rPr lang="en-US" baseline="0" dirty="0"/>
              <a:t>. </a:t>
            </a:r>
          </a:p>
          <a:p>
            <a:r>
              <a:rPr lang="en-US" baseline="0" dirty="0"/>
              <a:t>To isolate this fast segment from the other segment, we add isolation transistors that selectively connect the two segments. </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1880530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way, our proposed approach achieves small area and low latency.</a:t>
            </a:r>
          </a:p>
          <a:p>
            <a:r>
              <a:rPr lang="en-US" baseline="0" dirty="0"/>
              <a:t>We call this new DRAM architecture as Tiered-Latency DRAM</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2963496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compares the latency.</a:t>
            </a:r>
          </a:p>
          <a:p>
            <a:r>
              <a:rPr lang="en-US" baseline="0" dirty="0"/>
              <a:t>Y-axis is normalized latency. </a:t>
            </a:r>
          </a:p>
          <a:p>
            <a:r>
              <a:rPr lang="en-US" baseline="0" dirty="0"/>
              <a:t>Compared to commodity DRAM, TL-DRAM’s near segment has 56% lower latency, while the far segment has 23% higher latency.</a:t>
            </a:r>
          </a:p>
          <a:p>
            <a:r>
              <a:rPr lang="en-US" baseline="0" dirty="0"/>
              <a:t> </a:t>
            </a:r>
          </a:p>
          <a:p>
            <a:r>
              <a:rPr lang="en-US" baseline="0" dirty="0"/>
              <a:t>The right figure compares the power.</a:t>
            </a:r>
          </a:p>
          <a:p>
            <a:r>
              <a:rPr lang="en-US" baseline="0" dirty="0"/>
              <a:t>Y-axis is normalized power.</a:t>
            </a:r>
          </a:p>
          <a:p>
            <a:r>
              <a:rPr lang="en-US" baseline="0" dirty="0"/>
              <a:t>Compared to commodity DRAM, TL-DRAM’s near segment has 51% lower power consumption and the far segment has 49% higher power consumption. </a:t>
            </a:r>
          </a:p>
          <a:p>
            <a:endParaRPr lang="en-US" baseline="0" dirty="0"/>
          </a:p>
          <a:p>
            <a:r>
              <a:rPr lang="en-US" baseline="0" dirty="0"/>
              <a:t>Lastly, mainly due to the isolation transistor, Tiered-latency DRAM increases the die-size by about 3%.</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0432252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Again, the figure shows the trade-off between area and latency in existing DRAM. </a:t>
            </a:r>
          </a:p>
          <a:p>
            <a:endParaRPr lang="en-US" baseline="0" dirty="0"/>
          </a:p>
          <a:p>
            <a:r>
              <a:rPr lang="en-US" baseline="0" dirty="0"/>
              <a:t>Unlike existing DRAM, TL-DRAM achieves low latency using the near segment while increasing the area by only 3%. </a:t>
            </a:r>
          </a:p>
          <a:p>
            <a:endParaRPr lang="en-US" baseline="0" dirty="0"/>
          </a:p>
          <a:p>
            <a:r>
              <a:rPr lang="en-US" baseline="0" dirty="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317267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There are multiple ways to leverage the TL-DRAM</a:t>
            </a:r>
            <a:r>
              <a:rPr lang="en-US" baseline="0" dirty="0"/>
              <a:t> substrate by hardware or software.</a:t>
            </a:r>
          </a:p>
          <a:p>
            <a:endParaRPr lang="en-US" baseline="0" dirty="0"/>
          </a:p>
          <a:p>
            <a:r>
              <a:rPr lang="en-US" baseline="0" dirty="0"/>
              <a:t>In this slide, I describe many such ways.</a:t>
            </a:r>
          </a:p>
          <a:p>
            <a:r>
              <a:rPr lang="en-US" baseline="0" dirty="0"/>
              <a:t>First, the near segment can be used as a hardware-managed inclusive cache to the far segment.</a:t>
            </a:r>
          </a:p>
          <a:p>
            <a:r>
              <a:rPr lang="en-US" baseline="0" dirty="0"/>
              <a:t>Second, the near segment can be used as a hardware-managed exclusive cache to the far segment.</a:t>
            </a:r>
          </a:p>
          <a:p>
            <a:r>
              <a:rPr lang="en-US" baseline="0" dirty="0"/>
              <a:t>Third, the operating system can intelligently allocate frequently-accessed pages to the near segment.</a:t>
            </a:r>
          </a:p>
          <a:p>
            <a:r>
              <a:rPr lang="en-US" baseline="0" dirty="0"/>
              <a:t>Forth mechanism is to simple replace DRAM with TL-DRAM without any near segment handling</a:t>
            </a:r>
          </a:p>
          <a:p>
            <a:endParaRPr lang="en-US" baseline="0" dirty="0"/>
          </a:p>
          <a:p>
            <a:r>
              <a:rPr lang="en-US" baseline="0" dirty="0"/>
              <a:t>While our paper provides detailed explanations and evaluations of first three mechanism, </a:t>
            </a:r>
          </a:p>
          <a:p>
            <a:r>
              <a:rPr lang="en-US" baseline="0" dirty="0"/>
              <a:t>in this talk, we will focus on the first approach, which is to use the near segment as a hardware managed cache for the far segment.</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192623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figure</a:t>
            </a:r>
            <a:r>
              <a:rPr lang="en-US" baseline="0" dirty="0"/>
              <a:t> shows the IPC improvement of our three caching mechanisms over commodity DRAM. </a:t>
            </a:r>
          </a:p>
          <a:p>
            <a:r>
              <a:rPr lang="en-US" baseline="0" dirty="0"/>
              <a:t>All of them improve performance and benefit-based caching shows maximum performance improvement by 12.7%.</a:t>
            </a:r>
          </a:p>
          <a:p>
            <a:endParaRPr lang="en-US" baseline="0" dirty="0"/>
          </a:p>
          <a:p>
            <a:r>
              <a:rPr lang="en-US" baseline="0" dirty="0"/>
              <a:t>The right figure shows the normalized power reduction of our three caching mechanisms over commodity DRAM.</a:t>
            </a:r>
          </a:p>
          <a:p>
            <a:r>
              <a:rPr lang="en-US" baseline="0" dirty="0"/>
              <a:t> All of them reduce power consumption and benefit-based caching shows maximum power reduction by 23%.</a:t>
            </a:r>
            <a:endParaRPr lang="en-US" dirty="0"/>
          </a:p>
          <a:p>
            <a:endParaRPr lang="en-US" dirty="0"/>
          </a:p>
          <a:p>
            <a:pPr defTabSz="931717">
              <a:defRPr/>
            </a:pPr>
            <a:r>
              <a:rPr lang="en-US" baseline="0" dirty="0"/>
              <a:t>Therefore, using near segment as a cache improves performance and reduces power consumption at the cost of 3% area overhead.</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4250406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0124801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Why do the errors occur? We see three possible causes.</a:t>
            </a:r>
          </a:p>
          <a:p>
            <a:endParaRPr lang="en-US" dirty="0"/>
          </a:p>
          <a:p>
            <a:r>
              <a:rPr lang="en-US" dirty="0"/>
              <a:t>First, there could electromagnetic</a:t>
            </a:r>
            <a:r>
              <a:rPr lang="en-US" baseline="0" dirty="0"/>
              <a:t> coupling between adjacent </a:t>
            </a:r>
            <a:r>
              <a:rPr lang="en-US" baseline="0" dirty="0" err="1"/>
              <a:t>wordlines</a:t>
            </a:r>
            <a:r>
              <a:rPr lang="en-US" baseline="0" dirty="0"/>
              <a:t>. When the voltage of one is toggled, it could briefly increase the voltage of the other and facilitate the leakage of charge.</a:t>
            </a:r>
          </a:p>
          <a:p>
            <a:endParaRPr lang="en-US" baseline="0" dirty="0"/>
          </a:p>
          <a:p>
            <a:r>
              <a:rPr lang="en-US" baseline="0" dirty="0"/>
              <a:t>Two other possibilities are conductive bridges and hot-carrier injection.</a:t>
            </a:r>
          </a:p>
          <a:p>
            <a:endParaRPr lang="en-US" baseline="0" dirty="0"/>
          </a:p>
          <a:p>
            <a:r>
              <a:rPr lang="en-US" baseline="0" dirty="0"/>
              <a:t>At least one manufacturer confirmed that these three could play a role in the disturbance errors we see them today.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238814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I will present the characterization</a:t>
            </a:r>
            <a:r>
              <a:rPr lang="en-US" baseline="0" dirty="0"/>
              <a:t> results, one-by-one.</a:t>
            </a:r>
          </a:p>
          <a:p>
            <a:endParaRPr lang="en-US" baseline="0" dirty="0"/>
          </a:p>
          <a:p>
            <a:r>
              <a:rPr lang="en-US" baseline="0" dirty="0"/>
              <a:t>First, I show that most modules are at risk. Second, I show the number of errors in a module as a function of the manufacture date. Third, I show that the errors are symptomatic of charge loss. Fourth, I show that an aggressor induces errors in adjacent rows. Fifth, I show several sensitivity studies. And, finally, I briefly describe other results in the paper.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5163689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a:t>
            </a:r>
            <a:r>
              <a:rPr lang="en-US" dirty="0"/>
              <a:t> row-address difference</a:t>
            </a:r>
            <a:r>
              <a:rPr lang="en-US" baseline="0" dirty="0"/>
              <a:t> between an aggressor and its victims. And the y-axis is the number of victim-aggressor pairs that correspond to the row-address difference. For all three modules, we see strong peaks at plus/minus 1. This implies that aggressors and victims have consecutive row-addresses, in other words, they are adjacent.</a:t>
            </a:r>
          </a:p>
          <a:p>
            <a:endParaRPr lang="en-US" baseline="0" dirty="0"/>
          </a:p>
          <a:p>
            <a:r>
              <a:rPr lang="en-US" baseline="0" dirty="0"/>
              <a:t>However, the figure also shows some victims that are not adjacent to the aggressor. We believe this could be caused by two reasons. First, depending on the mapping, two rows that are physically adjacent within the DRAM chip may not have consecutive row-addresses. Second, fault rows are often re-mapped to spare rows that may reside on a different portion of the DRAM chip.</a:t>
            </a:r>
          </a:p>
          <a:p>
            <a:endParaRPr lang="en-US" baseline="0" dirty="0"/>
          </a:p>
          <a:p>
            <a:r>
              <a:rPr lang="en-US" baseline="0" dirty="0"/>
              <a:t>Nevertheless, we conclude that the vast majority of aggressors &amp; victims are adjacent.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4879709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a:t>
            </a:r>
            <a:r>
              <a:rPr lang="en-US" baseline="0" dirty="0"/>
              <a:t> is the interval at which we access the aggressor. And the y-axis is the number of errors. To comply with the DRAM standard, we employ a default value of 55ns in our experiments. However, as we increase the access-interval, we see that the number of errors decreases. In particular, at 500ns, there are no errors for all three modules.</a:t>
            </a:r>
          </a:p>
          <a:p>
            <a:endParaRPr lang="en-US" baseline="0" dirty="0"/>
          </a:p>
          <a:p>
            <a:r>
              <a:rPr lang="en-US" baseline="0" dirty="0"/>
              <a:t>From this, we conclude that less frequent accesses induce fewer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961187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a:t>
            </a:r>
            <a:r>
              <a:rPr lang="en-US" baseline="0" dirty="0"/>
              <a:t> is the refresh-interval. And the y-axis is the number of errors. To comply with the DRAM standard, we employ a default value of 64ms in our experiments. However, as we decrease the refresh-interval, we see that the number of errors decreases. In particular, when the refresh is shortened by 7x, there are no errors for all three modules.</a:t>
            </a:r>
          </a:p>
          <a:p>
            <a:endParaRPr lang="en-US" baseline="0" dirty="0"/>
          </a:p>
          <a:p>
            <a:r>
              <a:rPr lang="en-US" baseline="0" dirty="0"/>
              <a:t>From this, we conclude that more frequent accesses induce fewer errors.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0748519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tested the modules with four different data-patterns:</a:t>
            </a:r>
            <a:r>
              <a:rPr lang="en-US" baseline="0" dirty="0"/>
              <a:t> Solid, inverse Solid, </a:t>
            </a:r>
            <a:r>
              <a:rPr lang="en-US" baseline="0" dirty="0" err="1"/>
              <a:t>RowStripe</a:t>
            </a:r>
            <a:r>
              <a:rPr lang="en-US" baseline="0" dirty="0"/>
              <a:t>, and inverse </a:t>
            </a:r>
            <a:r>
              <a:rPr lang="en-US" baseline="0" dirty="0" err="1"/>
              <a:t>RowStripe</a:t>
            </a:r>
            <a:r>
              <a:rPr lang="en-US" baseline="0" dirty="0"/>
              <a:t>. Solid and inverse Solid give us full coverage since each cell is tested with both 1s and 0s. And the same applies to </a:t>
            </a:r>
            <a:r>
              <a:rPr lang="en-US" baseline="0" dirty="0" err="1"/>
              <a:t>RowStripe</a:t>
            </a:r>
            <a:r>
              <a:rPr lang="en-US" baseline="0" dirty="0"/>
              <a:t> and its inverse.</a:t>
            </a:r>
          </a:p>
          <a:p>
            <a:endParaRPr lang="en-US" baseline="0" dirty="0"/>
          </a:p>
          <a:p>
            <a:r>
              <a:rPr lang="en-US" baseline="0" dirty="0"/>
              <a:t>However, we found that the </a:t>
            </a:r>
            <a:r>
              <a:rPr lang="en-US" baseline="0" dirty="0" err="1"/>
              <a:t>rowstripe</a:t>
            </a:r>
            <a:r>
              <a:rPr lang="en-US" baseline="0" dirty="0"/>
              <a:t> pattern had 10 times as more errors than the solid pattern. We also tested many other data-patterns, including random, but found </a:t>
            </a:r>
            <a:r>
              <a:rPr lang="en-US" baseline="0" dirty="0" err="1"/>
              <a:t>RowStripe</a:t>
            </a:r>
            <a:r>
              <a:rPr lang="en-US" baseline="0" dirty="0"/>
              <a:t> to induce the most errors.</a:t>
            </a:r>
          </a:p>
          <a:p>
            <a:endParaRPr lang="en-US" baseline="0" dirty="0"/>
          </a:p>
          <a:p>
            <a:r>
              <a:rPr lang="en-US" baseline="0" dirty="0"/>
              <a:t>Therefore, we conclude that errors are affected by data stored in other cells due to differences in coupling effects between the cells.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4798747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a:t>
            </a:r>
            <a:r>
              <a:rPr lang="en-US" baseline="0" dirty="0"/>
              <a:t> we show that victim cells are not weak cells, which are cells that are inherently leaky. According to our experiments, we saw almost no overlap between them.</a:t>
            </a:r>
          </a:p>
          <a:p>
            <a:endParaRPr lang="en-US" baseline="0" dirty="0"/>
          </a:p>
          <a:p>
            <a:r>
              <a:rPr lang="en-US" baseline="0" dirty="0"/>
              <a:t>Second, we show that errors are not strongly affected by temperature. In all of the tests so far, we set the temperature to 50 degrees Celsius. But even when we changed the temperature by 20 degrees, the number of errors changed by less than 15 percent.</a:t>
            </a:r>
          </a:p>
          <a:p>
            <a:endParaRPr lang="en-US" baseline="0" dirty="0"/>
          </a:p>
          <a:p>
            <a:r>
              <a:rPr lang="en-US" baseline="0" dirty="0"/>
              <a:t>Third, we show that errors are repeatable. Across ten iterations of testing, more than 70% of victim cells had errors in every iteration.</a:t>
            </a:r>
          </a:p>
          <a:p>
            <a:r>
              <a:rPr lang="en-US" baseline="0" dirty="0"/>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474166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Fourth, we show that there</a:t>
            </a:r>
            <a:r>
              <a:rPr lang="en-US" baseline="0" dirty="0"/>
              <a:t> are as many as four errors per </a:t>
            </a:r>
            <a:r>
              <a:rPr lang="en-US" baseline="0" dirty="0" err="1"/>
              <a:t>cacheline</a:t>
            </a:r>
            <a:r>
              <a:rPr lang="en-US" baseline="0" dirty="0"/>
              <a:t>. From this, we conclude that simple ECC schemes (for example, SECDED) cannot prevent all errors.</a:t>
            </a:r>
          </a:p>
          <a:p>
            <a:endParaRPr lang="en-US" baseline="0" dirty="0"/>
          </a:p>
          <a:p>
            <a:r>
              <a:rPr lang="en-US" baseline="0" dirty="0"/>
              <a:t>Fifth, we show that the number of cells &amp; rows affected by an aggressor can be as high as 110 or 9, respectively.</a:t>
            </a:r>
          </a:p>
          <a:p>
            <a:endParaRPr lang="en-US" baseline="0" dirty="0"/>
          </a:p>
          <a:p>
            <a:r>
              <a:rPr lang="en-US" baseline="0" dirty="0"/>
              <a:t>Lastly, we show that a very small fraction of victim cells experience an error when either one of the aggressors is toggled.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8241548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a:t>
            </a:r>
            <a:r>
              <a:rPr lang="en-US" baseline="0" dirty="0"/>
              <a:t> a list of four potential solutions to disturbance errors: making better DRAM chips, refreshing more frequently, employing sophisticated ECC schemes, and using hardware counters to track the number of accesses to different rows.</a:t>
            </a:r>
          </a:p>
          <a:p>
            <a:endParaRPr lang="en-US" baseline="0" dirty="0"/>
          </a:p>
          <a:p>
            <a:r>
              <a:rPr lang="en-US" baseline="0" dirty="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0943158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what we learned from the sensitivity studies,</a:t>
            </a:r>
            <a:r>
              <a:rPr lang="en-US" baseline="0" dirty="0"/>
              <a:t> there are two naive solutions that immediately present themselves.</a:t>
            </a:r>
          </a:p>
          <a:p>
            <a:endParaRPr lang="en-US" baseline="0" dirty="0"/>
          </a:p>
          <a:p>
            <a:r>
              <a:rPr lang="en-US" baseline="0" dirty="0"/>
              <a:t>First, we can throttle accesses to the same row. If the access-interval is greater than 500ns, I showed how errors are not induced. We can achieve the same effect by limiting the maximum number of accesses to the same row to be less than 128K, within a refresh interval.</a:t>
            </a:r>
          </a:p>
          <a:p>
            <a:endParaRPr lang="en-US" baseline="0" dirty="0"/>
          </a:p>
          <a:p>
            <a:r>
              <a:rPr lang="en-US" baseline="0" dirty="0"/>
              <a:t>Second, we can refresh the module more frequently. If the refresh-interval is shortened by 7x, I showed how errors can be prevented.</a:t>
            </a:r>
          </a:p>
          <a:p>
            <a:endParaRPr lang="en-US" baseline="0" dirty="0"/>
          </a:p>
          <a:p>
            <a:r>
              <a:rPr lang="en-US" baseline="0" dirty="0"/>
              <a:t>However, both naive solutions introduce significant overhead in both performance and power. Later on, I will propose a much more efficient solution.</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8241887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124366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PARA has many</a:t>
            </a:r>
            <a:r>
              <a:rPr lang="en-US" baseline="0" dirty="0"/>
              <a:t> advantages. Since it refreshes row infrequently, it has low power and low performance-overhead. Simulated across 29 benchmarks, we saw an average of only 0.2% slowdown and a maximum of only 0.75% slowdown.</a:t>
            </a:r>
          </a:p>
          <a:p>
            <a:endParaRPr lang="en-US" baseline="0" dirty="0"/>
          </a:p>
          <a:p>
            <a:r>
              <a:rPr lang="en-US" baseline="0" dirty="0"/>
              <a:t>In addition, due to its stateless nature, PARA has low cost and complexity.</a:t>
            </a:r>
          </a:p>
          <a:p>
            <a:endParaRPr lang="en-US" baseline="0" dirty="0"/>
          </a:p>
          <a:p>
            <a:r>
              <a:rPr lang="en-US" baseline="0" dirty="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715220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9360376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67457896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7286036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Slide Image Placeholder 1"/>
          <p:cNvSpPr>
            <a:spLocks noGrp="1" noRot="1" noChangeAspect="1" noTextEdit="1"/>
          </p:cNvSpPr>
          <p:nvPr>
            <p:ph type="sldImg"/>
          </p:nvPr>
        </p:nvSpPr>
        <p:spPr>
          <a:ln/>
        </p:spPr>
      </p:sp>
      <p:sp>
        <p:nvSpPr>
          <p:cNvPr id="20992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Arial" charset="0"/>
              <a:ea typeface="ＭＳ Ｐゴシック" charset="0"/>
              <a:cs typeface="ＭＳ Ｐゴシック" charset="0"/>
            </a:endParaRPr>
          </a:p>
        </p:txBody>
      </p:sp>
      <p:sp>
        <p:nvSpPr>
          <p:cNvPr id="20992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63F22A-D283-BD47-9E59-796EDCCC2D3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121191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Slide Image Placeholder 1"/>
          <p:cNvSpPr>
            <a:spLocks noGrp="1" noRot="1" noChangeAspect="1" noTextEdit="1"/>
          </p:cNvSpPr>
          <p:nvPr>
            <p:ph type="sldImg"/>
          </p:nvPr>
        </p:nvSpPr>
        <p:spPr>
          <a:ln/>
        </p:spPr>
      </p:sp>
      <p:sp>
        <p:nvSpPr>
          <p:cNvPr id="22528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Arial" charset="0"/>
              <a:ea typeface="ＭＳ Ｐゴシック" charset="0"/>
              <a:cs typeface="ＭＳ Ｐゴシック" charset="0"/>
            </a:endParaRPr>
          </a:p>
        </p:txBody>
      </p:sp>
      <p:sp>
        <p:nvSpPr>
          <p:cNvPr id="22528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A34B16A-A8BD-244A-A6C6-576159C115D6}"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7547382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Slide Image Placeholder 1"/>
          <p:cNvSpPr>
            <a:spLocks noGrp="1" noRot="1" noChangeAspect="1"/>
          </p:cNvSpPr>
          <p:nvPr>
            <p:ph type="sldImg"/>
          </p:nvPr>
        </p:nvSpPr>
        <p:spPr>
          <a:ln/>
        </p:spPr>
      </p:sp>
      <p:sp>
        <p:nvSpPr>
          <p:cNvPr id="26419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When we read from one page in a block, we apply a high voltage to all the other pages in the same block. We will explain why later</a:t>
            </a:r>
          </a:p>
        </p:txBody>
      </p:sp>
      <p:sp>
        <p:nvSpPr>
          <p:cNvPr id="26419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DC9ADEB-8BBF-1542-A789-E3417689B7C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32894951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Slide Image Placeholder 1"/>
          <p:cNvSpPr>
            <a:spLocks noGrp="1" noRot="1" noChangeAspect="1"/>
          </p:cNvSpPr>
          <p:nvPr>
            <p:ph type="sldImg"/>
          </p:nvPr>
        </p:nvSpPr>
        <p:spPr>
          <a:ln/>
        </p:spPr>
      </p:sp>
      <p:sp>
        <p:nvSpPr>
          <p:cNvPr id="26624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to a single block of flash memory, which consists of an array of flash pages.</a:t>
            </a:r>
          </a:p>
          <a:p>
            <a:r>
              <a:rPr lang="en-US">
                <a:latin typeface="Arial" charset="0"/>
                <a:ea typeface="ＭＳ Ｐゴシック" charset="0"/>
                <a:cs typeface="ＭＳ Ｐゴシック" charset="0"/>
              </a:rPr>
              <a:t>Each flash page is written to flash cells located in the same row.</a:t>
            </a:r>
          </a:p>
          <a:p>
            <a:r>
              <a:rPr lang="en-US">
                <a:latin typeface="Arial" charset="0"/>
                <a:ea typeface="ＭＳ Ｐゴシック" charset="0"/>
                <a:cs typeface="ＭＳ Ｐゴシック" charset="0"/>
              </a:rPr>
              <a:t>Each row of cells are controlled by the same horizontal wire.</a:t>
            </a:r>
          </a:p>
          <a:p>
            <a:r>
              <a:rPr lang="en-US">
                <a:latin typeface="Arial" charset="0"/>
                <a:ea typeface="ＭＳ Ｐゴシック" charset="0"/>
                <a:cs typeface="ＭＳ Ｐゴシック" charset="0"/>
              </a:rPr>
              <a:t>Each column of cells are connected in series with a sense amplifier at the bottom. </a:t>
            </a:r>
          </a:p>
        </p:txBody>
      </p:sp>
      <p:sp>
        <p:nvSpPr>
          <p:cNvPr id="26624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51D6164-23B8-B046-BED0-9C1285A065B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69737526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p:cNvSpPr>
            <a:spLocks noGrp="1" noRot="1" noChangeAspect="1"/>
          </p:cNvSpPr>
          <p:nvPr>
            <p:ph type="sldImg"/>
          </p:nvPr>
        </p:nvSpPr>
        <p:spPr>
          <a:ln/>
        </p:spPr>
      </p:sp>
      <p:sp>
        <p:nvSpPr>
          <p:cNvPr id="26829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again to look at a single flash cell, or, it can also be called, a floating gate transistor.</a:t>
            </a:r>
          </a:p>
          <a:p>
            <a:endParaRPr lang="en-US">
              <a:latin typeface="Arial" charset="0"/>
              <a:ea typeface="ＭＳ Ｐゴシック" charset="0"/>
              <a:cs typeface="ＭＳ Ｐゴシック" charset="0"/>
            </a:endParaRPr>
          </a:p>
        </p:txBody>
      </p:sp>
      <p:sp>
        <p:nvSpPr>
          <p:cNvPr id="26829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A1A3721-F261-6E4E-AC12-4A172EDBF29D}"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22642906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Slide Image Placeholder 1"/>
          <p:cNvSpPr>
            <a:spLocks noGrp="1" noRot="1" noChangeAspect="1"/>
          </p:cNvSpPr>
          <p:nvPr>
            <p:ph type="sldImg"/>
          </p:nvPr>
        </p:nvSpPr>
        <p:spPr>
          <a:ln/>
        </p:spPr>
      </p:sp>
      <p:sp>
        <p:nvSpPr>
          <p:cNvPr id="27033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if we have two flash cells programmed to different threshold voltages, 2V and 3V, we can distinguish them with a read voltage of 2.5V.</a:t>
            </a:r>
          </a:p>
          <a:p>
            <a:r>
              <a:rPr lang="en-US">
                <a:latin typeface="Arial" charset="0"/>
                <a:ea typeface="ＭＳ Ｐゴシック" charset="0"/>
                <a:cs typeface="ＭＳ Ｐゴシック" charset="0"/>
              </a:rPr>
              <a:t>When we apply 2.5V to the gate, since the read voltage is higher than the threshold voltage, …</a:t>
            </a:r>
          </a:p>
          <a:p>
            <a:r>
              <a:rPr lang="en-US">
                <a:latin typeface="Arial" charset="0"/>
                <a:ea typeface="ＭＳ Ｐゴシック" charset="0"/>
                <a:cs typeface="ＭＳ Ｐゴシック" charset="0"/>
              </a:rPr>
              <a:t>Now if we look back at this example, we can see that the threshold voltage of each flash cell actually represents the value being stored.</a:t>
            </a:r>
          </a:p>
        </p:txBody>
      </p:sp>
      <p:sp>
        <p:nvSpPr>
          <p:cNvPr id="27033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3212D5-35D4-D540-A8DC-0FFC637E356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57581492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Slide Image Placeholder 1"/>
          <p:cNvSpPr>
            <a:spLocks noGrp="1" noRot="1" noChangeAspect="1"/>
          </p:cNvSpPr>
          <p:nvPr>
            <p:ph type="sldImg"/>
          </p:nvPr>
        </p:nvSpPr>
        <p:spPr>
          <a:ln/>
        </p:spPr>
      </p:sp>
      <p:sp>
        <p:nvSpPr>
          <p:cNvPr id="272386"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But, for the same cells, when we apply a high voltage to them, regardless of the threshold voltage, any cell will be passed-through.</a:t>
            </a:r>
          </a:p>
          <a:p>
            <a:r>
              <a:rPr lang="en-US">
                <a:latin typeface="Arial" charset="0"/>
                <a:ea typeface="ＭＳ Ｐゴシック" charset="0"/>
                <a:cs typeface="ＭＳ Ｐゴシック" charset="0"/>
              </a:rPr>
              <a:t>So we call this voltage pass-through voltage or Vpass</a:t>
            </a:r>
          </a:p>
        </p:txBody>
      </p:sp>
      <p:sp>
        <p:nvSpPr>
          <p:cNvPr id="272387"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81B18DF-D3E9-1B4A-AA18-92767ACC8EF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56805652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Slide Image Placeholder 1"/>
          <p:cNvSpPr>
            <a:spLocks noGrp="1" noRot="1" noChangeAspect="1"/>
          </p:cNvSpPr>
          <p:nvPr>
            <p:ph type="sldImg"/>
          </p:nvPr>
        </p:nvSpPr>
        <p:spPr>
          <a:ln/>
        </p:spPr>
      </p:sp>
      <p:sp>
        <p:nvSpPr>
          <p:cNvPr id="27443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look at an example array of flash cells. </a:t>
            </a:r>
          </a:p>
          <a:p>
            <a:r>
              <a:rPr lang="en-US">
                <a:latin typeface="Arial" charset="0"/>
                <a:ea typeface="ＭＳ Ｐゴシック" charset="0"/>
                <a:cs typeface="ＭＳ Ｐゴシック" charset="0"/>
              </a:rPr>
              <a:t>In this example, we make up threshold voltage numbers for each cell. </a:t>
            </a:r>
          </a:p>
          <a:p>
            <a:r>
              <a:rPr lang="en-US">
                <a:latin typeface="Arial" charset="0"/>
                <a:ea typeface="ＭＳ Ｐゴシック" charset="0"/>
                <a:cs typeface="ＭＳ Ｐゴシック" charset="0"/>
              </a:rPr>
              <a:t>Let’s say we want to read from the second page in this array. </a:t>
            </a:r>
          </a:p>
          <a:p>
            <a:r>
              <a:rPr lang="en-US">
                <a:latin typeface="Arial" charset="0"/>
                <a:ea typeface="ＭＳ Ｐゴシック" charset="0"/>
                <a:cs typeface="ＭＳ Ｐゴシック" charset="0"/>
              </a:rPr>
              <a:t>So we apply a read voltage of 2.5 V to the second page</a:t>
            </a:r>
          </a:p>
          <a:p>
            <a:r>
              <a:rPr lang="en-US">
                <a:latin typeface="Arial" charset="0"/>
                <a:ea typeface="ＭＳ Ｐゴシック" charset="0"/>
                <a:cs typeface="ＭＳ Ｐゴシック" charset="0"/>
              </a:rPr>
              <a:t>And since all the other pages are connected in series, we apply a high pass-through voltage of 5 V to the other pages.</a:t>
            </a:r>
          </a:p>
          <a:p>
            <a:r>
              <a:rPr lang="en-US">
                <a:latin typeface="Arial" charset="0"/>
                <a:ea typeface="ＭＳ Ｐゴシック" charset="0"/>
                <a:cs typeface="ＭＳ Ｐゴシック" charset="0"/>
              </a:rPr>
              <a:t>As we can see, the high pass through voltage switches on all the flash pages being passed-through, allowing the sense amplifier to read the values stored in the second page.</a:t>
            </a:r>
          </a:p>
          <a:p>
            <a:r>
              <a:rPr lang="en-US">
                <a:latin typeface="Arial" charset="0"/>
                <a:ea typeface="ＭＳ Ｐゴシック" charset="0"/>
                <a:cs typeface="ＭＳ Ｐゴシック" charset="0"/>
              </a:rPr>
              <a:t>In this case, the correct values …</a:t>
            </a:r>
          </a:p>
        </p:txBody>
      </p:sp>
      <p:sp>
        <p:nvSpPr>
          <p:cNvPr id="27443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DB7274C-C746-1245-8EC9-47D814B7B19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56597194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Slide Image Placeholder 1"/>
          <p:cNvSpPr>
            <a:spLocks noGrp="1" noRot="1" noChangeAspect="1"/>
          </p:cNvSpPr>
          <p:nvPr>
            <p:ph type="sldImg"/>
          </p:nvPr>
        </p:nvSpPr>
        <p:spPr>
          <a:ln/>
        </p:spPr>
      </p:sp>
      <p:sp>
        <p:nvSpPr>
          <p:cNvPr id="27648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the high pass through voltage can generate read disturb problem, which we will introduce now.</a:t>
            </a:r>
          </a:p>
          <a:p>
            <a:r>
              <a:rPr lang="en-US">
                <a:latin typeface="Arial" charset="0"/>
                <a:ea typeface="ＭＳ Ｐゴシック" charset="0"/>
                <a:cs typeface="ＭＳ Ｐゴシック" charset="0"/>
              </a:rPr>
              <a:t>When we want to read page 3, instead of page 2, this high pass through voltage now needs to be applied on the 2</a:t>
            </a:r>
            <a:r>
              <a:rPr lang="en-US" baseline="30000">
                <a:latin typeface="Arial" charset="0"/>
                <a:ea typeface="ＭＳ Ｐゴシック" charset="0"/>
                <a:cs typeface="ＭＳ Ｐゴシック" charset="0"/>
              </a:rPr>
              <a:t>nd</a:t>
            </a:r>
            <a:r>
              <a:rPr lang="en-US">
                <a:latin typeface="Arial" charset="0"/>
                <a:ea typeface="ＭＳ Ｐゴシック" charset="0"/>
                <a:cs typeface="ＭＳ Ｐゴシック" charset="0"/>
              </a:rPr>
              <a:t> page. </a:t>
            </a:r>
          </a:p>
          <a:p>
            <a:r>
              <a:rPr lang="en-US">
                <a:latin typeface="Arial" charset="0"/>
                <a:ea typeface="ＭＳ Ｐゴシック" charset="0"/>
                <a:cs typeface="ＭＳ Ｐゴシック" charset="0"/>
              </a:rPr>
              <a:t>When we repeatedly read page 3, the pass through voltage induces a weak programming effect on the second page.</a:t>
            </a: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p:txBody>
      </p:sp>
      <p:sp>
        <p:nvSpPr>
          <p:cNvPr id="27648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8C48932-6149-C740-8971-A25EA3723FB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74789189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Slide Image Placeholder 1"/>
          <p:cNvSpPr>
            <a:spLocks noGrp="1" noRot="1" noChangeAspect="1"/>
          </p:cNvSpPr>
          <p:nvPr>
            <p:ph type="sldImg"/>
          </p:nvPr>
        </p:nvSpPr>
        <p:spPr>
          <a:ln/>
        </p:spPr>
      </p:sp>
      <p:sp>
        <p:nvSpPr>
          <p:cNvPr id="27853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As the weak programming effect accumulates, the threshold voltage of each flash cell increases, and the threshold voltage state of a cell can be altered.</a:t>
            </a:r>
          </a:p>
          <a:p>
            <a:r>
              <a:rPr lang="en-US">
                <a:latin typeface="Arial" charset="0"/>
                <a:ea typeface="ＭＳ Ｐゴシック" charset="0"/>
                <a:cs typeface="ＭＳ Ｐゴシック" charset="0"/>
              </a:rPr>
              <a:t>In this case, when we read page 2 again, we will read incorrect values from page 2, 0001</a:t>
            </a:r>
          </a:p>
          <a:p>
            <a:r>
              <a:rPr lang="en-US">
                <a:latin typeface="Arial" charset="0"/>
                <a:ea typeface="ＭＳ Ｐゴシック" charset="0"/>
                <a:cs typeface="ＭＳ Ｐゴシック" charset="0"/>
              </a:rPr>
              <a:t>Flash vendors conservatively set this pass-through voltage to a high voltage.</a:t>
            </a:r>
          </a:p>
          <a:p>
            <a:r>
              <a:rPr lang="en-US">
                <a:latin typeface="Arial" charset="0"/>
                <a:ea typeface="ＭＳ Ｐゴシック" charset="0"/>
                <a:cs typeface="ＭＳ Ｐゴシック" charset="0"/>
              </a:rPr>
              <a:t>However, we find in the paper that it is unnecessary to set to this high, and that reducing this voltage by just a bit will reduce read disturb errors significantly in the future.</a:t>
            </a:r>
          </a:p>
          <a:p>
            <a:endParaRPr lang="en-US">
              <a:latin typeface="Arial" charset="0"/>
              <a:ea typeface="ＭＳ Ｐゴシック" charset="0"/>
              <a:cs typeface="ＭＳ Ｐゴシック" charset="0"/>
            </a:endParaRPr>
          </a:p>
        </p:txBody>
      </p:sp>
      <p:sp>
        <p:nvSpPr>
          <p:cNvPr id="27853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0E1217C-28FF-D34A-9FE1-C109057AC2E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63750817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Slide Image Placeholder 1"/>
          <p:cNvSpPr>
            <a:spLocks noGrp="1" noRot="1" noChangeAspect="1"/>
          </p:cNvSpPr>
          <p:nvPr>
            <p:ph type="sldImg"/>
          </p:nvPr>
        </p:nvSpPr>
        <p:spPr>
          <a:ln/>
        </p:spPr>
      </p:sp>
      <p:sp>
        <p:nvSpPr>
          <p:cNvPr id="25805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708" indent="-174708">
              <a:buFontTx/>
              <a:buChar char="-"/>
            </a:pPr>
            <a:r>
              <a:rPr lang="en-US">
                <a:latin typeface="Arial" charset="0"/>
                <a:ea typeface="ＭＳ Ｐゴシック" charset="0"/>
                <a:cs typeface="ＭＳ Ｐゴシック" charset="0"/>
              </a:rPr>
              <a:t>When we read data from one page, we have to apply a high voltage to multiple other flash pages that are connected to this page, and we call this high pass-through voltage.</a:t>
            </a:r>
          </a:p>
          <a:p>
            <a:pPr marL="174708" indent="-174708">
              <a:buFontTx/>
              <a:buChar char="-"/>
            </a:pPr>
            <a:r>
              <a:rPr lang="en-US">
                <a:latin typeface="Arial" charset="0"/>
                <a:ea typeface="ＭＳ Ｐゴシック" charset="0"/>
                <a:cs typeface="ＭＳ Ｐゴシック" charset="0"/>
              </a:rPr>
              <a:t>Over time this high pass-through voltage can alter the values stored in unread flash pages.  We call this a read disturb error. </a:t>
            </a:r>
          </a:p>
          <a:p>
            <a:pPr marL="174708" indent="-174708">
              <a:buFontTx/>
              <a:buChar char="-"/>
            </a:pPr>
            <a:r>
              <a:rPr lang="en-US">
                <a:latin typeface="Arial" charset="0"/>
                <a:ea typeface="ＭＳ Ｐゴシック" charset="0"/>
                <a:cs typeface="ＭＳ Ｐゴシック" charset="0"/>
              </a:rPr>
              <a:t>For the first time in open literature, we characterize read disturb on real NAND flash chips, and show that read disturb errors exist in today’s flash chips and is expected to increase in the future.</a:t>
            </a:r>
          </a:p>
          <a:p>
            <a:pPr marL="174708" indent="-174708">
              <a:buFontTx/>
              <a:buChar char="-"/>
            </a:pPr>
            <a:r>
              <a:rPr lang="en-US">
                <a:latin typeface="Arial" charset="0"/>
                <a:ea typeface="ＭＳ Ｐゴシック" charset="0"/>
                <a:cs typeface="ＭＳ Ｐゴシック" charset="0"/>
              </a:rPr>
              <a:t>We make two key observations from the characterization.</a:t>
            </a:r>
          </a:p>
          <a:p>
            <a:pPr marL="174708" indent="-174708">
              <a:buFontTx/>
              <a:buChar char="-"/>
            </a:pPr>
            <a:r>
              <a:rPr lang="en-US">
                <a:latin typeface="Arial" charset="0"/>
                <a:ea typeface="ＭＳ Ｐゴシック" charset="0"/>
                <a:cs typeface="ＭＳ Ｐゴシック" charset="0"/>
              </a:rPr>
              <a:t>Using our characterization, we develop two techniques that can help flash memory tolerate such read disturb errors.</a:t>
            </a:r>
          </a:p>
        </p:txBody>
      </p:sp>
      <p:sp>
        <p:nvSpPr>
          <p:cNvPr id="25805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03AB9CB-DE53-BF46-ADB8-1FDD70EFBE7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09891227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6912612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6394611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544442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639244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1303624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8742964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7204531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0578781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8729447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2640343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63842"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endParaRPr lang="en-US">
              <a:latin typeface="Calibri" charset="0"/>
            </a:endParaRPr>
          </a:p>
        </p:txBody>
      </p:sp>
      <p:sp>
        <p:nvSpPr>
          <p:cNvPr id="16384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960F916-6C97-E94D-9CB7-52CBDA6F7E2C}"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98704898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61165776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high-level</a:t>
            </a:r>
            <a:r>
              <a:rPr lang="en-US" baseline="0" dirty="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2883551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a:t>
            </a:r>
            <a:r>
              <a:rPr lang="en-US" baseline="0" dirty="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834104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412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55683632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9531222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275554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24080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6119695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689654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9042256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334761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469941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we jump into our</a:t>
            </a:r>
            <a:r>
              <a:rPr lang="en-US" baseline="0" dirty="0"/>
              <a:t> analysis, lets talk about </a:t>
            </a:r>
            <a:r>
              <a:rPr lang="mr-IN" baseline="0" dirty="0"/>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4980406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31673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Feedback: no </a:t>
            </a:r>
            <a:r>
              <a:rPr lang="en-US" dirty="0" err="1"/>
              <a:t>wifi</a:t>
            </a:r>
            <a:r>
              <a:rPr lang="en-US" dirty="0"/>
              <a:t> mention </a:t>
            </a:r>
          </a:p>
          <a:p>
            <a:endParaRPr lang="en-US" dirty="0"/>
          </a:p>
          <a:p>
            <a:r>
              <a:rPr lang="en-US" dirty="0"/>
              <a:t>We did our workload characterization</a:t>
            </a:r>
            <a:r>
              <a:rPr lang="en-US" baseline="0" dirty="0"/>
              <a:t> on a </a:t>
            </a:r>
            <a:r>
              <a:rPr lang="en-US" baseline="0" dirty="0" err="1"/>
              <a:t>Chromebook</a:t>
            </a:r>
            <a:r>
              <a:rPr lang="en-US" baseline="0" dirty="0"/>
              <a:t> with an Intel </a:t>
            </a:r>
            <a:r>
              <a:rPr lang="en-US" baseline="0" dirty="0" err="1"/>
              <a:t>SoC.</a:t>
            </a:r>
            <a:r>
              <a:rPr lang="en-US" baseline="0" dirty="0"/>
              <a:t> We use performance counter within </a:t>
            </a:r>
            <a:r>
              <a:rPr lang="en-US" baseline="0" dirty="0" err="1"/>
              <a:t>Soc</a:t>
            </a:r>
            <a:r>
              <a:rPr lang="en-US" baseline="0" dirty="0"/>
              <a:t> to do our analysis.</a:t>
            </a:r>
          </a:p>
          <a:p>
            <a:endParaRPr lang="en-US" baseline="0" dirty="0"/>
          </a:p>
          <a:p>
            <a:r>
              <a:rPr lang="en-US" baseline="0" dirty="0"/>
              <a:t>We model energy as sum of the energy consumption that take place in CPU, caches, </a:t>
            </a:r>
            <a:r>
              <a:rPr lang="en-US" baseline="0" dirty="0" err="1"/>
              <a:t>interconnet</a:t>
            </a:r>
            <a:r>
              <a:rPr lang="en-US" baseline="0" dirty="0"/>
              <a:t> and DRAM. We turn off the </a:t>
            </a:r>
            <a:r>
              <a:rPr lang="en-US" baseline="0" dirty="0" err="1"/>
              <a:t>wifi</a:t>
            </a:r>
            <a:r>
              <a:rPr lang="en-US" baseline="0" dirty="0"/>
              <a:t> and </a:t>
            </a:r>
            <a:r>
              <a:rPr lang="en-US" sz="1200" kern="1200" dirty="0">
                <a:solidFill>
                  <a:schemeClr val="tx1"/>
                </a:solidFill>
                <a:latin typeface="+mn-lt"/>
                <a:ea typeface="+mn-ea"/>
                <a:cs typeface="+mn-cs"/>
              </a:rPr>
              <a:t>use the lowest brightness for the display to ensure that the majority of the total energy is spent on the </a:t>
            </a:r>
            <a:r>
              <a:rPr lang="en-US" sz="1200" kern="1200" dirty="0" err="1">
                <a:solidFill>
                  <a:schemeClr val="tx1"/>
                </a:solidFill>
                <a:latin typeface="+mn-lt"/>
                <a:ea typeface="+mn-ea"/>
                <a:cs typeface="+mn-cs"/>
              </a:rPr>
              <a:t>SoC</a:t>
            </a:r>
            <a:r>
              <a:rPr lang="en-US" sz="1200" kern="1200" dirty="0">
                <a:solidFill>
                  <a:schemeClr val="tx1"/>
                </a:solidFill>
                <a:latin typeface="+mn-lt"/>
                <a:ea typeface="+mn-ea"/>
                <a:cs typeface="+mn-cs"/>
              </a:rPr>
              <a:t> and the memory system</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1941423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During our analysis, for</a:t>
            </a:r>
            <a:r>
              <a:rPr lang="en-US" sz="1200" kern="1200" baseline="0" dirty="0">
                <a:solidFill>
                  <a:schemeClr val="tx1"/>
                </a:solidFill>
                <a:latin typeface="+mn-lt"/>
                <a:ea typeface="+mn-ea"/>
                <a:cs typeface="+mn-cs"/>
              </a:rPr>
              <a:t> each workload, once we identify </a:t>
            </a:r>
            <a:r>
              <a:rPr lang="en-US" sz="1200" kern="1200" dirty="0">
                <a:solidFill>
                  <a:schemeClr val="tx1"/>
                </a:solidFill>
                <a:latin typeface="+mn-lt"/>
                <a:ea typeface="+mn-ea"/>
                <a:cs typeface="+mn-cs"/>
              </a:rPr>
              <a:t>a PIM target, we consider</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two types of PIM logic implementation: (1) a general-purpose PIM core; and (2) a fixed-function PIM accelerator, </a:t>
            </a:r>
            <a:br>
              <a:rPr lang="en-US" sz="1200" kern="1200" baseline="0" dirty="0">
                <a:solidFill>
                  <a:schemeClr val="tx1"/>
                </a:solidFill>
                <a:latin typeface="+mn-lt"/>
                <a:ea typeface="+mn-ea"/>
                <a:cs typeface="+mn-cs"/>
              </a:rPr>
            </a:br>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For the PIM core, we design a small general</a:t>
            </a:r>
            <a:r>
              <a:rPr lang="en-US" sz="1200" kern="1200" baseline="0" dirty="0">
                <a:solidFill>
                  <a:schemeClr val="tx1"/>
                </a:solidFill>
                <a:latin typeface="+mn-lt"/>
                <a:ea typeface="+mn-ea"/>
                <a:cs typeface="+mn-cs"/>
              </a:rPr>
              <a:t> purpose core based on the </a:t>
            </a:r>
            <a:r>
              <a:rPr lang="en-US" sz="1200" kern="1200" baseline="0" dirty="0" err="1">
                <a:solidFill>
                  <a:schemeClr val="tx1"/>
                </a:solidFill>
                <a:latin typeface="+mn-lt"/>
                <a:ea typeface="+mn-ea"/>
                <a:cs typeface="+mn-cs"/>
              </a:rPr>
              <a:t>charateristic</a:t>
            </a:r>
            <a:r>
              <a:rPr lang="en-US" sz="1200" kern="1200" baseline="0" dirty="0">
                <a:solidFill>
                  <a:schemeClr val="tx1"/>
                </a:solidFill>
                <a:latin typeface="+mn-lt"/>
                <a:ea typeface="+mn-ea"/>
                <a:cs typeface="+mn-cs"/>
              </a:rPr>
              <a:t> of PIM candidate we find across the workloads. It’s simple embedded core that doesn’t have any </a:t>
            </a:r>
            <a:r>
              <a:rPr lang="en-US" sz="1200" kern="1200" baseline="0" dirty="0" err="1">
                <a:solidFill>
                  <a:schemeClr val="tx1"/>
                </a:solidFill>
                <a:latin typeface="+mn-lt"/>
                <a:ea typeface="+mn-ea"/>
                <a:cs typeface="+mn-cs"/>
              </a:rPr>
              <a:t>aggressi</a:t>
            </a:r>
            <a:r>
              <a:rPr lang="en-US" sz="1200" kern="1200" baseline="0" dirty="0">
                <a:solidFill>
                  <a:schemeClr val="tx1"/>
                </a:solidFill>
                <a:latin typeface="+mn-lt"/>
                <a:ea typeface="+mn-ea"/>
                <a:cs typeface="+mn-cs"/>
              </a:rPr>
              <a:t> ILP techniques, and it includes a SIMD unit to benefit from parallelism. For the PIM accelerator, we design a fixed function logic that has an in memory logic unit for each candidates we find. To benefit from </a:t>
            </a:r>
            <a:r>
              <a:rPr lang="en-US" sz="1200" kern="1200" baseline="0" dirty="0" err="1">
                <a:solidFill>
                  <a:schemeClr val="tx1"/>
                </a:solidFill>
                <a:latin typeface="+mn-lt"/>
                <a:ea typeface="+mn-ea"/>
                <a:cs typeface="+mn-cs"/>
              </a:rPr>
              <a:t>paralalliesm</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eacch</a:t>
            </a:r>
            <a:r>
              <a:rPr lang="en-US" sz="1200" kern="1200" baseline="0" dirty="0">
                <a:solidFill>
                  <a:schemeClr val="tx1"/>
                </a:solidFill>
                <a:latin typeface="+mn-lt"/>
                <a:ea typeface="+mn-ea"/>
                <a:cs typeface="+mn-cs"/>
              </a:rPr>
              <a:t> PIM accelerator has multiple. ..</a:t>
            </a:r>
          </a:p>
          <a:p>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that can run any of the PIM candidates</a:t>
            </a:r>
            <a:r>
              <a:rPr lang="en-US" sz="1200" kern="1200" baseline="0" dirty="0">
                <a:solidFill>
                  <a:schemeClr val="tx1"/>
                </a:solidFill>
                <a:latin typeface="+mn-lt"/>
                <a:ea typeface="+mn-ea"/>
                <a:cs typeface="+mn-cs"/>
              </a:rPr>
              <a:t> we find. </a:t>
            </a:r>
            <a:r>
              <a:rPr lang="en-US" sz="1200" kern="1200" baseline="0" dirty="0" err="1">
                <a:solidFill>
                  <a:schemeClr val="tx1"/>
                </a:solidFill>
                <a:latin typeface="+mn-lt"/>
                <a:ea typeface="+mn-ea"/>
                <a:cs typeface="+mn-cs"/>
              </a:rPr>
              <a:t>Majortiy</a:t>
            </a:r>
            <a:r>
              <a:rPr lang="en-US" sz="1200" kern="1200" baseline="0" dirty="0">
                <a:solidFill>
                  <a:schemeClr val="tx1"/>
                </a:solidFill>
                <a:latin typeface="+mn-lt"/>
                <a:ea typeface="+mn-ea"/>
                <a:cs typeface="+mn-cs"/>
              </a:rPr>
              <a:t> of the candidates we find are data </a:t>
            </a:r>
            <a:r>
              <a:rPr lang="en-US" sz="1200" kern="1200" baseline="0" dirty="0" err="1">
                <a:solidFill>
                  <a:schemeClr val="tx1"/>
                </a:solidFill>
                <a:latin typeface="+mn-lt"/>
                <a:ea typeface="+mn-ea"/>
                <a:cs typeface="+mn-cs"/>
              </a:rPr>
              <a:t>instensive</a:t>
            </a:r>
            <a:r>
              <a:rPr lang="en-US" sz="1200" kern="1200" baseline="0" dirty="0">
                <a:solidFill>
                  <a:schemeClr val="tx1"/>
                </a:solidFill>
                <a:latin typeface="+mn-lt"/>
                <a:ea typeface="+mn-ea"/>
                <a:cs typeface="+mn-cs"/>
              </a:rPr>
              <a:t> and performs simple operations, as a result, our PIM core</a:t>
            </a:r>
            <a:r>
              <a:rPr lang="en-US" sz="1200" kern="1200" dirty="0">
                <a:solidFill>
                  <a:schemeClr val="tx1"/>
                </a:solidFill>
                <a:latin typeface="+mn-lt"/>
                <a:ea typeface="+mn-ea"/>
                <a:cs typeface="+mn-cs"/>
              </a:rPr>
              <a:t> doesn’t have any aggressive</a:t>
            </a:r>
            <a:r>
              <a:rPr lang="en-US" sz="1200" kern="1200" baseline="0" dirty="0">
                <a:solidFill>
                  <a:schemeClr val="tx1"/>
                </a:solidFill>
                <a:latin typeface="+mn-lt"/>
                <a:ea typeface="+mn-ea"/>
                <a:cs typeface="+mn-cs"/>
              </a:rPr>
              <a:t> high performance/ILP techniques. It also has a SIMD unit as all of candidates we find benefit from parallelism.</a:t>
            </a:r>
          </a:p>
          <a:p>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For the PIM accelerator, </a:t>
            </a:r>
            <a:r>
              <a:rPr lang="en-US" sz="1200" kern="1200" dirty="0">
                <a:solidFill>
                  <a:schemeClr val="tx1"/>
                </a:solidFill>
                <a:latin typeface="+mn-lt"/>
                <a:ea typeface="+mn-ea"/>
                <a:cs typeface="+mn-cs"/>
              </a:rPr>
              <a:t>for each of our PIM targets, we first design a customized in-memory logic unit, To benefit</a:t>
            </a:r>
            <a:r>
              <a:rPr lang="en-US" sz="1200" kern="1200" baseline="0" dirty="0">
                <a:solidFill>
                  <a:schemeClr val="tx1"/>
                </a:solidFill>
                <a:latin typeface="+mn-lt"/>
                <a:ea typeface="+mn-ea"/>
                <a:cs typeface="+mn-cs"/>
              </a:rPr>
              <a:t> from parallelism</a:t>
            </a:r>
            <a:r>
              <a:rPr lang="en-US" sz="1200" kern="1200" dirty="0">
                <a:solidFill>
                  <a:schemeClr val="tx1"/>
                </a:solidFill>
                <a:latin typeface="+mn-lt"/>
                <a:ea typeface="+mn-ea"/>
                <a:cs typeface="+mn-cs"/>
              </a:rPr>
              <a:t>, each</a:t>
            </a:r>
            <a:r>
              <a:rPr lang="en-US" sz="1200" kern="1200" baseline="0" dirty="0">
                <a:solidFill>
                  <a:schemeClr val="tx1"/>
                </a:solidFill>
                <a:latin typeface="+mn-lt"/>
                <a:ea typeface="+mn-ea"/>
                <a:cs typeface="+mn-cs"/>
              </a:rPr>
              <a:t> PIM </a:t>
            </a:r>
            <a:r>
              <a:rPr lang="en-US" sz="1200" kern="1200" baseline="0" dirty="0" err="1">
                <a:solidFill>
                  <a:schemeClr val="tx1"/>
                </a:solidFill>
                <a:latin typeface="+mn-lt"/>
                <a:ea typeface="+mn-ea"/>
                <a:cs typeface="+mn-cs"/>
              </a:rPr>
              <a:t>acceleartor</a:t>
            </a:r>
            <a:r>
              <a:rPr lang="en-US" sz="1200" kern="1200" baseline="0" dirty="0">
                <a:solidFill>
                  <a:schemeClr val="tx1"/>
                </a:solidFill>
                <a:latin typeface="+mn-lt"/>
                <a:ea typeface="+mn-ea"/>
                <a:cs typeface="+mn-cs"/>
              </a:rPr>
              <a:t> has </a:t>
            </a:r>
            <a:r>
              <a:rPr lang="en-US" sz="1200" kern="1200" dirty="0">
                <a:solidFill>
                  <a:schemeClr val="tx1"/>
                </a:solidFill>
                <a:latin typeface="+mn-lt"/>
                <a:ea typeface="+mn-ea"/>
                <a:cs typeface="+mn-cs"/>
              </a:rPr>
              <a:t>multiple copies of the in-memory logic unit, </a:t>
            </a:r>
          </a:p>
          <a:p>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29349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I’m </a:t>
            </a:r>
            <a:r>
              <a:rPr lang="en-US" dirty="0" err="1"/>
              <a:t>gonna</a:t>
            </a:r>
            <a:r>
              <a:rPr lang="en-US" baseline="0" dirty="0"/>
              <a:t> talk about our workload analysis. I will focus on chrome browser for the most of this talk.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800467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827794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9866579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47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Feedback:</a:t>
            </a:r>
            <a:r>
              <a:rPr lang="en-US" sz="1200" kern="1200" baseline="0" dirty="0">
                <a:solidFill>
                  <a:schemeClr val="tx1"/>
                </a:solidFill>
                <a:latin typeface="+mn-lt"/>
                <a:ea typeface="+mn-ea"/>
                <a:cs typeface="+mn-cs"/>
              </a:rPr>
              <a:t> the first major part just download the source files and parse them. </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I just</a:t>
            </a:r>
            <a:r>
              <a:rPr lang="en-US" sz="1200" kern="1200" baseline="0" dirty="0">
                <a:solidFill>
                  <a:schemeClr val="tx1"/>
                </a:solidFill>
                <a:latin typeface="+mn-lt"/>
                <a:ea typeface="+mn-ea"/>
                <a:cs typeface="+mn-cs"/>
              </a:rPr>
              <a:t> want to give you a brief high-level overview of how chrome renders a webpage. First the browser downloads the HTML and CSS, it starts parsing them to extract the content of the webpage. Then, based on those, at the next two stages, the browser calculate the visual rep and position of each object at the page. So at the end of layout stage, for each object, it knows the visual elements and the location of each object that needs to be drawn.. Then it goes to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which is basically the process of </a:t>
            </a:r>
            <a:r>
              <a:rPr lang="en-US" sz="1200" kern="1200" baseline="0" dirty="0" err="1">
                <a:solidFill>
                  <a:schemeClr val="tx1"/>
                </a:solidFill>
                <a:latin typeface="+mn-lt"/>
                <a:ea typeface="+mn-ea"/>
                <a:cs typeface="+mn-cs"/>
              </a:rPr>
              <a:t>painiting</a:t>
            </a:r>
            <a:r>
              <a:rPr lang="en-US" sz="1200" kern="1200" baseline="0" dirty="0">
                <a:solidFill>
                  <a:schemeClr val="tx1"/>
                </a:solidFill>
                <a:latin typeface="+mn-lt"/>
                <a:ea typeface="+mn-ea"/>
                <a:cs typeface="+mn-cs"/>
              </a:rPr>
              <a:t> those object and generating the bitmaps. And at the final stages, compositing gets those bitmaps and composite them to </a:t>
            </a:r>
            <a:r>
              <a:rPr lang="en-US" sz="1200" kern="1200" baseline="0" dirty="0" err="1">
                <a:solidFill>
                  <a:schemeClr val="tx1"/>
                </a:solidFill>
                <a:latin typeface="+mn-lt"/>
                <a:ea typeface="+mn-ea"/>
                <a:cs typeface="+mn-cs"/>
              </a:rPr>
              <a:t>gether</a:t>
            </a:r>
            <a:r>
              <a:rPr lang="en-US" sz="1200" kern="1200" baseline="0" dirty="0">
                <a:solidFill>
                  <a:schemeClr val="tx1"/>
                </a:solidFill>
                <a:latin typeface="+mn-lt"/>
                <a:ea typeface="+mn-ea"/>
                <a:cs typeface="+mn-cs"/>
              </a:rPr>
              <a:t> and </a:t>
            </a:r>
            <a:r>
              <a:rPr lang="en-US" sz="1200" kern="1200" baseline="0" dirty="0" err="1">
                <a:solidFill>
                  <a:schemeClr val="tx1"/>
                </a:solidFill>
                <a:latin typeface="+mn-lt"/>
                <a:ea typeface="+mn-ea"/>
                <a:cs typeface="+mn-cs"/>
              </a:rPr>
              <a:t>gerenate</a:t>
            </a:r>
            <a:r>
              <a:rPr lang="en-US" sz="1200" kern="1200" baseline="0" dirty="0">
                <a:solidFill>
                  <a:schemeClr val="tx1"/>
                </a:solidFill>
                <a:latin typeface="+mn-lt"/>
                <a:ea typeface="+mn-ea"/>
                <a:cs typeface="+mn-cs"/>
              </a:rPr>
              <a:t> the final screen.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 and calculate the visual </a:t>
            </a:r>
            <a:r>
              <a:rPr lang="en-US" sz="1200" kern="1200" baseline="0" dirty="0" err="1">
                <a:solidFill>
                  <a:schemeClr val="tx1"/>
                </a:solidFill>
                <a:latin typeface="+mn-lt"/>
                <a:ea typeface="+mn-ea"/>
                <a:cs typeface="+mn-cs"/>
              </a:rPr>
              <a:t>represenation</a:t>
            </a:r>
            <a:r>
              <a:rPr lang="en-US" sz="1200" kern="1200" baseline="0" dirty="0">
                <a:solidFill>
                  <a:schemeClr val="tx1"/>
                </a:solidFill>
                <a:latin typeface="+mn-lt"/>
                <a:ea typeface="+mn-ea"/>
                <a:cs typeface="+mn-cs"/>
              </a:rPr>
              <a:t> and </a:t>
            </a:r>
            <a:r>
              <a:rPr lang="en-US" sz="1200" kern="1200" baseline="0" dirty="0" err="1">
                <a:solidFill>
                  <a:schemeClr val="tx1"/>
                </a:solidFill>
                <a:latin typeface="+mn-lt"/>
                <a:ea typeface="+mn-ea"/>
                <a:cs typeface="+mn-cs"/>
              </a:rPr>
              <a:t>postiion</a:t>
            </a:r>
            <a:r>
              <a:rPr lang="en-US" sz="1200" kern="1200" baseline="0" dirty="0">
                <a:solidFill>
                  <a:schemeClr val="tx1"/>
                </a:solidFill>
                <a:latin typeface="+mn-lt"/>
                <a:ea typeface="+mn-ea"/>
                <a:cs typeface="+mn-cs"/>
              </a:rPr>
              <a:t> of each object in the page. At the end of the layout section,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Everything starts with downloading the HTML and CSS.</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The chrome’s rendering engine, starts by parsing HTML files and store the </a:t>
            </a:r>
            <a:r>
              <a:rPr lang="en-US" sz="1200" kern="1200" dirty="0">
                <a:solidFill>
                  <a:schemeClr val="tx1"/>
                </a:solidFill>
                <a:latin typeface="+mn-lt"/>
                <a:ea typeface="+mn-ea"/>
                <a:cs typeface="+mn-cs"/>
              </a:rPr>
              <a:t>the contents of a web page a tree of </a:t>
            </a:r>
            <a:r>
              <a:rPr lang="en-US" sz="1200" i="1" kern="1200" dirty="0">
                <a:solidFill>
                  <a:schemeClr val="tx1"/>
                </a:solidFill>
                <a:latin typeface="+mn-lt"/>
                <a:ea typeface="+mn-ea"/>
                <a:cs typeface="+mn-cs"/>
              </a:rPr>
              <a:t>Node</a:t>
            </a:r>
            <a:r>
              <a:rPr lang="en-US" sz="1200" i="0" kern="1200" dirty="0">
                <a:solidFill>
                  <a:schemeClr val="tx1"/>
                </a:solidFill>
                <a:latin typeface="+mn-lt"/>
                <a:ea typeface="+mn-ea"/>
                <a:cs typeface="+mn-cs"/>
              </a:rPr>
              <a:t> objects called the DOM tree. It also extracts style</a:t>
            </a:r>
            <a:r>
              <a:rPr lang="en-US" sz="1200" i="0" kern="1200" baseline="0" dirty="0">
                <a:solidFill>
                  <a:schemeClr val="tx1"/>
                </a:solidFill>
                <a:latin typeface="+mn-lt"/>
                <a:ea typeface="+mn-ea"/>
                <a:cs typeface="+mn-cs"/>
              </a:rPr>
              <a:t> rules by parsing the CSS files. DOM tree and style rules together allows them to creates the render tree. </a:t>
            </a:r>
            <a:r>
              <a:rPr lang="en-US" sz="1200" kern="1200" dirty="0">
                <a:solidFill>
                  <a:schemeClr val="tx1"/>
                </a:solidFill>
                <a:latin typeface="+mn-lt"/>
                <a:ea typeface="+mn-ea"/>
                <a:cs typeface="+mn-cs"/>
              </a:rPr>
              <a:t>The browser combines the DOM and style rules and generates "render tree,”. This tree is the visual representation of the document. The purpose of this tree is to enable painting the contents in their correct order. Up to this point we've calculated which nodes should be visible and their computed styles, but we have not calculated their exact position and size within the viewport of the device---that's the "layout" stage.</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Layout computes the exact position and size of each object.</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Finally, now that we know which nodes are visible, and their computed styles and geometry, we can pass this information to the final stage, which converts each node in the render tree to actual pixels on the screen. This step is often referred to as "painting" or "rasterizing.” Painting is the process of filling in pixels into bitmaps. It involves drawing out text, colors, images, borders, and shadows, essentially every visual part of the elements. Finally, The rasterized bitmap (also known as a texture) is then sent to the GPU through a process called texture upload, after which the GPU performs compositing.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DOM: the contents of a web page are internally stored as a tree of </a:t>
            </a:r>
            <a:r>
              <a:rPr lang="en-US" sz="1200" i="1" kern="1200" dirty="0">
                <a:solidFill>
                  <a:schemeClr val="tx1"/>
                </a:solidFill>
                <a:latin typeface="+mn-lt"/>
                <a:ea typeface="+mn-ea"/>
                <a:cs typeface="+mn-cs"/>
              </a:rPr>
              <a:t>Node</a:t>
            </a:r>
            <a:r>
              <a:rPr lang="en-US" sz="1200" i="0" kern="1200" dirty="0">
                <a:solidFill>
                  <a:schemeClr val="tx1"/>
                </a:solidFill>
                <a:latin typeface="+mn-lt"/>
                <a:ea typeface="+mn-ea"/>
                <a:cs typeface="+mn-cs"/>
              </a:rPr>
              <a:t> objects called the DOM tree.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DOM:</a:t>
            </a:r>
            <a:r>
              <a:rPr lang="en-US" sz="1200" i="0" kern="1200" baseline="0" dirty="0">
                <a:solidFill>
                  <a:schemeClr val="tx1"/>
                </a:solidFill>
                <a:latin typeface="+mn-lt"/>
                <a:ea typeface="+mn-ea"/>
                <a:cs typeface="+mn-cs"/>
              </a:rPr>
              <a:t> content of the webpage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baseline="0" dirty="0">
                <a:solidFill>
                  <a:schemeClr val="tx1"/>
                </a:solidFill>
                <a:latin typeface="+mn-lt"/>
                <a:ea typeface="+mn-ea"/>
                <a:cs typeface="+mn-cs"/>
              </a:rPr>
              <a:t>Style rules: describe the style that need to be applies to the document</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Render Tree: </a:t>
            </a:r>
            <a:r>
              <a:rPr lang="en-US" sz="1200" kern="1200" dirty="0">
                <a:solidFill>
                  <a:schemeClr val="tx1"/>
                </a:solidFill>
                <a:latin typeface="+mn-lt"/>
                <a:ea typeface="+mn-ea"/>
                <a:cs typeface="+mn-cs"/>
              </a:rPr>
              <a:t>This tree is of visual elements in the order in which they will be displayed. It is the visual representation of the document. The purpose of this tree is to enable painting the contents in their correct order.</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Layout: The calculation of geometric information (where and what size each element has) for every visible element. It’s normally done for the entire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Paint/rasterize:</a:t>
            </a:r>
            <a:r>
              <a:rPr lang="en-US" sz="1200" i="0" kern="1200" baseline="0" dirty="0">
                <a:solidFill>
                  <a:schemeClr val="tx1"/>
                </a:solidFill>
                <a:latin typeface="+mn-lt"/>
                <a:ea typeface="+mn-ea"/>
                <a:cs typeface="+mn-cs"/>
              </a:rPr>
              <a:t> </a:t>
            </a:r>
            <a:r>
              <a:rPr lang="en-US" sz="1200" kern="1200" dirty="0">
                <a:solidFill>
                  <a:schemeClr val="tx1"/>
                </a:solidFill>
                <a:latin typeface="+mn-lt"/>
                <a:ea typeface="+mn-ea"/>
                <a:cs typeface="+mn-cs"/>
              </a:rPr>
              <a:t>Painting is the process of filling in pixels. It involves drawing out text, colors, images, borders, and shadows, essentially every visual part of the elements. The drawing is typically done onto multiple surfaces, often called layers.</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Compositing: Since the parts of the page were drawn into potentially multiple layers they need to be drawn to the screen in the correct order so that the page renders correctly. This is especially important for elements that overlap another, since a mistake could result in one element appearing over the top of another incorrectly.</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https://</a:t>
            </a:r>
            <a:r>
              <a:rPr lang="en-US" sz="1200" i="0" kern="1200" dirty="0" err="1">
                <a:solidFill>
                  <a:schemeClr val="tx1"/>
                </a:solidFill>
                <a:latin typeface="+mn-lt"/>
                <a:ea typeface="+mn-ea"/>
                <a:cs typeface="+mn-cs"/>
              </a:rPr>
              <a:t>aerotwist.com</a:t>
            </a:r>
            <a:r>
              <a:rPr lang="en-US" sz="1200" i="0" kern="1200" dirty="0">
                <a:solidFill>
                  <a:schemeClr val="tx1"/>
                </a:solidFill>
                <a:latin typeface="+mn-lt"/>
                <a:ea typeface="+mn-ea"/>
                <a:cs typeface="+mn-cs"/>
              </a:rPr>
              <a:t>/blog/the-anatomy-of-a-frame/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The main subsystems are:</a:t>
            </a:r>
          </a:p>
          <a:p>
            <a:r>
              <a:rPr lang="en-US" sz="1200" kern="1200" dirty="0">
                <a:solidFill>
                  <a:schemeClr val="tx1"/>
                </a:solidFill>
                <a:latin typeface="+mn-lt"/>
                <a:ea typeface="+mn-ea"/>
                <a:cs typeface="+mn-cs"/>
              </a:rPr>
              <a:t>Input handling [technically not related to graphics per se, but nevertheless critical for many interactions]</a:t>
            </a:r>
          </a:p>
          <a:p>
            <a:r>
              <a:rPr lang="en-US" sz="1200" kern="1200" dirty="0">
                <a:solidFill>
                  <a:schemeClr val="tx1"/>
                </a:solidFill>
                <a:latin typeface="+mn-lt"/>
                <a:ea typeface="+mn-ea"/>
                <a:cs typeface="+mn-cs"/>
              </a:rPr>
              <a:t>Parsing, which turns a chunk of HTML into DOM nodes</a:t>
            </a:r>
          </a:p>
          <a:p>
            <a:r>
              <a:rPr lang="en-US" sz="1200" kern="1200" dirty="0">
                <a:solidFill>
                  <a:schemeClr val="tx1"/>
                </a:solidFill>
                <a:latin typeface="+mn-lt"/>
                <a:ea typeface="+mn-ea"/>
                <a:cs typeface="+mn-cs"/>
              </a:rPr>
              <a:t>Style, which resolves CSS onto the DOM</a:t>
            </a:r>
          </a:p>
          <a:p>
            <a:r>
              <a:rPr lang="en-US" sz="1200" kern="1200" dirty="0">
                <a:solidFill>
                  <a:schemeClr val="tx1"/>
                </a:solidFill>
                <a:latin typeface="+mn-lt"/>
                <a:ea typeface="+mn-ea"/>
                <a:cs typeface="+mn-cs"/>
              </a:rPr>
              <a:t>Layout, which figures out where DOM elements end up relative to one another</a:t>
            </a:r>
          </a:p>
          <a:p>
            <a:r>
              <a:rPr lang="en-US" sz="1200" kern="1200" dirty="0">
                <a:solidFill>
                  <a:schemeClr val="tx1"/>
                </a:solidFill>
                <a:latin typeface="+mn-lt"/>
                <a:ea typeface="+mn-ea"/>
                <a:cs typeface="+mn-cs"/>
              </a:rPr>
              <a:t>Paint setup, sometimes referred to as recording, which converts styled DOM elements into a display list (</a:t>
            </a:r>
            <a:r>
              <a:rPr lang="en-US" sz="1200" kern="1200" dirty="0" err="1">
                <a:solidFill>
                  <a:schemeClr val="tx1"/>
                </a:solidFill>
                <a:latin typeface="+mn-lt"/>
                <a:ea typeface="+mn-ea"/>
                <a:cs typeface="+mn-cs"/>
              </a:rPr>
              <a:t>SkPicture</a:t>
            </a:r>
            <a:r>
              <a:rPr lang="en-US" sz="1200" kern="1200" dirty="0">
                <a:solidFill>
                  <a:schemeClr val="tx1"/>
                </a:solidFill>
                <a:latin typeface="+mn-lt"/>
                <a:ea typeface="+mn-ea"/>
                <a:cs typeface="+mn-cs"/>
              </a:rPr>
              <a:t>) of drawing commands to paint later, on a per-layer basis</a:t>
            </a:r>
          </a:p>
          <a:p>
            <a:r>
              <a:rPr lang="en-US" sz="1200" kern="1200" dirty="0">
                <a:solidFill>
                  <a:schemeClr val="tx1"/>
                </a:solidFill>
                <a:latin typeface="+mn-lt"/>
                <a:ea typeface="+mn-ea"/>
                <a:cs typeface="+mn-cs"/>
              </a:rPr>
              <a:t>Painting, which converts the </a:t>
            </a:r>
            <a:r>
              <a:rPr lang="en-US" sz="1200" kern="1200" dirty="0" err="1">
                <a:solidFill>
                  <a:schemeClr val="tx1"/>
                </a:solidFill>
                <a:latin typeface="+mn-lt"/>
                <a:ea typeface="+mn-ea"/>
                <a:cs typeface="+mn-cs"/>
              </a:rPr>
              <a:t>SkPicture</a:t>
            </a:r>
            <a:r>
              <a:rPr lang="en-US" sz="1200" kern="1200" dirty="0">
                <a:solidFill>
                  <a:schemeClr val="tx1"/>
                </a:solidFill>
                <a:latin typeface="+mn-lt"/>
                <a:ea typeface="+mn-ea"/>
                <a:cs typeface="+mn-cs"/>
              </a:rPr>
              <a:t> of drawing commands into pixels in a bitmap somewhere (either in system memory or on the GPU if using Ganesh)</a:t>
            </a:r>
          </a:p>
          <a:p>
            <a:r>
              <a:rPr lang="en-US" sz="1200" kern="1200" dirty="0">
                <a:solidFill>
                  <a:schemeClr val="tx1"/>
                </a:solidFill>
                <a:latin typeface="+mn-lt"/>
                <a:ea typeface="+mn-ea"/>
                <a:cs typeface="+mn-cs"/>
              </a:rPr>
              <a:t>Compositing, which assembles all layers into a final screen image</a:t>
            </a:r>
          </a:p>
          <a:p>
            <a:r>
              <a:rPr lang="en-US" sz="1200" kern="1200" dirty="0">
                <a:solidFill>
                  <a:schemeClr val="tx1"/>
                </a:solidFill>
                <a:latin typeface="+mn-lt"/>
                <a:ea typeface="+mn-ea"/>
                <a:cs typeface="+mn-cs"/>
              </a:rPr>
              <a:t>and, less obviously, the presentation infrastructure responsible for actually pushing a new frame to the OS (i.e. the browser UI and its compositor, the GPU process which actually communicates with the GL driver, </a:t>
            </a:r>
            <a:r>
              <a:rPr lang="en-US" sz="1200" kern="1200" dirty="0" err="1">
                <a:solidFill>
                  <a:schemeClr val="tx1"/>
                </a:solidFill>
                <a:latin typeface="+mn-lt"/>
                <a:ea typeface="+mn-ea"/>
                <a:cs typeface="+mn-cs"/>
              </a:rPr>
              <a:t>etc</a:t>
            </a:r>
            <a:r>
              <a:rPr lang="en-US" sz="1200" kern="1200" dirty="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3278758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what are the important actions that users</a:t>
            </a:r>
            <a:r>
              <a:rPr lang="en-US" sz="1200" kern="1200" baseline="0" dirty="0">
                <a:solidFill>
                  <a:schemeClr val="tx1"/>
                </a:solidFill>
                <a:latin typeface="+mn-lt"/>
                <a:ea typeface="+mn-ea"/>
                <a:cs typeface="+mn-cs"/>
              </a:rPr>
              <a:t> do with the </a:t>
            </a:r>
            <a:r>
              <a:rPr lang="en-US" sz="1200" kern="1200" baseline="0" dirty="0" err="1">
                <a:solidFill>
                  <a:schemeClr val="tx1"/>
                </a:solidFill>
                <a:latin typeface="+mn-lt"/>
                <a:ea typeface="+mn-ea"/>
                <a:cs typeface="+mn-cs"/>
              </a:rPr>
              <a:t>browswe</a:t>
            </a:r>
            <a:r>
              <a:rPr lang="en-US" sz="1200" kern="1200" baseline="0" dirty="0">
                <a:solidFill>
                  <a:schemeClr val="tx1"/>
                </a:solidFill>
                <a:latin typeface="+mn-lt"/>
                <a:ea typeface="+mn-ea"/>
                <a:cs typeface="+mn-cs"/>
              </a:rPr>
              <a:t> in the consumer devices?</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 user perception of the browser speed is based on three factors: (1) page load time, (2) smooth web page scrolling, and (3) quick switching between browser tabs. In our study, we focus on two user interactions that impact these three factors, and govern a user’s browsing experience: (1) page scrolling and (2) tab switching. Note that each interaction includes page loading.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We emulate all these actions</a:t>
            </a:r>
            <a:r>
              <a:rPr lang="en-US" sz="1200" kern="1200" baseline="0" dirty="0">
                <a:solidFill>
                  <a:schemeClr val="tx1"/>
                </a:solidFill>
                <a:effectLst/>
                <a:latin typeface="+mn-lt"/>
                <a:ea typeface="+mn-ea"/>
                <a:cs typeface="+mn-cs"/>
              </a:rPr>
              <a:t> using Google’s </a:t>
            </a:r>
            <a:r>
              <a:rPr lang="en-US" sz="1200" kern="1200" baseline="0" dirty="0" err="1">
                <a:solidFill>
                  <a:schemeClr val="tx1"/>
                </a:solidFill>
                <a:effectLst/>
                <a:latin typeface="+mn-lt"/>
                <a:ea typeface="+mn-ea"/>
                <a:cs typeface="+mn-cs"/>
              </a:rPr>
              <a:t>temeletry</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freamework</a:t>
            </a:r>
            <a:r>
              <a:rPr lang="en-US" sz="1200" kern="1200" baseline="0" dirty="0">
                <a:solidFill>
                  <a:schemeClr val="tx1"/>
                </a:solidFill>
                <a:effectLst/>
                <a:latin typeface="+mn-lt"/>
                <a:ea typeface="+mn-ea"/>
                <a:cs typeface="+mn-cs"/>
              </a:rPr>
              <a:t> and focus on two actions:</a:t>
            </a: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Link it back to </a:t>
            </a:r>
            <a:r>
              <a:rPr lang="en-US" sz="1200" kern="1200" dirty="0" err="1">
                <a:solidFill>
                  <a:schemeClr val="tx1"/>
                </a:solidFill>
                <a:effectLst/>
                <a:latin typeface="+mn-lt"/>
                <a:ea typeface="+mn-ea"/>
                <a:cs typeface="+mn-cs"/>
              </a:rPr>
              <a:t>telemtery</a:t>
            </a:r>
            <a:r>
              <a:rPr lang="en-US" sz="1200" kern="1200" dirty="0">
                <a:solidFill>
                  <a:schemeClr val="tx1"/>
                </a:solidFill>
                <a:effectLst/>
                <a:latin typeface="+mn-lt"/>
                <a:ea typeface="+mn-ea"/>
                <a:cs typeface="+mn-cs"/>
              </a:rPr>
              <a:t> and probably</a:t>
            </a:r>
            <a:r>
              <a:rPr lang="en-US" sz="1200" kern="1200" baseline="0" dirty="0">
                <a:solidFill>
                  <a:schemeClr val="tx1"/>
                </a:solidFill>
                <a:effectLst/>
                <a:latin typeface="+mn-lt"/>
                <a:ea typeface="+mn-ea"/>
                <a:cs typeface="+mn-cs"/>
              </a:rPr>
              <a:t> remove the first bullet</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265341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Now let me give you a little bit background on how prior works deal with the PIM coherence.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8565410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When user scrolls a webpage, it triggers three operations in the browser. It forces the browser to </a:t>
            </a:r>
            <a:r>
              <a:rPr lang="en-US" sz="1200" kern="1200" baseline="0" dirty="0" err="1">
                <a:solidFill>
                  <a:schemeClr val="tx1"/>
                </a:solidFill>
                <a:latin typeface="+mn-lt"/>
                <a:ea typeface="+mn-ea"/>
                <a:cs typeface="+mn-cs"/>
              </a:rPr>
              <a:t>recompute</a:t>
            </a:r>
            <a:r>
              <a:rPr lang="en-US" sz="1200" kern="1200" baseline="0" dirty="0">
                <a:solidFill>
                  <a:schemeClr val="tx1"/>
                </a:solidFill>
                <a:latin typeface="+mn-lt"/>
                <a:ea typeface="+mn-ea"/>
                <a:cs typeface="+mn-cs"/>
              </a:rPr>
              <a:t> the layout because the position of each object has changed, it forces the browser to do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because there are some new contents that needs to be rasterized, and the browser need to do compositing because there are new objects that need to be displayed.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In addition to that, I want to briefly talk about two other important functions that play a key role in our analysis. The first one is Texture Tiling, that happens between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compositing. To </a:t>
            </a:r>
            <a:r>
              <a:rPr lang="en-US" sz="1200" kern="1200" baseline="0" dirty="0" err="1">
                <a:solidFill>
                  <a:schemeClr val="tx1"/>
                </a:solidFill>
                <a:latin typeface="+mn-lt"/>
                <a:ea typeface="+mn-ea"/>
                <a:cs typeface="+mn-cs"/>
              </a:rPr>
              <a:t>minimze</a:t>
            </a:r>
            <a:r>
              <a:rPr lang="en-US" sz="1200" kern="1200" baseline="0" dirty="0">
                <a:solidFill>
                  <a:schemeClr val="tx1"/>
                </a:solidFill>
                <a:latin typeface="+mn-lt"/>
                <a:ea typeface="+mn-ea"/>
                <a:cs typeface="+mn-cs"/>
              </a:rPr>
              <a:t> cache misses, the graphic drivers invokes texture tiling to reo-</a:t>
            </a:r>
            <a:r>
              <a:rPr lang="en-US" sz="1200" kern="1200" baseline="0" dirty="0" err="1">
                <a:solidFill>
                  <a:schemeClr val="tx1"/>
                </a:solidFill>
                <a:latin typeface="+mn-lt"/>
                <a:ea typeface="+mn-ea"/>
                <a:cs typeface="+mn-cs"/>
              </a:rPr>
              <a:t>rganize</a:t>
            </a:r>
            <a:r>
              <a:rPr lang="en-US" sz="1200" kern="1200" baseline="0" dirty="0">
                <a:solidFill>
                  <a:schemeClr val="tx1"/>
                </a:solidFill>
                <a:latin typeface="+mn-lt"/>
                <a:ea typeface="+mn-ea"/>
                <a:cs typeface="+mn-cs"/>
              </a:rPr>
              <a:t> the bitmaps before sending them to GPU. Another important function is color </a:t>
            </a:r>
            <a:r>
              <a:rPr lang="en-US" sz="1200" kern="1200" baseline="0" dirty="0" err="1">
                <a:solidFill>
                  <a:schemeClr val="tx1"/>
                </a:solidFill>
                <a:latin typeface="+mn-lt"/>
                <a:ea typeface="+mn-ea"/>
                <a:cs typeface="+mn-cs"/>
              </a:rPr>
              <a:t>blitting</a:t>
            </a:r>
            <a:r>
              <a:rPr lang="en-US" sz="1200" kern="1200" baseline="0" dirty="0">
                <a:solidFill>
                  <a:schemeClr val="tx1"/>
                </a:solidFill>
                <a:latin typeface="+mn-lt"/>
                <a:ea typeface="+mn-ea"/>
                <a:cs typeface="+mn-cs"/>
              </a:rPr>
              <a:t>. Color </a:t>
            </a:r>
            <a:r>
              <a:rPr lang="en-US" sz="1200" kern="1200" baseline="0" dirty="0" err="1">
                <a:solidFill>
                  <a:schemeClr val="tx1"/>
                </a:solidFill>
                <a:latin typeface="+mn-lt"/>
                <a:ea typeface="+mn-ea"/>
                <a:cs typeface="+mn-cs"/>
              </a:rPr>
              <a:t>blitting</a:t>
            </a:r>
            <a:r>
              <a:rPr lang="en-US" sz="1200" kern="1200" baseline="0" dirty="0">
                <a:solidFill>
                  <a:schemeClr val="tx1"/>
                </a:solidFill>
                <a:latin typeface="+mn-lt"/>
                <a:ea typeface="+mn-ea"/>
                <a:cs typeface="+mn-cs"/>
              </a:rPr>
              <a:t> is </a:t>
            </a:r>
            <a:r>
              <a:rPr lang="en-US" sz="1200" kern="1200" baseline="0" dirty="0" err="1">
                <a:solidFill>
                  <a:schemeClr val="tx1"/>
                </a:solidFill>
                <a:latin typeface="+mn-lt"/>
                <a:ea typeface="+mn-ea"/>
                <a:cs typeface="+mn-cs"/>
              </a:rPr>
              <a:t>inoked</a:t>
            </a:r>
            <a:r>
              <a:rPr lang="en-US" sz="1200" kern="1200" baseline="0" dirty="0">
                <a:solidFill>
                  <a:schemeClr val="tx1"/>
                </a:solidFill>
                <a:latin typeface="+mn-lt"/>
                <a:ea typeface="+mn-ea"/>
                <a:cs typeface="+mn-cs"/>
              </a:rPr>
              <a:t> during the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it is used to convert the basic primitives like text and line, into bitmaps.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940112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a:t>
            </a:r>
            <a:r>
              <a:rPr lang="en-US" sz="1200" kern="1200" baseline="0" dirty="0">
                <a:solidFill>
                  <a:schemeClr val="tx1"/>
                </a:solidFill>
                <a:latin typeface="+mn-lt"/>
                <a:ea typeface="+mn-ea"/>
                <a:cs typeface="+mn-cs"/>
              </a:rPr>
              <a:t> I’m </a:t>
            </a:r>
            <a:r>
              <a:rPr lang="en-US" sz="1200" kern="1200" dirty="0">
                <a:solidFill>
                  <a:schemeClr val="tx1"/>
                </a:solidFill>
                <a:latin typeface="+mn-lt"/>
                <a:ea typeface="+mn-ea"/>
                <a:cs typeface="+mn-cs"/>
              </a:rPr>
              <a:t>showing the energy breakdown for scrolling on different web pages. This figures shows </a:t>
            </a:r>
            <a:r>
              <a:rPr lang="en-US" sz="1200" kern="1200" baseline="0" dirty="0">
                <a:solidFill>
                  <a:schemeClr val="tx1"/>
                </a:solidFill>
                <a:latin typeface="+mn-lt"/>
                <a:ea typeface="+mn-ea"/>
                <a:cs typeface="+mn-cs"/>
              </a:rPr>
              <a:t>what functions in browser consume the most of the energy </a:t>
            </a:r>
            <a:r>
              <a:rPr lang="en-US" sz="1200" kern="1200" dirty="0">
                <a:solidFill>
                  <a:schemeClr val="tx1"/>
                </a:solidFill>
                <a:latin typeface="+mn-lt"/>
                <a:ea typeface="+mn-ea"/>
                <a:cs typeface="+mn-cs"/>
              </a:rPr>
              <a:t>when</a:t>
            </a:r>
            <a:r>
              <a:rPr lang="en-US" sz="1200" kern="1200" baseline="0" dirty="0">
                <a:solidFill>
                  <a:schemeClr val="tx1"/>
                </a:solidFill>
                <a:latin typeface="+mn-lt"/>
                <a:ea typeface="+mn-ea"/>
                <a:cs typeface="+mn-cs"/>
              </a:rPr>
              <a:t> user do the scrolling. </a:t>
            </a:r>
            <a:r>
              <a:rPr lang="en-US" sz="1200" kern="1200" dirty="0">
                <a:solidFill>
                  <a:schemeClr val="tx1"/>
                </a:solidFill>
                <a:latin typeface="+mn-lt"/>
                <a:ea typeface="+mn-ea"/>
                <a:cs typeface="+mn-cs"/>
              </a:rPr>
              <a:t>Across all of the pages that we test, 41.9% of page scrolling energy is spent on two data-intensive components: (1) texture tiling, where the graphics driver reorganizes the linear bitmap data into a tiled format for the GPU; and (2)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which is invoked by the </a:t>
            </a:r>
            <a:r>
              <a:rPr lang="en-US" sz="1200" kern="1200" dirty="0" err="1">
                <a:solidFill>
                  <a:schemeClr val="tx1"/>
                </a:solidFill>
                <a:latin typeface="+mn-lt"/>
                <a:ea typeface="+mn-ea"/>
                <a:cs typeface="+mn-cs"/>
              </a:rPr>
              <a:t>Skia</a:t>
            </a:r>
            <a:r>
              <a:rPr lang="en-US" sz="1200" kern="1200" dirty="0">
                <a:solidFill>
                  <a:schemeClr val="tx1"/>
                </a:solidFill>
                <a:latin typeface="+mn-lt"/>
                <a:ea typeface="+mn-ea"/>
                <a:cs typeface="+mn-cs"/>
              </a:rPr>
              <a:t> library [51] during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 rest of the energy is spent on a variety of other libraries and functions, each of which contributes to less than 1% of the total energy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now the question is, where</a:t>
            </a:r>
            <a:r>
              <a:rPr lang="en-US" sz="1200" kern="1200" baseline="0" dirty="0">
                <a:solidFill>
                  <a:schemeClr val="tx1"/>
                </a:solidFill>
                <a:latin typeface="+mn-lt"/>
                <a:ea typeface="+mn-ea"/>
                <a:cs typeface="+mn-cs"/>
              </a:rPr>
              <a:t> exactly the energy is spent in the system?</a:t>
            </a:r>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5737086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that question, here I’m showing the energy break down, across different hardware components in the consumer devices. The x axis shows how much energy is spent on each components like DRAM, caches or CPU, and the y axis shows the total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A major observation from this figure is that majority of energy is spent on accessing data from DRAM, or on-chip caches, or moving data over interconnects. Our </a:t>
            </a:r>
            <a:r>
              <a:rPr lang="en-US" sz="1200" kern="1200" baseline="0" dirty="0" err="1">
                <a:solidFill>
                  <a:schemeClr val="tx1"/>
                </a:solidFill>
                <a:effectLst/>
                <a:latin typeface="+mn-lt"/>
                <a:ea typeface="+mn-ea"/>
                <a:cs typeface="+mn-cs"/>
              </a:rPr>
              <a:t>anlaysis</a:t>
            </a:r>
            <a:r>
              <a:rPr lang="en-US" sz="1200" kern="1200" baseline="0" dirty="0">
                <a:solidFill>
                  <a:schemeClr val="tx1"/>
                </a:solidFill>
                <a:effectLst/>
                <a:latin typeface="+mn-lt"/>
                <a:ea typeface="+mn-ea"/>
                <a:cs typeface="+mn-cs"/>
              </a:rPr>
              <a:t> shows that 77% of total energy goes to data movement. Our analysis show that almost half of that data movement comes from texture tiling and color </a:t>
            </a:r>
            <a:r>
              <a:rPr lang="en-US" sz="1200" kern="1200" baseline="0" dirty="0" err="1">
                <a:solidFill>
                  <a:schemeClr val="tx1"/>
                </a:solidFill>
                <a:effectLst/>
                <a:latin typeface="+mn-lt"/>
                <a:ea typeface="+mn-ea"/>
                <a:cs typeface="+mn-cs"/>
              </a:rPr>
              <a:t>blitting</a:t>
            </a:r>
            <a:r>
              <a:rPr lang="en-US" sz="1200" kern="1200" baseline="0" dirty="0">
                <a:solidFill>
                  <a:schemeClr val="tx1"/>
                </a:solidFill>
                <a:effectLst/>
                <a:latin typeface="+mn-lt"/>
                <a:ea typeface="+mn-ea"/>
                <a:cs typeface="+mn-cs"/>
              </a:rPr>
              <a:t>. Here I’m </a:t>
            </a:r>
            <a:r>
              <a:rPr lang="en-US" sz="1200" kern="1200" baseline="0" dirty="0" err="1">
                <a:solidFill>
                  <a:schemeClr val="tx1"/>
                </a:solidFill>
                <a:effectLst/>
                <a:latin typeface="+mn-lt"/>
                <a:ea typeface="+mn-ea"/>
                <a:cs typeface="+mn-cs"/>
              </a:rPr>
              <a:t>showsing</a:t>
            </a:r>
            <a:r>
              <a:rPr lang="en-US" sz="1200" kern="1200" baseline="0" dirty="0">
                <a:solidFill>
                  <a:schemeClr val="tx1"/>
                </a:solidFill>
                <a:effectLst/>
                <a:latin typeface="+mn-lt"/>
                <a:ea typeface="+mn-ea"/>
                <a:cs typeface="+mn-cs"/>
              </a:rPr>
              <a:t> that for each of those functions how much of the energy goes to data movement and computation. We find that these two functions are </a:t>
            </a:r>
            <a:r>
              <a:rPr lang="en-US" sz="1200" kern="1200" baseline="0" dirty="0" err="1">
                <a:solidFill>
                  <a:schemeClr val="tx1"/>
                </a:solidFill>
                <a:effectLst/>
                <a:latin typeface="+mn-lt"/>
                <a:ea typeface="+mn-ea"/>
                <a:cs typeface="+mn-cs"/>
              </a:rPr>
              <a:t>extermely</a:t>
            </a:r>
            <a:r>
              <a:rPr lang="en-US" sz="1200" kern="1200" baseline="0" dirty="0">
                <a:solidFill>
                  <a:schemeClr val="tx1"/>
                </a:solidFill>
                <a:effectLst/>
                <a:latin typeface="+mn-lt"/>
                <a:ea typeface="+mn-ea"/>
                <a:cs typeface="+mn-cs"/>
              </a:rPr>
              <a:t> data intensive and the data movement generate by these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dig deeper into our energy analysis. This figure shows </a:t>
            </a:r>
            <a:r>
              <a:rPr lang="en-US" sz="1200" kern="1200" dirty="0">
                <a:solidFill>
                  <a:schemeClr val="tx1"/>
                </a:solidFill>
                <a:latin typeface="+mn-lt"/>
                <a:ea typeface="+mn-ea"/>
                <a:cs typeface="+mn-cs"/>
              </a:rPr>
              <a:t>gives more insight into where energy is spent in the system when we scroll through a Google Docs.</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We find that 77% of the total energy consumption is due to data movement. The data movement energy includes the energy consumed by DRAM, the off-chip interconnect, and the on-chip caches.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We then zoom into each of those function and we find out that these functions are both very data intensive and majority of their energy goes to </a:t>
            </a:r>
            <a:r>
              <a:rPr lang="en-US" sz="1200" kern="1200" baseline="0" dirty="0" err="1">
                <a:solidFill>
                  <a:schemeClr val="tx1"/>
                </a:solidFill>
                <a:effectLst/>
                <a:latin typeface="+mn-lt"/>
                <a:ea typeface="+mn-ea"/>
                <a:cs typeface="+mn-cs"/>
              </a:rPr>
              <a:t>dat</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amovment</a:t>
            </a:r>
            <a:r>
              <a:rPr lang="en-US" sz="1200" kern="1200" baseline="0" dirty="0">
                <a:solidFill>
                  <a:schemeClr val="tx1"/>
                </a:solidFill>
                <a:effectLst/>
                <a:latin typeface="+mn-lt"/>
                <a:ea typeface="+mn-ea"/>
                <a:cs typeface="+mn-cs"/>
              </a:rPr>
              <a:t>. In fact we find that t</a:t>
            </a:r>
            <a:r>
              <a:rPr lang="en-US" sz="1200" kern="1200" dirty="0">
                <a:solidFill>
                  <a:schemeClr val="tx1"/>
                </a:solidFill>
                <a:latin typeface="+mn-lt"/>
                <a:ea typeface="+mn-ea"/>
                <a:cs typeface="+mn-cs"/>
              </a:rPr>
              <a:t>he data movement generated by texture tiling and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alone accounts for 37.7% of the total system energy</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OR</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In fact, the data movement generated by these two functions account for 37.7 of total system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When you present the question, you would say: we first need to see </a:t>
            </a:r>
            <a:r>
              <a:rPr lang="en-US" sz="1200" kern="1200" baseline="0" dirty="0" err="1">
                <a:solidFill>
                  <a:schemeClr val="tx1"/>
                </a:solidFill>
                <a:effectLst/>
                <a:latin typeface="+mn-lt"/>
                <a:ea typeface="+mn-ea"/>
                <a:cs typeface="+mn-cs"/>
              </a:rPr>
              <a:t>whats</a:t>
            </a:r>
            <a:r>
              <a:rPr lang="en-US" sz="1200" kern="1200" baseline="0" dirty="0">
                <a:solidFill>
                  <a:schemeClr val="tx1"/>
                </a:solidFill>
                <a:effectLst/>
                <a:latin typeface="+mn-lt"/>
                <a:ea typeface="+mn-ea"/>
                <a:cs typeface="+mn-cs"/>
              </a:rPr>
              <a:t> going on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need to first figure what each function does. We start by texture tiling.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9114517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that question, here I’m showing the energy break down, across different hardware components in the consumer devices. The x axis shows how much energy is spent on each components like DRAM, caches or CPU, and the y axis shows the total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A major observation from this figure is that majority of energy is spent on accessing data from DRAM, or on-chip caches, or moving data over interconnects. Our </a:t>
            </a:r>
            <a:r>
              <a:rPr lang="en-US" sz="1200" kern="1200" baseline="0" dirty="0" err="1">
                <a:solidFill>
                  <a:schemeClr val="tx1"/>
                </a:solidFill>
                <a:effectLst/>
                <a:latin typeface="+mn-lt"/>
                <a:ea typeface="+mn-ea"/>
                <a:cs typeface="+mn-cs"/>
              </a:rPr>
              <a:t>anlaysis</a:t>
            </a:r>
            <a:r>
              <a:rPr lang="en-US" sz="1200" kern="1200" baseline="0" dirty="0">
                <a:solidFill>
                  <a:schemeClr val="tx1"/>
                </a:solidFill>
                <a:effectLst/>
                <a:latin typeface="+mn-lt"/>
                <a:ea typeface="+mn-ea"/>
                <a:cs typeface="+mn-cs"/>
              </a:rPr>
              <a:t> shows that 77% of total energy goes to data movement. Our analysis show that almost half of that data movement comes from texture tiling and color </a:t>
            </a:r>
            <a:r>
              <a:rPr lang="en-US" sz="1200" kern="1200" baseline="0" dirty="0" err="1">
                <a:solidFill>
                  <a:schemeClr val="tx1"/>
                </a:solidFill>
                <a:effectLst/>
                <a:latin typeface="+mn-lt"/>
                <a:ea typeface="+mn-ea"/>
                <a:cs typeface="+mn-cs"/>
              </a:rPr>
              <a:t>blitting</a:t>
            </a:r>
            <a:r>
              <a:rPr lang="en-US" sz="1200" kern="1200" baseline="0" dirty="0">
                <a:solidFill>
                  <a:schemeClr val="tx1"/>
                </a:solidFill>
                <a:effectLst/>
                <a:latin typeface="+mn-lt"/>
                <a:ea typeface="+mn-ea"/>
                <a:cs typeface="+mn-cs"/>
              </a:rPr>
              <a:t>. Here I’m </a:t>
            </a:r>
            <a:r>
              <a:rPr lang="en-US" sz="1200" kern="1200" baseline="0" dirty="0" err="1">
                <a:solidFill>
                  <a:schemeClr val="tx1"/>
                </a:solidFill>
                <a:effectLst/>
                <a:latin typeface="+mn-lt"/>
                <a:ea typeface="+mn-ea"/>
                <a:cs typeface="+mn-cs"/>
              </a:rPr>
              <a:t>showsing</a:t>
            </a:r>
            <a:r>
              <a:rPr lang="en-US" sz="1200" kern="1200" baseline="0" dirty="0">
                <a:solidFill>
                  <a:schemeClr val="tx1"/>
                </a:solidFill>
                <a:effectLst/>
                <a:latin typeface="+mn-lt"/>
                <a:ea typeface="+mn-ea"/>
                <a:cs typeface="+mn-cs"/>
              </a:rPr>
              <a:t> that for each of those functions how much of the energy goes to data movement and computation. We find that these two functions are </a:t>
            </a:r>
            <a:r>
              <a:rPr lang="en-US" sz="1200" kern="1200" baseline="0" dirty="0" err="1">
                <a:solidFill>
                  <a:schemeClr val="tx1"/>
                </a:solidFill>
                <a:effectLst/>
                <a:latin typeface="+mn-lt"/>
                <a:ea typeface="+mn-ea"/>
                <a:cs typeface="+mn-cs"/>
              </a:rPr>
              <a:t>extermely</a:t>
            </a:r>
            <a:r>
              <a:rPr lang="en-US" sz="1200" kern="1200" baseline="0" dirty="0">
                <a:solidFill>
                  <a:schemeClr val="tx1"/>
                </a:solidFill>
                <a:effectLst/>
                <a:latin typeface="+mn-lt"/>
                <a:ea typeface="+mn-ea"/>
                <a:cs typeface="+mn-cs"/>
              </a:rPr>
              <a:t> data intensive and the data movement generate by these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dig deeper into our energy analysis. This figure shows </a:t>
            </a:r>
            <a:r>
              <a:rPr lang="en-US" sz="1200" kern="1200" dirty="0">
                <a:solidFill>
                  <a:schemeClr val="tx1"/>
                </a:solidFill>
                <a:latin typeface="+mn-lt"/>
                <a:ea typeface="+mn-ea"/>
                <a:cs typeface="+mn-cs"/>
              </a:rPr>
              <a:t>gives more insight into where energy is spent in the system when we scroll through a Google Docs.</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We find that 77% of the total energy consumption is due to data movement. The data movement energy includes the energy consumed by DRAM, the off-chip interconnect, and the on-chip caches.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We then zoom into each of those function and we find out that these functions are both very data intensive and majority of their energy goes to </a:t>
            </a:r>
            <a:r>
              <a:rPr lang="en-US" sz="1200" kern="1200" baseline="0" dirty="0" err="1">
                <a:solidFill>
                  <a:schemeClr val="tx1"/>
                </a:solidFill>
                <a:effectLst/>
                <a:latin typeface="+mn-lt"/>
                <a:ea typeface="+mn-ea"/>
                <a:cs typeface="+mn-cs"/>
              </a:rPr>
              <a:t>dat</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amovment</a:t>
            </a:r>
            <a:r>
              <a:rPr lang="en-US" sz="1200" kern="1200" baseline="0" dirty="0">
                <a:solidFill>
                  <a:schemeClr val="tx1"/>
                </a:solidFill>
                <a:effectLst/>
                <a:latin typeface="+mn-lt"/>
                <a:ea typeface="+mn-ea"/>
                <a:cs typeface="+mn-cs"/>
              </a:rPr>
              <a:t>. In fact we find that t</a:t>
            </a:r>
            <a:r>
              <a:rPr lang="en-US" sz="1200" kern="1200" dirty="0">
                <a:solidFill>
                  <a:schemeClr val="tx1"/>
                </a:solidFill>
                <a:latin typeface="+mn-lt"/>
                <a:ea typeface="+mn-ea"/>
                <a:cs typeface="+mn-cs"/>
              </a:rPr>
              <a:t>he data movement generated by texture tiling and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alone accounts for 37.7% of the total system energy</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OR</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In fact, the data movement generated by these two functions account for 37.7 of total system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When you present the question, you would say: we first need to see </a:t>
            </a:r>
            <a:r>
              <a:rPr lang="en-US" sz="1200" kern="1200" baseline="0" dirty="0" err="1">
                <a:solidFill>
                  <a:schemeClr val="tx1"/>
                </a:solidFill>
                <a:effectLst/>
                <a:latin typeface="+mn-lt"/>
                <a:ea typeface="+mn-ea"/>
                <a:cs typeface="+mn-cs"/>
              </a:rPr>
              <a:t>whats</a:t>
            </a:r>
            <a:r>
              <a:rPr lang="en-US" sz="1200" kern="1200" baseline="0" dirty="0">
                <a:solidFill>
                  <a:schemeClr val="tx1"/>
                </a:solidFill>
                <a:effectLst/>
                <a:latin typeface="+mn-lt"/>
                <a:ea typeface="+mn-ea"/>
                <a:cs typeface="+mn-cs"/>
              </a:rPr>
              <a:t> going on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need to first figure what each function does. We start by texture tiling.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76806758"/>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Feedback: move stuff from CPU-only to CPU+PIM, not fade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can we use PIM for texture tiling? To answer that, here I’m showing you</a:t>
            </a:r>
            <a:r>
              <a:rPr lang="en-US" sz="1200" kern="1200" baseline="0" dirty="0">
                <a:solidFill>
                  <a:schemeClr val="tx1"/>
                </a:solidFill>
                <a:latin typeface="+mn-lt"/>
                <a:ea typeface="+mn-ea"/>
                <a:cs typeface="+mn-cs"/>
              </a:rPr>
              <a:t> a bit more detailed of interactions between CPU and memory during texture tiling. As I said the </a:t>
            </a:r>
            <a:r>
              <a:rPr lang="en-US" sz="1200" kern="1200" baseline="0" dirty="0" err="1">
                <a:solidFill>
                  <a:schemeClr val="tx1"/>
                </a:solidFill>
                <a:latin typeface="+mn-lt"/>
                <a:ea typeface="+mn-ea"/>
                <a:cs typeface="+mn-cs"/>
              </a:rPr>
              <a:t>cpu</a:t>
            </a:r>
            <a:r>
              <a:rPr lang="en-US" sz="1200" kern="1200" baseline="0" dirty="0">
                <a:solidFill>
                  <a:schemeClr val="tx1"/>
                </a:solidFill>
                <a:latin typeface="+mn-lt"/>
                <a:ea typeface="+mn-ea"/>
                <a:cs typeface="+mn-cs"/>
              </a:rPr>
              <a:t> performs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store the bitmap in memory. It then needs to invoke Compositing process. Texture Tiling happens in between. The graphic driver read the bitmap, convert it to a more cache friendly format for GPU, and write it back to a location that GPU reads from.. It then invoke compositing. That</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s where a lot of data movement happens because there is poor data locality during this </a:t>
            </a:r>
            <a:r>
              <a:rPr lang="en-US" sz="1200" kern="1200" baseline="0" dirty="0" err="1">
                <a:solidFill>
                  <a:schemeClr val="tx1"/>
                </a:solidFill>
                <a:latin typeface="+mn-lt"/>
                <a:ea typeface="+mn-ea"/>
                <a:cs typeface="+mn-cs"/>
              </a:rPr>
              <a:t>processn</a:t>
            </a:r>
            <a:r>
              <a:rPr lang="en-US" sz="1200" kern="1200" baseline="0" dirty="0">
                <a:solidFill>
                  <a:schemeClr val="tx1"/>
                </a:solidFill>
                <a:latin typeface="+mn-lt"/>
                <a:ea typeface="+mn-ea"/>
                <a:cs typeface="+mn-cs"/>
              </a:rPr>
              <a:t> and the bitmap sizes are so large that in some cases they don’t even fit into last level cache. This process is a good candidate for PIM. Here I’m showing what would happen if we move it to PIM. PIM logic access the bitmaps in memory, do the conversion, and write it to the location </a:t>
            </a:r>
            <a:r>
              <a:rPr lang="en-US" sz="1200" kern="1200" baseline="0" dirty="0" err="1">
                <a:solidFill>
                  <a:schemeClr val="tx1"/>
                </a:solidFill>
                <a:latin typeface="+mn-lt"/>
                <a:ea typeface="+mn-ea"/>
                <a:cs typeface="+mn-cs"/>
              </a:rPr>
              <a:t>gpu</a:t>
            </a:r>
            <a:r>
              <a:rPr lang="en-US" sz="1200" kern="1200" baseline="0" dirty="0">
                <a:solidFill>
                  <a:schemeClr val="tx1"/>
                </a:solidFill>
                <a:latin typeface="+mn-lt"/>
                <a:ea typeface="+mn-ea"/>
                <a:cs typeface="+mn-cs"/>
              </a:rPr>
              <a:t> access that. This way, it eliminates a significant </a:t>
            </a:r>
            <a:r>
              <a:rPr lang="en-US" sz="1200" kern="1200" baseline="0" dirty="0" err="1">
                <a:solidFill>
                  <a:schemeClr val="tx1"/>
                </a:solidFill>
                <a:latin typeface="+mn-lt"/>
                <a:ea typeface="+mn-ea"/>
                <a:cs typeface="+mn-cs"/>
              </a:rPr>
              <a:t>porition</a:t>
            </a:r>
            <a:r>
              <a:rPr lang="en-US" sz="1200" kern="1200" baseline="0" dirty="0">
                <a:solidFill>
                  <a:schemeClr val="tx1"/>
                </a:solidFill>
                <a:latin typeface="+mn-lt"/>
                <a:ea typeface="+mn-ea"/>
                <a:cs typeface="+mn-cs"/>
              </a:rPr>
              <a:t> of data movement and it also frees up the </a:t>
            </a:r>
            <a:r>
              <a:rPr lang="en-US" sz="1200" kern="1200" baseline="0" dirty="0" err="1">
                <a:solidFill>
                  <a:schemeClr val="tx1"/>
                </a:solidFill>
                <a:latin typeface="+mn-lt"/>
                <a:ea typeface="+mn-ea"/>
                <a:cs typeface="+mn-cs"/>
              </a:rPr>
              <a:t>cpu</a:t>
            </a:r>
            <a:r>
              <a:rPr lang="en-US" sz="1200" kern="1200" baseline="0" dirty="0">
                <a:solidFill>
                  <a:schemeClr val="tx1"/>
                </a:solidFill>
                <a:latin typeface="+mn-lt"/>
                <a:ea typeface="+mn-ea"/>
                <a:cs typeface="+mn-cs"/>
              </a:rPr>
              <a:t> to do other important task</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a:t>
            </a:r>
            <a:r>
              <a:rPr lang="en-US" sz="1200" kern="1200" dirty="0" err="1">
                <a:solidFill>
                  <a:schemeClr val="tx1"/>
                </a:solidFill>
                <a:latin typeface="+mn-lt"/>
                <a:ea typeface="+mn-ea"/>
                <a:cs typeface="+mn-cs"/>
              </a:rPr>
              <a:t>whats</a:t>
            </a:r>
            <a:r>
              <a:rPr lang="en-US" sz="1200" kern="1200" dirty="0">
                <a:solidFill>
                  <a:schemeClr val="tx1"/>
                </a:solidFill>
                <a:latin typeface="+mn-lt"/>
                <a:ea typeface="+mn-ea"/>
                <a:cs typeface="+mn-cs"/>
              </a:rPr>
              <a:t> texture</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Tiglin</a:t>
            </a:r>
            <a:r>
              <a:rPr lang="en-US" sz="1200" kern="1200" baseline="0" dirty="0">
                <a:solidFill>
                  <a:schemeClr val="tx1"/>
                </a:solidFill>
                <a:latin typeface="+mn-lt"/>
                <a:ea typeface="+mn-ea"/>
                <a:cs typeface="+mn-cs"/>
              </a:rPr>
              <a:t>. Here I want to walk you through the major steps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Texture tiling happens after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and before compositing.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generates a rasterized bitmap.</a:t>
            </a:r>
            <a:r>
              <a:rPr lang="en-US" sz="1200" kern="1200" baseline="0" dirty="0">
                <a:solidFill>
                  <a:schemeClr val="tx1"/>
                </a:solidFill>
                <a:latin typeface="+mn-lt"/>
                <a:ea typeface="+mn-ea"/>
                <a:cs typeface="+mn-cs"/>
              </a:rPr>
              <a:t> Then, that bitmap is sent to GPU for compositing. </a:t>
            </a:r>
            <a:r>
              <a:rPr lang="en-US" sz="1200" kern="1200" dirty="0">
                <a:solidFill>
                  <a:schemeClr val="tx1"/>
                </a:solidFill>
                <a:latin typeface="+mn-lt"/>
                <a:ea typeface="+mn-ea"/>
                <a:cs typeface="+mn-cs"/>
              </a:rPr>
              <a:t>After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compositing accesses each texture in both the horizontal and vertical directions. To minimize cache misses during compositing, the graphics driver reads the rasterized bitmap ( 2 ) and converts the bitmap into a tiled texture layout</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Because of this</a:t>
            </a:r>
            <a:r>
              <a:rPr lang="en-US" sz="1200" kern="1200" baseline="0" dirty="0">
                <a:solidFill>
                  <a:schemeClr val="tx1"/>
                </a:solidFill>
                <a:latin typeface="+mn-lt"/>
                <a:ea typeface="+mn-ea"/>
                <a:cs typeface="+mn-cs"/>
              </a:rPr>
              <a:t> high amount of data movement, </a:t>
            </a:r>
            <a:r>
              <a:rPr lang="en-US" sz="1200" kern="1200" dirty="0">
                <a:solidFill>
                  <a:schemeClr val="tx1"/>
                </a:solidFill>
                <a:latin typeface="+mn-lt"/>
                <a:ea typeface="+mn-ea"/>
                <a:cs typeface="+mn-cs"/>
              </a:rPr>
              <a:t>texture tiling is a good candidate for PIM execution. By moving texture tiling to PIM, we</a:t>
            </a:r>
            <a:r>
              <a:rPr lang="en-US" sz="1200" kern="1200" baseline="0" dirty="0">
                <a:solidFill>
                  <a:schemeClr val="tx1"/>
                </a:solidFill>
                <a:latin typeface="+mn-lt"/>
                <a:ea typeface="+mn-ea"/>
                <a:cs typeface="+mn-cs"/>
              </a:rPr>
              <a:t> can let the PIM logic read the bitmap, performs the tiling operation in the memory, and the write it to a location that GPU will access. This </a:t>
            </a:r>
            <a:r>
              <a:rPr lang="en-US" sz="1200" kern="1200" baseline="0" dirty="0" err="1">
                <a:solidFill>
                  <a:schemeClr val="tx1"/>
                </a:solidFill>
                <a:latin typeface="+mn-lt"/>
                <a:ea typeface="+mn-ea"/>
                <a:cs typeface="+mn-cs"/>
              </a:rPr>
              <a:t>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we can </a:t>
            </a:r>
            <a:r>
              <a:rPr lang="en-US" sz="1200" kern="1200" dirty="0" err="1">
                <a:solidFill>
                  <a:schemeClr val="tx1"/>
                </a:solidFill>
                <a:latin typeface="+mn-lt"/>
                <a:ea typeface="+mn-ea"/>
                <a:cs typeface="+mn-cs"/>
              </a:rPr>
              <a:t>elimnate</a:t>
            </a:r>
            <a:r>
              <a:rPr lang="en-US" sz="1200" kern="1200" dirty="0">
                <a:solidFill>
                  <a:schemeClr val="tx1"/>
                </a:solidFill>
                <a:latin typeface="+mn-lt"/>
                <a:ea typeface="+mn-ea"/>
                <a:cs typeface="+mn-cs"/>
              </a:rPr>
              <a:t> a significant portion</a:t>
            </a:r>
            <a:r>
              <a:rPr lang="en-US" sz="1200" kern="1200" baseline="0" dirty="0">
                <a:solidFill>
                  <a:schemeClr val="tx1"/>
                </a:solidFill>
                <a:latin typeface="+mn-lt"/>
                <a:ea typeface="+mn-ea"/>
                <a:cs typeface="+mn-cs"/>
              </a:rPr>
              <a:t> of data movement as it happens close to data and avoid moving the texture back and forth between memory and CPU .</a:t>
            </a:r>
            <a:r>
              <a:rPr lang="en-US" sz="1200" kern="1200" dirty="0">
                <a:solidFill>
                  <a:schemeClr val="tx1"/>
                </a:solidFill>
                <a:latin typeface="+mn-lt"/>
                <a:ea typeface="+mn-ea"/>
                <a:cs typeface="+mn-cs"/>
              </a:rPr>
              <a:t> we can free up the CPU ( 5 ) to perform other important compute-intensive tasks in Chrome, such as handling user interaction, executing JavaScript code, or rasterizing other render objects.</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1404535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The</a:t>
            </a:r>
            <a:r>
              <a:rPr lang="en-US" baseline="0" dirty="0"/>
              <a:t> next question is whether </a:t>
            </a:r>
            <a:r>
              <a:rPr lang="en-US" sz="1200" kern="1200" dirty="0">
                <a:solidFill>
                  <a:schemeClr val="tx1"/>
                </a:solidFill>
                <a:latin typeface="+mn-lt"/>
                <a:ea typeface="+mn-ea"/>
                <a:cs typeface="+mn-cs"/>
              </a:rPr>
              <a:t>texture tiling is feasible</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to be implemented using PIM in consumer devices. To answer</a:t>
            </a:r>
            <a:r>
              <a:rPr lang="en-US" sz="1200" kern="1200" baseline="0" dirty="0">
                <a:solidFill>
                  <a:schemeClr val="tx1"/>
                </a:solidFill>
                <a:latin typeface="+mn-lt"/>
                <a:ea typeface="+mn-ea"/>
                <a:cs typeface="+mn-cs"/>
              </a:rPr>
              <a:t> that, we analyze the </a:t>
            </a:r>
            <a:r>
              <a:rPr lang="en-US" sz="1200" kern="1200" baseline="0" dirty="0" err="1">
                <a:solidFill>
                  <a:schemeClr val="tx1"/>
                </a:solidFill>
                <a:latin typeface="+mn-lt"/>
                <a:ea typeface="+mn-ea"/>
                <a:cs typeface="+mn-cs"/>
              </a:rPr>
              <a:t>texutre</a:t>
            </a:r>
            <a:r>
              <a:rPr lang="en-US" sz="1200" kern="1200" baseline="0" dirty="0">
                <a:solidFill>
                  <a:schemeClr val="tx1"/>
                </a:solidFill>
                <a:latin typeface="+mn-lt"/>
                <a:ea typeface="+mn-ea"/>
                <a:cs typeface="+mn-cs"/>
              </a:rPr>
              <a:t> tiling in detail and find that</a:t>
            </a:r>
          </a:p>
          <a:p>
            <a:r>
              <a:rPr lang="en-US" sz="1200" kern="1200" dirty="0">
                <a:solidFill>
                  <a:schemeClr val="tx1"/>
                </a:solidFill>
                <a:latin typeface="+mn-lt"/>
                <a:ea typeface="+mn-ea"/>
                <a:cs typeface="+mn-cs"/>
              </a:rPr>
              <a:t>hat texture tiling requires only simple primitives: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bitwise operations, and simple arithmetic operations (e.g., addition).</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These operations can be performed at high performance on our PIM core, and they can easily be implemented as a fixed function PIM accelerator.</a:t>
            </a:r>
          </a:p>
          <a:p>
            <a:r>
              <a:rPr lang="en-US" sz="1200" kern="1200" dirty="0">
                <a:solidFill>
                  <a:schemeClr val="tx1"/>
                </a:solidFill>
                <a:latin typeface="+mn-lt"/>
                <a:ea typeface="+mn-ea"/>
                <a:cs typeface="+mn-cs"/>
              </a:rPr>
              <a:t>Our analysis </a:t>
            </a:r>
            <a:r>
              <a:rPr lang="en-US" sz="1200" kern="1200" dirty="0" err="1">
                <a:solidFill>
                  <a:schemeClr val="tx1"/>
                </a:solidFill>
                <a:latin typeface="+mn-lt"/>
                <a:ea typeface="+mn-ea"/>
                <a:cs typeface="+mn-cs"/>
              </a:rPr>
              <a:t>hsows</a:t>
            </a:r>
            <a:r>
              <a:rPr lang="en-US" sz="1200" kern="1200" dirty="0">
                <a:solidFill>
                  <a:schemeClr val="tx1"/>
                </a:solidFill>
                <a:latin typeface="+mn-lt"/>
                <a:ea typeface="+mn-ea"/>
                <a:cs typeface="+mn-cs"/>
              </a:rPr>
              <a:t> that each</a:t>
            </a:r>
            <a:r>
              <a:rPr lang="en-US" sz="1200" kern="1200" baseline="0" dirty="0">
                <a:solidFill>
                  <a:schemeClr val="tx1"/>
                </a:solidFill>
                <a:latin typeface="+mn-lt"/>
                <a:ea typeface="+mn-ea"/>
                <a:cs typeface="+mn-cs"/>
              </a:rPr>
              <a:t> of them takes less than 10% of the area available per vault, and as a result, both are </a:t>
            </a:r>
            <a:r>
              <a:rPr lang="en-US" sz="1200" kern="1200" dirty="0">
                <a:solidFill>
                  <a:schemeClr val="tx1"/>
                </a:solidFill>
                <a:latin typeface="+mn-lt"/>
                <a:ea typeface="+mn-ea"/>
                <a:cs typeface="+mn-cs"/>
              </a:rPr>
              <a:t>feasible to implement in a consumer device with 3D-stacked memory</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As we explained before our PIM core is </a:t>
            </a:r>
            <a:r>
              <a:rPr lang="mr-IN" sz="1200" kern="1200" dirty="0">
                <a:solidFill>
                  <a:schemeClr val="tx1"/>
                </a:solidFill>
                <a:latin typeface="+mn-lt"/>
                <a:ea typeface="+mn-ea"/>
                <a:cs typeface="+mn-cs"/>
              </a:rPr>
              <a:t>…</a:t>
            </a:r>
            <a:r>
              <a:rPr lang="en-US" sz="1200" kern="1200" dirty="0">
                <a:solidFill>
                  <a:schemeClr val="tx1"/>
                </a:solidFill>
                <a:latin typeface="+mn-lt"/>
                <a:ea typeface="+mn-ea"/>
                <a:cs typeface="+mn-cs"/>
              </a:rPr>
              <a: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Our PIM accelerator for texture tiling consists of multiple in-memory tiling units. </a:t>
            </a:r>
          </a:p>
          <a:p>
            <a:r>
              <a:rPr lang="en-US" sz="1200" kern="1200" dirty="0">
                <a:solidFill>
                  <a:schemeClr val="tx1"/>
                </a:solidFill>
                <a:latin typeface="+mn-lt"/>
                <a:ea typeface="+mn-ea"/>
                <a:cs typeface="+mn-cs"/>
              </a:rPr>
              <a:t>Each in-memory tiling unit consists of only a simple ALU, and operates on a single 4 </a:t>
            </a:r>
            <a:r>
              <a:rPr lang="en-US" sz="1200" kern="1200" dirty="0" err="1">
                <a:solidFill>
                  <a:schemeClr val="tx1"/>
                </a:solidFill>
                <a:latin typeface="+mn-lt"/>
                <a:ea typeface="+mn-ea"/>
                <a:cs typeface="+mn-cs"/>
              </a:rPr>
              <a:t>kB</a:t>
            </a:r>
            <a:r>
              <a:rPr lang="en-US" sz="1200" kern="1200" dirty="0">
                <a:solidFill>
                  <a:schemeClr val="tx1"/>
                </a:solidFill>
                <a:latin typeface="+mn-lt"/>
                <a:ea typeface="+mn-ea"/>
                <a:cs typeface="+mn-cs"/>
              </a:rPr>
              <a:t> tile. </a:t>
            </a:r>
          </a:p>
          <a:p>
            <a:r>
              <a:rPr lang="en-US" sz="1200" kern="1200" dirty="0">
                <a:solidFill>
                  <a:schemeClr val="tx1"/>
                </a:solidFill>
                <a:latin typeface="+mn-lt"/>
                <a:ea typeface="+mn-ea"/>
                <a:cs typeface="+mn-cs"/>
              </a:rPr>
              <a:t>We empirically decide to use four in-memory tiling units in each PIM accelerator</a:t>
            </a:r>
          </a:p>
          <a:p>
            <a:endParaRPr lang="en-US" dirty="0"/>
          </a:p>
          <a:p>
            <a:r>
              <a:rPr lang="en-US" sz="1200" kern="1200" dirty="0">
                <a:solidFill>
                  <a:schemeClr val="tx1"/>
                </a:solidFill>
                <a:latin typeface="+mn-lt"/>
                <a:ea typeface="+mn-ea"/>
                <a:cs typeface="+mn-cs"/>
              </a:rPr>
              <a:t>We conclude that the area required for texture tiling PIM logic is small, making the PIM logic feasible to implement in a consumer device with 3D-stacked memory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219741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We did the same analysis for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a:t>
            </a:r>
            <a:r>
              <a:rPr lang="en-US" sz="1200" kern="1200" baseline="0" dirty="0">
                <a:solidFill>
                  <a:schemeClr val="tx1"/>
                </a:solidFill>
                <a:latin typeface="+mn-lt"/>
                <a:ea typeface="+mn-ea"/>
                <a:cs typeface="+mn-cs"/>
              </a:rPr>
              <a:t> Because of lack of time, I will talk about the key points here. </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Majority</a:t>
            </a:r>
            <a:r>
              <a:rPr lang="en-US" sz="1200" kern="1200" baseline="0" dirty="0">
                <a:solidFill>
                  <a:schemeClr val="tx1"/>
                </a:solidFill>
                <a:latin typeface="+mn-lt"/>
                <a:ea typeface="+mn-ea"/>
                <a:cs typeface="+mn-cs"/>
              </a:rPr>
              <a:t> come from </a:t>
            </a:r>
            <a:r>
              <a:rPr lang="en-US" sz="1200" kern="1200" dirty="0">
                <a:solidFill>
                  <a:schemeClr val="tx1"/>
                </a:solidFill>
                <a:latin typeface="+mn-lt"/>
                <a:ea typeface="+mn-ea"/>
                <a:cs typeface="+mn-cs"/>
              </a:rPr>
              <a:t>its streaming access pattern and the large sizes of the bitmaps (e.g., 1024x1024 pixels).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 function</a:t>
            </a:r>
            <a:r>
              <a:rPr lang="en-US" sz="1200" kern="1200" baseline="0" dirty="0">
                <a:solidFill>
                  <a:schemeClr val="tx1"/>
                </a:solidFill>
                <a:effectLst/>
                <a:latin typeface="+mn-lt"/>
                <a:ea typeface="+mn-ea"/>
                <a:cs typeface="+mn-cs"/>
              </a:rPr>
              <a:t> itself require simple computations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1017087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here I just want to wrap up our analysis for page scrolling.</a:t>
            </a:r>
            <a:r>
              <a:rPr lang="en-US" sz="1200" kern="1200" baseline="0" dirty="0">
                <a:solidFill>
                  <a:schemeClr val="tx1"/>
                </a:solidFill>
                <a:latin typeface="+mn-lt"/>
                <a:ea typeface="+mn-ea"/>
                <a:cs typeface="+mn-cs"/>
              </a:rPr>
              <a:t> We found two data intensive functions that account for a significant portion of energy during scrolling. We find that both function can significantly </a:t>
            </a:r>
            <a:r>
              <a:rPr lang="en-US" sz="1200" kern="1200" baseline="0" dirty="0" err="1">
                <a:solidFill>
                  <a:schemeClr val="tx1"/>
                </a:solidFill>
                <a:latin typeface="+mn-lt"/>
                <a:ea typeface="+mn-ea"/>
                <a:cs typeface="+mn-cs"/>
              </a:rPr>
              <a:t>benfti</a:t>
            </a:r>
            <a:r>
              <a:rPr lang="en-US" sz="1200" kern="1200" baseline="0" dirty="0">
                <a:solidFill>
                  <a:schemeClr val="tx1"/>
                </a:solidFill>
                <a:latin typeface="+mn-lt"/>
                <a:ea typeface="+mn-ea"/>
                <a:cs typeface="+mn-cs"/>
              </a:rPr>
              <a:t> from PIM execution. We also find that both functions are simple enough that can be </a:t>
            </a:r>
            <a:r>
              <a:rPr lang="en-US" sz="1200" kern="1200" baseline="0" dirty="0" err="1">
                <a:solidFill>
                  <a:schemeClr val="tx1"/>
                </a:solidFill>
                <a:latin typeface="+mn-lt"/>
                <a:ea typeface="+mn-ea"/>
                <a:cs typeface="+mn-cs"/>
              </a:rPr>
              <a:t>impelemented</a:t>
            </a:r>
            <a:r>
              <a:rPr lang="en-US" sz="1200" kern="1200" baseline="0" dirty="0">
                <a:solidFill>
                  <a:schemeClr val="tx1"/>
                </a:solidFill>
                <a:latin typeface="+mn-lt"/>
                <a:ea typeface="+mn-ea"/>
                <a:cs typeface="+mn-cs"/>
              </a:rPr>
              <a:t> at </a:t>
            </a:r>
            <a:r>
              <a:rPr lang="en-US" sz="1200" kern="1200" baseline="0" dirty="0" err="1">
                <a:solidFill>
                  <a:schemeClr val="tx1"/>
                </a:solidFill>
                <a:latin typeface="+mn-lt"/>
                <a:ea typeface="+mn-ea"/>
                <a:cs typeface="+mn-cs"/>
              </a:rPr>
              <a:t>pim</a:t>
            </a:r>
            <a:r>
              <a:rPr lang="en-US" sz="1200" kern="1200" baseline="0" dirty="0">
                <a:solidFill>
                  <a:schemeClr val="tx1"/>
                </a:solidFill>
                <a:latin typeface="+mn-lt"/>
                <a:ea typeface="+mn-ea"/>
                <a:cs typeface="+mn-cs"/>
              </a:rPr>
              <a:t> logic</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9346971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Now let me give you a little bit background on how prior works deal with the PIM coherence.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406957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Chrome uses a multi-process architecture, where each tab has its own application process for rendering the page displayed in the tab to improve reliability</a:t>
            </a:r>
            <a:r>
              <a:rPr lang="en-US" sz="1200" kern="1200" baseline="0" dirty="0">
                <a:solidFill>
                  <a:schemeClr val="tx1"/>
                </a:solidFill>
                <a:latin typeface="+mn-lt"/>
                <a:ea typeface="+mn-ea"/>
                <a:cs typeface="+mn-cs"/>
              </a:rPr>
              <a:t> and performance.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When a user switches between browser tabs, this triggers two operations: (1) a context switch to the process for the selected tab, and (2) a load operation for the new page.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65312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There are two primary concerns during tab switching: (1) how fast a new tab loads and becomes interactive, as this directly affects user satisfaction; and (2) memory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Memory consumption is a major concern for three reasons. First, the average memory footprint of a web page has increased significantly in recent years because of increased use of images, JavaScript, and video in modern web pages.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Second</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users tend to open multiple tabs at a time with each tab consuming additional memory.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Third, consumer devices typically have a much lower memory capacity than server or desktop systems, and without careful memory management, Chrome could run out of memory on these systems over time.</a:t>
            </a:r>
            <a:br>
              <a:rPr lang="en-US" sz="1200" kern="1200" dirty="0">
                <a:solidFill>
                  <a:schemeClr val="tx1"/>
                </a:solidFill>
                <a:latin typeface="+mn-lt"/>
                <a:ea typeface="+mn-ea"/>
                <a:cs typeface="+mn-cs"/>
              </a:rPr>
            </a:br>
            <a:br>
              <a:rPr lang="en-US" sz="1200" kern="1200" dirty="0">
                <a:solidFill>
                  <a:schemeClr val="tx1"/>
                </a:solidFill>
                <a:latin typeface="+mn-lt"/>
                <a:ea typeface="+mn-ea"/>
                <a:cs typeface="+mn-cs"/>
              </a:rPr>
            </a:b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0249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Moves between CPU and ZRAM</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There are two primary concerns during tab switching: (1) how fast a new tab loads and becomes interactive, as this directly affects user satisfaction; and (2) memory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Memory consumption is a major concern for three reasons. First, the average memory footprint of a web page has increased significantly in recent years because of increased use of images, JavaScript, and video in modern web pages.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Second</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users tend to open multiple tabs at a time with each tab consuming additional memory.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Third, consumer devices typically have a much lower memory capacity than server or desktop systems, and without careful memory management, Chrome could run out of memory on these systems over time.</a:t>
            </a:r>
            <a:br>
              <a:rPr lang="en-US" sz="1200" kern="1200" dirty="0">
                <a:solidFill>
                  <a:schemeClr val="tx1"/>
                </a:solidFill>
                <a:latin typeface="+mn-lt"/>
                <a:ea typeface="+mn-ea"/>
                <a:cs typeface="+mn-cs"/>
              </a:rPr>
            </a:br>
            <a:br>
              <a:rPr lang="en-US" sz="1200" kern="1200" dirty="0">
                <a:solidFill>
                  <a:schemeClr val="tx1"/>
                </a:solidFill>
                <a:latin typeface="+mn-lt"/>
                <a:ea typeface="+mn-ea"/>
                <a:cs typeface="+mn-cs"/>
              </a:rPr>
            </a:b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4683318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Now we want to see if we</a:t>
            </a:r>
            <a:r>
              <a:rPr lang="en-US" sz="1200" kern="1200" baseline="0" dirty="0">
                <a:solidFill>
                  <a:schemeClr val="tx1"/>
                </a:solidFill>
                <a:latin typeface="+mn-lt"/>
                <a:ea typeface="+mn-ea"/>
                <a:cs typeface="+mn-cs"/>
              </a:rPr>
              <a:t> can mitigate data movement cost with PIM. To answer that, lets again take a look at interaction between CPU and memory when CPU wants to swap out N pages. we need to figure out where the data movement happens. Here shows what happens when CPU wants to swap out N inactive pages. </a:t>
            </a:r>
            <a:r>
              <a:rPr lang="en-US" sz="1200" kern="1200" dirty="0">
                <a:solidFill>
                  <a:schemeClr val="tx1"/>
                </a:solidFill>
                <a:latin typeface="+mn-lt"/>
                <a:ea typeface="+mn-ea"/>
                <a:cs typeface="+mn-cs"/>
              </a:rPr>
              <a:t>it first read the inactive page data, compress the data ( 2 ), and write the compressed data to ZRAM. This incur a lot</a:t>
            </a:r>
            <a:r>
              <a:rPr lang="en-US" sz="1200" kern="1200" baseline="0" dirty="0">
                <a:solidFill>
                  <a:schemeClr val="tx1"/>
                </a:solidFill>
                <a:latin typeface="+mn-lt"/>
                <a:ea typeface="+mn-ea"/>
                <a:cs typeface="+mn-cs"/>
              </a:rPr>
              <a:t> of overhead. This operation </a:t>
            </a:r>
            <a:r>
              <a:rPr lang="en-US" sz="1200" kern="1200" dirty="0">
                <a:solidFill>
                  <a:schemeClr val="tx1"/>
                </a:solidFill>
                <a:latin typeface="+mn-lt"/>
                <a:ea typeface="+mn-ea"/>
                <a:cs typeface="+mn-cs"/>
              </a:rPr>
              <a:t>is a good fit for PIM as (1) it cause a large amount of data movement; and (2) compression can be handled in the background, since none of the active tab processes need the data that is being compressed</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Our analysis shows that the compression algorithm</a:t>
            </a:r>
            <a:r>
              <a:rPr lang="en-US" sz="1200" kern="1200" baseline="0" dirty="0">
                <a:solidFill>
                  <a:schemeClr val="tx1"/>
                </a:solidFill>
                <a:latin typeface="+mn-lt"/>
                <a:ea typeface="+mn-ea"/>
                <a:cs typeface="+mn-cs"/>
              </a:rPr>
              <a:t> used by chrome is simple enough that both </a:t>
            </a:r>
            <a:r>
              <a:rPr lang="en-US" sz="1200" kern="1200" baseline="0" dirty="0" err="1">
                <a:solidFill>
                  <a:schemeClr val="tx1"/>
                </a:solidFill>
                <a:latin typeface="+mn-lt"/>
                <a:ea typeface="+mn-ea"/>
                <a:cs typeface="+mn-cs"/>
              </a:rPr>
              <a:t>pim</a:t>
            </a:r>
            <a:r>
              <a:rPr lang="en-US" sz="1200" kern="1200" baseline="0" dirty="0">
                <a:solidFill>
                  <a:schemeClr val="tx1"/>
                </a:solidFill>
                <a:latin typeface="+mn-lt"/>
                <a:ea typeface="+mn-ea"/>
                <a:cs typeface="+mn-cs"/>
              </a:rPr>
              <a:t> core  and </a:t>
            </a:r>
            <a:r>
              <a:rPr lang="mr-IN" sz="1200" kern="1200" baseline="0" dirty="0">
                <a:solidFill>
                  <a:schemeClr val="tx1"/>
                </a:solidFill>
                <a:latin typeface="+mn-lt"/>
                <a:ea typeface="+mn-ea"/>
                <a:cs typeface="+mn-cs"/>
              </a:rPr>
              <a:t>…</a:t>
            </a: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To wrap up, we</a:t>
            </a:r>
            <a:r>
              <a:rPr lang="en-US" sz="1200" kern="1200" baseline="0" dirty="0">
                <a:solidFill>
                  <a:schemeClr val="tx1"/>
                </a:solidFill>
                <a:latin typeface="+mn-lt"/>
                <a:ea typeface="+mn-ea"/>
                <a:cs typeface="+mn-cs"/>
              </a:rPr>
              <a:t> found that a lot of data movement happens during tab switching as chrome tries to compress and decompress tabs. We find that both compression and decompression can significantly benefit from PIM execution and are feasible to be implemented at PIM logic</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Now on</a:t>
            </a:r>
            <a:r>
              <a:rPr lang="en-US" sz="1200" kern="1200" baseline="0" dirty="0">
                <a:solidFill>
                  <a:schemeClr val="tx1"/>
                </a:solidFill>
                <a:latin typeface="+mn-lt"/>
                <a:ea typeface="+mn-ea"/>
                <a:cs typeface="+mn-cs"/>
              </a:rPr>
              <a:t> the right </a:t>
            </a:r>
            <a:r>
              <a:rPr lang="en-US" sz="1200" kern="1200" dirty="0">
                <a:solidFill>
                  <a:schemeClr val="tx1"/>
                </a:solidFill>
                <a:latin typeface="+mn-lt"/>
                <a:ea typeface="+mn-ea"/>
                <a:cs typeface="+mn-cs"/>
              </a:rPr>
              <a:t>what happens when we offload compression to PIM. In this case, the CPU only informs the PIM logic about the pages that need to be swapped out, and the PIM logic operates on the uncompressed page data that is already in memory. This (1) eliminates the off-chip page data movement that took place during CPU-based compression, and (2) frees up the CPU to perform other tasks while PIM performs compression in the background. We observe a similar behavior during decompression.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7437157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To wrap up, we</a:t>
            </a:r>
            <a:r>
              <a:rPr lang="en-US" sz="1200" kern="1200" baseline="0" dirty="0">
                <a:solidFill>
                  <a:schemeClr val="tx1"/>
                </a:solidFill>
                <a:latin typeface="+mn-lt"/>
                <a:ea typeface="+mn-ea"/>
                <a:cs typeface="+mn-cs"/>
              </a:rPr>
              <a:t> found that a lot of data movement happens during tab switching as chrome tries to compress and decompress tabs. We find that both compression and decompression can significantly benefit from PIM execution and are feasible to be implemented at PIM logic</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23379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4494575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166357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9609621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5437524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0432302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718875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We also analyze video play back and video capture. We take a look at energy consumption when vp9 decider is </a:t>
            </a:r>
            <a:r>
              <a:rPr lang="en-US" sz="1200" kern="1200" dirty="0" err="1">
                <a:solidFill>
                  <a:schemeClr val="tx1"/>
                </a:solidFill>
                <a:latin typeface="+mn-lt"/>
                <a:ea typeface="+mn-ea"/>
                <a:cs typeface="+mn-cs"/>
              </a:rPr>
              <a:t>yaed</a:t>
            </a:r>
            <a:r>
              <a:rPr lang="en-US" sz="1200" kern="1200" dirty="0">
                <a:solidFill>
                  <a:schemeClr val="tx1"/>
                </a:solidFill>
                <a:latin typeface="+mn-lt"/>
                <a:ea typeface="+mn-ea"/>
                <a:cs typeface="+mn-cs"/>
              </a:rPr>
              <a:t> to playback a </a:t>
            </a:r>
            <a:r>
              <a:rPr lang="en-US" sz="1200" kern="1200" dirty="0" err="1">
                <a:solidFill>
                  <a:schemeClr val="tx1"/>
                </a:solidFill>
                <a:latin typeface="+mn-lt"/>
                <a:ea typeface="+mn-ea"/>
                <a:cs typeface="+mn-cs"/>
              </a:rPr>
              <a:t>netflix</a:t>
            </a:r>
            <a:r>
              <a:rPr lang="en-US" sz="1200" kern="1200" dirty="0">
                <a:solidFill>
                  <a:schemeClr val="tx1"/>
                </a:solidFill>
                <a:latin typeface="+mn-lt"/>
                <a:ea typeface="+mn-ea"/>
                <a:cs typeface="+mn-cs"/>
              </a:rPr>
              <a:t> film, and when vp9 </a:t>
            </a:r>
            <a:r>
              <a:rPr lang="en-US" sz="1200" kern="1200" dirty="0" err="1">
                <a:solidFill>
                  <a:schemeClr val="tx1"/>
                </a:solidFill>
                <a:latin typeface="+mn-lt"/>
                <a:ea typeface="+mn-ea"/>
                <a:cs typeface="+mn-cs"/>
              </a:rPr>
              <a:t>wncoder</a:t>
            </a:r>
            <a:r>
              <a:rPr lang="en-US" sz="1200" kern="1200" dirty="0">
                <a:solidFill>
                  <a:schemeClr val="tx1"/>
                </a:solidFill>
                <a:latin typeface="+mn-lt"/>
                <a:ea typeface="+mn-ea"/>
                <a:cs typeface="+mn-cs"/>
              </a:rPr>
              <a:t> is used to do real-time encoding of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for both of these workloads data </a:t>
            </a:r>
            <a:r>
              <a:rPr lang="en-US" sz="1200" kern="1200" dirty="0" err="1">
                <a:solidFill>
                  <a:schemeClr val="tx1"/>
                </a:solidFill>
                <a:latin typeface="+mn-lt"/>
                <a:ea typeface="+mn-ea"/>
                <a:cs typeface="+mn-cs"/>
              </a:rPr>
              <a:t>movemwnt</a:t>
            </a:r>
            <a:r>
              <a:rPr lang="en-US" sz="1200" kern="1200" dirty="0">
                <a:solidFill>
                  <a:schemeClr val="tx1"/>
                </a:solidFill>
                <a:latin typeface="+mn-lt"/>
                <a:ea typeface="+mn-ea"/>
                <a:cs typeface="+mn-cs"/>
              </a:rPr>
              <a:t> is a major contributor to the total system </a:t>
            </a:r>
            <a:r>
              <a:rPr lang="en-US" sz="1200" kern="1200" dirty="0" err="1">
                <a:solidFill>
                  <a:schemeClr val="tx1"/>
                </a:solidFill>
                <a:latin typeface="+mn-lt"/>
                <a:ea typeface="+mn-ea"/>
                <a:cs typeface="+mn-cs"/>
              </a:rPr>
              <a:t>enery</a:t>
            </a:r>
            <a:r>
              <a:rPr lang="en-US" sz="1200" kern="1200" dirty="0">
                <a:solidFill>
                  <a:schemeClr val="tx1"/>
                </a:solidFill>
                <a:latin typeface="+mn-lt"/>
                <a:ea typeface="+mn-ea"/>
                <a:cs typeface="+mn-cs"/>
              </a:rPr>
              <a: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When we dog deeper we find that they are simple functions in decoding and encoding pipeline that generate the majority of </a:t>
            </a:r>
            <a:r>
              <a:rPr lang="en-US" sz="1200" kern="1200" dirty="0" err="1">
                <a:solidFill>
                  <a:schemeClr val="tx1"/>
                </a:solidFill>
                <a:latin typeface="+mn-lt"/>
                <a:ea typeface="+mn-ea"/>
                <a:cs typeface="+mn-cs"/>
              </a:rPr>
              <a:t>dara</a:t>
            </a:r>
            <a:r>
              <a:rPr lang="en-US" sz="1200" kern="1200" dirty="0">
                <a:solidFill>
                  <a:schemeClr val="tx1"/>
                </a:solidFill>
                <a:latin typeface="+mn-lt"/>
                <a:ea typeface="+mn-ea"/>
                <a:cs typeface="+mn-cs"/>
              </a:rPr>
              <a:t> movement.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Please refer to the paper for more detail.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5859566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and then analyzing the benefit of PIM in our simulator</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849531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8456572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37911245"/>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539050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7.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8.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0.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9.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3304723388"/>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6/24/18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2018. 6. 24.</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6/24/18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6/24/18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6/24/18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6/24/18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6/24/18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6/24/18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6/24/18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6/24/18</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6/24/18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6/24/18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6/24/18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6/24/18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6/24/18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6/24/18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6/24/18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6/24/18</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6/24/18</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6/24/18</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6/24/18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6/24/18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6/24/18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6/24/18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2DA44F71-97AF-5B4D-A1C7-1F41097B8ECB}" type="slidenum">
              <a:rPr lang="en-US" altLang="en-US"/>
              <a:pPr>
                <a:defRPr/>
              </a:pPr>
              <a:t>‹#›</a:t>
            </a:fld>
            <a:endParaRPr lang="en-US" altLang="en-US"/>
          </a:p>
        </p:txBody>
      </p:sp>
    </p:spTree>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84FBA80-169A-CF4F-81AB-23BBF8E699B7}" type="slidenum">
              <a:rPr lang="en-US" altLang="en-US"/>
              <a:pPr>
                <a:defRPr/>
              </a:pPr>
              <a:t>‹#›</a:t>
            </a:fld>
            <a:endParaRPr lang="en-US" altLang="en-US"/>
          </a:p>
        </p:txBody>
      </p:sp>
    </p:spTree>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53F1A5F-2C12-594C-8B85-1E26B88C50AA}" type="slidenum">
              <a:rPr lang="en-US" altLang="en-US"/>
              <a:pPr>
                <a:defRPr/>
              </a:pPr>
              <a:t>‹#›</a:t>
            </a:fld>
            <a:endParaRPr lang="en-US" altLang="en-US"/>
          </a:p>
        </p:txBody>
      </p:sp>
    </p:spTree>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1E6B75-5FA6-4D4F-BFDC-B3EFD3E2801D}" type="slidenum">
              <a:rPr lang="en-US" altLang="en-US"/>
              <a:pPr>
                <a:defRPr/>
              </a:pPr>
              <a:t>‹#›</a:t>
            </a:fld>
            <a:endParaRPr lang="en-US" altLang="en-US"/>
          </a:p>
        </p:txBody>
      </p:sp>
    </p:spTree>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C652B75-237A-8645-9157-1DED321E43A4}" type="slidenum">
              <a:rPr lang="en-US" altLang="en-US"/>
              <a:pPr>
                <a:defRPr/>
              </a:pPr>
              <a:t>‹#›</a:t>
            </a:fld>
            <a:endParaRPr lang="en-US" altLang="en-US"/>
          </a:p>
        </p:txBody>
      </p:sp>
    </p:spTree>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221AADC8-4A39-E242-9ADC-85AE107A185B}" type="slidenum">
              <a:rPr lang="en-US" altLang="en-US"/>
              <a:pPr>
                <a:defRPr/>
              </a:pPr>
              <a:t>‹#›</a:t>
            </a:fld>
            <a:endParaRPr lang="en-US" altLang="en-US"/>
          </a:p>
        </p:txBody>
      </p:sp>
    </p:spTree>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648E5F4E-AC6C-794D-A8E8-B782E09C7974}" type="slidenum">
              <a:rPr lang="en-US" altLang="en-US"/>
              <a:pPr>
                <a:defRPr/>
              </a:pPr>
              <a:t>‹#›</a:t>
            </a:fld>
            <a:endParaRPr lang="en-US" altLang="en-US"/>
          </a:p>
        </p:txBody>
      </p:sp>
    </p:spTree>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13CD48-6BC3-D848-B6B6-CF9D818EAAB7}" type="slidenum">
              <a:rPr lang="en-US" altLang="en-US"/>
              <a:pPr>
                <a:defRPr/>
              </a:pPr>
              <a:t>‹#›</a:t>
            </a:fld>
            <a:endParaRPr lang="en-US" altLang="en-US"/>
          </a:p>
        </p:txBody>
      </p:sp>
    </p:spTree>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BF40916-BA07-D94F-A2DA-469BA0964061}" type="slidenum">
              <a:rPr lang="en-US" altLang="en-US"/>
              <a:pPr>
                <a:defRPr/>
              </a:pPr>
              <a:t>‹#›</a:t>
            </a:fld>
            <a:endParaRPr lang="en-US" altLang="en-US"/>
          </a:p>
        </p:txBody>
      </p:sp>
    </p:spTree>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E4E252-6424-9843-A1FE-1A4EAB4CB9D2}" type="slidenum">
              <a:rPr lang="en-US" altLang="en-US"/>
              <a:pPr>
                <a:defRPr/>
              </a:pPr>
              <a:t>‹#›</a:t>
            </a:fld>
            <a:endParaRPr lang="en-US" altLang="en-US"/>
          </a:p>
        </p:txBody>
      </p:sp>
    </p:spTree>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8D5C1E7-D7B8-AB46-B7AD-AD1AE346746F}" type="slidenum">
              <a:rPr lang="en-US" altLang="en-US"/>
              <a:pPr>
                <a:defRPr/>
              </a:pPr>
              <a:t>‹#›</a:t>
            </a:fld>
            <a:endParaRPr lang="en-US" altLang="en-US"/>
          </a:p>
        </p:txBody>
      </p:sp>
    </p:spTree>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B2A91C8-C170-3E49-AD64-7F76E3C3884E}" type="slidenum">
              <a:rPr lang="en-US" altLang="en-US"/>
              <a:pPr>
                <a:defRPr/>
              </a:pPr>
              <a:t>‹#›</a:t>
            </a:fld>
            <a:endParaRPr lang="en-US" altLang="en-US"/>
          </a:p>
        </p:txBody>
      </p:sp>
    </p:spTree>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3184816924"/>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836280664"/>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2237313103"/>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3801143306"/>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558672437"/>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656213817"/>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1438289756"/>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3058437456"/>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1434207512"/>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2690866187"/>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3040578628"/>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4067602057"/>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70705054"/>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103509978"/>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082448648"/>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21678156"/>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6/24/18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1663191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6/24/18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4077011502"/>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6/24/18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116046637"/>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255254111"/>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6/24/18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543592407"/>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806303043"/>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306169240"/>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4291206735"/>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1009980325"/>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ext uri="{BB962C8B-B14F-4D97-AF65-F5344CB8AC3E}">
        <p14:creationId xmlns:p14="http://schemas.microsoft.com/office/powerpoint/2010/main" val="3824416179"/>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76567201"/>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27718866"/>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83127612"/>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08917338"/>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34470036"/>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6884746"/>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72698584"/>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72742796"/>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14B2CC6-BCAC-1643-AB78-C2ADF490D950}"/>
              </a:ext>
            </a:extLst>
          </p:cNvPr>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0751B17A-BF36-4842-B734-E23F1865B0C4}"/>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28F08601-02AD-6D40-B66A-AFD9E5D6095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055B2BB-4A1A-D34E-80ED-672CDAF1ADB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6F15F5C2-BAE1-1849-939C-51DA7DCD9ABF}"/>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7013B461-D351-8C4C-8D06-99189598BB72}"/>
              </a:ext>
            </a:extLst>
          </p:cNvPr>
          <p:cNvSpPr>
            <a:spLocks noGrp="1" noChangeArrowheads="1"/>
          </p:cNvSpPr>
          <p:nvPr>
            <p:ph type="sldNum" sz="quarter" idx="12"/>
          </p:nvPr>
        </p:nvSpPr>
        <p:spPr/>
        <p:txBody>
          <a:bodyPr/>
          <a:lstStyle>
            <a:lvl1pPr>
              <a:defRPr sz="1200"/>
            </a:lvl1pPr>
          </a:lstStyle>
          <a:p>
            <a:fld id="{DE858C0F-DBE4-7F41-93EF-EEDB90BFFB25}" type="slidenum">
              <a:rPr lang="en-US" altLang="en-US"/>
              <a:pPr/>
              <a:t>‹#›</a:t>
            </a:fld>
            <a:endParaRPr lang="en-US" altLang="en-US"/>
          </a:p>
        </p:txBody>
      </p:sp>
    </p:spTree>
    <p:extLst>
      <p:ext uri="{BB962C8B-B14F-4D97-AF65-F5344CB8AC3E}">
        <p14:creationId xmlns:p14="http://schemas.microsoft.com/office/powerpoint/2010/main" val="2804050466"/>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320C456-BAB2-674B-9279-F74D1E6BAEB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7C3D555-B1CA-AC40-8B14-51B307E08C9C}"/>
              </a:ext>
            </a:extLst>
          </p:cNvPr>
          <p:cNvSpPr>
            <a:spLocks noGrp="1" noChangeArrowheads="1"/>
          </p:cNvSpPr>
          <p:nvPr>
            <p:ph type="sldNum" sz="quarter" idx="11"/>
          </p:nvPr>
        </p:nvSpPr>
        <p:spPr>
          <a:ln/>
        </p:spPr>
        <p:txBody>
          <a:bodyPr/>
          <a:lstStyle>
            <a:lvl1pPr>
              <a:defRPr/>
            </a:lvl1pPr>
          </a:lstStyle>
          <a:p>
            <a:fld id="{1BBEC082-DB60-894D-A65F-EC5CC660E7FA}" type="slidenum">
              <a:rPr lang="en-US" altLang="en-US"/>
              <a:pPr/>
              <a:t>‹#›</a:t>
            </a:fld>
            <a:endParaRPr lang="en-US" altLang="en-US"/>
          </a:p>
        </p:txBody>
      </p:sp>
    </p:spTree>
    <p:extLst>
      <p:ext uri="{BB962C8B-B14F-4D97-AF65-F5344CB8AC3E}">
        <p14:creationId xmlns:p14="http://schemas.microsoft.com/office/powerpoint/2010/main" val="878115516"/>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5D8824E4-CBD0-324D-B203-16810E3CD22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883843B-4311-F64D-ABF4-8C528A440053}"/>
              </a:ext>
            </a:extLst>
          </p:cNvPr>
          <p:cNvSpPr>
            <a:spLocks noGrp="1" noChangeArrowheads="1"/>
          </p:cNvSpPr>
          <p:nvPr>
            <p:ph type="sldNum" sz="quarter" idx="11"/>
          </p:nvPr>
        </p:nvSpPr>
        <p:spPr>
          <a:ln/>
        </p:spPr>
        <p:txBody>
          <a:bodyPr/>
          <a:lstStyle>
            <a:lvl1pPr>
              <a:defRPr/>
            </a:lvl1pPr>
          </a:lstStyle>
          <a:p>
            <a:fld id="{9BFABF82-8CD4-944F-9794-F4BB55EAA671}" type="slidenum">
              <a:rPr lang="en-US" altLang="en-US"/>
              <a:pPr/>
              <a:t>‹#›</a:t>
            </a:fld>
            <a:endParaRPr lang="en-US" altLang="en-US"/>
          </a:p>
        </p:txBody>
      </p:sp>
    </p:spTree>
    <p:extLst>
      <p:ext uri="{BB962C8B-B14F-4D97-AF65-F5344CB8AC3E}">
        <p14:creationId xmlns:p14="http://schemas.microsoft.com/office/powerpoint/2010/main" val="1635817922"/>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BFDEB397-DCF4-E046-9CEF-3C1373D51A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E8B1ECD-5EF8-C347-8080-250C48299511}"/>
              </a:ext>
            </a:extLst>
          </p:cNvPr>
          <p:cNvSpPr>
            <a:spLocks noGrp="1" noChangeArrowheads="1"/>
          </p:cNvSpPr>
          <p:nvPr>
            <p:ph type="sldNum" sz="quarter" idx="11"/>
          </p:nvPr>
        </p:nvSpPr>
        <p:spPr>
          <a:ln/>
        </p:spPr>
        <p:txBody>
          <a:bodyPr/>
          <a:lstStyle>
            <a:lvl1pPr>
              <a:defRPr/>
            </a:lvl1pPr>
          </a:lstStyle>
          <a:p>
            <a:fld id="{BB7531F1-CE42-F44C-9E97-BCF6159B0BFB}" type="slidenum">
              <a:rPr lang="en-US" altLang="en-US"/>
              <a:pPr/>
              <a:t>‹#›</a:t>
            </a:fld>
            <a:endParaRPr lang="en-US" altLang="en-US"/>
          </a:p>
        </p:txBody>
      </p:sp>
    </p:spTree>
    <p:extLst>
      <p:ext uri="{BB962C8B-B14F-4D97-AF65-F5344CB8AC3E}">
        <p14:creationId xmlns:p14="http://schemas.microsoft.com/office/powerpoint/2010/main" val="3101457189"/>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77F40A4-3E89-1B45-BEBF-0AA9EDBC37F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7B6CB434-7272-F144-B3EB-748B298E8A16}"/>
              </a:ext>
            </a:extLst>
          </p:cNvPr>
          <p:cNvSpPr>
            <a:spLocks noGrp="1" noChangeArrowheads="1"/>
          </p:cNvSpPr>
          <p:nvPr>
            <p:ph type="sldNum" sz="quarter" idx="11"/>
          </p:nvPr>
        </p:nvSpPr>
        <p:spPr>
          <a:ln/>
        </p:spPr>
        <p:txBody>
          <a:bodyPr/>
          <a:lstStyle>
            <a:lvl1pPr>
              <a:defRPr/>
            </a:lvl1pPr>
          </a:lstStyle>
          <a:p>
            <a:fld id="{4BF0034D-4554-BD42-802B-E49E3DC77C97}" type="slidenum">
              <a:rPr lang="en-US" altLang="en-US"/>
              <a:pPr/>
              <a:t>‹#›</a:t>
            </a:fld>
            <a:endParaRPr lang="en-US" altLang="en-US"/>
          </a:p>
        </p:txBody>
      </p:sp>
    </p:spTree>
    <p:extLst>
      <p:ext uri="{BB962C8B-B14F-4D97-AF65-F5344CB8AC3E}">
        <p14:creationId xmlns:p14="http://schemas.microsoft.com/office/powerpoint/2010/main" val="2244965659"/>
      </p:ext>
    </p:extLst>
  </p:cSld>
  <p:clrMapOvr>
    <a:masterClrMapping/>
  </p:clrMapOvr>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33EA543-58EC-1145-A87A-818F11E2CB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17CD2823-E242-7D44-9F36-68BECE5A08D6}"/>
              </a:ext>
            </a:extLst>
          </p:cNvPr>
          <p:cNvSpPr>
            <a:spLocks noGrp="1" noChangeArrowheads="1"/>
          </p:cNvSpPr>
          <p:nvPr>
            <p:ph type="sldNum" sz="quarter" idx="11"/>
          </p:nvPr>
        </p:nvSpPr>
        <p:spPr>
          <a:ln/>
        </p:spPr>
        <p:txBody>
          <a:bodyPr/>
          <a:lstStyle>
            <a:lvl1pPr>
              <a:defRPr/>
            </a:lvl1pPr>
          </a:lstStyle>
          <a:p>
            <a:fld id="{28AF0954-8371-A644-8944-406A45A852A9}" type="slidenum">
              <a:rPr lang="en-US" altLang="en-US"/>
              <a:pPr/>
              <a:t>‹#›</a:t>
            </a:fld>
            <a:endParaRPr lang="en-US" altLang="en-US"/>
          </a:p>
        </p:txBody>
      </p:sp>
    </p:spTree>
    <p:extLst>
      <p:ext uri="{BB962C8B-B14F-4D97-AF65-F5344CB8AC3E}">
        <p14:creationId xmlns:p14="http://schemas.microsoft.com/office/powerpoint/2010/main" val="2939395626"/>
      </p:ext>
    </p:extLst>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D401DBD6-0D40-914C-A4A9-0E1A056209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8D2885C7-A8DE-944D-A733-91FB1D23A917}"/>
              </a:ext>
            </a:extLst>
          </p:cNvPr>
          <p:cNvSpPr>
            <a:spLocks noGrp="1" noChangeArrowheads="1"/>
          </p:cNvSpPr>
          <p:nvPr>
            <p:ph type="sldNum" sz="quarter" idx="11"/>
          </p:nvPr>
        </p:nvSpPr>
        <p:spPr>
          <a:ln/>
        </p:spPr>
        <p:txBody>
          <a:bodyPr/>
          <a:lstStyle>
            <a:lvl1pPr>
              <a:defRPr/>
            </a:lvl1pPr>
          </a:lstStyle>
          <a:p>
            <a:fld id="{1BBB2226-A9FA-DB47-9CF0-2E287A38960E}" type="slidenum">
              <a:rPr lang="en-US" altLang="en-US"/>
              <a:pPr/>
              <a:t>‹#›</a:t>
            </a:fld>
            <a:endParaRPr lang="en-US" altLang="en-US"/>
          </a:p>
        </p:txBody>
      </p:sp>
    </p:spTree>
    <p:extLst>
      <p:ext uri="{BB962C8B-B14F-4D97-AF65-F5344CB8AC3E}">
        <p14:creationId xmlns:p14="http://schemas.microsoft.com/office/powerpoint/2010/main" val="827617510"/>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F3099B0-B9D2-8449-B33E-AE3FA8363DE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D5B7DF8-5103-1B42-996C-8AA394272AE5}"/>
              </a:ext>
            </a:extLst>
          </p:cNvPr>
          <p:cNvSpPr>
            <a:spLocks noGrp="1" noChangeArrowheads="1"/>
          </p:cNvSpPr>
          <p:nvPr>
            <p:ph type="sldNum" sz="quarter" idx="11"/>
          </p:nvPr>
        </p:nvSpPr>
        <p:spPr>
          <a:ln/>
        </p:spPr>
        <p:txBody>
          <a:bodyPr/>
          <a:lstStyle>
            <a:lvl1pPr>
              <a:defRPr/>
            </a:lvl1pPr>
          </a:lstStyle>
          <a:p>
            <a:fld id="{FF674C63-9CEC-E640-98D8-DC688D3DD9E4}" type="slidenum">
              <a:rPr lang="en-US" altLang="en-US"/>
              <a:pPr/>
              <a:t>‹#›</a:t>
            </a:fld>
            <a:endParaRPr lang="en-US" altLang="en-US"/>
          </a:p>
        </p:txBody>
      </p:sp>
    </p:spTree>
    <p:extLst>
      <p:ext uri="{BB962C8B-B14F-4D97-AF65-F5344CB8AC3E}">
        <p14:creationId xmlns:p14="http://schemas.microsoft.com/office/powerpoint/2010/main" val="1213395378"/>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500CE77-FA0E-B448-AA17-55A6703F6BA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B609F3A-95A7-5841-8128-4F348A5B515C}"/>
              </a:ext>
            </a:extLst>
          </p:cNvPr>
          <p:cNvSpPr>
            <a:spLocks noGrp="1" noChangeArrowheads="1"/>
          </p:cNvSpPr>
          <p:nvPr>
            <p:ph type="sldNum" sz="quarter" idx="11"/>
          </p:nvPr>
        </p:nvSpPr>
        <p:spPr>
          <a:ln/>
        </p:spPr>
        <p:txBody>
          <a:bodyPr/>
          <a:lstStyle>
            <a:lvl1pPr>
              <a:defRPr/>
            </a:lvl1pPr>
          </a:lstStyle>
          <a:p>
            <a:fld id="{1DB733DC-D3FD-4841-8A7A-4F4AB73A1310}" type="slidenum">
              <a:rPr lang="en-US" altLang="en-US"/>
              <a:pPr/>
              <a:t>‹#›</a:t>
            </a:fld>
            <a:endParaRPr lang="en-US" altLang="en-US"/>
          </a:p>
        </p:txBody>
      </p:sp>
    </p:spTree>
    <p:extLst>
      <p:ext uri="{BB962C8B-B14F-4D97-AF65-F5344CB8AC3E}">
        <p14:creationId xmlns:p14="http://schemas.microsoft.com/office/powerpoint/2010/main" val="1512567868"/>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DCD27D1-ECFD-F447-88C4-5B5CD7C644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FB4D705-4483-1248-A730-79BF1918ACC8}"/>
              </a:ext>
            </a:extLst>
          </p:cNvPr>
          <p:cNvSpPr>
            <a:spLocks noGrp="1" noChangeArrowheads="1"/>
          </p:cNvSpPr>
          <p:nvPr>
            <p:ph type="sldNum" sz="quarter" idx="11"/>
          </p:nvPr>
        </p:nvSpPr>
        <p:spPr>
          <a:ln/>
        </p:spPr>
        <p:txBody>
          <a:bodyPr/>
          <a:lstStyle>
            <a:lvl1pPr>
              <a:defRPr/>
            </a:lvl1pPr>
          </a:lstStyle>
          <a:p>
            <a:fld id="{F3317078-9EBE-8343-B263-FE4EDA0B86E1}" type="slidenum">
              <a:rPr lang="en-US" altLang="en-US"/>
              <a:pPr/>
              <a:t>‹#›</a:t>
            </a:fld>
            <a:endParaRPr lang="en-US" altLang="en-US"/>
          </a:p>
        </p:txBody>
      </p:sp>
    </p:spTree>
    <p:extLst>
      <p:ext uri="{BB962C8B-B14F-4D97-AF65-F5344CB8AC3E}">
        <p14:creationId xmlns:p14="http://schemas.microsoft.com/office/powerpoint/2010/main" val="2254433582"/>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67F7E7C7-D54C-7E42-B902-18631D0E50C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0C1EF86-4B10-0E4B-87A4-4C31410E3E8A}"/>
              </a:ext>
            </a:extLst>
          </p:cNvPr>
          <p:cNvSpPr>
            <a:spLocks noGrp="1" noChangeArrowheads="1"/>
          </p:cNvSpPr>
          <p:nvPr>
            <p:ph type="sldNum" sz="quarter" idx="11"/>
          </p:nvPr>
        </p:nvSpPr>
        <p:spPr>
          <a:ln/>
        </p:spPr>
        <p:txBody>
          <a:bodyPr/>
          <a:lstStyle>
            <a:lvl1pPr>
              <a:defRPr/>
            </a:lvl1pPr>
          </a:lstStyle>
          <a:p>
            <a:fld id="{DAEEAFA2-6AF3-564D-8551-0ACDAB9DDF09}" type="slidenum">
              <a:rPr lang="en-US" altLang="en-US"/>
              <a:pPr/>
              <a:t>‹#›</a:t>
            </a:fld>
            <a:endParaRPr lang="en-US" altLang="en-US"/>
          </a:p>
        </p:txBody>
      </p:sp>
    </p:spTree>
    <p:extLst>
      <p:ext uri="{BB962C8B-B14F-4D97-AF65-F5344CB8AC3E}">
        <p14:creationId xmlns:p14="http://schemas.microsoft.com/office/powerpoint/2010/main" val="989456455"/>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C90C948-2B96-0640-82B2-1E954D9CB72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E2E6134-7558-6D42-88BC-6E9B9E7448A4}"/>
              </a:ext>
            </a:extLst>
          </p:cNvPr>
          <p:cNvSpPr>
            <a:spLocks noGrp="1" noChangeArrowheads="1"/>
          </p:cNvSpPr>
          <p:nvPr>
            <p:ph type="sldNum" sz="quarter" idx="11"/>
          </p:nvPr>
        </p:nvSpPr>
        <p:spPr>
          <a:ln/>
        </p:spPr>
        <p:txBody>
          <a:bodyPr/>
          <a:lstStyle>
            <a:lvl1pPr>
              <a:defRPr/>
            </a:lvl1pPr>
          </a:lstStyle>
          <a:p>
            <a:fld id="{F0A436F3-25BF-5246-8097-CFB6BF81F56B}" type="slidenum">
              <a:rPr lang="en-US" altLang="en-US"/>
              <a:pPr/>
              <a:t>‹#›</a:t>
            </a:fld>
            <a:endParaRPr lang="en-US" altLang="en-US"/>
          </a:p>
        </p:txBody>
      </p:sp>
    </p:spTree>
    <p:extLst>
      <p:ext uri="{BB962C8B-B14F-4D97-AF65-F5344CB8AC3E}">
        <p14:creationId xmlns:p14="http://schemas.microsoft.com/office/powerpoint/2010/main" val="446642118"/>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6/24/18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80555288"/>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6/24/18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551146983"/>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6/24/18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70417059"/>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6/24/18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4028860798"/>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6/24/18</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82953428"/>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6/24/18</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917967468"/>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6/24/18</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114535082"/>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6/24/18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116666942"/>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6/24/18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506696824"/>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6/24/18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814439633"/>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6/24/18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569929455"/>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userDrawn="1"/>
        </p:nvSpPr>
        <p:spPr>
          <a:xfrm>
            <a:off x="0" y="6543675"/>
            <a:ext cx="1597025" cy="314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 name="Title 1"/>
          <p:cNvSpPr>
            <a:spLocks noGrp="1"/>
          </p:cNvSpPr>
          <p:nvPr>
            <p:ph type="ctrTitle"/>
          </p:nvPr>
        </p:nvSpPr>
        <p:spPr>
          <a:xfrm>
            <a:off x="0" y="2130425"/>
            <a:ext cx="9144000" cy="1470025"/>
          </a:xfrm>
        </p:spPr>
        <p:txBody>
          <a:bodyPr/>
          <a:lstStyle/>
          <a:p>
            <a:r>
              <a:rPr lang="en-US"/>
              <a:t>Click to edit Master title style</a:t>
            </a:r>
          </a:p>
        </p:txBody>
      </p:sp>
      <p:sp>
        <p:nvSpPr>
          <p:cNvPr id="3" name="Subtitle 2"/>
          <p:cNvSpPr>
            <a:spLocks noGrp="1"/>
          </p:cNvSpPr>
          <p:nvPr>
            <p:ph type="subTitle" idx="1"/>
          </p:nvPr>
        </p:nvSpPr>
        <p:spPr>
          <a:xfrm>
            <a:off x="304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81D58B9F-78D6-474A-B4A1-30F92F017107}" type="datetime1">
              <a:rPr lang="en-US"/>
              <a:pPr>
                <a:defRPr/>
              </a:pPr>
              <a:t>6/24/18</a:t>
            </a:fld>
            <a:endParaRPr lang="en-US"/>
          </a:p>
        </p:txBody>
      </p:sp>
      <p:sp>
        <p:nvSpPr>
          <p:cNvPr id="6"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19CD3F8-C83B-CD49-9180-D976955590CD}" type="slidenum">
              <a:rPr lang="en-US"/>
              <a:pPr>
                <a:defRPr/>
              </a:pPr>
              <a:t>‹#›</a:t>
            </a:fld>
            <a:endParaRPr lang="en-US"/>
          </a:p>
        </p:txBody>
      </p:sp>
    </p:spTree>
    <p:extLst>
      <p:ext uri="{BB962C8B-B14F-4D97-AF65-F5344CB8AC3E}">
        <p14:creationId xmlns:p14="http://schemas.microsoft.com/office/powerpoint/2010/main" val="2298763388"/>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0E6DACDD-8A40-9C46-BD4A-B171AF1B92B6}" type="datetime1">
              <a:rPr lang="en-US"/>
              <a:pPr>
                <a:defRPr/>
              </a:pPr>
              <a:t>6/24/18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F06CD442-EF4D-2B48-A340-495A4698F2CF}" type="slidenum">
              <a:rPr lang="en-US"/>
              <a:pPr>
                <a:defRPr/>
              </a:pPr>
              <a:t>‹#›</a:t>
            </a:fld>
            <a:endParaRPr lang="en-US"/>
          </a:p>
        </p:txBody>
      </p:sp>
    </p:spTree>
    <p:extLst>
      <p:ext uri="{BB962C8B-B14F-4D97-AF65-F5344CB8AC3E}">
        <p14:creationId xmlns:p14="http://schemas.microsoft.com/office/powerpoint/2010/main" val="3928398804"/>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CCC5E7-A30B-BA4C-B028-5930A2EE6403}" type="datetime1">
              <a:rPr lang="en-US"/>
              <a:pPr>
                <a:defRPr/>
              </a:pPr>
              <a:t>6/24/18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229EE0-A788-A349-A020-7F1FCE5DCBA8}" type="slidenum">
              <a:rPr lang="en-US"/>
              <a:pPr>
                <a:defRPr/>
              </a:pPr>
              <a:t>‹#›</a:t>
            </a:fld>
            <a:endParaRPr lang="en-US"/>
          </a:p>
        </p:txBody>
      </p:sp>
    </p:spTree>
    <p:extLst>
      <p:ext uri="{BB962C8B-B14F-4D97-AF65-F5344CB8AC3E}">
        <p14:creationId xmlns:p14="http://schemas.microsoft.com/office/powerpoint/2010/main" val="462179144"/>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39D6479F-329B-824F-AB83-C9C9D848ADAC}" type="datetime1">
              <a:rPr lang="en-US"/>
              <a:pPr>
                <a:defRPr/>
              </a:pPr>
              <a:t>6/24/18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5A80A1-75EE-1C4E-A2CB-B41883D27E3B}" type="slidenum">
              <a:rPr lang="en-US"/>
              <a:pPr>
                <a:defRPr/>
              </a:pPr>
              <a:t>‹#›</a:t>
            </a:fld>
            <a:endParaRPr lang="en-US"/>
          </a:p>
        </p:txBody>
      </p:sp>
    </p:spTree>
    <p:extLst>
      <p:ext uri="{BB962C8B-B14F-4D97-AF65-F5344CB8AC3E}">
        <p14:creationId xmlns:p14="http://schemas.microsoft.com/office/powerpoint/2010/main" val="1854769189"/>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77B74D31-30C6-CE49-B18E-02CD5163DE1A}" type="datetime1">
              <a:rPr lang="en-US"/>
              <a:pPr>
                <a:defRPr/>
              </a:pPr>
              <a:t>6/24/18</a:t>
            </a:fld>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9FC713-899F-AC4D-8317-642C5D1BE609}" type="slidenum">
              <a:rPr lang="en-US"/>
              <a:pPr>
                <a:defRPr/>
              </a:pPr>
              <a:t>‹#›</a:t>
            </a:fld>
            <a:endParaRPr lang="en-US"/>
          </a:p>
        </p:txBody>
      </p:sp>
    </p:spTree>
    <p:extLst>
      <p:ext uri="{BB962C8B-B14F-4D97-AF65-F5344CB8AC3E}">
        <p14:creationId xmlns:p14="http://schemas.microsoft.com/office/powerpoint/2010/main" val="1817015858"/>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5AA2E6B5-0805-2143-B85B-456CD56C0B34}" type="datetime1">
              <a:rPr lang="en-US"/>
              <a:pPr>
                <a:defRPr/>
              </a:pPr>
              <a:t>6/24/18</a:t>
            </a:fld>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6961CF-A6F8-FD4A-A828-0B1E1D4CA4C3}" type="slidenum">
              <a:rPr lang="en-US"/>
              <a:pPr>
                <a:defRPr/>
              </a:pPr>
              <a:t>‹#›</a:t>
            </a:fld>
            <a:endParaRPr lang="en-US"/>
          </a:p>
        </p:txBody>
      </p:sp>
    </p:spTree>
    <p:extLst>
      <p:ext uri="{BB962C8B-B14F-4D97-AF65-F5344CB8AC3E}">
        <p14:creationId xmlns:p14="http://schemas.microsoft.com/office/powerpoint/2010/main" val="3374586325"/>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D894755E-AEB7-9543-B435-CAD8FF56240C}" type="datetime1">
              <a:rPr lang="en-US"/>
              <a:pPr>
                <a:defRPr/>
              </a:pPr>
              <a:t>6/24/18</a:t>
            </a:fld>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369718DA-DEEA-3243-954F-5CD660078CBA}" type="slidenum">
              <a:rPr lang="en-US"/>
              <a:pPr>
                <a:defRPr/>
              </a:pPr>
              <a:t>‹#›</a:t>
            </a:fld>
            <a:endParaRPr lang="en-US"/>
          </a:p>
        </p:txBody>
      </p:sp>
    </p:spTree>
    <p:extLst>
      <p:ext uri="{BB962C8B-B14F-4D97-AF65-F5344CB8AC3E}">
        <p14:creationId xmlns:p14="http://schemas.microsoft.com/office/powerpoint/2010/main" val="3409146533"/>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D05C70-86EF-B448-B912-1AE1DD6F3FB4}" type="datetime1">
              <a:rPr lang="en-US"/>
              <a:pPr>
                <a:defRPr/>
              </a:pPr>
              <a:t>6/24/18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77ECCC-2C4C-6E41-909E-06546A882713}" type="slidenum">
              <a:rPr lang="en-US"/>
              <a:pPr>
                <a:defRPr/>
              </a:pPr>
              <a:t>‹#›</a:t>
            </a:fld>
            <a:endParaRPr lang="en-US"/>
          </a:p>
        </p:txBody>
      </p:sp>
    </p:spTree>
    <p:extLst>
      <p:ext uri="{BB962C8B-B14F-4D97-AF65-F5344CB8AC3E}">
        <p14:creationId xmlns:p14="http://schemas.microsoft.com/office/powerpoint/2010/main" val="3781856632"/>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93ABB-CAD2-E34C-9012-FEB1BE3C83FB}" type="datetime1">
              <a:rPr lang="en-US"/>
              <a:pPr>
                <a:defRPr/>
              </a:pPr>
              <a:t>6/24/18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2C56FD6-2C75-224E-87EE-E409EB791069}" type="slidenum">
              <a:rPr lang="en-US"/>
              <a:pPr>
                <a:defRPr/>
              </a:pPr>
              <a:t>‹#›</a:t>
            </a:fld>
            <a:endParaRPr lang="en-US"/>
          </a:p>
        </p:txBody>
      </p:sp>
    </p:spTree>
    <p:extLst>
      <p:ext uri="{BB962C8B-B14F-4D97-AF65-F5344CB8AC3E}">
        <p14:creationId xmlns:p14="http://schemas.microsoft.com/office/powerpoint/2010/main" val="917970007"/>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C3BD05E2-2B70-B144-94F5-59B68186DDF2}" type="datetime1">
              <a:rPr lang="en-US"/>
              <a:pPr>
                <a:defRPr/>
              </a:pPr>
              <a:t>6/24/18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9198FC1-CCE4-5A43-98F7-1CDB260DEE1D}" type="slidenum">
              <a:rPr lang="en-US"/>
              <a:pPr>
                <a:defRPr/>
              </a:pPr>
              <a:t>‹#›</a:t>
            </a:fld>
            <a:endParaRPr lang="en-US"/>
          </a:p>
        </p:txBody>
      </p:sp>
    </p:spTree>
    <p:extLst>
      <p:ext uri="{BB962C8B-B14F-4D97-AF65-F5344CB8AC3E}">
        <p14:creationId xmlns:p14="http://schemas.microsoft.com/office/powerpoint/2010/main" val="278981192"/>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7FB7513-D9A0-314D-84F4-FBD754095A45}" type="datetime1">
              <a:rPr lang="en-US"/>
              <a:pPr>
                <a:defRPr/>
              </a:pPr>
              <a:t>6/24/18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27A9A9A-BBC5-F84A-BD6C-CB1C5943B0EE}" type="slidenum">
              <a:rPr lang="en-US"/>
              <a:pPr>
                <a:defRPr/>
              </a:pPr>
              <a:t>‹#›</a:t>
            </a:fld>
            <a:endParaRPr lang="en-US"/>
          </a:p>
        </p:txBody>
      </p:sp>
    </p:spTree>
    <p:extLst>
      <p:ext uri="{BB962C8B-B14F-4D97-AF65-F5344CB8AC3E}">
        <p14:creationId xmlns:p14="http://schemas.microsoft.com/office/powerpoint/2010/main" val="3983931487"/>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1953305644"/>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972139762"/>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935130711"/>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06282126"/>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610373031"/>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457004920"/>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2698265436"/>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844939919"/>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1975400002"/>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637613450"/>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17701382"/>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1078353633"/>
      </p:ext>
    </p:extLst>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11EC4E2-6E65-4B38-A9F0-2491CD022231}"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734771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4200" b="1">
                <a:solidFill>
                  <a:schemeClr val="tx1"/>
                </a:solidFill>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vl1pPr>
            <a:lvl2pPr>
              <a:defRPr sz="2400"/>
            </a:lvl2pPr>
            <a:lvl3pPr>
              <a:defRPr sz="200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cxnSp>
        <p:nvCxnSpPr>
          <p:cNvPr id="5" name="Straight Connector 4"/>
          <p:cNvCxnSpPr/>
          <p:nvPr userDrawn="1"/>
        </p:nvCxnSpPr>
        <p:spPr>
          <a:xfrm>
            <a:off x="304800" y="1143000"/>
            <a:ext cx="85344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8373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97074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56157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560972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78334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37798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56480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39804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35268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12622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1000832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3460251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1932952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1658064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6201450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2724895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251022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528675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481232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3502929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1642996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1201805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1758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4430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54624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76107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9282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63230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5071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08072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40006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03555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03885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1901995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17411454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147778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794468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1890083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1615441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4109598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2535102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1841650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255892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3631615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168353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1.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2485384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sz="24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14A9B989-1DDC-A546-AF44-8CE1EC44B2B8}"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FF91FF-D894-6140-848C-994C3FF0AA80}"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3529435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lvl1pPr>
              <a:buSzPct val="12000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E36A4BA-E04F-6046-9ED7-9ADF7E148717}"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66DA6C0-E8D2-8D44-A834-246A4BF6B0E5}"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705903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CE59C1B5-126E-294E-8011-7E99B19B2715}"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143F148-38EE-9D41-A399-46640A86DCFE}"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4217488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3"/>
          <p:cNvSpPr>
            <a:spLocks noGrp="1"/>
          </p:cNvSpPr>
          <p:nvPr>
            <p:ph type="dt" sz="half" idx="10"/>
          </p:nvPr>
        </p:nvSpPr>
        <p:spPr/>
        <p:txBody>
          <a:bodyPr/>
          <a:lstStyle>
            <a:lvl1pPr>
              <a:defRPr/>
            </a:lvl1pPr>
          </a:lstStyle>
          <a:p>
            <a:pPr>
              <a:defRPr/>
            </a:pPr>
            <a:fld id="{77FBC39C-3586-B343-8EA2-23724747138B}" type="datetime1">
              <a:rPr lang="en-US" smtClean="0">
                <a:solidFill>
                  <a:prstClr val="black">
                    <a:tint val="75000"/>
                  </a:prstClr>
                </a:solidFill>
              </a:rPr>
              <a:pPr>
                <a:defRPr/>
              </a:pPr>
              <a:t>6/24/18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5CE7248-CC89-3641-A7E7-47B62CEA8426}"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011769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Date Placeholder 3"/>
          <p:cNvSpPr>
            <a:spLocks noGrp="1"/>
          </p:cNvSpPr>
          <p:nvPr>
            <p:ph type="dt" sz="half" idx="10"/>
          </p:nvPr>
        </p:nvSpPr>
        <p:spPr/>
        <p:txBody>
          <a:bodyPr/>
          <a:lstStyle>
            <a:lvl1pPr>
              <a:defRPr/>
            </a:lvl1pPr>
          </a:lstStyle>
          <a:p>
            <a:pPr>
              <a:defRPr/>
            </a:pPr>
            <a:fld id="{213ECBEB-1D09-0648-BA66-44A8D313B1AC}" type="datetime1">
              <a:rPr lang="en-US" smtClean="0">
                <a:solidFill>
                  <a:prstClr val="black">
                    <a:tint val="75000"/>
                  </a:prstClr>
                </a:solidFill>
              </a:rPr>
              <a:pPr>
                <a:defRPr/>
              </a:pPr>
              <a:t>6/24/18</a:t>
            </a:fld>
            <a:endParaRPr lang="en-US">
              <a:solidFill>
                <a:prstClr val="black">
                  <a:tint val="75000"/>
                </a:prstClr>
              </a:solidFill>
            </a:endParaRPr>
          </a:p>
        </p:txBody>
      </p:sp>
      <p:sp>
        <p:nvSpPr>
          <p:cNvPr id="9" name="Footer Placeholder 4"/>
          <p:cNvSpPr>
            <a:spLocks noGrp="1"/>
          </p:cNvSpPr>
          <p:nvPr>
            <p:ph type="ftr" sz="quarter" idx="11"/>
          </p:nvPr>
        </p:nvSpPr>
        <p:spPr/>
        <p:txBody>
          <a:bodyPr/>
          <a:lstStyle>
            <a:lvl1pPr>
              <a:defRPr/>
            </a:lvl1pPr>
          </a:lstStyle>
          <a:p>
            <a:pPr>
              <a:defRPr/>
            </a:pPr>
            <a:endParaRPr lang="en-US"/>
          </a:p>
        </p:txBody>
      </p:sp>
      <p:sp>
        <p:nvSpPr>
          <p:cNvPr id="10" name="Slide Number Placeholder 5"/>
          <p:cNvSpPr>
            <a:spLocks noGrp="1"/>
          </p:cNvSpPr>
          <p:nvPr>
            <p:ph type="sldNum" sz="quarter" idx="12"/>
          </p:nvPr>
        </p:nvSpPr>
        <p:spPr/>
        <p:txBody>
          <a:bodyPr/>
          <a:lstStyle>
            <a:lvl1pPr>
              <a:defRPr/>
            </a:lvl1pPr>
          </a:lstStyle>
          <a:p>
            <a:pPr>
              <a:defRPr/>
            </a:pPr>
            <a:fld id="{197AEE38-385D-F945-8ABA-6CFF9E8196B2}"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61854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4" name="Date Placeholder 3"/>
          <p:cNvSpPr>
            <a:spLocks noGrp="1"/>
          </p:cNvSpPr>
          <p:nvPr>
            <p:ph type="dt" sz="half" idx="10"/>
          </p:nvPr>
        </p:nvSpPr>
        <p:spPr/>
        <p:txBody>
          <a:bodyPr/>
          <a:lstStyle>
            <a:lvl1pPr>
              <a:defRPr/>
            </a:lvl1pPr>
          </a:lstStyle>
          <a:p>
            <a:pPr>
              <a:defRPr/>
            </a:pPr>
            <a:fld id="{4EBE4C7B-9664-7B46-842B-7DC00B0DD9F0}"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FCB3398-78C0-5B46-8BCF-97493A0BAED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226708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Date Placeholder 3"/>
          <p:cNvSpPr>
            <a:spLocks noGrp="1"/>
          </p:cNvSpPr>
          <p:nvPr>
            <p:ph type="dt" sz="half" idx="10"/>
          </p:nvPr>
        </p:nvSpPr>
        <p:spPr/>
        <p:txBody>
          <a:bodyPr/>
          <a:lstStyle>
            <a:lvl1pPr>
              <a:defRPr/>
            </a:lvl1pPr>
          </a:lstStyle>
          <a:p>
            <a:pPr>
              <a:defRPr/>
            </a:pPr>
            <a:fld id="{FFC218DE-2B62-5242-9D74-C392291347B9}" type="datetime1">
              <a:rPr lang="en-US" smtClean="0">
                <a:solidFill>
                  <a:prstClr val="black">
                    <a:tint val="75000"/>
                  </a:prstClr>
                </a:solidFill>
              </a:rPr>
              <a:pPr>
                <a:defRPr/>
              </a:pPr>
              <a:t>6/24/18</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87CB12DC-9BA3-E849-8DAB-53097B1F748C}"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824474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6" name="Date Placeholder 3"/>
          <p:cNvSpPr>
            <a:spLocks noGrp="1"/>
          </p:cNvSpPr>
          <p:nvPr>
            <p:ph type="dt" sz="half" idx="10"/>
          </p:nvPr>
        </p:nvSpPr>
        <p:spPr/>
        <p:txBody>
          <a:bodyPr/>
          <a:lstStyle>
            <a:lvl1pPr>
              <a:defRPr/>
            </a:lvl1pPr>
          </a:lstStyle>
          <a:p>
            <a:pPr>
              <a:defRPr/>
            </a:pPr>
            <a:fld id="{9A73A221-8A2B-A645-A3F8-C7819C3CE5BE}" type="datetime1">
              <a:rPr lang="en-US" smtClean="0">
                <a:solidFill>
                  <a:prstClr val="black">
                    <a:tint val="75000"/>
                  </a:prstClr>
                </a:solidFill>
              </a:rPr>
              <a:pPr>
                <a:defRPr/>
              </a:pPr>
              <a:t>6/24/18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1BA44EC-0D86-C44E-97A0-48A19801D204}"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572873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Drag picture to placeholder or click icon to add</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6" name="Date Placeholder 3"/>
          <p:cNvSpPr>
            <a:spLocks noGrp="1"/>
          </p:cNvSpPr>
          <p:nvPr>
            <p:ph type="dt" sz="half" idx="10"/>
          </p:nvPr>
        </p:nvSpPr>
        <p:spPr/>
        <p:txBody>
          <a:bodyPr/>
          <a:lstStyle>
            <a:lvl1pPr>
              <a:defRPr/>
            </a:lvl1pPr>
          </a:lstStyle>
          <a:p>
            <a:pPr>
              <a:defRPr/>
            </a:pPr>
            <a:fld id="{8D7EB322-1335-B747-8FD4-F55BB3B2815F}" type="datetime1">
              <a:rPr lang="en-US" smtClean="0">
                <a:solidFill>
                  <a:prstClr val="black">
                    <a:tint val="75000"/>
                  </a:prstClr>
                </a:solidFill>
              </a:rPr>
              <a:pPr>
                <a:defRPr/>
              </a:pPr>
              <a:t>6/24/18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FC0C591-9DB5-3C46-BAB1-1FD3C04251A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844616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759AB0B2-58B9-A44C-A5A6-A8FBBE530850}"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DC9B385-7E4F-D648-854E-B5FBE5911DB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1971780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39481B22-01FA-A943-9BB9-8B65F5C80F50}"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6709091-ADEF-0E4F-807D-32AD63D403A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75784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a:t>Click to edit Master title style</a:t>
            </a:r>
          </a:p>
        </p:txBody>
      </p:sp>
      <p:sp>
        <p:nvSpPr>
          <p:cNvPr id="3" name="Text Placeholder 2"/>
          <p:cNvSpPr>
            <a:spLocks noGrp="1"/>
          </p:cNvSpPr>
          <p:nvPr>
            <p:ph type="body" sz="half" idx="1"/>
          </p:nvPr>
        </p:nvSpPr>
        <p:spPr>
          <a:xfrm>
            <a:off x="242888" y="1200150"/>
            <a:ext cx="4114800" cy="48307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510088" y="1200150"/>
            <a:ext cx="4114800" cy="48307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F403E011-89A9-6E48-A945-79C971F164E7}" type="datetime1">
              <a:rPr lang="en-US" smtClean="0">
                <a:solidFill>
                  <a:prstClr val="black">
                    <a:tint val="75000"/>
                  </a:prstClr>
                </a:solidFill>
              </a:rPr>
              <a:pPr>
                <a:defRPr/>
              </a:pPr>
              <a:t>6/24/18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97A91E-0216-8544-A00D-3713641DF831}"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4049819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4.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a:t>Click to edit Master title style</a:t>
            </a:r>
          </a:p>
        </p:txBody>
      </p:sp>
      <p:sp>
        <p:nvSpPr>
          <p:cNvPr id="3" name="Table Placeholder 2"/>
          <p:cNvSpPr>
            <a:spLocks noGrp="1"/>
          </p:cNvSpPr>
          <p:nvPr>
            <p:ph type="tbl" idx="1"/>
          </p:nvPr>
        </p:nvSpPr>
        <p:spPr>
          <a:xfrm>
            <a:off x="242888" y="1200150"/>
            <a:ext cx="8382000" cy="48307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a:defRPr/>
            </a:lvl1pPr>
          </a:lstStyle>
          <a:p>
            <a:pPr>
              <a:defRPr/>
            </a:pPr>
            <a:fld id="{8715C56D-A987-284F-BCDA-11A8D583DC1B}"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BBFA2E4-188F-1F44-91FC-27C47CA5D22F}"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2459839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262895338"/>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8761867"/>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67762232"/>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5467472"/>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69141973"/>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62136792"/>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11145657"/>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46663353"/>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45912057"/>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2652181"/>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57601725"/>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753638493"/>
      </p:ext>
    </p:extLst>
  </p:cSld>
  <p:clrMapOvr>
    <a:masterClrMapping/>
  </p:clrMapOvr>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285617593"/>
      </p:ext>
    </p:extLst>
  </p:cSld>
  <p:clrMapOvr>
    <a:masterClrMapping/>
  </p:clrMapOvr>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129731686"/>
      </p:ext>
    </p:extLst>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801051546"/>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3532950087"/>
      </p:ext>
    </p:extLst>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760094261"/>
      </p:ext>
    </p:extLst>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923339879"/>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3622662"/>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143780870"/>
      </p:ext>
    </p:extLst>
  </p:cSld>
  <p:clrMapOvr>
    <a:masterClrMapping/>
  </p:clrMapOvr>
  <p:transition/>
</p:sldLayout>
</file>

<file path=ppt/slideLayouts/slideLayout8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401898050"/>
      </p:ext>
    </p:extLst>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804575437"/>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142177791"/>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3031442"/>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3"/>
            <a:ext cx="8987622"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4"/>
            <a:ext cx="8987622" cy="531875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r>
              <a:rPr lang="en-US" dirty="0"/>
              <a:t>/8</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12503565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1.pn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3.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4.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image" Target="../media/image1.png"/><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5.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image" Target="../media/image1.png"/><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6.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18" Type="http://schemas.openxmlformats.org/officeDocument/2006/relationships/image" Target="../media/image5.emf"/><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image" Target="../media/image4.png"/><Relationship Id="rId2" Type="http://schemas.openxmlformats.org/officeDocument/2006/relationships/slideLayout" Target="../slideLayouts/slideLayout58.xml"/><Relationship Id="rId16" Type="http://schemas.openxmlformats.org/officeDocument/2006/relationships/image" Target="../media/image3.png"/><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5" Type="http://schemas.openxmlformats.org/officeDocument/2006/relationships/image" Target="../media/image2.png"/><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image" Target="../media/image1.png"/><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theme" Target="../theme/theme9.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slideLayout" Target="../slideLayouts/slideLayout92.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image" Target="../media/image1.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0.xml"/><Relationship Id="rId13" Type="http://schemas.openxmlformats.org/officeDocument/2006/relationships/image" Target="../media/image1.png"/><Relationship Id="rId3" Type="http://schemas.openxmlformats.org/officeDocument/2006/relationships/slideLayout" Target="../slideLayouts/slideLayout95.xml"/><Relationship Id="rId7" Type="http://schemas.openxmlformats.org/officeDocument/2006/relationships/slideLayout" Target="../slideLayouts/slideLayout99.xml"/><Relationship Id="rId12" Type="http://schemas.openxmlformats.org/officeDocument/2006/relationships/theme" Target="../theme/theme10.xml"/><Relationship Id="rId2" Type="http://schemas.openxmlformats.org/officeDocument/2006/relationships/slideLayout" Target="../slideLayouts/slideLayout94.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1" Type="http://schemas.openxmlformats.org/officeDocument/2006/relationships/slideLayout" Target="../slideLayouts/slideLayout103.xml"/><Relationship Id="rId5" Type="http://schemas.openxmlformats.org/officeDocument/2006/relationships/slideLayout" Target="../slideLayouts/slideLayout97.xml"/><Relationship Id="rId10" Type="http://schemas.openxmlformats.org/officeDocument/2006/relationships/slideLayout" Target="../slideLayouts/slideLayout102.xml"/><Relationship Id="rId4" Type="http://schemas.openxmlformats.org/officeDocument/2006/relationships/slideLayout" Target="../slideLayouts/slideLayout96.xml"/><Relationship Id="rId9" Type="http://schemas.openxmlformats.org/officeDocument/2006/relationships/slideLayout" Target="../slideLayouts/slideLayout10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image" Target="../media/image1.png"/><Relationship Id="rId3" Type="http://schemas.openxmlformats.org/officeDocument/2006/relationships/slideLayout" Target="../slideLayouts/slideLayout106.xml"/><Relationship Id="rId7" Type="http://schemas.openxmlformats.org/officeDocument/2006/relationships/slideLayout" Target="../slideLayouts/slideLayout110.xml"/><Relationship Id="rId12" Type="http://schemas.openxmlformats.org/officeDocument/2006/relationships/theme" Target="../theme/theme11.xml"/><Relationship Id="rId2" Type="http://schemas.openxmlformats.org/officeDocument/2006/relationships/slideLayout" Target="../slideLayouts/slideLayout105.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5" Type="http://schemas.openxmlformats.org/officeDocument/2006/relationships/slideLayout" Target="../slideLayouts/slideLayout108.xml"/><Relationship Id="rId10" Type="http://schemas.openxmlformats.org/officeDocument/2006/relationships/slideLayout" Target="../slideLayouts/slideLayout113.xml"/><Relationship Id="rId4" Type="http://schemas.openxmlformats.org/officeDocument/2006/relationships/slideLayout" Target="../slideLayouts/slideLayout107.xml"/><Relationship Id="rId9" Type="http://schemas.openxmlformats.org/officeDocument/2006/relationships/slideLayout" Target="../slideLayouts/slideLayout11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2.xml"/><Relationship Id="rId13" Type="http://schemas.openxmlformats.org/officeDocument/2006/relationships/image" Target="../media/image1.png"/><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theme" Target="../theme/theme12.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0" Type="http://schemas.openxmlformats.org/officeDocument/2006/relationships/slideLayout" Target="../slideLayouts/slideLayout124.xml"/><Relationship Id="rId4" Type="http://schemas.openxmlformats.org/officeDocument/2006/relationships/slideLayout" Target="../slideLayouts/slideLayout118.xml"/><Relationship Id="rId9"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image" Target="../media/image1.png"/><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theme" Target="../theme/theme13.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theme" Target="../theme/theme1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6.xml"/><Relationship Id="rId13" Type="http://schemas.openxmlformats.org/officeDocument/2006/relationships/image" Target="../media/image1.png"/><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theme" Target="../theme/theme15.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7.xml"/><Relationship Id="rId3" Type="http://schemas.openxmlformats.org/officeDocument/2006/relationships/slideLayout" Target="../slideLayouts/slideLayout162.xml"/><Relationship Id="rId7" Type="http://schemas.openxmlformats.org/officeDocument/2006/relationships/slideLayout" Target="../slideLayouts/slideLayout166.xml"/><Relationship Id="rId12" Type="http://schemas.openxmlformats.org/officeDocument/2006/relationships/theme" Target="../theme/theme16.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11" Type="http://schemas.openxmlformats.org/officeDocument/2006/relationships/slideLayout" Target="../slideLayouts/slideLayout170.xml"/><Relationship Id="rId5" Type="http://schemas.openxmlformats.org/officeDocument/2006/relationships/slideLayout" Target="../slideLayouts/slideLayout164.xml"/><Relationship Id="rId10" Type="http://schemas.openxmlformats.org/officeDocument/2006/relationships/slideLayout" Target="../slideLayouts/slideLayout169.xml"/><Relationship Id="rId4" Type="http://schemas.openxmlformats.org/officeDocument/2006/relationships/slideLayout" Target="../slideLayouts/slideLayout163.xml"/><Relationship Id="rId9"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8.xml"/><Relationship Id="rId13" Type="http://schemas.openxmlformats.org/officeDocument/2006/relationships/image" Target="../media/image1.png"/><Relationship Id="rId3" Type="http://schemas.openxmlformats.org/officeDocument/2006/relationships/slideLayout" Target="../slideLayouts/slideLayout173.xml"/><Relationship Id="rId7" Type="http://schemas.openxmlformats.org/officeDocument/2006/relationships/slideLayout" Target="../slideLayouts/slideLayout177.xml"/><Relationship Id="rId12" Type="http://schemas.openxmlformats.org/officeDocument/2006/relationships/theme" Target="../theme/theme17.xml"/><Relationship Id="rId2" Type="http://schemas.openxmlformats.org/officeDocument/2006/relationships/slideLayout" Target="../slideLayouts/slideLayout172.xml"/><Relationship Id="rId1" Type="http://schemas.openxmlformats.org/officeDocument/2006/relationships/slideLayout" Target="../slideLayouts/slideLayout171.xml"/><Relationship Id="rId6" Type="http://schemas.openxmlformats.org/officeDocument/2006/relationships/slideLayout" Target="../slideLayouts/slideLayout176.xml"/><Relationship Id="rId11" Type="http://schemas.openxmlformats.org/officeDocument/2006/relationships/slideLayout" Target="../slideLayouts/slideLayout181.xml"/><Relationship Id="rId5" Type="http://schemas.openxmlformats.org/officeDocument/2006/relationships/slideLayout" Target="../slideLayouts/slideLayout175.xml"/><Relationship Id="rId10" Type="http://schemas.openxmlformats.org/officeDocument/2006/relationships/slideLayout" Target="../slideLayouts/slideLayout180.xml"/><Relationship Id="rId4" Type="http://schemas.openxmlformats.org/officeDocument/2006/relationships/slideLayout" Target="../slideLayouts/slideLayout174.xml"/><Relationship Id="rId9"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9.xml"/><Relationship Id="rId3" Type="http://schemas.openxmlformats.org/officeDocument/2006/relationships/slideLayout" Target="../slideLayouts/slideLayout184.xml"/><Relationship Id="rId7" Type="http://schemas.openxmlformats.org/officeDocument/2006/relationships/slideLayout" Target="../slideLayouts/slideLayout188.xml"/><Relationship Id="rId12" Type="http://schemas.openxmlformats.org/officeDocument/2006/relationships/theme" Target="../theme/theme18.xml"/><Relationship Id="rId2" Type="http://schemas.openxmlformats.org/officeDocument/2006/relationships/slideLayout" Target="../slideLayouts/slideLayout183.xml"/><Relationship Id="rId1" Type="http://schemas.openxmlformats.org/officeDocument/2006/relationships/slideLayout" Target="../slideLayouts/slideLayout182.xml"/><Relationship Id="rId6" Type="http://schemas.openxmlformats.org/officeDocument/2006/relationships/slideLayout" Target="../slideLayouts/slideLayout187.xml"/><Relationship Id="rId11" Type="http://schemas.openxmlformats.org/officeDocument/2006/relationships/slideLayout" Target="../slideLayouts/slideLayout192.xml"/><Relationship Id="rId5" Type="http://schemas.openxmlformats.org/officeDocument/2006/relationships/slideLayout" Target="../slideLayouts/slideLayout186.xml"/><Relationship Id="rId10" Type="http://schemas.openxmlformats.org/officeDocument/2006/relationships/slideLayout" Target="../slideLayouts/slideLayout191.xml"/><Relationship Id="rId4" Type="http://schemas.openxmlformats.org/officeDocument/2006/relationships/slideLayout" Target="../slideLayouts/slideLayout185.xml"/><Relationship Id="rId9" Type="http://schemas.openxmlformats.org/officeDocument/2006/relationships/slideLayout" Target="../slideLayouts/slideLayout190.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0.xml"/><Relationship Id="rId13" Type="http://schemas.openxmlformats.org/officeDocument/2006/relationships/image" Target="../media/image1.png"/><Relationship Id="rId3" Type="http://schemas.openxmlformats.org/officeDocument/2006/relationships/slideLayout" Target="../slideLayouts/slideLayout195.xml"/><Relationship Id="rId7" Type="http://schemas.openxmlformats.org/officeDocument/2006/relationships/slideLayout" Target="../slideLayouts/slideLayout199.xml"/><Relationship Id="rId12" Type="http://schemas.openxmlformats.org/officeDocument/2006/relationships/theme" Target="../theme/theme19.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5" Type="http://schemas.openxmlformats.org/officeDocument/2006/relationships/slideLayout" Target="../slideLayouts/slideLayout197.xml"/><Relationship Id="rId10" Type="http://schemas.openxmlformats.org/officeDocument/2006/relationships/slideLayout" Target="../slideLayouts/slideLayout202.xml"/><Relationship Id="rId4" Type="http://schemas.openxmlformats.org/officeDocument/2006/relationships/slideLayout" Target="../slideLayouts/slideLayout196.xml"/><Relationship Id="rId9" Type="http://schemas.openxmlformats.org/officeDocument/2006/relationships/slideLayout" Target="../slideLayouts/slideLayout20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1.xml"/><Relationship Id="rId3" Type="http://schemas.openxmlformats.org/officeDocument/2006/relationships/slideLayout" Target="../slideLayouts/slideLayout206.xml"/><Relationship Id="rId7" Type="http://schemas.openxmlformats.org/officeDocument/2006/relationships/slideLayout" Target="../slideLayouts/slideLayout210.xml"/><Relationship Id="rId12" Type="http://schemas.openxmlformats.org/officeDocument/2006/relationships/theme" Target="../theme/theme20.xml"/><Relationship Id="rId2" Type="http://schemas.openxmlformats.org/officeDocument/2006/relationships/slideLayout" Target="../slideLayouts/slideLayout205.xml"/><Relationship Id="rId1" Type="http://schemas.openxmlformats.org/officeDocument/2006/relationships/slideLayout" Target="../slideLayouts/slideLayout204.xml"/><Relationship Id="rId6" Type="http://schemas.openxmlformats.org/officeDocument/2006/relationships/slideLayout" Target="../slideLayouts/slideLayout209.xml"/><Relationship Id="rId11" Type="http://schemas.openxmlformats.org/officeDocument/2006/relationships/slideLayout" Target="../slideLayouts/slideLayout214.xml"/><Relationship Id="rId5" Type="http://schemas.openxmlformats.org/officeDocument/2006/relationships/slideLayout" Target="../slideLayouts/slideLayout208.xml"/><Relationship Id="rId10" Type="http://schemas.openxmlformats.org/officeDocument/2006/relationships/slideLayout" Target="../slideLayouts/slideLayout213.xml"/><Relationship Id="rId4" Type="http://schemas.openxmlformats.org/officeDocument/2006/relationships/slideLayout" Target="../slideLayouts/slideLayout207.xml"/><Relationship Id="rId9" Type="http://schemas.openxmlformats.org/officeDocument/2006/relationships/slideLayout" Target="../slideLayouts/slideLayout212.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2.xml"/><Relationship Id="rId13" Type="http://schemas.openxmlformats.org/officeDocument/2006/relationships/theme" Target="../theme/theme21.xml"/><Relationship Id="rId3" Type="http://schemas.openxmlformats.org/officeDocument/2006/relationships/slideLayout" Target="../slideLayouts/slideLayout217.xml"/><Relationship Id="rId7" Type="http://schemas.openxmlformats.org/officeDocument/2006/relationships/slideLayout" Target="../slideLayouts/slideLayout221.xml"/><Relationship Id="rId12" Type="http://schemas.openxmlformats.org/officeDocument/2006/relationships/slideLayout" Target="../slideLayouts/slideLayout226.xml"/><Relationship Id="rId2" Type="http://schemas.openxmlformats.org/officeDocument/2006/relationships/slideLayout" Target="../slideLayouts/slideLayout216.xml"/><Relationship Id="rId1" Type="http://schemas.openxmlformats.org/officeDocument/2006/relationships/slideLayout" Target="../slideLayouts/slideLayout215.xml"/><Relationship Id="rId6" Type="http://schemas.openxmlformats.org/officeDocument/2006/relationships/slideLayout" Target="../slideLayouts/slideLayout220.xml"/><Relationship Id="rId11" Type="http://schemas.openxmlformats.org/officeDocument/2006/relationships/slideLayout" Target="../slideLayouts/slideLayout225.xml"/><Relationship Id="rId5" Type="http://schemas.openxmlformats.org/officeDocument/2006/relationships/slideLayout" Target="../slideLayouts/slideLayout219.xml"/><Relationship Id="rId10" Type="http://schemas.openxmlformats.org/officeDocument/2006/relationships/slideLayout" Target="../slideLayouts/slideLayout224.xml"/><Relationship Id="rId4" Type="http://schemas.openxmlformats.org/officeDocument/2006/relationships/slideLayout" Target="../slideLayouts/slideLayout218.xml"/><Relationship Id="rId9" Type="http://schemas.openxmlformats.org/officeDocument/2006/relationships/slideLayout" Target="../slideLayouts/slideLayout223.xml"/><Relationship Id="rId14" Type="http://schemas.openxmlformats.org/officeDocument/2006/relationships/image" Target="../media/image1.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4.xml"/><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theme" Target="../theme/theme22.xml"/><Relationship Id="rId2" Type="http://schemas.openxmlformats.org/officeDocument/2006/relationships/slideLayout" Target="../slideLayouts/slideLayout228.xml"/><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5.xml"/><Relationship Id="rId13" Type="http://schemas.openxmlformats.org/officeDocument/2006/relationships/image" Target="../media/image1.png"/><Relationship Id="rId3" Type="http://schemas.openxmlformats.org/officeDocument/2006/relationships/slideLayout" Target="../slideLayouts/slideLayout240.xml"/><Relationship Id="rId7" Type="http://schemas.openxmlformats.org/officeDocument/2006/relationships/slideLayout" Target="../slideLayouts/slideLayout244.xml"/><Relationship Id="rId12" Type="http://schemas.openxmlformats.org/officeDocument/2006/relationships/theme" Target="../theme/theme23.xml"/><Relationship Id="rId2" Type="http://schemas.openxmlformats.org/officeDocument/2006/relationships/slideLayout" Target="../slideLayouts/slideLayout239.xml"/><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5" Type="http://schemas.openxmlformats.org/officeDocument/2006/relationships/slideLayout" Target="../slideLayouts/slideLayout242.xml"/><Relationship Id="rId10" Type="http://schemas.openxmlformats.org/officeDocument/2006/relationships/slideLayout" Target="../slideLayouts/slideLayout247.xml"/><Relationship Id="rId4" Type="http://schemas.openxmlformats.org/officeDocument/2006/relationships/slideLayout" Target="../slideLayouts/slideLayout241.xml"/><Relationship Id="rId9"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12" Type="http://schemas.openxmlformats.org/officeDocument/2006/relationships/theme" Target="../theme/theme24.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7.xml"/><Relationship Id="rId13" Type="http://schemas.openxmlformats.org/officeDocument/2006/relationships/theme" Target="../theme/theme25.xml"/><Relationship Id="rId3" Type="http://schemas.openxmlformats.org/officeDocument/2006/relationships/slideLayout" Target="../slideLayouts/slideLayout262.xml"/><Relationship Id="rId7" Type="http://schemas.openxmlformats.org/officeDocument/2006/relationships/slideLayout" Target="../slideLayouts/slideLayout266.xml"/><Relationship Id="rId12" Type="http://schemas.openxmlformats.org/officeDocument/2006/relationships/slideLayout" Target="../slideLayouts/slideLayout271.xml"/><Relationship Id="rId2" Type="http://schemas.openxmlformats.org/officeDocument/2006/relationships/slideLayout" Target="../slideLayouts/slideLayout261.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1" Type="http://schemas.openxmlformats.org/officeDocument/2006/relationships/slideLayout" Target="../slideLayouts/slideLayout270.xml"/><Relationship Id="rId5" Type="http://schemas.openxmlformats.org/officeDocument/2006/relationships/slideLayout" Target="../slideLayouts/slideLayout264.xml"/><Relationship Id="rId10" Type="http://schemas.openxmlformats.org/officeDocument/2006/relationships/slideLayout" Target="../slideLayouts/slideLayout269.xml"/><Relationship Id="rId4" Type="http://schemas.openxmlformats.org/officeDocument/2006/relationships/slideLayout" Target="../slideLayouts/slideLayout263.xml"/><Relationship Id="rId9"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79.xml"/><Relationship Id="rId13" Type="http://schemas.openxmlformats.org/officeDocument/2006/relationships/theme" Target="../theme/theme26.xml"/><Relationship Id="rId3" Type="http://schemas.openxmlformats.org/officeDocument/2006/relationships/slideLayout" Target="../slideLayouts/slideLayout274.xml"/><Relationship Id="rId7" Type="http://schemas.openxmlformats.org/officeDocument/2006/relationships/slideLayout" Target="../slideLayouts/slideLayout278.xml"/><Relationship Id="rId12" Type="http://schemas.openxmlformats.org/officeDocument/2006/relationships/slideLayout" Target="../slideLayouts/slideLayout283.xml"/><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slideLayout" Target="../slideLayouts/slideLayout277.xml"/><Relationship Id="rId11" Type="http://schemas.openxmlformats.org/officeDocument/2006/relationships/slideLayout" Target="../slideLayouts/slideLayout282.xml"/><Relationship Id="rId5" Type="http://schemas.openxmlformats.org/officeDocument/2006/relationships/slideLayout" Target="../slideLayouts/slideLayout276.xml"/><Relationship Id="rId10" Type="http://schemas.openxmlformats.org/officeDocument/2006/relationships/slideLayout" Target="../slideLayouts/slideLayout281.xml"/><Relationship Id="rId4" Type="http://schemas.openxmlformats.org/officeDocument/2006/relationships/slideLayout" Target="../slideLayouts/slideLayout275.xml"/><Relationship Id="rId9" Type="http://schemas.openxmlformats.org/officeDocument/2006/relationships/slideLayout" Target="../slideLayouts/slideLayout280.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91.xml"/><Relationship Id="rId13" Type="http://schemas.openxmlformats.org/officeDocument/2006/relationships/theme" Target="../theme/theme27.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12" Type="http://schemas.openxmlformats.org/officeDocument/2006/relationships/slideLayout" Target="../slideLayouts/slideLayout295.xml"/><Relationship Id="rId2" Type="http://schemas.openxmlformats.org/officeDocument/2006/relationships/slideLayout" Target="../slideLayouts/slideLayout285.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1" Type="http://schemas.openxmlformats.org/officeDocument/2006/relationships/slideLayout" Target="../slideLayouts/slideLayout294.xml"/><Relationship Id="rId5" Type="http://schemas.openxmlformats.org/officeDocument/2006/relationships/slideLayout" Target="../slideLayouts/slideLayout288.xml"/><Relationship Id="rId10" Type="http://schemas.openxmlformats.org/officeDocument/2006/relationships/slideLayout" Target="../slideLayouts/slideLayout293.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4" Type="http://schemas.openxmlformats.org/officeDocument/2006/relationships/image" Target="../media/image1.png"/></Relationships>
</file>

<file path=ppt/slideMasters/_rels/slideMaster28.xml.rels><?xml version="1.0" encoding="UTF-8" standalone="yes"?>
<Relationships xmlns="http://schemas.openxmlformats.org/package/2006/relationships"><Relationship Id="rId8" Type="http://schemas.openxmlformats.org/officeDocument/2006/relationships/theme" Target="../theme/theme28.xml"/><Relationship Id="rId3" Type="http://schemas.openxmlformats.org/officeDocument/2006/relationships/slideLayout" Target="../slideLayouts/slideLayout298.xml"/><Relationship Id="rId7" Type="http://schemas.openxmlformats.org/officeDocument/2006/relationships/slideLayout" Target="../slideLayouts/slideLayout302.xml"/><Relationship Id="rId2" Type="http://schemas.openxmlformats.org/officeDocument/2006/relationships/slideLayout" Target="../slideLayouts/slideLayout297.xml"/><Relationship Id="rId1" Type="http://schemas.openxmlformats.org/officeDocument/2006/relationships/slideLayout" Target="../slideLayouts/slideLayout296.xml"/><Relationship Id="rId6" Type="http://schemas.openxmlformats.org/officeDocument/2006/relationships/slideLayout" Target="../slideLayouts/slideLayout301.xml"/><Relationship Id="rId5" Type="http://schemas.openxmlformats.org/officeDocument/2006/relationships/slideLayout" Target="../slideLayouts/slideLayout300.xml"/><Relationship Id="rId4" Type="http://schemas.openxmlformats.org/officeDocument/2006/relationships/slideLayout" Target="../slideLayouts/slideLayout299.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10.xml"/><Relationship Id="rId13" Type="http://schemas.openxmlformats.org/officeDocument/2006/relationships/image" Target="../media/image1.png"/><Relationship Id="rId3" Type="http://schemas.openxmlformats.org/officeDocument/2006/relationships/slideLayout" Target="../slideLayouts/slideLayout305.xml"/><Relationship Id="rId7" Type="http://schemas.openxmlformats.org/officeDocument/2006/relationships/slideLayout" Target="../slideLayouts/slideLayout309.xml"/><Relationship Id="rId12" Type="http://schemas.openxmlformats.org/officeDocument/2006/relationships/theme" Target="../theme/theme29.xml"/><Relationship Id="rId2" Type="http://schemas.openxmlformats.org/officeDocument/2006/relationships/slideLayout" Target="../slideLayouts/slideLayout304.xml"/><Relationship Id="rId1" Type="http://schemas.openxmlformats.org/officeDocument/2006/relationships/slideLayout" Target="../slideLayouts/slideLayout303.xml"/><Relationship Id="rId6" Type="http://schemas.openxmlformats.org/officeDocument/2006/relationships/slideLayout" Target="../slideLayouts/slideLayout308.xml"/><Relationship Id="rId11" Type="http://schemas.openxmlformats.org/officeDocument/2006/relationships/slideLayout" Target="../slideLayouts/slideLayout313.xml"/><Relationship Id="rId5" Type="http://schemas.openxmlformats.org/officeDocument/2006/relationships/slideLayout" Target="../slideLayouts/slideLayout307.xml"/><Relationship Id="rId10" Type="http://schemas.openxmlformats.org/officeDocument/2006/relationships/slideLayout" Target="../slideLayouts/slideLayout312.xml"/><Relationship Id="rId4" Type="http://schemas.openxmlformats.org/officeDocument/2006/relationships/slideLayout" Target="../slideLayouts/slideLayout306.xml"/><Relationship Id="rId9" Type="http://schemas.openxmlformats.org/officeDocument/2006/relationships/slideLayout" Target="../slideLayouts/slideLayout31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21.xml"/><Relationship Id="rId13" Type="http://schemas.openxmlformats.org/officeDocument/2006/relationships/image" Target="../media/image1.png"/><Relationship Id="rId3" Type="http://schemas.openxmlformats.org/officeDocument/2006/relationships/slideLayout" Target="../slideLayouts/slideLayout316.xml"/><Relationship Id="rId7" Type="http://schemas.openxmlformats.org/officeDocument/2006/relationships/slideLayout" Target="../slideLayouts/slideLayout320.xml"/><Relationship Id="rId12" Type="http://schemas.openxmlformats.org/officeDocument/2006/relationships/theme" Target="../theme/theme30.xml"/><Relationship Id="rId2" Type="http://schemas.openxmlformats.org/officeDocument/2006/relationships/slideLayout" Target="../slideLayouts/slideLayout315.xml"/><Relationship Id="rId1" Type="http://schemas.openxmlformats.org/officeDocument/2006/relationships/slideLayout" Target="../slideLayouts/slideLayout314.xml"/><Relationship Id="rId6" Type="http://schemas.openxmlformats.org/officeDocument/2006/relationships/slideLayout" Target="../slideLayouts/slideLayout319.xml"/><Relationship Id="rId11" Type="http://schemas.openxmlformats.org/officeDocument/2006/relationships/slideLayout" Target="../slideLayouts/slideLayout324.xml"/><Relationship Id="rId5" Type="http://schemas.openxmlformats.org/officeDocument/2006/relationships/slideLayout" Target="../slideLayouts/slideLayout318.xml"/><Relationship Id="rId10" Type="http://schemas.openxmlformats.org/officeDocument/2006/relationships/slideLayout" Target="../slideLayouts/slideLayout323.xml"/><Relationship Id="rId4" Type="http://schemas.openxmlformats.org/officeDocument/2006/relationships/slideLayout" Target="../slideLayouts/slideLayout317.xml"/><Relationship Id="rId9" Type="http://schemas.openxmlformats.org/officeDocument/2006/relationships/slideLayout" Target="../slideLayouts/slideLayout322.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image" Target="../media/image1.png"/><Relationship Id="rId3" Type="http://schemas.openxmlformats.org/officeDocument/2006/relationships/slideLayout" Target="../slideLayouts/slideLayout327.xml"/><Relationship Id="rId7" Type="http://schemas.openxmlformats.org/officeDocument/2006/relationships/slideLayout" Target="../slideLayouts/slideLayout331.xml"/><Relationship Id="rId12" Type="http://schemas.openxmlformats.org/officeDocument/2006/relationships/theme" Target="../theme/theme31.xml"/><Relationship Id="rId2" Type="http://schemas.openxmlformats.org/officeDocument/2006/relationships/slideLayout" Target="../slideLayouts/slideLayout326.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5" Type="http://schemas.openxmlformats.org/officeDocument/2006/relationships/slideLayout" Target="../slideLayouts/slideLayout329.xml"/><Relationship Id="rId10" Type="http://schemas.openxmlformats.org/officeDocument/2006/relationships/slideLayout" Target="../slideLayouts/slideLayout334.xml"/><Relationship Id="rId4" Type="http://schemas.openxmlformats.org/officeDocument/2006/relationships/slideLayout" Target="../slideLayouts/slideLayout328.xml"/><Relationship Id="rId9" Type="http://schemas.openxmlformats.org/officeDocument/2006/relationships/slideLayout" Target="../slideLayouts/slideLayout333.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3.xml"/><Relationship Id="rId13" Type="http://schemas.openxmlformats.org/officeDocument/2006/relationships/image" Target="../media/image1.png"/><Relationship Id="rId3" Type="http://schemas.openxmlformats.org/officeDocument/2006/relationships/slideLayout" Target="../slideLayouts/slideLayout338.xml"/><Relationship Id="rId7" Type="http://schemas.openxmlformats.org/officeDocument/2006/relationships/slideLayout" Target="../slideLayouts/slideLayout342.xml"/><Relationship Id="rId12" Type="http://schemas.openxmlformats.org/officeDocument/2006/relationships/theme" Target="../theme/theme32.xml"/><Relationship Id="rId2" Type="http://schemas.openxmlformats.org/officeDocument/2006/relationships/slideLayout" Target="../slideLayouts/slideLayout337.xml"/><Relationship Id="rId1" Type="http://schemas.openxmlformats.org/officeDocument/2006/relationships/slideLayout" Target="../slideLayouts/slideLayout336.xml"/><Relationship Id="rId6" Type="http://schemas.openxmlformats.org/officeDocument/2006/relationships/slideLayout" Target="../slideLayouts/slideLayout341.xml"/><Relationship Id="rId11" Type="http://schemas.openxmlformats.org/officeDocument/2006/relationships/slideLayout" Target="../slideLayouts/slideLayout346.xml"/><Relationship Id="rId5" Type="http://schemas.openxmlformats.org/officeDocument/2006/relationships/slideLayout" Target="../slideLayouts/slideLayout340.xml"/><Relationship Id="rId10" Type="http://schemas.openxmlformats.org/officeDocument/2006/relationships/slideLayout" Target="../slideLayouts/slideLayout345.xml"/><Relationship Id="rId4" Type="http://schemas.openxmlformats.org/officeDocument/2006/relationships/slideLayout" Target="../slideLayouts/slideLayout339.xml"/><Relationship Id="rId9" Type="http://schemas.openxmlformats.org/officeDocument/2006/relationships/slideLayout" Target="../slideLayouts/slideLayout344.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4.xml"/><Relationship Id="rId13" Type="http://schemas.openxmlformats.org/officeDocument/2006/relationships/image" Target="../media/image1.png"/><Relationship Id="rId3" Type="http://schemas.openxmlformats.org/officeDocument/2006/relationships/slideLayout" Target="../slideLayouts/slideLayout349.xml"/><Relationship Id="rId7" Type="http://schemas.openxmlformats.org/officeDocument/2006/relationships/slideLayout" Target="../slideLayouts/slideLayout353.xml"/><Relationship Id="rId12" Type="http://schemas.openxmlformats.org/officeDocument/2006/relationships/theme" Target="../theme/theme33.xml"/><Relationship Id="rId2" Type="http://schemas.openxmlformats.org/officeDocument/2006/relationships/slideLayout" Target="../slideLayouts/slideLayout348.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5" Type="http://schemas.openxmlformats.org/officeDocument/2006/relationships/slideLayout" Target="../slideLayouts/slideLayout351.xml"/><Relationship Id="rId10" Type="http://schemas.openxmlformats.org/officeDocument/2006/relationships/slideLayout" Target="../slideLayouts/slideLayout356.xml"/><Relationship Id="rId4" Type="http://schemas.openxmlformats.org/officeDocument/2006/relationships/slideLayout" Target="../slideLayouts/slideLayout350.xml"/><Relationship Id="rId9" Type="http://schemas.openxmlformats.org/officeDocument/2006/relationships/slideLayout" Target="../slideLayouts/slideLayout355.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image" Target="../media/image1.png"/><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theme" Target="../theme/theme34.xml"/><Relationship Id="rId2" Type="http://schemas.openxmlformats.org/officeDocument/2006/relationships/slideLayout" Target="../slideLayouts/slideLayout359.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0" Type="http://schemas.openxmlformats.org/officeDocument/2006/relationships/slideLayout" Target="../slideLayouts/slideLayout367.xml"/><Relationship Id="rId4" Type="http://schemas.openxmlformats.org/officeDocument/2006/relationships/slideLayout" Target="../slideLayouts/slideLayout361.xml"/><Relationship Id="rId9" Type="http://schemas.openxmlformats.org/officeDocument/2006/relationships/slideLayout" Target="../slideLayouts/slideLayout366.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6.xml"/><Relationship Id="rId13" Type="http://schemas.openxmlformats.org/officeDocument/2006/relationships/image" Target="../media/image1.png"/><Relationship Id="rId3" Type="http://schemas.openxmlformats.org/officeDocument/2006/relationships/slideLayout" Target="../slideLayouts/slideLayout371.xml"/><Relationship Id="rId7" Type="http://schemas.openxmlformats.org/officeDocument/2006/relationships/slideLayout" Target="../slideLayouts/slideLayout375.xml"/><Relationship Id="rId12" Type="http://schemas.openxmlformats.org/officeDocument/2006/relationships/theme" Target="../theme/theme35.xml"/><Relationship Id="rId2" Type="http://schemas.openxmlformats.org/officeDocument/2006/relationships/slideLayout" Target="../slideLayouts/slideLayout370.xml"/><Relationship Id="rId1" Type="http://schemas.openxmlformats.org/officeDocument/2006/relationships/slideLayout" Target="../slideLayouts/slideLayout369.xml"/><Relationship Id="rId6" Type="http://schemas.openxmlformats.org/officeDocument/2006/relationships/slideLayout" Target="../slideLayouts/slideLayout374.xml"/><Relationship Id="rId11" Type="http://schemas.openxmlformats.org/officeDocument/2006/relationships/slideLayout" Target="../slideLayouts/slideLayout379.xml"/><Relationship Id="rId5" Type="http://schemas.openxmlformats.org/officeDocument/2006/relationships/slideLayout" Target="../slideLayouts/slideLayout373.xml"/><Relationship Id="rId10" Type="http://schemas.openxmlformats.org/officeDocument/2006/relationships/slideLayout" Target="../slideLayouts/slideLayout378.xml"/><Relationship Id="rId4" Type="http://schemas.openxmlformats.org/officeDocument/2006/relationships/slideLayout" Target="../slideLayouts/slideLayout372.xml"/><Relationship Id="rId9" Type="http://schemas.openxmlformats.org/officeDocument/2006/relationships/slideLayout" Target="../slideLayouts/slideLayout37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7.xml"/><Relationship Id="rId13" Type="http://schemas.openxmlformats.org/officeDocument/2006/relationships/theme" Target="../theme/theme36.xml"/><Relationship Id="rId3" Type="http://schemas.openxmlformats.org/officeDocument/2006/relationships/slideLayout" Target="../slideLayouts/slideLayout382.xml"/><Relationship Id="rId7" Type="http://schemas.openxmlformats.org/officeDocument/2006/relationships/slideLayout" Target="../slideLayouts/slideLayout386.xml"/><Relationship Id="rId12" Type="http://schemas.openxmlformats.org/officeDocument/2006/relationships/slideLayout" Target="../slideLayouts/slideLayout391.xml"/><Relationship Id="rId2" Type="http://schemas.openxmlformats.org/officeDocument/2006/relationships/slideLayout" Target="../slideLayouts/slideLayout381.xml"/><Relationship Id="rId1" Type="http://schemas.openxmlformats.org/officeDocument/2006/relationships/slideLayout" Target="../slideLayouts/slideLayout380.xml"/><Relationship Id="rId6" Type="http://schemas.openxmlformats.org/officeDocument/2006/relationships/slideLayout" Target="../slideLayouts/slideLayout385.xml"/><Relationship Id="rId11" Type="http://schemas.openxmlformats.org/officeDocument/2006/relationships/slideLayout" Target="../slideLayouts/slideLayout390.xml"/><Relationship Id="rId5" Type="http://schemas.openxmlformats.org/officeDocument/2006/relationships/slideLayout" Target="../slideLayouts/slideLayout384.xml"/><Relationship Id="rId10" Type="http://schemas.openxmlformats.org/officeDocument/2006/relationships/slideLayout" Target="../slideLayouts/slideLayout389.xml"/><Relationship Id="rId4" Type="http://schemas.openxmlformats.org/officeDocument/2006/relationships/slideLayout" Target="../slideLayouts/slideLayout383.xml"/><Relationship Id="rId9" Type="http://schemas.openxmlformats.org/officeDocument/2006/relationships/slideLayout" Target="../slideLayouts/slideLayout388.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9.xml"/><Relationship Id="rId13" Type="http://schemas.openxmlformats.org/officeDocument/2006/relationships/image" Target="../media/image1.png"/><Relationship Id="rId3" Type="http://schemas.openxmlformats.org/officeDocument/2006/relationships/slideLayout" Target="../slideLayouts/slideLayout394.xml"/><Relationship Id="rId7" Type="http://schemas.openxmlformats.org/officeDocument/2006/relationships/slideLayout" Target="../slideLayouts/slideLayout398.xml"/><Relationship Id="rId12" Type="http://schemas.openxmlformats.org/officeDocument/2006/relationships/theme" Target="../theme/theme37.xml"/><Relationship Id="rId2" Type="http://schemas.openxmlformats.org/officeDocument/2006/relationships/slideLayout" Target="../slideLayouts/slideLayout393.xml"/><Relationship Id="rId1" Type="http://schemas.openxmlformats.org/officeDocument/2006/relationships/slideLayout" Target="../slideLayouts/slideLayout392.xml"/><Relationship Id="rId6" Type="http://schemas.openxmlformats.org/officeDocument/2006/relationships/slideLayout" Target="../slideLayouts/slideLayout397.xml"/><Relationship Id="rId11" Type="http://schemas.openxmlformats.org/officeDocument/2006/relationships/slideLayout" Target="../slideLayouts/slideLayout402.xml"/><Relationship Id="rId5" Type="http://schemas.openxmlformats.org/officeDocument/2006/relationships/slideLayout" Target="../slideLayouts/slideLayout396.xml"/><Relationship Id="rId10" Type="http://schemas.openxmlformats.org/officeDocument/2006/relationships/slideLayout" Target="../slideLayouts/slideLayout401.xml"/><Relationship Id="rId4" Type="http://schemas.openxmlformats.org/officeDocument/2006/relationships/slideLayout" Target="../slideLayouts/slideLayout395.xml"/><Relationship Id="rId9"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10.xml"/><Relationship Id="rId3" Type="http://schemas.openxmlformats.org/officeDocument/2006/relationships/slideLayout" Target="../slideLayouts/slideLayout405.xml"/><Relationship Id="rId7" Type="http://schemas.openxmlformats.org/officeDocument/2006/relationships/slideLayout" Target="../slideLayouts/slideLayout409.xml"/><Relationship Id="rId12" Type="http://schemas.openxmlformats.org/officeDocument/2006/relationships/theme" Target="../theme/theme38.xml"/><Relationship Id="rId2" Type="http://schemas.openxmlformats.org/officeDocument/2006/relationships/slideLayout" Target="../slideLayouts/slideLayout404.xml"/><Relationship Id="rId1" Type="http://schemas.openxmlformats.org/officeDocument/2006/relationships/slideLayout" Target="../slideLayouts/slideLayout403.xml"/><Relationship Id="rId6" Type="http://schemas.openxmlformats.org/officeDocument/2006/relationships/slideLayout" Target="../slideLayouts/slideLayout408.xml"/><Relationship Id="rId11" Type="http://schemas.openxmlformats.org/officeDocument/2006/relationships/slideLayout" Target="../slideLayouts/slideLayout413.xml"/><Relationship Id="rId5" Type="http://schemas.openxmlformats.org/officeDocument/2006/relationships/slideLayout" Target="../slideLayouts/slideLayout407.xml"/><Relationship Id="rId10" Type="http://schemas.openxmlformats.org/officeDocument/2006/relationships/slideLayout" Target="../slideLayouts/slideLayout412.xml"/><Relationship Id="rId4" Type="http://schemas.openxmlformats.org/officeDocument/2006/relationships/slideLayout" Target="../slideLayouts/slideLayout406.xml"/><Relationship Id="rId9" Type="http://schemas.openxmlformats.org/officeDocument/2006/relationships/slideLayout" Target="../slideLayouts/slideLayout41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21.xml"/><Relationship Id="rId13" Type="http://schemas.openxmlformats.org/officeDocument/2006/relationships/image" Target="../media/image1.png"/><Relationship Id="rId3" Type="http://schemas.openxmlformats.org/officeDocument/2006/relationships/slideLayout" Target="../slideLayouts/slideLayout416.xml"/><Relationship Id="rId7" Type="http://schemas.openxmlformats.org/officeDocument/2006/relationships/slideLayout" Target="../slideLayouts/slideLayout420.xml"/><Relationship Id="rId12" Type="http://schemas.openxmlformats.org/officeDocument/2006/relationships/theme" Target="../theme/theme39.xml"/><Relationship Id="rId2" Type="http://schemas.openxmlformats.org/officeDocument/2006/relationships/slideLayout" Target="../slideLayouts/slideLayout415.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5" Type="http://schemas.openxmlformats.org/officeDocument/2006/relationships/slideLayout" Target="../slideLayouts/slideLayout418.xml"/><Relationship Id="rId10" Type="http://schemas.openxmlformats.org/officeDocument/2006/relationships/slideLayout" Target="../slideLayouts/slideLayout423.xml"/><Relationship Id="rId4" Type="http://schemas.openxmlformats.org/officeDocument/2006/relationships/slideLayout" Target="../slideLayouts/slideLayout417.xml"/><Relationship Id="rId9" Type="http://schemas.openxmlformats.org/officeDocument/2006/relationships/slideLayout" Target="../slideLayouts/slideLayout42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2.xml"/><Relationship Id="rId13" Type="http://schemas.openxmlformats.org/officeDocument/2006/relationships/image" Target="../media/image1.png"/><Relationship Id="rId3" Type="http://schemas.openxmlformats.org/officeDocument/2006/relationships/slideLayout" Target="../slideLayouts/slideLayout427.xml"/><Relationship Id="rId7" Type="http://schemas.openxmlformats.org/officeDocument/2006/relationships/slideLayout" Target="../slideLayouts/slideLayout431.xml"/><Relationship Id="rId12" Type="http://schemas.openxmlformats.org/officeDocument/2006/relationships/theme" Target="../theme/theme40.xml"/><Relationship Id="rId2" Type="http://schemas.openxmlformats.org/officeDocument/2006/relationships/slideLayout" Target="../slideLayouts/slideLayout426.xml"/><Relationship Id="rId1" Type="http://schemas.openxmlformats.org/officeDocument/2006/relationships/slideLayout" Target="../slideLayouts/slideLayout425.xml"/><Relationship Id="rId6" Type="http://schemas.openxmlformats.org/officeDocument/2006/relationships/slideLayout" Target="../slideLayouts/slideLayout430.xml"/><Relationship Id="rId11" Type="http://schemas.openxmlformats.org/officeDocument/2006/relationships/slideLayout" Target="../slideLayouts/slideLayout435.xml"/><Relationship Id="rId5" Type="http://schemas.openxmlformats.org/officeDocument/2006/relationships/slideLayout" Target="../slideLayouts/slideLayout429.xml"/><Relationship Id="rId10" Type="http://schemas.openxmlformats.org/officeDocument/2006/relationships/slideLayout" Target="../slideLayouts/slideLayout434.xml"/><Relationship Id="rId4" Type="http://schemas.openxmlformats.org/officeDocument/2006/relationships/slideLayout" Target="../slideLayouts/slideLayout428.xml"/><Relationship Id="rId9" Type="http://schemas.openxmlformats.org/officeDocument/2006/relationships/slideLayout" Target="../slideLayouts/slideLayout433.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3.xml"/><Relationship Id="rId3" Type="http://schemas.openxmlformats.org/officeDocument/2006/relationships/slideLayout" Target="../slideLayouts/slideLayout438.xml"/><Relationship Id="rId7" Type="http://schemas.openxmlformats.org/officeDocument/2006/relationships/slideLayout" Target="../slideLayouts/slideLayout442.xml"/><Relationship Id="rId12" Type="http://schemas.openxmlformats.org/officeDocument/2006/relationships/theme" Target="../theme/theme41.xml"/><Relationship Id="rId2" Type="http://schemas.openxmlformats.org/officeDocument/2006/relationships/slideLayout" Target="../slideLayouts/slideLayout437.xml"/><Relationship Id="rId1" Type="http://schemas.openxmlformats.org/officeDocument/2006/relationships/slideLayout" Target="../slideLayouts/slideLayout436.xml"/><Relationship Id="rId6" Type="http://schemas.openxmlformats.org/officeDocument/2006/relationships/slideLayout" Target="../slideLayouts/slideLayout441.xml"/><Relationship Id="rId11" Type="http://schemas.openxmlformats.org/officeDocument/2006/relationships/slideLayout" Target="../slideLayouts/slideLayout446.xml"/><Relationship Id="rId5" Type="http://schemas.openxmlformats.org/officeDocument/2006/relationships/slideLayout" Target="../slideLayouts/slideLayout440.xml"/><Relationship Id="rId10" Type="http://schemas.openxmlformats.org/officeDocument/2006/relationships/slideLayout" Target="../slideLayouts/slideLayout445.xml"/><Relationship Id="rId4" Type="http://schemas.openxmlformats.org/officeDocument/2006/relationships/slideLayout" Target="../slideLayouts/slideLayout439.xml"/><Relationship Id="rId9" Type="http://schemas.openxmlformats.org/officeDocument/2006/relationships/slideLayout" Target="../slideLayouts/slideLayout44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4.xml"/><Relationship Id="rId3" Type="http://schemas.openxmlformats.org/officeDocument/2006/relationships/slideLayout" Target="../slideLayouts/slideLayout449.xml"/><Relationship Id="rId7" Type="http://schemas.openxmlformats.org/officeDocument/2006/relationships/slideLayout" Target="../slideLayouts/slideLayout453.xml"/><Relationship Id="rId12" Type="http://schemas.openxmlformats.org/officeDocument/2006/relationships/theme" Target="../theme/theme42.xml"/><Relationship Id="rId2" Type="http://schemas.openxmlformats.org/officeDocument/2006/relationships/slideLayout" Target="../slideLayouts/slideLayout448.xml"/><Relationship Id="rId1" Type="http://schemas.openxmlformats.org/officeDocument/2006/relationships/slideLayout" Target="../slideLayouts/slideLayout447.xml"/><Relationship Id="rId6" Type="http://schemas.openxmlformats.org/officeDocument/2006/relationships/slideLayout" Target="../slideLayouts/slideLayout452.xml"/><Relationship Id="rId11" Type="http://schemas.openxmlformats.org/officeDocument/2006/relationships/slideLayout" Target="../slideLayouts/slideLayout457.xml"/><Relationship Id="rId5" Type="http://schemas.openxmlformats.org/officeDocument/2006/relationships/slideLayout" Target="../slideLayouts/slideLayout451.xml"/><Relationship Id="rId10" Type="http://schemas.openxmlformats.org/officeDocument/2006/relationships/slideLayout" Target="../slideLayouts/slideLayout456.xml"/><Relationship Id="rId4" Type="http://schemas.openxmlformats.org/officeDocument/2006/relationships/slideLayout" Target="../slideLayouts/slideLayout450.xml"/><Relationship Id="rId9" Type="http://schemas.openxmlformats.org/officeDocument/2006/relationships/slideLayout" Target="../slideLayouts/slideLayout455.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5.xml"/><Relationship Id="rId3" Type="http://schemas.openxmlformats.org/officeDocument/2006/relationships/slideLayout" Target="../slideLayouts/slideLayout460.xml"/><Relationship Id="rId7" Type="http://schemas.openxmlformats.org/officeDocument/2006/relationships/slideLayout" Target="../slideLayouts/slideLayout464.xml"/><Relationship Id="rId12" Type="http://schemas.openxmlformats.org/officeDocument/2006/relationships/theme" Target="../theme/theme43.xml"/><Relationship Id="rId2" Type="http://schemas.openxmlformats.org/officeDocument/2006/relationships/slideLayout" Target="../slideLayouts/slideLayout459.xml"/><Relationship Id="rId1" Type="http://schemas.openxmlformats.org/officeDocument/2006/relationships/slideLayout" Target="../slideLayouts/slideLayout458.xml"/><Relationship Id="rId6" Type="http://schemas.openxmlformats.org/officeDocument/2006/relationships/slideLayout" Target="../slideLayouts/slideLayout463.xml"/><Relationship Id="rId11" Type="http://schemas.openxmlformats.org/officeDocument/2006/relationships/slideLayout" Target="../slideLayouts/slideLayout468.xml"/><Relationship Id="rId5" Type="http://schemas.openxmlformats.org/officeDocument/2006/relationships/slideLayout" Target="../slideLayouts/slideLayout462.xml"/><Relationship Id="rId10" Type="http://schemas.openxmlformats.org/officeDocument/2006/relationships/slideLayout" Target="../slideLayouts/slideLayout467.xml"/><Relationship Id="rId4" Type="http://schemas.openxmlformats.org/officeDocument/2006/relationships/slideLayout" Target="../slideLayouts/slideLayout461.xml"/><Relationship Id="rId9" Type="http://schemas.openxmlformats.org/officeDocument/2006/relationships/slideLayout" Target="../slideLayouts/slideLayout466.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6.xml"/><Relationship Id="rId3" Type="http://schemas.openxmlformats.org/officeDocument/2006/relationships/slideLayout" Target="../slideLayouts/slideLayout471.xml"/><Relationship Id="rId7" Type="http://schemas.openxmlformats.org/officeDocument/2006/relationships/slideLayout" Target="../slideLayouts/slideLayout475.xml"/><Relationship Id="rId12" Type="http://schemas.openxmlformats.org/officeDocument/2006/relationships/theme" Target="../theme/theme44.xml"/><Relationship Id="rId2" Type="http://schemas.openxmlformats.org/officeDocument/2006/relationships/slideLayout" Target="../slideLayouts/slideLayout470.xml"/><Relationship Id="rId1" Type="http://schemas.openxmlformats.org/officeDocument/2006/relationships/slideLayout" Target="../slideLayouts/slideLayout469.xml"/><Relationship Id="rId6" Type="http://schemas.openxmlformats.org/officeDocument/2006/relationships/slideLayout" Target="../slideLayouts/slideLayout474.xml"/><Relationship Id="rId11" Type="http://schemas.openxmlformats.org/officeDocument/2006/relationships/slideLayout" Target="../slideLayouts/slideLayout479.xml"/><Relationship Id="rId5" Type="http://schemas.openxmlformats.org/officeDocument/2006/relationships/slideLayout" Target="../slideLayouts/slideLayout473.xml"/><Relationship Id="rId10" Type="http://schemas.openxmlformats.org/officeDocument/2006/relationships/slideLayout" Target="../slideLayouts/slideLayout478.xml"/><Relationship Id="rId4" Type="http://schemas.openxmlformats.org/officeDocument/2006/relationships/slideLayout" Target="../slideLayouts/slideLayout472.xml"/><Relationship Id="rId9" Type="http://schemas.openxmlformats.org/officeDocument/2006/relationships/slideLayout" Target="../slideLayouts/slideLayout477.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7.xml"/><Relationship Id="rId3" Type="http://schemas.openxmlformats.org/officeDocument/2006/relationships/slideLayout" Target="../slideLayouts/slideLayout482.xml"/><Relationship Id="rId7" Type="http://schemas.openxmlformats.org/officeDocument/2006/relationships/slideLayout" Target="../slideLayouts/slideLayout486.xml"/><Relationship Id="rId12" Type="http://schemas.openxmlformats.org/officeDocument/2006/relationships/theme" Target="../theme/theme45.xml"/><Relationship Id="rId2" Type="http://schemas.openxmlformats.org/officeDocument/2006/relationships/slideLayout" Target="../slideLayouts/slideLayout481.xml"/><Relationship Id="rId1" Type="http://schemas.openxmlformats.org/officeDocument/2006/relationships/slideLayout" Target="../slideLayouts/slideLayout480.xml"/><Relationship Id="rId6" Type="http://schemas.openxmlformats.org/officeDocument/2006/relationships/slideLayout" Target="../slideLayouts/slideLayout485.xml"/><Relationship Id="rId11" Type="http://schemas.openxmlformats.org/officeDocument/2006/relationships/slideLayout" Target="../slideLayouts/slideLayout490.xml"/><Relationship Id="rId5" Type="http://schemas.openxmlformats.org/officeDocument/2006/relationships/slideLayout" Target="../slideLayouts/slideLayout484.xml"/><Relationship Id="rId10" Type="http://schemas.openxmlformats.org/officeDocument/2006/relationships/slideLayout" Target="../slideLayouts/slideLayout489.xml"/><Relationship Id="rId4" Type="http://schemas.openxmlformats.org/officeDocument/2006/relationships/slideLayout" Target="../slideLayouts/slideLayout483.xml"/><Relationship Id="rId9" Type="http://schemas.openxmlformats.org/officeDocument/2006/relationships/slideLayout" Target="../slideLayouts/slideLayout488.xml"/></Relationships>
</file>

<file path=ppt/slideMasters/_rels/slideMaster46.xml.rels><?xml version="1.0" encoding="UTF-8" standalone="yes"?>
<Relationships xmlns="http://schemas.openxmlformats.org/package/2006/relationships"><Relationship Id="rId3" Type="http://schemas.openxmlformats.org/officeDocument/2006/relationships/slideLayout" Target="../slideLayouts/slideLayout493.xml"/><Relationship Id="rId7" Type="http://schemas.openxmlformats.org/officeDocument/2006/relationships/theme" Target="../theme/theme46.xml"/><Relationship Id="rId2" Type="http://schemas.openxmlformats.org/officeDocument/2006/relationships/slideLayout" Target="../slideLayouts/slideLayout492.xml"/><Relationship Id="rId1" Type="http://schemas.openxmlformats.org/officeDocument/2006/relationships/slideLayout" Target="../slideLayouts/slideLayout491.xml"/><Relationship Id="rId6" Type="http://schemas.openxmlformats.org/officeDocument/2006/relationships/slideLayout" Target="../slideLayouts/slideLayout496.xml"/><Relationship Id="rId5" Type="http://schemas.openxmlformats.org/officeDocument/2006/relationships/slideLayout" Target="../slideLayouts/slideLayout495.xml"/><Relationship Id="rId4" Type="http://schemas.openxmlformats.org/officeDocument/2006/relationships/slideLayout" Target="../slideLayouts/slideLayout494.xml"/></Relationships>
</file>

<file path=ppt/slideMasters/_rels/slideMaster47.xml.rels><?xml version="1.0" encoding="UTF-8" standalone="yes"?>
<Relationships xmlns="http://schemas.openxmlformats.org/package/2006/relationships"><Relationship Id="rId3" Type="http://schemas.openxmlformats.org/officeDocument/2006/relationships/slideLayout" Target="../slideLayouts/slideLayout499.xml"/><Relationship Id="rId7" Type="http://schemas.openxmlformats.org/officeDocument/2006/relationships/theme" Target="../theme/theme47.xml"/><Relationship Id="rId2" Type="http://schemas.openxmlformats.org/officeDocument/2006/relationships/slideLayout" Target="../slideLayouts/slideLayout498.xml"/><Relationship Id="rId1" Type="http://schemas.openxmlformats.org/officeDocument/2006/relationships/slideLayout" Target="../slideLayouts/slideLayout497.xml"/><Relationship Id="rId6" Type="http://schemas.openxmlformats.org/officeDocument/2006/relationships/slideLayout" Target="../slideLayouts/slideLayout502.xml"/><Relationship Id="rId5" Type="http://schemas.openxmlformats.org/officeDocument/2006/relationships/slideLayout" Target="../slideLayouts/slideLayout501.xml"/><Relationship Id="rId4" Type="http://schemas.openxmlformats.org/officeDocument/2006/relationships/slideLayout" Target="../slideLayouts/slideLayout500.xml"/></Relationships>
</file>

<file path=ppt/slideMasters/_rels/slideMaster48.xml.rels><?xml version="1.0" encoding="UTF-8" standalone="yes"?>
<Relationships xmlns="http://schemas.openxmlformats.org/package/2006/relationships"><Relationship Id="rId3" Type="http://schemas.openxmlformats.org/officeDocument/2006/relationships/slideLayout" Target="../slideLayouts/slideLayout505.xml"/><Relationship Id="rId7" Type="http://schemas.openxmlformats.org/officeDocument/2006/relationships/theme" Target="../theme/theme48.xml"/><Relationship Id="rId2" Type="http://schemas.openxmlformats.org/officeDocument/2006/relationships/slideLayout" Target="../slideLayouts/slideLayout504.xml"/><Relationship Id="rId1" Type="http://schemas.openxmlformats.org/officeDocument/2006/relationships/slideLayout" Target="../slideLayouts/slideLayout503.xml"/><Relationship Id="rId6" Type="http://schemas.openxmlformats.org/officeDocument/2006/relationships/slideLayout" Target="../slideLayouts/slideLayout508.xml"/><Relationship Id="rId5" Type="http://schemas.openxmlformats.org/officeDocument/2006/relationships/slideLayout" Target="../slideLayouts/slideLayout507.xml"/><Relationship Id="rId4" Type="http://schemas.openxmlformats.org/officeDocument/2006/relationships/slideLayout" Target="../slideLayouts/slideLayout506.xml"/></Relationships>
</file>

<file path=ppt/slideMasters/_rels/slideMaster49.xml.rels><?xml version="1.0" encoding="UTF-8" standalone="yes"?>
<Relationships xmlns="http://schemas.openxmlformats.org/package/2006/relationships"><Relationship Id="rId8" Type="http://schemas.openxmlformats.org/officeDocument/2006/relationships/theme" Target="../theme/theme49.xml"/><Relationship Id="rId3" Type="http://schemas.openxmlformats.org/officeDocument/2006/relationships/slideLayout" Target="../slideLayouts/slideLayout511.xml"/><Relationship Id="rId7" Type="http://schemas.openxmlformats.org/officeDocument/2006/relationships/slideLayout" Target="../slideLayouts/slideLayout515.xml"/><Relationship Id="rId2" Type="http://schemas.openxmlformats.org/officeDocument/2006/relationships/slideLayout" Target="../slideLayouts/slideLayout510.xml"/><Relationship Id="rId1" Type="http://schemas.openxmlformats.org/officeDocument/2006/relationships/slideLayout" Target="../slideLayouts/slideLayout509.xml"/><Relationship Id="rId6" Type="http://schemas.openxmlformats.org/officeDocument/2006/relationships/slideLayout" Target="../slideLayouts/slideLayout514.xml"/><Relationship Id="rId5" Type="http://schemas.openxmlformats.org/officeDocument/2006/relationships/slideLayout" Target="../slideLayouts/slideLayout513.xml"/><Relationship Id="rId4" Type="http://schemas.openxmlformats.org/officeDocument/2006/relationships/slideLayout" Target="../slideLayouts/slideLayout512.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23.xml"/><Relationship Id="rId3" Type="http://schemas.openxmlformats.org/officeDocument/2006/relationships/slideLayout" Target="../slideLayouts/slideLayout518.xml"/><Relationship Id="rId7" Type="http://schemas.openxmlformats.org/officeDocument/2006/relationships/slideLayout" Target="../slideLayouts/slideLayout522.xml"/><Relationship Id="rId12" Type="http://schemas.openxmlformats.org/officeDocument/2006/relationships/theme" Target="../theme/theme50.xml"/><Relationship Id="rId2" Type="http://schemas.openxmlformats.org/officeDocument/2006/relationships/slideLayout" Target="../slideLayouts/slideLayout517.xml"/><Relationship Id="rId1" Type="http://schemas.openxmlformats.org/officeDocument/2006/relationships/slideLayout" Target="../slideLayouts/slideLayout516.xml"/><Relationship Id="rId6" Type="http://schemas.openxmlformats.org/officeDocument/2006/relationships/slideLayout" Target="../slideLayouts/slideLayout521.xml"/><Relationship Id="rId11" Type="http://schemas.openxmlformats.org/officeDocument/2006/relationships/slideLayout" Target="../slideLayouts/slideLayout526.xml"/><Relationship Id="rId5" Type="http://schemas.openxmlformats.org/officeDocument/2006/relationships/slideLayout" Target="../slideLayouts/slideLayout520.xml"/><Relationship Id="rId10" Type="http://schemas.openxmlformats.org/officeDocument/2006/relationships/slideLayout" Target="../slideLayouts/slideLayout525.xml"/><Relationship Id="rId4" Type="http://schemas.openxmlformats.org/officeDocument/2006/relationships/slideLayout" Target="../slideLayouts/slideLayout519.xml"/><Relationship Id="rId9" Type="http://schemas.openxmlformats.org/officeDocument/2006/relationships/slideLayout" Target="../slideLayouts/slideLayout524.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34.xml"/><Relationship Id="rId3" Type="http://schemas.openxmlformats.org/officeDocument/2006/relationships/slideLayout" Target="../slideLayouts/slideLayout529.xml"/><Relationship Id="rId7" Type="http://schemas.openxmlformats.org/officeDocument/2006/relationships/slideLayout" Target="../slideLayouts/slideLayout533.xml"/><Relationship Id="rId12" Type="http://schemas.openxmlformats.org/officeDocument/2006/relationships/theme" Target="../theme/theme51.xml"/><Relationship Id="rId2" Type="http://schemas.openxmlformats.org/officeDocument/2006/relationships/slideLayout" Target="../slideLayouts/slideLayout528.xml"/><Relationship Id="rId1" Type="http://schemas.openxmlformats.org/officeDocument/2006/relationships/slideLayout" Target="../slideLayouts/slideLayout527.xml"/><Relationship Id="rId6" Type="http://schemas.openxmlformats.org/officeDocument/2006/relationships/slideLayout" Target="../slideLayouts/slideLayout532.xml"/><Relationship Id="rId11" Type="http://schemas.openxmlformats.org/officeDocument/2006/relationships/slideLayout" Target="../slideLayouts/slideLayout537.xml"/><Relationship Id="rId5" Type="http://schemas.openxmlformats.org/officeDocument/2006/relationships/slideLayout" Target="../slideLayouts/slideLayout531.xml"/><Relationship Id="rId10" Type="http://schemas.openxmlformats.org/officeDocument/2006/relationships/slideLayout" Target="../slideLayouts/slideLayout536.xml"/><Relationship Id="rId4" Type="http://schemas.openxmlformats.org/officeDocument/2006/relationships/slideLayout" Target="../slideLayouts/slideLayout530.xml"/><Relationship Id="rId9" Type="http://schemas.openxmlformats.org/officeDocument/2006/relationships/slideLayout" Target="../slideLayouts/slideLayout535.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45.xml"/><Relationship Id="rId13" Type="http://schemas.openxmlformats.org/officeDocument/2006/relationships/image" Target="../media/image1.png"/><Relationship Id="rId3" Type="http://schemas.openxmlformats.org/officeDocument/2006/relationships/slideLayout" Target="../slideLayouts/slideLayout540.xml"/><Relationship Id="rId7" Type="http://schemas.openxmlformats.org/officeDocument/2006/relationships/slideLayout" Target="../slideLayouts/slideLayout544.xml"/><Relationship Id="rId12" Type="http://schemas.openxmlformats.org/officeDocument/2006/relationships/theme" Target="../theme/theme52.xml"/><Relationship Id="rId2" Type="http://schemas.openxmlformats.org/officeDocument/2006/relationships/slideLayout" Target="../slideLayouts/slideLayout539.xml"/><Relationship Id="rId1" Type="http://schemas.openxmlformats.org/officeDocument/2006/relationships/slideLayout" Target="../slideLayouts/slideLayout538.xml"/><Relationship Id="rId6" Type="http://schemas.openxmlformats.org/officeDocument/2006/relationships/slideLayout" Target="../slideLayouts/slideLayout543.xml"/><Relationship Id="rId11" Type="http://schemas.openxmlformats.org/officeDocument/2006/relationships/slideLayout" Target="../slideLayouts/slideLayout548.xml"/><Relationship Id="rId5" Type="http://schemas.openxmlformats.org/officeDocument/2006/relationships/slideLayout" Target="../slideLayouts/slideLayout542.xml"/><Relationship Id="rId10" Type="http://schemas.openxmlformats.org/officeDocument/2006/relationships/slideLayout" Target="../slideLayouts/slideLayout547.xml"/><Relationship Id="rId4" Type="http://schemas.openxmlformats.org/officeDocument/2006/relationships/slideLayout" Target="../slideLayouts/slideLayout541.xml"/><Relationship Id="rId9" Type="http://schemas.openxmlformats.org/officeDocument/2006/relationships/slideLayout" Target="../slideLayouts/slideLayout546.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56.xml"/><Relationship Id="rId3" Type="http://schemas.openxmlformats.org/officeDocument/2006/relationships/slideLayout" Target="../slideLayouts/slideLayout551.xml"/><Relationship Id="rId7" Type="http://schemas.openxmlformats.org/officeDocument/2006/relationships/slideLayout" Target="../slideLayouts/slideLayout555.xml"/><Relationship Id="rId12" Type="http://schemas.openxmlformats.org/officeDocument/2006/relationships/theme" Target="../theme/theme53.xml"/><Relationship Id="rId2" Type="http://schemas.openxmlformats.org/officeDocument/2006/relationships/slideLayout" Target="../slideLayouts/slideLayout550.xml"/><Relationship Id="rId1" Type="http://schemas.openxmlformats.org/officeDocument/2006/relationships/slideLayout" Target="../slideLayouts/slideLayout549.xml"/><Relationship Id="rId6" Type="http://schemas.openxmlformats.org/officeDocument/2006/relationships/slideLayout" Target="../slideLayouts/slideLayout554.xml"/><Relationship Id="rId11" Type="http://schemas.openxmlformats.org/officeDocument/2006/relationships/slideLayout" Target="../slideLayouts/slideLayout559.xml"/><Relationship Id="rId5" Type="http://schemas.openxmlformats.org/officeDocument/2006/relationships/slideLayout" Target="../slideLayouts/slideLayout553.xml"/><Relationship Id="rId10" Type="http://schemas.openxmlformats.org/officeDocument/2006/relationships/slideLayout" Target="../slideLayouts/slideLayout558.xml"/><Relationship Id="rId4" Type="http://schemas.openxmlformats.org/officeDocument/2006/relationships/slideLayout" Target="../slideLayouts/slideLayout552.xml"/><Relationship Id="rId9" Type="http://schemas.openxmlformats.org/officeDocument/2006/relationships/slideLayout" Target="../slideLayouts/slideLayout557.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67.xml"/><Relationship Id="rId13" Type="http://schemas.openxmlformats.org/officeDocument/2006/relationships/theme" Target="../theme/theme54.xml"/><Relationship Id="rId3" Type="http://schemas.openxmlformats.org/officeDocument/2006/relationships/slideLayout" Target="../slideLayouts/slideLayout562.xml"/><Relationship Id="rId7" Type="http://schemas.openxmlformats.org/officeDocument/2006/relationships/slideLayout" Target="../slideLayouts/slideLayout566.xml"/><Relationship Id="rId12" Type="http://schemas.openxmlformats.org/officeDocument/2006/relationships/slideLayout" Target="../slideLayouts/slideLayout571.xml"/><Relationship Id="rId2" Type="http://schemas.openxmlformats.org/officeDocument/2006/relationships/slideLayout" Target="../slideLayouts/slideLayout561.xml"/><Relationship Id="rId1" Type="http://schemas.openxmlformats.org/officeDocument/2006/relationships/slideLayout" Target="../slideLayouts/slideLayout560.xml"/><Relationship Id="rId6" Type="http://schemas.openxmlformats.org/officeDocument/2006/relationships/slideLayout" Target="../slideLayouts/slideLayout565.xml"/><Relationship Id="rId11" Type="http://schemas.openxmlformats.org/officeDocument/2006/relationships/slideLayout" Target="../slideLayouts/slideLayout570.xml"/><Relationship Id="rId5" Type="http://schemas.openxmlformats.org/officeDocument/2006/relationships/slideLayout" Target="../slideLayouts/slideLayout564.xml"/><Relationship Id="rId10" Type="http://schemas.openxmlformats.org/officeDocument/2006/relationships/slideLayout" Target="../slideLayouts/slideLayout569.xml"/><Relationship Id="rId4" Type="http://schemas.openxmlformats.org/officeDocument/2006/relationships/slideLayout" Target="../slideLayouts/slideLayout563.xml"/><Relationship Id="rId9" Type="http://schemas.openxmlformats.org/officeDocument/2006/relationships/slideLayout" Target="../slideLayouts/slideLayout568.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79.xml"/><Relationship Id="rId13" Type="http://schemas.openxmlformats.org/officeDocument/2006/relationships/image" Target="../media/image1.png"/><Relationship Id="rId3" Type="http://schemas.openxmlformats.org/officeDocument/2006/relationships/slideLayout" Target="../slideLayouts/slideLayout574.xml"/><Relationship Id="rId7" Type="http://schemas.openxmlformats.org/officeDocument/2006/relationships/slideLayout" Target="../slideLayouts/slideLayout578.xml"/><Relationship Id="rId12" Type="http://schemas.openxmlformats.org/officeDocument/2006/relationships/theme" Target="../theme/theme55.xml"/><Relationship Id="rId2" Type="http://schemas.openxmlformats.org/officeDocument/2006/relationships/slideLayout" Target="../slideLayouts/slideLayout573.xml"/><Relationship Id="rId1" Type="http://schemas.openxmlformats.org/officeDocument/2006/relationships/slideLayout" Target="../slideLayouts/slideLayout572.xml"/><Relationship Id="rId6" Type="http://schemas.openxmlformats.org/officeDocument/2006/relationships/slideLayout" Target="../slideLayouts/slideLayout577.xml"/><Relationship Id="rId11" Type="http://schemas.openxmlformats.org/officeDocument/2006/relationships/slideLayout" Target="../slideLayouts/slideLayout582.xml"/><Relationship Id="rId5" Type="http://schemas.openxmlformats.org/officeDocument/2006/relationships/slideLayout" Target="../slideLayouts/slideLayout576.xml"/><Relationship Id="rId10" Type="http://schemas.openxmlformats.org/officeDocument/2006/relationships/slideLayout" Target="../slideLayouts/slideLayout581.xml"/><Relationship Id="rId4" Type="http://schemas.openxmlformats.org/officeDocument/2006/relationships/slideLayout" Target="../slideLayouts/slideLayout575.xml"/><Relationship Id="rId9" Type="http://schemas.openxmlformats.org/officeDocument/2006/relationships/slideLayout" Target="../slideLayouts/slideLayout580.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590.xml"/><Relationship Id="rId13" Type="http://schemas.openxmlformats.org/officeDocument/2006/relationships/image" Target="../media/image1.png"/><Relationship Id="rId3" Type="http://schemas.openxmlformats.org/officeDocument/2006/relationships/slideLayout" Target="../slideLayouts/slideLayout585.xml"/><Relationship Id="rId7" Type="http://schemas.openxmlformats.org/officeDocument/2006/relationships/slideLayout" Target="../slideLayouts/slideLayout589.xml"/><Relationship Id="rId12" Type="http://schemas.openxmlformats.org/officeDocument/2006/relationships/theme" Target="../theme/theme56.xml"/><Relationship Id="rId2" Type="http://schemas.openxmlformats.org/officeDocument/2006/relationships/slideLayout" Target="../slideLayouts/slideLayout584.xml"/><Relationship Id="rId1" Type="http://schemas.openxmlformats.org/officeDocument/2006/relationships/slideLayout" Target="../slideLayouts/slideLayout583.xml"/><Relationship Id="rId6" Type="http://schemas.openxmlformats.org/officeDocument/2006/relationships/slideLayout" Target="../slideLayouts/slideLayout588.xml"/><Relationship Id="rId11" Type="http://schemas.openxmlformats.org/officeDocument/2006/relationships/slideLayout" Target="../slideLayouts/slideLayout593.xml"/><Relationship Id="rId5" Type="http://schemas.openxmlformats.org/officeDocument/2006/relationships/slideLayout" Target="../slideLayouts/slideLayout587.xml"/><Relationship Id="rId10" Type="http://schemas.openxmlformats.org/officeDocument/2006/relationships/slideLayout" Target="../slideLayouts/slideLayout592.xml"/><Relationship Id="rId4" Type="http://schemas.openxmlformats.org/officeDocument/2006/relationships/slideLayout" Target="../slideLayouts/slideLayout586.xml"/><Relationship Id="rId9" Type="http://schemas.openxmlformats.org/officeDocument/2006/relationships/slideLayout" Target="../slideLayouts/slideLayout591.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01.xml"/><Relationship Id="rId13" Type="http://schemas.openxmlformats.org/officeDocument/2006/relationships/image" Target="../media/image1.png"/><Relationship Id="rId3" Type="http://schemas.openxmlformats.org/officeDocument/2006/relationships/slideLayout" Target="../slideLayouts/slideLayout596.xml"/><Relationship Id="rId7" Type="http://schemas.openxmlformats.org/officeDocument/2006/relationships/slideLayout" Target="../slideLayouts/slideLayout600.xml"/><Relationship Id="rId12" Type="http://schemas.openxmlformats.org/officeDocument/2006/relationships/theme" Target="../theme/theme57.xml"/><Relationship Id="rId2" Type="http://schemas.openxmlformats.org/officeDocument/2006/relationships/slideLayout" Target="../slideLayouts/slideLayout595.xml"/><Relationship Id="rId1" Type="http://schemas.openxmlformats.org/officeDocument/2006/relationships/slideLayout" Target="../slideLayouts/slideLayout594.xml"/><Relationship Id="rId6" Type="http://schemas.openxmlformats.org/officeDocument/2006/relationships/slideLayout" Target="../slideLayouts/slideLayout599.xml"/><Relationship Id="rId11" Type="http://schemas.openxmlformats.org/officeDocument/2006/relationships/slideLayout" Target="../slideLayouts/slideLayout604.xml"/><Relationship Id="rId5" Type="http://schemas.openxmlformats.org/officeDocument/2006/relationships/slideLayout" Target="../slideLayouts/slideLayout598.xml"/><Relationship Id="rId10" Type="http://schemas.openxmlformats.org/officeDocument/2006/relationships/slideLayout" Target="../slideLayouts/slideLayout603.xml"/><Relationship Id="rId4" Type="http://schemas.openxmlformats.org/officeDocument/2006/relationships/slideLayout" Target="../slideLayouts/slideLayout597.xml"/><Relationship Id="rId9" Type="http://schemas.openxmlformats.org/officeDocument/2006/relationships/slideLayout" Target="../slideLayouts/slideLayout602.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12.xml"/><Relationship Id="rId13" Type="http://schemas.openxmlformats.org/officeDocument/2006/relationships/image" Target="../media/image1.png"/><Relationship Id="rId3" Type="http://schemas.openxmlformats.org/officeDocument/2006/relationships/slideLayout" Target="../slideLayouts/slideLayout607.xml"/><Relationship Id="rId7" Type="http://schemas.openxmlformats.org/officeDocument/2006/relationships/slideLayout" Target="../slideLayouts/slideLayout611.xml"/><Relationship Id="rId12" Type="http://schemas.openxmlformats.org/officeDocument/2006/relationships/theme" Target="../theme/theme58.xml"/><Relationship Id="rId2" Type="http://schemas.openxmlformats.org/officeDocument/2006/relationships/slideLayout" Target="../slideLayouts/slideLayout606.xml"/><Relationship Id="rId1" Type="http://schemas.openxmlformats.org/officeDocument/2006/relationships/slideLayout" Target="../slideLayouts/slideLayout605.xml"/><Relationship Id="rId6" Type="http://schemas.openxmlformats.org/officeDocument/2006/relationships/slideLayout" Target="../slideLayouts/slideLayout610.xml"/><Relationship Id="rId11" Type="http://schemas.openxmlformats.org/officeDocument/2006/relationships/slideLayout" Target="../slideLayouts/slideLayout615.xml"/><Relationship Id="rId5" Type="http://schemas.openxmlformats.org/officeDocument/2006/relationships/slideLayout" Target="../slideLayouts/slideLayout609.xml"/><Relationship Id="rId10" Type="http://schemas.openxmlformats.org/officeDocument/2006/relationships/slideLayout" Target="../slideLayouts/slideLayout614.xml"/><Relationship Id="rId4" Type="http://schemas.openxmlformats.org/officeDocument/2006/relationships/slideLayout" Target="../slideLayouts/slideLayout608.xml"/><Relationship Id="rId9" Type="http://schemas.openxmlformats.org/officeDocument/2006/relationships/slideLayout" Target="../slideLayouts/slideLayout613.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23.xml"/><Relationship Id="rId3" Type="http://schemas.openxmlformats.org/officeDocument/2006/relationships/slideLayout" Target="../slideLayouts/slideLayout618.xml"/><Relationship Id="rId7" Type="http://schemas.openxmlformats.org/officeDocument/2006/relationships/slideLayout" Target="../slideLayouts/slideLayout622.xml"/><Relationship Id="rId12" Type="http://schemas.openxmlformats.org/officeDocument/2006/relationships/theme" Target="../theme/theme59.xml"/><Relationship Id="rId2" Type="http://schemas.openxmlformats.org/officeDocument/2006/relationships/slideLayout" Target="../slideLayouts/slideLayout617.xml"/><Relationship Id="rId1" Type="http://schemas.openxmlformats.org/officeDocument/2006/relationships/slideLayout" Target="../slideLayouts/slideLayout616.xml"/><Relationship Id="rId6" Type="http://schemas.openxmlformats.org/officeDocument/2006/relationships/slideLayout" Target="../slideLayouts/slideLayout621.xml"/><Relationship Id="rId11" Type="http://schemas.openxmlformats.org/officeDocument/2006/relationships/slideLayout" Target="../slideLayouts/slideLayout626.xml"/><Relationship Id="rId5" Type="http://schemas.openxmlformats.org/officeDocument/2006/relationships/slideLayout" Target="../slideLayouts/slideLayout620.xml"/><Relationship Id="rId10" Type="http://schemas.openxmlformats.org/officeDocument/2006/relationships/slideLayout" Target="../slideLayouts/slideLayout625.xml"/><Relationship Id="rId4" Type="http://schemas.openxmlformats.org/officeDocument/2006/relationships/slideLayout" Target="../slideLayouts/slideLayout619.xml"/><Relationship Id="rId9" Type="http://schemas.openxmlformats.org/officeDocument/2006/relationships/slideLayout" Target="../slideLayouts/slideLayout624.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34.xml"/><Relationship Id="rId13" Type="http://schemas.openxmlformats.org/officeDocument/2006/relationships/theme" Target="../theme/theme60.xml"/><Relationship Id="rId3" Type="http://schemas.openxmlformats.org/officeDocument/2006/relationships/slideLayout" Target="../slideLayouts/slideLayout629.xml"/><Relationship Id="rId7" Type="http://schemas.openxmlformats.org/officeDocument/2006/relationships/slideLayout" Target="../slideLayouts/slideLayout633.xml"/><Relationship Id="rId12" Type="http://schemas.openxmlformats.org/officeDocument/2006/relationships/slideLayout" Target="../slideLayouts/slideLayout638.xml"/><Relationship Id="rId2" Type="http://schemas.openxmlformats.org/officeDocument/2006/relationships/slideLayout" Target="../slideLayouts/slideLayout628.xml"/><Relationship Id="rId1" Type="http://schemas.openxmlformats.org/officeDocument/2006/relationships/slideLayout" Target="../slideLayouts/slideLayout627.xml"/><Relationship Id="rId6" Type="http://schemas.openxmlformats.org/officeDocument/2006/relationships/slideLayout" Target="../slideLayouts/slideLayout632.xml"/><Relationship Id="rId11" Type="http://schemas.openxmlformats.org/officeDocument/2006/relationships/slideLayout" Target="../slideLayouts/slideLayout637.xml"/><Relationship Id="rId5" Type="http://schemas.openxmlformats.org/officeDocument/2006/relationships/slideLayout" Target="../slideLayouts/slideLayout631.xml"/><Relationship Id="rId10" Type="http://schemas.openxmlformats.org/officeDocument/2006/relationships/slideLayout" Target="../slideLayouts/slideLayout636.xml"/><Relationship Id="rId4" Type="http://schemas.openxmlformats.org/officeDocument/2006/relationships/slideLayout" Target="../slideLayouts/slideLayout630.xml"/><Relationship Id="rId9" Type="http://schemas.openxmlformats.org/officeDocument/2006/relationships/slideLayout" Target="../slideLayouts/slideLayout635.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46.xml"/><Relationship Id="rId13" Type="http://schemas.openxmlformats.org/officeDocument/2006/relationships/theme" Target="../theme/theme61.xml"/><Relationship Id="rId3" Type="http://schemas.openxmlformats.org/officeDocument/2006/relationships/slideLayout" Target="../slideLayouts/slideLayout641.xml"/><Relationship Id="rId7" Type="http://schemas.openxmlformats.org/officeDocument/2006/relationships/slideLayout" Target="../slideLayouts/slideLayout645.xml"/><Relationship Id="rId12" Type="http://schemas.openxmlformats.org/officeDocument/2006/relationships/slideLayout" Target="../slideLayouts/slideLayout650.xml"/><Relationship Id="rId2" Type="http://schemas.openxmlformats.org/officeDocument/2006/relationships/slideLayout" Target="../slideLayouts/slideLayout640.xml"/><Relationship Id="rId1" Type="http://schemas.openxmlformats.org/officeDocument/2006/relationships/slideLayout" Target="../slideLayouts/slideLayout639.xml"/><Relationship Id="rId6" Type="http://schemas.openxmlformats.org/officeDocument/2006/relationships/slideLayout" Target="../slideLayouts/slideLayout644.xml"/><Relationship Id="rId11" Type="http://schemas.openxmlformats.org/officeDocument/2006/relationships/slideLayout" Target="../slideLayouts/slideLayout649.xml"/><Relationship Id="rId5" Type="http://schemas.openxmlformats.org/officeDocument/2006/relationships/slideLayout" Target="../slideLayouts/slideLayout643.xml"/><Relationship Id="rId10" Type="http://schemas.openxmlformats.org/officeDocument/2006/relationships/slideLayout" Target="../slideLayouts/slideLayout648.xml"/><Relationship Id="rId4" Type="http://schemas.openxmlformats.org/officeDocument/2006/relationships/slideLayout" Target="../slideLayouts/slideLayout642.xml"/><Relationship Id="rId9" Type="http://schemas.openxmlformats.org/officeDocument/2006/relationships/slideLayout" Target="../slideLayouts/slideLayout647.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58.xml"/><Relationship Id="rId13" Type="http://schemas.openxmlformats.org/officeDocument/2006/relationships/theme" Target="../theme/theme62.xml"/><Relationship Id="rId3" Type="http://schemas.openxmlformats.org/officeDocument/2006/relationships/slideLayout" Target="../slideLayouts/slideLayout653.xml"/><Relationship Id="rId7" Type="http://schemas.openxmlformats.org/officeDocument/2006/relationships/slideLayout" Target="../slideLayouts/slideLayout657.xml"/><Relationship Id="rId12" Type="http://schemas.openxmlformats.org/officeDocument/2006/relationships/slideLayout" Target="../slideLayouts/slideLayout662.xml"/><Relationship Id="rId2" Type="http://schemas.openxmlformats.org/officeDocument/2006/relationships/slideLayout" Target="../slideLayouts/slideLayout652.xml"/><Relationship Id="rId1" Type="http://schemas.openxmlformats.org/officeDocument/2006/relationships/slideLayout" Target="../slideLayouts/slideLayout651.xml"/><Relationship Id="rId6" Type="http://schemas.openxmlformats.org/officeDocument/2006/relationships/slideLayout" Target="../slideLayouts/slideLayout656.xml"/><Relationship Id="rId11" Type="http://schemas.openxmlformats.org/officeDocument/2006/relationships/slideLayout" Target="../slideLayouts/slideLayout661.xml"/><Relationship Id="rId5" Type="http://schemas.openxmlformats.org/officeDocument/2006/relationships/slideLayout" Target="../slideLayouts/slideLayout655.xml"/><Relationship Id="rId10" Type="http://schemas.openxmlformats.org/officeDocument/2006/relationships/slideLayout" Target="../slideLayouts/slideLayout660.xml"/><Relationship Id="rId4" Type="http://schemas.openxmlformats.org/officeDocument/2006/relationships/slideLayout" Target="../slideLayouts/slideLayout654.xml"/><Relationship Id="rId9" Type="http://schemas.openxmlformats.org/officeDocument/2006/relationships/slideLayout" Target="../slideLayouts/slideLayout659.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70.xml"/><Relationship Id="rId3" Type="http://schemas.openxmlformats.org/officeDocument/2006/relationships/slideLayout" Target="../slideLayouts/slideLayout665.xml"/><Relationship Id="rId7" Type="http://schemas.openxmlformats.org/officeDocument/2006/relationships/slideLayout" Target="../slideLayouts/slideLayout669.xml"/><Relationship Id="rId12" Type="http://schemas.openxmlformats.org/officeDocument/2006/relationships/theme" Target="../theme/theme63.xml"/><Relationship Id="rId2" Type="http://schemas.openxmlformats.org/officeDocument/2006/relationships/slideLayout" Target="../slideLayouts/slideLayout664.xml"/><Relationship Id="rId1" Type="http://schemas.openxmlformats.org/officeDocument/2006/relationships/slideLayout" Target="../slideLayouts/slideLayout663.xml"/><Relationship Id="rId6" Type="http://schemas.openxmlformats.org/officeDocument/2006/relationships/slideLayout" Target="../slideLayouts/slideLayout668.xml"/><Relationship Id="rId11" Type="http://schemas.openxmlformats.org/officeDocument/2006/relationships/slideLayout" Target="../slideLayouts/slideLayout673.xml"/><Relationship Id="rId5" Type="http://schemas.openxmlformats.org/officeDocument/2006/relationships/slideLayout" Target="../slideLayouts/slideLayout667.xml"/><Relationship Id="rId10" Type="http://schemas.openxmlformats.org/officeDocument/2006/relationships/slideLayout" Target="../slideLayouts/slideLayout672.xml"/><Relationship Id="rId4" Type="http://schemas.openxmlformats.org/officeDocument/2006/relationships/slideLayout" Target="../slideLayouts/slideLayout666.xml"/><Relationship Id="rId9" Type="http://schemas.openxmlformats.org/officeDocument/2006/relationships/slideLayout" Target="../slideLayouts/slideLayout671.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81.xml"/><Relationship Id="rId13" Type="http://schemas.openxmlformats.org/officeDocument/2006/relationships/theme" Target="../theme/theme64.xml"/><Relationship Id="rId3" Type="http://schemas.openxmlformats.org/officeDocument/2006/relationships/slideLayout" Target="../slideLayouts/slideLayout676.xml"/><Relationship Id="rId7" Type="http://schemas.openxmlformats.org/officeDocument/2006/relationships/slideLayout" Target="../slideLayouts/slideLayout680.xml"/><Relationship Id="rId12" Type="http://schemas.openxmlformats.org/officeDocument/2006/relationships/slideLayout" Target="../slideLayouts/slideLayout685.xml"/><Relationship Id="rId2" Type="http://schemas.openxmlformats.org/officeDocument/2006/relationships/slideLayout" Target="../slideLayouts/slideLayout675.xml"/><Relationship Id="rId1" Type="http://schemas.openxmlformats.org/officeDocument/2006/relationships/slideLayout" Target="../slideLayouts/slideLayout674.xml"/><Relationship Id="rId6" Type="http://schemas.openxmlformats.org/officeDocument/2006/relationships/slideLayout" Target="../slideLayouts/slideLayout679.xml"/><Relationship Id="rId11" Type="http://schemas.openxmlformats.org/officeDocument/2006/relationships/slideLayout" Target="../slideLayouts/slideLayout684.xml"/><Relationship Id="rId5" Type="http://schemas.openxmlformats.org/officeDocument/2006/relationships/slideLayout" Target="../slideLayouts/slideLayout678.xml"/><Relationship Id="rId10" Type="http://schemas.openxmlformats.org/officeDocument/2006/relationships/slideLayout" Target="../slideLayouts/slideLayout683.xml"/><Relationship Id="rId4" Type="http://schemas.openxmlformats.org/officeDocument/2006/relationships/slideLayout" Target="../slideLayouts/slideLayout677.xml"/><Relationship Id="rId9" Type="http://schemas.openxmlformats.org/officeDocument/2006/relationships/slideLayout" Target="../slideLayouts/slideLayout682.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693.xml"/><Relationship Id="rId3" Type="http://schemas.openxmlformats.org/officeDocument/2006/relationships/slideLayout" Target="../slideLayouts/slideLayout688.xml"/><Relationship Id="rId7" Type="http://schemas.openxmlformats.org/officeDocument/2006/relationships/slideLayout" Target="../slideLayouts/slideLayout692.xml"/><Relationship Id="rId12" Type="http://schemas.openxmlformats.org/officeDocument/2006/relationships/theme" Target="../theme/theme65.xml"/><Relationship Id="rId2" Type="http://schemas.openxmlformats.org/officeDocument/2006/relationships/slideLayout" Target="../slideLayouts/slideLayout687.xml"/><Relationship Id="rId1" Type="http://schemas.openxmlformats.org/officeDocument/2006/relationships/slideLayout" Target="../slideLayouts/slideLayout686.xml"/><Relationship Id="rId6" Type="http://schemas.openxmlformats.org/officeDocument/2006/relationships/slideLayout" Target="../slideLayouts/slideLayout691.xml"/><Relationship Id="rId11" Type="http://schemas.openxmlformats.org/officeDocument/2006/relationships/slideLayout" Target="../slideLayouts/slideLayout696.xml"/><Relationship Id="rId5" Type="http://schemas.openxmlformats.org/officeDocument/2006/relationships/slideLayout" Target="../slideLayouts/slideLayout690.xml"/><Relationship Id="rId10" Type="http://schemas.openxmlformats.org/officeDocument/2006/relationships/slideLayout" Target="../slideLayouts/slideLayout695.xml"/><Relationship Id="rId4" Type="http://schemas.openxmlformats.org/officeDocument/2006/relationships/slideLayout" Target="../slideLayouts/slideLayout689.xml"/><Relationship Id="rId9" Type="http://schemas.openxmlformats.org/officeDocument/2006/relationships/slideLayout" Target="../slideLayouts/slideLayout694.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04.xml"/><Relationship Id="rId3" Type="http://schemas.openxmlformats.org/officeDocument/2006/relationships/slideLayout" Target="../slideLayouts/slideLayout699.xml"/><Relationship Id="rId7" Type="http://schemas.openxmlformats.org/officeDocument/2006/relationships/slideLayout" Target="../slideLayouts/slideLayout703.xml"/><Relationship Id="rId12" Type="http://schemas.openxmlformats.org/officeDocument/2006/relationships/theme" Target="../theme/theme66.xml"/><Relationship Id="rId2" Type="http://schemas.openxmlformats.org/officeDocument/2006/relationships/slideLayout" Target="../slideLayouts/slideLayout698.xml"/><Relationship Id="rId1" Type="http://schemas.openxmlformats.org/officeDocument/2006/relationships/slideLayout" Target="../slideLayouts/slideLayout697.xml"/><Relationship Id="rId6" Type="http://schemas.openxmlformats.org/officeDocument/2006/relationships/slideLayout" Target="../slideLayouts/slideLayout702.xml"/><Relationship Id="rId11" Type="http://schemas.openxmlformats.org/officeDocument/2006/relationships/slideLayout" Target="../slideLayouts/slideLayout707.xml"/><Relationship Id="rId5" Type="http://schemas.openxmlformats.org/officeDocument/2006/relationships/slideLayout" Target="../slideLayouts/slideLayout701.xml"/><Relationship Id="rId10" Type="http://schemas.openxmlformats.org/officeDocument/2006/relationships/slideLayout" Target="../slideLayouts/slideLayout706.xml"/><Relationship Id="rId4" Type="http://schemas.openxmlformats.org/officeDocument/2006/relationships/slideLayout" Target="../slideLayouts/slideLayout700.xml"/><Relationship Id="rId9" Type="http://schemas.openxmlformats.org/officeDocument/2006/relationships/slideLayout" Target="../slideLayouts/slideLayout705.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15.xml"/><Relationship Id="rId3" Type="http://schemas.openxmlformats.org/officeDocument/2006/relationships/slideLayout" Target="../slideLayouts/slideLayout710.xml"/><Relationship Id="rId7" Type="http://schemas.openxmlformats.org/officeDocument/2006/relationships/slideLayout" Target="../slideLayouts/slideLayout714.xml"/><Relationship Id="rId12" Type="http://schemas.openxmlformats.org/officeDocument/2006/relationships/theme" Target="../theme/theme67.xml"/><Relationship Id="rId2" Type="http://schemas.openxmlformats.org/officeDocument/2006/relationships/slideLayout" Target="../slideLayouts/slideLayout709.xml"/><Relationship Id="rId1" Type="http://schemas.openxmlformats.org/officeDocument/2006/relationships/slideLayout" Target="../slideLayouts/slideLayout708.xml"/><Relationship Id="rId6" Type="http://schemas.openxmlformats.org/officeDocument/2006/relationships/slideLayout" Target="../slideLayouts/slideLayout713.xml"/><Relationship Id="rId11" Type="http://schemas.openxmlformats.org/officeDocument/2006/relationships/slideLayout" Target="../slideLayouts/slideLayout718.xml"/><Relationship Id="rId5" Type="http://schemas.openxmlformats.org/officeDocument/2006/relationships/slideLayout" Target="../slideLayouts/slideLayout712.xml"/><Relationship Id="rId10" Type="http://schemas.openxmlformats.org/officeDocument/2006/relationships/slideLayout" Target="../slideLayouts/slideLayout717.xml"/><Relationship Id="rId4" Type="http://schemas.openxmlformats.org/officeDocument/2006/relationships/slideLayout" Target="../slideLayouts/slideLayout711.xml"/><Relationship Id="rId9" Type="http://schemas.openxmlformats.org/officeDocument/2006/relationships/slideLayout" Target="../slideLayouts/slideLayout716.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26.xml"/><Relationship Id="rId13" Type="http://schemas.openxmlformats.org/officeDocument/2006/relationships/theme" Target="../theme/theme68.xml"/><Relationship Id="rId3" Type="http://schemas.openxmlformats.org/officeDocument/2006/relationships/slideLayout" Target="../slideLayouts/slideLayout721.xml"/><Relationship Id="rId7" Type="http://schemas.openxmlformats.org/officeDocument/2006/relationships/slideLayout" Target="../slideLayouts/slideLayout725.xml"/><Relationship Id="rId12" Type="http://schemas.openxmlformats.org/officeDocument/2006/relationships/slideLayout" Target="../slideLayouts/slideLayout730.xml"/><Relationship Id="rId2" Type="http://schemas.openxmlformats.org/officeDocument/2006/relationships/slideLayout" Target="../slideLayouts/slideLayout720.xml"/><Relationship Id="rId1" Type="http://schemas.openxmlformats.org/officeDocument/2006/relationships/slideLayout" Target="../slideLayouts/slideLayout719.xml"/><Relationship Id="rId6" Type="http://schemas.openxmlformats.org/officeDocument/2006/relationships/slideLayout" Target="../slideLayouts/slideLayout724.xml"/><Relationship Id="rId11" Type="http://schemas.openxmlformats.org/officeDocument/2006/relationships/slideLayout" Target="../slideLayouts/slideLayout729.xml"/><Relationship Id="rId5" Type="http://schemas.openxmlformats.org/officeDocument/2006/relationships/slideLayout" Target="../slideLayouts/slideLayout723.xml"/><Relationship Id="rId10" Type="http://schemas.openxmlformats.org/officeDocument/2006/relationships/slideLayout" Target="../slideLayouts/slideLayout728.xml"/><Relationship Id="rId4" Type="http://schemas.openxmlformats.org/officeDocument/2006/relationships/slideLayout" Target="../slideLayouts/slideLayout722.xml"/><Relationship Id="rId9" Type="http://schemas.openxmlformats.org/officeDocument/2006/relationships/slideLayout" Target="../slideLayouts/slideLayout727.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38.xml"/><Relationship Id="rId3" Type="http://schemas.openxmlformats.org/officeDocument/2006/relationships/slideLayout" Target="../slideLayouts/slideLayout733.xml"/><Relationship Id="rId7" Type="http://schemas.openxmlformats.org/officeDocument/2006/relationships/slideLayout" Target="../slideLayouts/slideLayout737.xml"/><Relationship Id="rId12" Type="http://schemas.openxmlformats.org/officeDocument/2006/relationships/theme" Target="../theme/theme69.xml"/><Relationship Id="rId2" Type="http://schemas.openxmlformats.org/officeDocument/2006/relationships/slideLayout" Target="../slideLayouts/slideLayout732.xml"/><Relationship Id="rId1" Type="http://schemas.openxmlformats.org/officeDocument/2006/relationships/slideLayout" Target="../slideLayouts/slideLayout731.xml"/><Relationship Id="rId6" Type="http://schemas.openxmlformats.org/officeDocument/2006/relationships/slideLayout" Target="../slideLayouts/slideLayout736.xml"/><Relationship Id="rId11" Type="http://schemas.openxmlformats.org/officeDocument/2006/relationships/slideLayout" Target="../slideLayouts/slideLayout741.xml"/><Relationship Id="rId5" Type="http://schemas.openxmlformats.org/officeDocument/2006/relationships/slideLayout" Target="../slideLayouts/slideLayout735.xml"/><Relationship Id="rId10" Type="http://schemas.openxmlformats.org/officeDocument/2006/relationships/slideLayout" Target="../slideLayouts/slideLayout740.xml"/><Relationship Id="rId4" Type="http://schemas.openxmlformats.org/officeDocument/2006/relationships/slideLayout" Target="../slideLayouts/slideLayout734.xml"/><Relationship Id="rId9" Type="http://schemas.openxmlformats.org/officeDocument/2006/relationships/slideLayout" Target="../slideLayouts/slideLayout739.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49.xml"/><Relationship Id="rId13" Type="http://schemas.openxmlformats.org/officeDocument/2006/relationships/image" Target="../media/image1.png"/><Relationship Id="rId3" Type="http://schemas.openxmlformats.org/officeDocument/2006/relationships/slideLayout" Target="../slideLayouts/slideLayout744.xml"/><Relationship Id="rId7" Type="http://schemas.openxmlformats.org/officeDocument/2006/relationships/slideLayout" Target="../slideLayouts/slideLayout748.xml"/><Relationship Id="rId12" Type="http://schemas.openxmlformats.org/officeDocument/2006/relationships/theme" Target="../theme/theme70.xml"/><Relationship Id="rId2" Type="http://schemas.openxmlformats.org/officeDocument/2006/relationships/slideLayout" Target="../slideLayouts/slideLayout743.xml"/><Relationship Id="rId1" Type="http://schemas.openxmlformats.org/officeDocument/2006/relationships/slideLayout" Target="../slideLayouts/slideLayout742.xml"/><Relationship Id="rId6" Type="http://schemas.openxmlformats.org/officeDocument/2006/relationships/slideLayout" Target="../slideLayouts/slideLayout747.xml"/><Relationship Id="rId11" Type="http://schemas.openxmlformats.org/officeDocument/2006/relationships/slideLayout" Target="../slideLayouts/slideLayout752.xml"/><Relationship Id="rId5" Type="http://schemas.openxmlformats.org/officeDocument/2006/relationships/slideLayout" Target="../slideLayouts/slideLayout746.xml"/><Relationship Id="rId10" Type="http://schemas.openxmlformats.org/officeDocument/2006/relationships/slideLayout" Target="../slideLayouts/slideLayout751.xml"/><Relationship Id="rId4" Type="http://schemas.openxmlformats.org/officeDocument/2006/relationships/slideLayout" Target="../slideLayouts/slideLayout745.xml"/><Relationship Id="rId9" Type="http://schemas.openxmlformats.org/officeDocument/2006/relationships/slideLayout" Target="../slideLayouts/slideLayout750.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60.xml"/><Relationship Id="rId13" Type="http://schemas.openxmlformats.org/officeDocument/2006/relationships/theme" Target="../theme/theme71.xml"/><Relationship Id="rId3" Type="http://schemas.openxmlformats.org/officeDocument/2006/relationships/slideLayout" Target="../slideLayouts/slideLayout755.xml"/><Relationship Id="rId7" Type="http://schemas.openxmlformats.org/officeDocument/2006/relationships/slideLayout" Target="../slideLayouts/slideLayout759.xml"/><Relationship Id="rId12" Type="http://schemas.openxmlformats.org/officeDocument/2006/relationships/slideLayout" Target="../slideLayouts/slideLayout764.xml"/><Relationship Id="rId2" Type="http://schemas.openxmlformats.org/officeDocument/2006/relationships/slideLayout" Target="../slideLayouts/slideLayout754.xml"/><Relationship Id="rId1" Type="http://schemas.openxmlformats.org/officeDocument/2006/relationships/slideLayout" Target="../slideLayouts/slideLayout753.xml"/><Relationship Id="rId6" Type="http://schemas.openxmlformats.org/officeDocument/2006/relationships/slideLayout" Target="../slideLayouts/slideLayout758.xml"/><Relationship Id="rId11" Type="http://schemas.openxmlformats.org/officeDocument/2006/relationships/slideLayout" Target="../slideLayouts/slideLayout763.xml"/><Relationship Id="rId5" Type="http://schemas.openxmlformats.org/officeDocument/2006/relationships/slideLayout" Target="../slideLayouts/slideLayout757.xml"/><Relationship Id="rId10" Type="http://schemas.openxmlformats.org/officeDocument/2006/relationships/slideLayout" Target="../slideLayouts/slideLayout762.xml"/><Relationship Id="rId4" Type="http://schemas.openxmlformats.org/officeDocument/2006/relationships/slideLayout" Target="../slideLayouts/slideLayout756.xml"/><Relationship Id="rId9" Type="http://schemas.openxmlformats.org/officeDocument/2006/relationships/slideLayout" Target="../slideLayouts/slideLayout761.xml"/><Relationship Id="rId14" Type="http://schemas.openxmlformats.org/officeDocument/2006/relationships/image" Target="../media/image1.png"/></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72.xml"/><Relationship Id="rId3" Type="http://schemas.openxmlformats.org/officeDocument/2006/relationships/slideLayout" Target="../slideLayouts/slideLayout767.xml"/><Relationship Id="rId7" Type="http://schemas.openxmlformats.org/officeDocument/2006/relationships/slideLayout" Target="../slideLayouts/slideLayout771.xml"/><Relationship Id="rId12" Type="http://schemas.openxmlformats.org/officeDocument/2006/relationships/theme" Target="../theme/theme72.xml"/><Relationship Id="rId2" Type="http://schemas.openxmlformats.org/officeDocument/2006/relationships/slideLayout" Target="../slideLayouts/slideLayout766.xml"/><Relationship Id="rId1" Type="http://schemas.openxmlformats.org/officeDocument/2006/relationships/slideLayout" Target="../slideLayouts/slideLayout765.xml"/><Relationship Id="rId6" Type="http://schemas.openxmlformats.org/officeDocument/2006/relationships/slideLayout" Target="../slideLayouts/slideLayout770.xml"/><Relationship Id="rId11" Type="http://schemas.openxmlformats.org/officeDocument/2006/relationships/slideLayout" Target="../slideLayouts/slideLayout775.xml"/><Relationship Id="rId5" Type="http://schemas.openxmlformats.org/officeDocument/2006/relationships/slideLayout" Target="../slideLayouts/slideLayout769.xml"/><Relationship Id="rId10" Type="http://schemas.openxmlformats.org/officeDocument/2006/relationships/slideLayout" Target="../slideLayouts/slideLayout774.xml"/><Relationship Id="rId4" Type="http://schemas.openxmlformats.org/officeDocument/2006/relationships/slideLayout" Target="../slideLayouts/slideLayout768.xml"/><Relationship Id="rId9" Type="http://schemas.openxmlformats.org/officeDocument/2006/relationships/slideLayout" Target="../slideLayouts/slideLayout773.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83.xml"/><Relationship Id="rId13" Type="http://schemas.openxmlformats.org/officeDocument/2006/relationships/theme" Target="../theme/theme73.xml"/><Relationship Id="rId3" Type="http://schemas.openxmlformats.org/officeDocument/2006/relationships/slideLayout" Target="../slideLayouts/slideLayout778.xml"/><Relationship Id="rId7" Type="http://schemas.openxmlformats.org/officeDocument/2006/relationships/slideLayout" Target="../slideLayouts/slideLayout782.xml"/><Relationship Id="rId12" Type="http://schemas.openxmlformats.org/officeDocument/2006/relationships/slideLayout" Target="../slideLayouts/slideLayout787.xml"/><Relationship Id="rId2" Type="http://schemas.openxmlformats.org/officeDocument/2006/relationships/slideLayout" Target="../slideLayouts/slideLayout777.xml"/><Relationship Id="rId1" Type="http://schemas.openxmlformats.org/officeDocument/2006/relationships/slideLayout" Target="../slideLayouts/slideLayout776.xml"/><Relationship Id="rId6" Type="http://schemas.openxmlformats.org/officeDocument/2006/relationships/slideLayout" Target="../slideLayouts/slideLayout781.xml"/><Relationship Id="rId11" Type="http://schemas.openxmlformats.org/officeDocument/2006/relationships/slideLayout" Target="../slideLayouts/slideLayout786.xml"/><Relationship Id="rId5" Type="http://schemas.openxmlformats.org/officeDocument/2006/relationships/slideLayout" Target="../slideLayouts/slideLayout780.xml"/><Relationship Id="rId10" Type="http://schemas.openxmlformats.org/officeDocument/2006/relationships/slideLayout" Target="../slideLayouts/slideLayout785.xml"/><Relationship Id="rId4" Type="http://schemas.openxmlformats.org/officeDocument/2006/relationships/slideLayout" Target="../slideLayouts/slideLayout779.xml"/><Relationship Id="rId9" Type="http://schemas.openxmlformats.org/officeDocument/2006/relationships/slideLayout" Target="../slideLayouts/slideLayout784.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795.xml"/><Relationship Id="rId3" Type="http://schemas.openxmlformats.org/officeDocument/2006/relationships/slideLayout" Target="../slideLayouts/slideLayout790.xml"/><Relationship Id="rId7" Type="http://schemas.openxmlformats.org/officeDocument/2006/relationships/slideLayout" Target="../slideLayouts/slideLayout794.xml"/><Relationship Id="rId12" Type="http://schemas.openxmlformats.org/officeDocument/2006/relationships/theme" Target="../theme/theme74.xml"/><Relationship Id="rId2" Type="http://schemas.openxmlformats.org/officeDocument/2006/relationships/slideLayout" Target="../slideLayouts/slideLayout789.xml"/><Relationship Id="rId1" Type="http://schemas.openxmlformats.org/officeDocument/2006/relationships/slideLayout" Target="../slideLayouts/slideLayout788.xml"/><Relationship Id="rId6" Type="http://schemas.openxmlformats.org/officeDocument/2006/relationships/slideLayout" Target="../slideLayouts/slideLayout793.xml"/><Relationship Id="rId11" Type="http://schemas.openxmlformats.org/officeDocument/2006/relationships/slideLayout" Target="../slideLayouts/slideLayout798.xml"/><Relationship Id="rId5" Type="http://schemas.openxmlformats.org/officeDocument/2006/relationships/slideLayout" Target="../slideLayouts/slideLayout792.xml"/><Relationship Id="rId10" Type="http://schemas.openxmlformats.org/officeDocument/2006/relationships/slideLayout" Target="../slideLayouts/slideLayout797.xml"/><Relationship Id="rId4" Type="http://schemas.openxmlformats.org/officeDocument/2006/relationships/slideLayout" Target="../slideLayouts/slideLayout791.xml"/><Relationship Id="rId9" Type="http://schemas.openxmlformats.org/officeDocument/2006/relationships/slideLayout" Target="../slideLayouts/slideLayout796.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806.xml"/><Relationship Id="rId13" Type="http://schemas.openxmlformats.org/officeDocument/2006/relationships/slideLayout" Target="../slideLayouts/slideLayout811.xml"/><Relationship Id="rId3" Type="http://schemas.openxmlformats.org/officeDocument/2006/relationships/slideLayout" Target="../slideLayouts/slideLayout801.xml"/><Relationship Id="rId7" Type="http://schemas.openxmlformats.org/officeDocument/2006/relationships/slideLayout" Target="../slideLayouts/slideLayout805.xml"/><Relationship Id="rId12" Type="http://schemas.openxmlformats.org/officeDocument/2006/relationships/slideLayout" Target="../slideLayouts/slideLayout810.xml"/><Relationship Id="rId2" Type="http://schemas.openxmlformats.org/officeDocument/2006/relationships/slideLayout" Target="../slideLayouts/slideLayout800.xml"/><Relationship Id="rId1" Type="http://schemas.openxmlformats.org/officeDocument/2006/relationships/slideLayout" Target="../slideLayouts/slideLayout799.xml"/><Relationship Id="rId6" Type="http://schemas.openxmlformats.org/officeDocument/2006/relationships/slideLayout" Target="../slideLayouts/slideLayout804.xml"/><Relationship Id="rId11" Type="http://schemas.openxmlformats.org/officeDocument/2006/relationships/slideLayout" Target="../slideLayouts/slideLayout809.xml"/><Relationship Id="rId5" Type="http://schemas.openxmlformats.org/officeDocument/2006/relationships/slideLayout" Target="../slideLayouts/slideLayout803.xml"/><Relationship Id="rId10" Type="http://schemas.openxmlformats.org/officeDocument/2006/relationships/slideLayout" Target="../slideLayouts/slideLayout808.xml"/><Relationship Id="rId4" Type="http://schemas.openxmlformats.org/officeDocument/2006/relationships/slideLayout" Target="../slideLayouts/slideLayout802.xml"/><Relationship Id="rId9" Type="http://schemas.openxmlformats.org/officeDocument/2006/relationships/slideLayout" Target="../slideLayouts/slideLayout807.xml"/><Relationship Id="rId14" Type="http://schemas.openxmlformats.org/officeDocument/2006/relationships/theme" Target="../theme/theme75.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819.xml"/><Relationship Id="rId13" Type="http://schemas.openxmlformats.org/officeDocument/2006/relationships/slideLayout" Target="../slideLayouts/slideLayout824.xml"/><Relationship Id="rId3" Type="http://schemas.openxmlformats.org/officeDocument/2006/relationships/slideLayout" Target="../slideLayouts/slideLayout814.xml"/><Relationship Id="rId7" Type="http://schemas.openxmlformats.org/officeDocument/2006/relationships/slideLayout" Target="../slideLayouts/slideLayout818.xml"/><Relationship Id="rId12" Type="http://schemas.openxmlformats.org/officeDocument/2006/relationships/slideLayout" Target="../slideLayouts/slideLayout823.xml"/><Relationship Id="rId2" Type="http://schemas.openxmlformats.org/officeDocument/2006/relationships/slideLayout" Target="../slideLayouts/slideLayout813.xml"/><Relationship Id="rId1" Type="http://schemas.openxmlformats.org/officeDocument/2006/relationships/slideLayout" Target="../slideLayouts/slideLayout812.xml"/><Relationship Id="rId6" Type="http://schemas.openxmlformats.org/officeDocument/2006/relationships/slideLayout" Target="../slideLayouts/slideLayout817.xml"/><Relationship Id="rId11" Type="http://schemas.openxmlformats.org/officeDocument/2006/relationships/slideLayout" Target="../slideLayouts/slideLayout822.xml"/><Relationship Id="rId5" Type="http://schemas.openxmlformats.org/officeDocument/2006/relationships/slideLayout" Target="../slideLayouts/slideLayout816.xml"/><Relationship Id="rId15" Type="http://schemas.openxmlformats.org/officeDocument/2006/relationships/image" Target="../media/image8.jpeg"/><Relationship Id="rId10" Type="http://schemas.openxmlformats.org/officeDocument/2006/relationships/slideLayout" Target="../slideLayouts/slideLayout821.xml"/><Relationship Id="rId4" Type="http://schemas.openxmlformats.org/officeDocument/2006/relationships/slideLayout" Target="../slideLayouts/slideLayout815.xml"/><Relationship Id="rId9" Type="http://schemas.openxmlformats.org/officeDocument/2006/relationships/slideLayout" Target="../slideLayouts/slideLayout820.xml"/><Relationship Id="rId14" Type="http://schemas.openxmlformats.org/officeDocument/2006/relationships/theme" Target="../theme/theme76.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32.xml"/><Relationship Id="rId3" Type="http://schemas.openxmlformats.org/officeDocument/2006/relationships/slideLayout" Target="../slideLayouts/slideLayout827.xml"/><Relationship Id="rId7" Type="http://schemas.openxmlformats.org/officeDocument/2006/relationships/slideLayout" Target="../slideLayouts/slideLayout831.xml"/><Relationship Id="rId12" Type="http://schemas.openxmlformats.org/officeDocument/2006/relationships/theme" Target="../theme/theme77.xml"/><Relationship Id="rId2" Type="http://schemas.openxmlformats.org/officeDocument/2006/relationships/slideLayout" Target="../slideLayouts/slideLayout826.xml"/><Relationship Id="rId1" Type="http://schemas.openxmlformats.org/officeDocument/2006/relationships/slideLayout" Target="../slideLayouts/slideLayout825.xml"/><Relationship Id="rId6" Type="http://schemas.openxmlformats.org/officeDocument/2006/relationships/slideLayout" Target="../slideLayouts/slideLayout830.xml"/><Relationship Id="rId11" Type="http://schemas.openxmlformats.org/officeDocument/2006/relationships/slideLayout" Target="../slideLayouts/slideLayout835.xml"/><Relationship Id="rId5" Type="http://schemas.openxmlformats.org/officeDocument/2006/relationships/slideLayout" Target="../slideLayouts/slideLayout829.xml"/><Relationship Id="rId10" Type="http://schemas.openxmlformats.org/officeDocument/2006/relationships/slideLayout" Target="../slideLayouts/slideLayout834.xml"/><Relationship Id="rId4" Type="http://schemas.openxmlformats.org/officeDocument/2006/relationships/slideLayout" Target="../slideLayouts/slideLayout828.xml"/><Relationship Id="rId9" Type="http://schemas.openxmlformats.org/officeDocument/2006/relationships/slideLayout" Target="../slideLayouts/slideLayout833.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843.xml"/><Relationship Id="rId13" Type="http://schemas.openxmlformats.org/officeDocument/2006/relationships/theme" Target="../theme/theme78.xml"/><Relationship Id="rId3" Type="http://schemas.openxmlformats.org/officeDocument/2006/relationships/slideLayout" Target="../slideLayouts/slideLayout838.xml"/><Relationship Id="rId7" Type="http://schemas.openxmlformats.org/officeDocument/2006/relationships/slideLayout" Target="../slideLayouts/slideLayout842.xml"/><Relationship Id="rId12" Type="http://schemas.openxmlformats.org/officeDocument/2006/relationships/slideLayout" Target="../slideLayouts/slideLayout847.xml"/><Relationship Id="rId2" Type="http://schemas.openxmlformats.org/officeDocument/2006/relationships/slideLayout" Target="../slideLayouts/slideLayout837.xml"/><Relationship Id="rId1" Type="http://schemas.openxmlformats.org/officeDocument/2006/relationships/slideLayout" Target="../slideLayouts/slideLayout836.xml"/><Relationship Id="rId6" Type="http://schemas.openxmlformats.org/officeDocument/2006/relationships/slideLayout" Target="../slideLayouts/slideLayout841.xml"/><Relationship Id="rId11" Type="http://schemas.openxmlformats.org/officeDocument/2006/relationships/slideLayout" Target="../slideLayouts/slideLayout846.xml"/><Relationship Id="rId5" Type="http://schemas.openxmlformats.org/officeDocument/2006/relationships/slideLayout" Target="../slideLayouts/slideLayout840.xml"/><Relationship Id="rId10" Type="http://schemas.openxmlformats.org/officeDocument/2006/relationships/slideLayout" Target="../slideLayouts/slideLayout845.xml"/><Relationship Id="rId4" Type="http://schemas.openxmlformats.org/officeDocument/2006/relationships/slideLayout" Target="../slideLayouts/slideLayout839.xml"/><Relationship Id="rId9" Type="http://schemas.openxmlformats.org/officeDocument/2006/relationships/slideLayout" Target="../slideLayouts/slideLayout844.xml"/><Relationship Id="rId14" Type="http://schemas.openxmlformats.org/officeDocument/2006/relationships/image" Target="../media/image1.png"/></Relationships>
</file>

<file path=ppt/slideMasters/_rels/slideMaster79.xml.rels><?xml version="1.0" encoding="UTF-8" standalone="yes"?>
<Relationships xmlns="http://schemas.openxmlformats.org/package/2006/relationships"><Relationship Id="rId3" Type="http://schemas.openxmlformats.org/officeDocument/2006/relationships/theme" Target="../theme/theme79.xml"/><Relationship Id="rId2" Type="http://schemas.openxmlformats.org/officeDocument/2006/relationships/slideLayout" Target="../slideLayouts/slideLayout849.xml"/><Relationship Id="rId1" Type="http://schemas.openxmlformats.org/officeDocument/2006/relationships/slideLayout" Target="../slideLayouts/slideLayout84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824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2018. 6. 24.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6/24/18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4286491"/>
      </p:ext>
    </p:extLst>
  </p:cSld>
  <p:clrMap bg1="lt1" tx1="dk1" bg2="lt2" tx2="dk2" accent1="accent1" accent2="accent2" accent3="accent3" accent4="accent4" accent5="accent5" accent6="accent6" hlink="hlink" folHlink="folHlink"/>
  <p:sldLayoutIdLst>
    <p:sldLayoutId id="2147487279" r:id="rId1"/>
    <p:sldLayoutId id="2147487280" r:id="rId2"/>
    <p:sldLayoutId id="2147487281" r:id="rId3"/>
    <p:sldLayoutId id="2147487282" r:id="rId4"/>
    <p:sldLayoutId id="2147487283" r:id="rId5"/>
    <p:sldLayoutId id="2147487284" r:id="rId6"/>
    <p:sldLayoutId id="2147487285" r:id="rId7"/>
    <p:sldLayoutId id="2147487286" r:id="rId8"/>
    <p:sldLayoutId id="2147487287" r:id="rId9"/>
    <p:sldLayoutId id="2147487288" r:id="rId10"/>
    <p:sldLayoutId id="21474872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94643020"/>
      </p:ext>
    </p:extLst>
  </p:cSld>
  <p:clrMap bg1="lt1" tx1="dk1" bg2="lt2" tx2="dk2" accent1="accent1" accent2="accent2" accent3="accent3" accent4="accent4" accent5="accent5" accent6="accent6" hlink="hlink" folHlink="folHlink"/>
  <p:sldLayoutIdLst>
    <p:sldLayoutId id="2147487376" r:id="rId1"/>
    <p:sldLayoutId id="2147487377" r:id="rId2"/>
    <p:sldLayoutId id="2147487378" r:id="rId3"/>
    <p:sldLayoutId id="2147487379" r:id="rId4"/>
    <p:sldLayoutId id="2147487380" r:id="rId5"/>
    <p:sldLayoutId id="2147487381" r:id="rId6"/>
    <p:sldLayoutId id="2147487382" r:id="rId7"/>
    <p:sldLayoutId id="2147487383" r:id="rId8"/>
    <p:sldLayoutId id="2147487384" r:id="rId9"/>
    <p:sldLayoutId id="2147487385" r:id="rId10"/>
    <p:sldLayoutId id="2147487386"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44277362"/>
      </p:ext>
    </p:extLst>
  </p:cSld>
  <p:clrMap bg1="lt1" tx1="dk1" bg2="lt2" tx2="dk2" accent1="accent1" accent2="accent2" accent3="accent3" accent4="accent4" accent5="accent5" accent6="accent6" hlink="hlink" folHlink="folHlink"/>
  <p:sldLayoutIdLst>
    <p:sldLayoutId id="2147487424" r:id="rId1"/>
    <p:sldLayoutId id="2147487425" r:id="rId2"/>
    <p:sldLayoutId id="2147487426" r:id="rId3"/>
    <p:sldLayoutId id="2147487427" r:id="rId4"/>
    <p:sldLayoutId id="2147487428" r:id="rId5"/>
    <p:sldLayoutId id="2147487429" r:id="rId6"/>
    <p:sldLayoutId id="2147487430" r:id="rId7"/>
    <p:sldLayoutId id="2147487431" r:id="rId8"/>
    <p:sldLayoutId id="2147487432" r:id="rId9"/>
    <p:sldLayoutId id="2147487433" r:id="rId10"/>
    <p:sldLayoutId id="2147487434"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6650557"/>
      </p:ext>
    </p:extLst>
  </p:cSld>
  <p:clrMap bg1="lt1" tx1="dk1" bg2="lt2" tx2="dk2" accent1="accent1" accent2="accent2" accent3="accent3" accent4="accent4" accent5="accent5" accent6="accent6" hlink="hlink" folHlink="folHlink"/>
  <p:sldLayoutIdLst>
    <p:sldLayoutId id="2147487496" r:id="rId1"/>
    <p:sldLayoutId id="2147487497" r:id="rId2"/>
    <p:sldLayoutId id="2147487498" r:id="rId3"/>
    <p:sldLayoutId id="2147487499" r:id="rId4"/>
    <p:sldLayoutId id="2147487500" r:id="rId5"/>
    <p:sldLayoutId id="2147487501"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52971312"/>
      </p:ext>
    </p:extLst>
  </p:cSld>
  <p:clrMap bg1="lt1" tx1="dk1" bg2="lt2" tx2="dk2" accent1="accent1" accent2="accent2" accent3="accent3" accent4="accent4" accent5="accent5" accent6="accent6" hlink="hlink" folHlink="folHlink"/>
  <p:sldLayoutIdLst>
    <p:sldLayoutId id="2147487503" r:id="rId1"/>
    <p:sldLayoutId id="2147487504" r:id="rId2"/>
    <p:sldLayoutId id="2147487505" r:id="rId3"/>
    <p:sldLayoutId id="2147487506" r:id="rId4"/>
    <p:sldLayoutId id="2147487507" r:id="rId5"/>
    <p:sldLayoutId id="2147487508"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5304620"/>
      </p:ext>
    </p:extLst>
  </p:cSld>
  <p:clrMap bg1="lt1" tx1="dk1" bg2="lt2" tx2="dk2" accent1="accent1" accent2="accent2" accent3="accent3" accent4="accent4" accent5="accent5" accent6="accent6" hlink="hlink" folHlink="folHlink"/>
  <p:sldLayoutIdLst>
    <p:sldLayoutId id="2147487510" r:id="rId1"/>
    <p:sldLayoutId id="2147487511" r:id="rId2"/>
    <p:sldLayoutId id="2147487512" r:id="rId3"/>
    <p:sldLayoutId id="2147487513" r:id="rId4"/>
    <p:sldLayoutId id="2147487514" r:id="rId5"/>
    <p:sldLayoutId id="2147487515"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9419247"/>
      </p:ext>
    </p:extLst>
  </p:cSld>
  <p:clrMap bg1="lt1" tx1="dk1" bg2="lt2" tx2="dk2" accent1="accent1" accent2="accent2" accent3="accent3" accent4="accent4" accent5="accent5" accent6="accent6" hlink="hlink" folHlink="folHlink"/>
  <p:sldLayoutIdLst>
    <p:sldLayoutId id="2147487517" r:id="rId1"/>
    <p:sldLayoutId id="2147487518" r:id="rId2"/>
    <p:sldLayoutId id="2147487519" r:id="rId3"/>
    <p:sldLayoutId id="2147487520" r:id="rId4"/>
    <p:sldLayoutId id="2147487521" r:id="rId5"/>
    <p:sldLayoutId id="2147487522" r:id="rId6"/>
    <p:sldLayoutId id="2147487523" r:id="rId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10606336"/>
      </p:ext>
    </p:extLst>
  </p:cSld>
  <p:clrMap bg1="lt1" tx1="dk1" bg2="lt2" tx2="dk2" accent1="accent1" accent2="accent2" accent3="accent3" accent4="accent4" accent5="accent5" accent6="accent6" hlink="hlink" folHlink="folHlink"/>
  <p:sldLayoutIdLst>
    <p:sldLayoutId id="2147487525" r:id="rId1"/>
    <p:sldLayoutId id="2147487526" r:id="rId2"/>
    <p:sldLayoutId id="2147487527" r:id="rId3"/>
    <p:sldLayoutId id="2147487528" r:id="rId4"/>
    <p:sldLayoutId id="2147487529" r:id="rId5"/>
    <p:sldLayoutId id="2147487530" r:id="rId6"/>
    <p:sldLayoutId id="2147487531" r:id="rId7"/>
    <p:sldLayoutId id="2147487532" r:id="rId8"/>
    <p:sldLayoutId id="2147487533" r:id="rId9"/>
    <p:sldLayoutId id="2147487534" r:id="rId10"/>
    <p:sldLayoutId id="2147487535"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09667958"/>
      </p:ext>
    </p:extLst>
  </p:cSld>
  <p:clrMap bg1="lt1" tx1="dk1" bg2="lt2" tx2="dk2" accent1="accent1" accent2="accent2" accent3="accent3" accent4="accent4" accent5="accent5" accent6="accent6" hlink="hlink" folHlink="folHlink"/>
  <p:sldLayoutIdLst>
    <p:sldLayoutId id="2147487537" r:id="rId1"/>
    <p:sldLayoutId id="2147487538" r:id="rId2"/>
    <p:sldLayoutId id="2147487539" r:id="rId3"/>
    <p:sldLayoutId id="2147487540" r:id="rId4"/>
    <p:sldLayoutId id="2147487541" r:id="rId5"/>
    <p:sldLayoutId id="2147487542" r:id="rId6"/>
    <p:sldLayoutId id="2147487543" r:id="rId7"/>
    <p:sldLayoutId id="2147487544" r:id="rId8"/>
    <p:sldLayoutId id="2147487545" r:id="rId9"/>
    <p:sldLayoutId id="2147487546" r:id="rId10"/>
    <p:sldLayoutId id="2147487547"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064865945"/>
      </p:ext>
    </p:extLst>
  </p:cSld>
  <p:clrMap bg1="lt1" tx1="dk1" bg2="lt2" tx2="dk2" accent1="accent1" accent2="accent2" accent3="accent3" accent4="accent4" accent5="accent5" accent6="accent6" hlink="hlink" folHlink="folHlink"/>
  <p:sldLayoutIdLst>
    <p:sldLayoutId id="2147487599" r:id="rId1"/>
    <p:sldLayoutId id="2147487600" r:id="rId2"/>
    <p:sldLayoutId id="2147487601" r:id="rId3"/>
    <p:sldLayoutId id="2147487602" r:id="rId4"/>
    <p:sldLayoutId id="2147487603" r:id="rId5"/>
    <p:sldLayoutId id="2147487604" r:id="rId6"/>
    <p:sldLayoutId id="2147487605" r:id="rId7"/>
    <p:sldLayoutId id="2147487606" r:id="rId8"/>
    <p:sldLayoutId id="2147487607" r:id="rId9"/>
    <p:sldLayoutId id="2147487608" r:id="rId10"/>
    <p:sldLayoutId id="214748760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476656"/>
      </p:ext>
    </p:extLst>
  </p:cSld>
  <p:clrMap bg1="lt1" tx1="dk1" bg2="lt2" tx2="dk2" accent1="accent1" accent2="accent2" accent3="accent3" accent4="accent4" accent5="accent5" accent6="accent6" hlink="hlink" folHlink="folHlink"/>
  <p:sldLayoutIdLst>
    <p:sldLayoutId id="2147487708" r:id="rId1"/>
    <p:sldLayoutId id="2147487709" r:id="rId2"/>
    <p:sldLayoutId id="2147487710" r:id="rId3"/>
    <p:sldLayoutId id="2147487711" r:id="rId4"/>
    <p:sldLayoutId id="2147487712" r:id="rId5"/>
    <p:sldLayoutId id="2147487713" r:id="rId6"/>
    <p:sldLayoutId id="2147487714" r:id="rId7"/>
    <p:sldLayoutId id="2147487715" r:id="rId8"/>
    <p:sldLayoutId id="2147487716" r:id="rId9"/>
    <p:sldLayoutId id="2147487717" r:id="rId10"/>
    <p:sldLayoutId id="214748771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32552433"/>
      </p:ext>
    </p:extLst>
  </p:cSld>
  <p:clrMap bg1="lt1" tx1="dk1" bg2="lt2" tx2="dk2" accent1="accent1" accent2="accent2" accent3="accent3" accent4="accent4" accent5="accent5" accent6="accent6" hlink="hlink" folHlink="folHlink"/>
  <p:sldLayoutIdLst>
    <p:sldLayoutId id="2147487732" r:id="rId1"/>
    <p:sldLayoutId id="2147487733" r:id="rId2"/>
    <p:sldLayoutId id="2147487734" r:id="rId3"/>
    <p:sldLayoutId id="2147487735" r:id="rId4"/>
    <p:sldLayoutId id="2147487736" r:id="rId5"/>
    <p:sldLayoutId id="2147487737" r:id="rId6"/>
    <p:sldLayoutId id="2147487738" r:id="rId7"/>
    <p:sldLayoutId id="2147487739" r:id="rId8"/>
    <p:sldLayoutId id="2147487740" r:id="rId9"/>
    <p:sldLayoutId id="2147487741" r:id="rId10"/>
    <p:sldLayoutId id="214748774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7949" r:id="rId1"/>
    <p:sldLayoutId id="2147487950" r:id="rId2"/>
    <p:sldLayoutId id="2147487951" r:id="rId3"/>
    <p:sldLayoutId id="2147487952" r:id="rId4"/>
    <p:sldLayoutId id="2147487953" r:id="rId5"/>
    <p:sldLayoutId id="2147487954" r:id="rId6"/>
    <p:sldLayoutId id="2147487955" r:id="rId7"/>
    <p:sldLayoutId id="2147487956" r:id="rId8"/>
    <p:sldLayoutId id="2147487957" r:id="rId9"/>
    <p:sldLayoutId id="2147487958" r:id="rId10"/>
    <p:sldLayoutId id="2147487959"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694447817"/>
      </p:ext>
    </p:extLst>
  </p:cSld>
  <p:clrMap bg1="lt1" tx1="dk1" bg2="lt2" tx2="dk2" accent1="accent1" accent2="accent2" accent3="accent3" accent4="accent4" accent5="accent5" accent6="accent6" hlink="hlink" folHlink="folHlink"/>
  <p:sldLayoutIdLst>
    <p:sldLayoutId id="2147488009" r:id="rId1"/>
    <p:sldLayoutId id="2147488010" r:id="rId2"/>
    <p:sldLayoutId id="2147488011" r:id="rId3"/>
    <p:sldLayoutId id="2147488012" r:id="rId4"/>
    <p:sldLayoutId id="2147488013" r:id="rId5"/>
    <p:sldLayoutId id="2147488014" r:id="rId6"/>
    <p:sldLayoutId id="2147488015" r:id="rId7"/>
    <p:sldLayoutId id="2147488016" r:id="rId8"/>
    <p:sldLayoutId id="2147488017" r:id="rId9"/>
    <p:sldLayoutId id="2147488018" r:id="rId10"/>
    <p:sldLayoutId id="2147488019" r:id="rId11"/>
    <p:sldLayoutId id="214748802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EE0FFC67-5E07-4C42-B234-6516D715DF1C}"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8022" r:id="rId1"/>
    <p:sldLayoutId id="2147488023" r:id="rId2"/>
    <p:sldLayoutId id="2147488024" r:id="rId3"/>
    <p:sldLayoutId id="2147488025" r:id="rId4"/>
    <p:sldLayoutId id="2147488026" r:id="rId5"/>
    <p:sldLayoutId id="2147488027" r:id="rId6"/>
    <p:sldLayoutId id="2147488028" r:id="rId7"/>
    <p:sldLayoutId id="2147488029" r:id="rId8"/>
    <p:sldLayoutId id="2147488030" r:id="rId9"/>
    <p:sldLayoutId id="2147488031" r:id="rId10"/>
    <p:sldLayoutId id="2147488032" r:id="rId11"/>
    <p:sldLayoutId id="214748803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75319211"/>
      </p:ext>
    </p:extLst>
  </p:cSld>
  <p:clrMap bg1="lt1" tx1="dk1" bg2="lt2" tx2="dk2" accent1="accent1" accent2="accent2" accent3="accent3" accent4="accent4" accent5="accent5" accent6="accent6" hlink="hlink" folHlink="folHlink"/>
  <p:sldLayoutIdLst>
    <p:sldLayoutId id="2147488035" r:id="rId1"/>
    <p:sldLayoutId id="2147488036" r:id="rId2"/>
    <p:sldLayoutId id="2147488037" r:id="rId3"/>
    <p:sldLayoutId id="2147488038" r:id="rId4"/>
    <p:sldLayoutId id="2147488039" r:id="rId5"/>
    <p:sldLayoutId id="2147488040" r:id="rId6"/>
    <p:sldLayoutId id="2147488041" r:id="rId7"/>
    <p:sldLayoutId id="2147488042" r:id="rId8"/>
    <p:sldLayoutId id="2147488043" r:id="rId9"/>
    <p:sldLayoutId id="2147488044" r:id="rId10"/>
    <p:sldLayoutId id="2147488045" r:id="rId11"/>
    <p:sldLayoutId id="214748804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6/24/18</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4211280899"/>
      </p:ext>
    </p:extLst>
  </p:cSld>
  <p:clrMap bg1="lt1" tx1="dk1" bg2="lt2" tx2="dk2" accent1="accent1" accent2="accent2" accent3="accent3" accent4="accent4" accent5="accent5" accent6="accent6" hlink="hlink" folHlink="folHlink"/>
  <p:sldLayoutIdLst>
    <p:sldLayoutId id="2147488048" r:id="rId1"/>
    <p:sldLayoutId id="2147488049" r:id="rId2"/>
    <p:sldLayoutId id="2147488050" r:id="rId3"/>
    <p:sldLayoutId id="2147488051" r:id="rId4"/>
    <p:sldLayoutId id="2147488052" r:id="rId5"/>
    <p:sldLayoutId id="2147488053" r:id="rId6"/>
    <p:sldLayoutId id="2147488054" r:id="rId7"/>
    <p:sldLayoutId id="2147488055" r:id="rId8"/>
    <p:sldLayoutId id="2147488056" r:id="rId9"/>
    <p:sldLayoutId id="2147488057" r:id="rId10"/>
    <p:sldLayoutId id="2147488058" r:id="rId11"/>
  </p:sldLayoutIdLst>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2153550964"/>
      </p:ext>
    </p:extLst>
  </p:cSld>
  <p:clrMap bg1="lt1" tx1="dk1" bg2="lt2" tx2="dk2" accent1="accent1" accent2="accent2" accent3="accent3" accent4="accent4" accent5="accent5" accent6="accent6" hlink="hlink" folHlink="folHlink"/>
  <p:sldLayoutIdLst>
    <p:sldLayoutId id="2147488110" r:id="rId1"/>
    <p:sldLayoutId id="2147488111" r:id="rId2"/>
    <p:sldLayoutId id="2147488112" r:id="rId3"/>
    <p:sldLayoutId id="2147488113" r:id="rId4"/>
    <p:sldLayoutId id="2147488114" r:id="rId5"/>
    <p:sldLayoutId id="2147488115" r:id="rId6"/>
    <p:sldLayoutId id="2147488116" r:id="rId7"/>
    <p:sldLayoutId id="2147488117" r:id="rId8"/>
    <p:sldLayoutId id="2147488118" r:id="rId9"/>
    <p:sldLayoutId id="2147488119" r:id="rId10"/>
    <p:sldLayoutId id="2147488120"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E6597FE0-60A1-034A-A636-36595A800F00}"/>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D0B67E57-9F41-B942-81B9-9C49558CA57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BE90E2-0FA9-C945-9333-68CC9FE4F5D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191BEC63-1DEA-0847-B8BC-002CCC743F2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panose="02020404030301010803" pitchFamily="18" charset="0"/>
                <a:cs typeface="Arial" panose="020B0604020202020204" pitchFamily="34" charset="0"/>
              </a:defRPr>
            </a:lvl1pPr>
          </a:lstStyle>
          <a:p>
            <a:fld id="{764B09B3-2352-4B45-BFD9-B15BF150B2F8}" type="slidenum">
              <a:rPr lang="en-US" altLang="en-US"/>
              <a:pPr/>
              <a:t>‹#›</a:t>
            </a:fld>
            <a:endParaRPr lang="en-US" altLang="en-US"/>
          </a:p>
        </p:txBody>
      </p:sp>
      <p:sp>
        <p:nvSpPr>
          <p:cNvPr id="1030" name="Line 1032">
            <a:extLst>
              <a:ext uri="{FF2B5EF4-FFF2-40B4-BE49-F238E27FC236}">
                <a16:creationId xmlns:a16="http://schemas.microsoft.com/office/drawing/2014/main" id="{3B64EC2B-D863-2044-B2D5-E738C6E47F6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A5047C56-8C24-0345-894A-0C4BCF3C536F}"/>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08055353"/>
      </p:ext>
    </p:extLst>
  </p:cSld>
  <p:clrMap bg1="lt1" tx1="dk1" bg2="lt2" tx2="dk2" accent1="accent1" accent2="accent2" accent3="accent3" accent4="accent4" accent5="accent5" accent6="accent6" hlink="hlink" folHlink="folHlink"/>
  <p:sldLayoutIdLst>
    <p:sldLayoutId id="2147488122" r:id="rId1"/>
    <p:sldLayoutId id="2147488123" r:id="rId2"/>
    <p:sldLayoutId id="2147488124" r:id="rId3"/>
    <p:sldLayoutId id="2147488125" r:id="rId4"/>
    <p:sldLayoutId id="2147488126" r:id="rId5"/>
    <p:sldLayoutId id="2147488127" r:id="rId6"/>
    <p:sldLayoutId id="2147488128" r:id="rId7"/>
    <p:sldLayoutId id="2147488129" r:id="rId8"/>
    <p:sldLayoutId id="2147488130" r:id="rId9"/>
    <p:sldLayoutId id="2147488131" r:id="rId10"/>
    <p:sldLayoutId id="2147488132" r:id="rId11"/>
    <p:sldLayoutId id="214748813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2869710141"/>
      </p:ext>
    </p:extLst>
  </p:cSld>
  <p:clrMap bg1="lt1" tx1="dk1" bg2="lt2" tx2="dk2" accent1="accent1" accent2="accent2" accent3="accent3" accent4="accent4" accent5="accent5" accent6="accent6" hlink="hlink" folHlink="folHlink"/>
  <p:sldLayoutIdLst>
    <p:sldLayoutId id="2147488135" r:id="rId1"/>
    <p:sldLayoutId id="2147488136" r:id="rId2"/>
    <p:sldLayoutId id="2147488137" r:id="rId3"/>
    <p:sldLayoutId id="2147488138" r:id="rId4"/>
    <p:sldLayoutId id="2147488139" r:id="rId5"/>
    <p:sldLayoutId id="2147488140" r:id="rId6"/>
    <p:sldLayoutId id="2147488141" r:id="rId7"/>
    <p:sldLayoutId id="2147488142" r:id="rId8"/>
    <p:sldLayoutId id="2147488143" r:id="rId9"/>
    <p:sldLayoutId id="2147488144" r:id="rId10"/>
    <p:sldLayoutId id="214748814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4082" name="Title Placeholder 1"/>
          <p:cNvSpPr>
            <a:spLocks noGrp="1"/>
          </p:cNvSpPr>
          <p:nvPr>
            <p:ph type="title"/>
          </p:nvPr>
        </p:nvSpPr>
        <p:spPr bwMode="auto">
          <a:xfrm>
            <a:off x="0" y="0"/>
            <a:ext cx="9144000" cy="914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4083" name="Text Placeholder 2"/>
          <p:cNvSpPr>
            <a:spLocks noGrp="1"/>
          </p:cNvSpPr>
          <p:nvPr>
            <p:ph type="body" idx="1"/>
          </p:nvPr>
        </p:nvSpPr>
        <p:spPr bwMode="auto">
          <a:xfrm>
            <a:off x="228600" y="914400"/>
            <a:ext cx="8686800" cy="55229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0" y="6488113"/>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fld id="{B036D78A-1E37-5B42-95DC-BFAC45B0B0ED}" type="datetime1">
              <a:rPr lang="en-US"/>
              <a:pPr>
                <a:defRPr/>
              </a:pPr>
              <a:t>6/24/18</a:t>
            </a:fld>
            <a:endParaRPr lang="en-US"/>
          </a:p>
        </p:txBody>
      </p:sp>
      <p:sp>
        <p:nvSpPr>
          <p:cNvPr id="5" name="Footer Placeholder 4"/>
          <p:cNvSpPr>
            <a:spLocks noGrp="1"/>
          </p:cNvSpPr>
          <p:nvPr>
            <p:ph type="ftr" sz="quarter" idx="3"/>
          </p:nvPr>
        </p:nvSpPr>
        <p:spPr>
          <a:xfrm>
            <a:off x="3124200" y="6488113"/>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7010400" y="6488113"/>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ea typeface="+mn-ea"/>
                <a:cs typeface="+mn-cs"/>
              </a:defRPr>
            </a:lvl1pPr>
          </a:lstStyle>
          <a:p>
            <a:pPr>
              <a:defRPr/>
            </a:pPr>
            <a:fld id="{11949605-1987-924F-9E72-94902DD86B7C}" type="slidenum">
              <a:rPr lang="en-US"/>
              <a:pPr>
                <a:defRPr/>
              </a:pPr>
              <a:t>‹#›</a:t>
            </a:fld>
            <a:endParaRPr lang="en-US"/>
          </a:p>
        </p:txBody>
      </p:sp>
      <p:pic>
        <p:nvPicPr>
          <p:cNvPr id="174087" name="Picture 6"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6616700"/>
            <a:ext cx="1044575" cy="285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725823723"/>
      </p:ext>
    </p:extLst>
  </p:cSld>
  <p:clrMap bg1="lt1" tx1="dk1" bg2="lt2" tx2="dk2" accent1="accent1" accent2="accent2" accent3="accent3" accent4="accent4" accent5="accent5" accent6="accent6" hlink="hlink" folHlink="folHlink"/>
  <p:sldLayoutIdLst>
    <p:sldLayoutId id="2147488147" r:id="rId1"/>
    <p:sldLayoutId id="2147488148" r:id="rId2"/>
    <p:sldLayoutId id="2147488149" r:id="rId3"/>
    <p:sldLayoutId id="2147488150" r:id="rId4"/>
    <p:sldLayoutId id="2147488151" r:id="rId5"/>
    <p:sldLayoutId id="2147488152" r:id="rId6"/>
    <p:sldLayoutId id="2147488153" r:id="rId7"/>
    <p:sldLayoutId id="2147488154" r:id="rId8"/>
    <p:sldLayoutId id="2147488155" r:id="rId9"/>
    <p:sldLayoutId id="2147488156" r:id="rId10"/>
    <p:sldLayoutId id="2147488157" r:id="rId11"/>
  </p:sldLayoutIdLst>
  <p:hf hdr="0" ftr="0" dt="0"/>
  <p:txStyles>
    <p:titleStyle>
      <a:lvl1pPr algn="ctr" rtl="0" eaLnBrk="0" fontAlgn="base" hangingPunct="0">
        <a:spcBef>
          <a:spcPct val="0"/>
        </a:spcBef>
        <a:spcAft>
          <a:spcPct val="0"/>
        </a:spcAft>
        <a:defRPr sz="40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000">
          <a:solidFill>
            <a:schemeClr val="tx1"/>
          </a:solidFill>
          <a:latin typeface="Calibri" charset="0"/>
          <a:ea typeface="ＭＳ Ｐゴシック" charset="0"/>
          <a:cs typeface="ＭＳ Ｐゴシック" charset="0"/>
        </a:defRPr>
      </a:lvl6pPr>
      <a:lvl7pPr marL="914400" algn="ctr" rtl="0" fontAlgn="base">
        <a:spcBef>
          <a:spcPct val="0"/>
        </a:spcBef>
        <a:spcAft>
          <a:spcPct val="0"/>
        </a:spcAft>
        <a:defRPr sz="4000">
          <a:solidFill>
            <a:schemeClr val="tx1"/>
          </a:solidFill>
          <a:latin typeface="Calibri" charset="0"/>
          <a:ea typeface="ＭＳ Ｐゴシック" charset="0"/>
          <a:cs typeface="ＭＳ Ｐゴシック" charset="0"/>
        </a:defRPr>
      </a:lvl7pPr>
      <a:lvl8pPr marL="1371600" algn="ctr" rtl="0" fontAlgn="base">
        <a:spcBef>
          <a:spcPct val="0"/>
        </a:spcBef>
        <a:spcAft>
          <a:spcPct val="0"/>
        </a:spcAft>
        <a:defRPr sz="4000">
          <a:solidFill>
            <a:schemeClr val="tx1"/>
          </a:solidFill>
          <a:latin typeface="Calibri" charset="0"/>
          <a:ea typeface="ＭＳ Ｐゴシック" charset="0"/>
          <a:cs typeface="ＭＳ Ｐゴシック" charset="0"/>
        </a:defRPr>
      </a:lvl8pPr>
      <a:lvl9pPr marL="1828800" algn="ctr" rtl="0" fontAlgn="base">
        <a:spcBef>
          <a:spcPct val="0"/>
        </a:spcBef>
        <a:spcAft>
          <a:spcPct val="0"/>
        </a:spcAft>
        <a:defRPr sz="4000">
          <a:solidFill>
            <a:schemeClr val="tx1"/>
          </a:solidFill>
          <a:latin typeface="Calibri" charset="0"/>
          <a:ea typeface="ＭＳ Ｐゴシック" charset="0"/>
          <a:cs typeface="ＭＳ Ｐゴシック" charset="0"/>
        </a:defRPr>
      </a:lvl9pPr>
    </p:titleStyle>
    <p:bodyStyle>
      <a:lvl1pPr marL="182563" indent="-18256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365125" indent="-22860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547688" indent="-1825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73025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914400" indent="-1825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303134472"/>
      </p:ext>
    </p:extLst>
  </p:cSld>
  <p:clrMap bg1="lt1" tx1="dk1" bg2="lt2" tx2="dk2" accent1="accent1" accent2="accent2" accent3="accent3" accent4="accent4" accent5="accent5" accent6="accent6" hlink="hlink" folHlink="folHlink"/>
  <p:sldLayoutIdLst>
    <p:sldLayoutId id="2147488159" r:id="rId1"/>
    <p:sldLayoutId id="2147488160" r:id="rId2"/>
    <p:sldLayoutId id="2147488161" r:id="rId3"/>
    <p:sldLayoutId id="2147488162" r:id="rId4"/>
    <p:sldLayoutId id="2147488163" r:id="rId5"/>
    <p:sldLayoutId id="2147488164" r:id="rId6"/>
    <p:sldLayoutId id="2147488165" r:id="rId7"/>
    <p:sldLayoutId id="2147488166" r:id="rId8"/>
    <p:sldLayoutId id="2147488167" r:id="rId9"/>
    <p:sldLayoutId id="2147488168" r:id="rId10"/>
    <p:sldLayoutId id="2147488169" r:id="rId11"/>
    <p:sldLayoutId id="214748817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latin typeface="Calibri"/>
              </a:rPr>
              <a:pPr/>
              <a:t>6/24/18</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93013354"/>
      </p:ext>
    </p:extLst>
  </p:cSld>
  <p:clrMap bg1="lt1" tx1="dk1" bg2="lt2" tx2="dk2" accent1="accent1" accent2="accent2" accent3="accent3" accent4="accent4" accent5="accent5" accent6="accent6" hlink="hlink" folHlink="folHlink"/>
  <p:sldLayoutIdLst>
    <p:sldLayoutId id="2147488172" r:id="rId1"/>
    <p:sldLayoutId id="2147488173" r:id="rId2"/>
    <p:sldLayoutId id="2147488174" r:id="rId3"/>
    <p:sldLayoutId id="2147488175" r:id="rId4"/>
    <p:sldLayoutId id="2147488176" r:id="rId5"/>
    <p:sldLayoutId id="2147488177" r:id="rId6"/>
    <p:sldLayoutId id="2147488178" r:id="rId7"/>
    <p:sldLayoutId id="2147488179" r:id="rId8"/>
    <p:sldLayoutId id="2147488180" r:id="rId9"/>
    <p:sldLayoutId id="2147488181" r:id="rId10"/>
    <p:sldLayoutId id="21474881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025897231"/>
      </p:ext>
    </p:extLst>
  </p:cSld>
  <p:clrMap bg1="lt1" tx1="dk1" bg2="lt2" tx2="dk2" accent1="accent1" accent2="accent2" accent3="accent3" accent4="accent4" accent5="accent5" accent6="accent6" hlink="hlink" folHlink="folHlink"/>
  <p:sldLayoutIdLst>
    <p:sldLayoutId id="2147488184" r:id="rId1"/>
    <p:sldLayoutId id="2147488185" r:id="rId2"/>
    <p:sldLayoutId id="2147488186" r:id="rId3"/>
    <p:sldLayoutId id="2147488187" r:id="rId4"/>
    <p:sldLayoutId id="2147488188" r:id="rId5"/>
    <p:sldLayoutId id="2147488189" r:id="rId6"/>
    <p:sldLayoutId id="2147488190" r:id="rId7"/>
    <p:sldLayoutId id="2147488191" r:id="rId8"/>
    <p:sldLayoutId id="2147488192" r:id="rId9"/>
    <p:sldLayoutId id="2147488193" r:id="rId10"/>
    <p:sldLayoutId id="2147488194" r:id="rId11"/>
    <p:sldLayoutId id="2147488195"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6/24/18</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131895114"/>
      </p:ext>
    </p:extLst>
  </p:cSld>
  <p:clrMap bg1="lt1" tx1="dk1" bg2="lt2" tx2="dk2" accent1="accent1" accent2="accent2" accent3="accent3" accent4="accent4" accent5="accent5" accent6="accent6" hlink="hlink" folHlink="folHlink"/>
  <p:sldLayoutIdLst>
    <p:sldLayoutId id="2147488197" r:id="rId1"/>
    <p:sldLayoutId id="2147488198" r:id="rId2"/>
    <p:sldLayoutId id="2147488199" r:id="rId3"/>
    <p:sldLayoutId id="2147488200" r:id="rId4"/>
    <p:sldLayoutId id="2147488201" r:id="rId5"/>
    <p:sldLayoutId id="2147488202" r:id="rId6"/>
    <p:sldLayoutId id="2147488203" r:id="rId7"/>
    <p:sldLayoutId id="2147488204" r:id="rId8"/>
    <p:sldLayoutId id="2147488205" r:id="rId9"/>
    <p:sldLayoutId id="2147488206" r:id="rId10"/>
    <p:sldLayoutId id="21474882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676079605"/>
      </p:ext>
    </p:extLst>
  </p:cSld>
  <p:clrMap bg1="lt1" tx1="dk1" bg2="lt2" tx2="dk2" accent1="accent1" accent2="accent2" accent3="accent3" accent4="accent4" accent5="accent5" accent6="accent6" hlink="hlink" folHlink="folHlink"/>
  <p:sldLayoutIdLst>
    <p:sldLayoutId id="2147488209" r:id="rId1"/>
    <p:sldLayoutId id="2147488210" r:id="rId2"/>
    <p:sldLayoutId id="2147488211" r:id="rId3"/>
    <p:sldLayoutId id="2147488212" r:id="rId4"/>
    <p:sldLayoutId id="2147488213" r:id="rId5"/>
    <p:sldLayoutId id="2147488214" r:id="rId6"/>
    <p:sldLayoutId id="2147488215" r:id="rId7"/>
    <p:sldLayoutId id="2147488216" r:id="rId8"/>
    <p:sldLayoutId id="2147488217" r:id="rId9"/>
    <p:sldLayoutId id="2147488218" r:id="rId10"/>
    <p:sldLayoutId id="2147488219" r:id="rId11"/>
    <p:sldLayoutId id="2147488220" r:id="rId12"/>
    <p:sldLayoutId id="2147488221"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6658960"/>
            <a:ext cx="9144000" cy="210312"/>
          </a:xfrm>
          <a:prstGeom prst="rect">
            <a:avLst/>
          </a:prstGeom>
          <a:solidFill>
            <a:srgbClr val="FFD86D"/>
          </a:solidFill>
          <a:ln>
            <a:noFill/>
          </a:ln>
        </p:spPr>
        <p:style>
          <a:lnRef idx="2">
            <a:schemeClr val="dk1"/>
          </a:lnRef>
          <a:fillRef idx="1">
            <a:schemeClr val="lt1"/>
          </a:fillRef>
          <a:effectRef idx="0">
            <a:schemeClr val="dk1"/>
          </a:effectRef>
          <a:fontRef idx="minor">
            <a:schemeClr val="dk1"/>
          </a:fontRef>
        </p:style>
        <p:txBody>
          <a:bodyPr rtlCol="0" anchor="ctr"/>
          <a:lstStyle/>
          <a:p>
            <a:pPr algn="ctr" fontAlgn="base">
              <a:spcBef>
                <a:spcPct val="0"/>
              </a:spcBef>
              <a:spcAft>
                <a:spcPct val="0"/>
              </a:spcAft>
            </a:pPr>
            <a:endParaRPr lang="en-US" sz="2400" dirty="0">
              <a:solidFill>
                <a:prstClr val="black"/>
              </a:solidFill>
              <a:latin typeface="Arial"/>
              <a:cs typeface="Arial"/>
            </a:endParaRPr>
          </a:p>
        </p:txBody>
      </p:sp>
      <p:sp>
        <p:nvSpPr>
          <p:cNvPr id="2" name="Title Placeholder 1"/>
          <p:cNvSpPr>
            <a:spLocks noGrp="1"/>
          </p:cNvSpPr>
          <p:nvPr>
            <p:ph type="title"/>
          </p:nvPr>
        </p:nvSpPr>
        <p:spPr>
          <a:xfrm>
            <a:off x="247650" y="198438"/>
            <a:ext cx="8382000" cy="487362"/>
          </a:xfrm>
          <a:prstGeom prst="rect">
            <a:avLst/>
          </a:prstGeom>
        </p:spPr>
        <p:txBody>
          <a:bodyPr vert="horz" lIns="91440" tIns="45720" rIns="91440" bIns="45720" rtlCol="0" anchor="ctr">
            <a:noAutofit/>
          </a:bodyPr>
          <a:lstStyle/>
          <a:p>
            <a:r>
              <a:rPr lang="en-US" dirty="0"/>
              <a:t>Click to edit Master title style</a:t>
            </a:r>
          </a:p>
        </p:txBody>
      </p:sp>
      <p:sp>
        <p:nvSpPr>
          <p:cNvPr id="1027" name="Text Placeholder 2"/>
          <p:cNvSpPr>
            <a:spLocks noGrp="1"/>
          </p:cNvSpPr>
          <p:nvPr>
            <p:ph type="body" idx="1"/>
          </p:nvPr>
        </p:nvSpPr>
        <p:spPr bwMode="auto">
          <a:xfrm>
            <a:off x="242888" y="1192213"/>
            <a:ext cx="8382000" cy="4830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3507672" y="6350280"/>
            <a:ext cx="2133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a:ea typeface="+mn-ea"/>
                <a:cs typeface="Arial"/>
              </a:defRPr>
            </a:lvl1pPr>
          </a:lstStyle>
          <a:p>
            <a:pPr>
              <a:defRPr/>
            </a:pPr>
            <a:fld id="{C2A80D79-0A62-9B4C-BD4A-0EA49338626F}" type="datetime1">
              <a:rPr lang="en-US" smtClean="0">
                <a:solidFill>
                  <a:prstClr val="black">
                    <a:tint val="75000"/>
                  </a:prstClr>
                </a:solidFill>
              </a:rPr>
              <a:pPr>
                <a:defRPr/>
              </a:pPr>
              <a:t>6/24/18</a:t>
            </a:fld>
            <a:endParaRPr lang="en-US">
              <a:solidFill>
                <a:prstClr val="black">
                  <a:tint val="75000"/>
                </a:prstClr>
              </a:solidFill>
            </a:endParaRPr>
          </a:p>
        </p:txBody>
      </p:sp>
      <p:sp>
        <p:nvSpPr>
          <p:cNvPr id="5" name="Footer Placeholder 4"/>
          <p:cNvSpPr>
            <a:spLocks noGrp="1"/>
          </p:cNvSpPr>
          <p:nvPr>
            <p:ph type="ftr" sz="quarter" idx="3"/>
          </p:nvPr>
        </p:nvSpPr>
        <p:spPr>
          <a:xfrm>
            <a:off x="132506" y="635028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Arial"/>
                <a:ea typeface="+mn-ea"/>
                <a:cs typeface="Arial"/>
              </a:defRPr>
            </a:lvl1pPr>
          </a:lstStyle>
          <a:p>
            <a:pPr fontAlgn="base">
              <a:spcBef>
                <a:spcPct val="0"/>
              </a:spcBef>
              <a:spcAft>
                <a:spcPct val="0"/>
              </a:spcAft>
              <a:defRPr/>
            </a:pPr>
            <a:endParaRPr lang="en-US" dirty="0"/>
          </a:p>
        </p:txBody>
      </p:sp>
      <p:sp>
        <p:nvSpPr>
          <p:cNvPr id="6" name="Slide Number Placeholder 5"/>
          <p:cNvSpPr>
            <a:spLocks noGrp="1"/>
          </p:cNvSpPr>
          <p:nvPr>
            <p:ph type="sldNum" sz="quarter" idx="4"/>
          </p:nvPr>
        </p:nvSpPr>
        <p:spPr>
          <a:xfrm>
            <a:off x="6901995" y="6632222"/>
            <a:ext cx="2133600" cy="242215"/>
          </a:xfrm>
          <a:prstGeom prst="rect">
            <a:avLst/>
          </a:prstGeom>
        </p:spPr>
        <p:txBody>
          <a:bodyPr vert="horz" lIns="91440" tIns="45720" rIns="91440" bIns="45720" rtlCol="0" anchor="ctr"/>
          <a:lstStyle>
            <a:lvl1pPr algn="r" fontAlgn="auto">
              <a:spcBef>
                <a:spcPts val="0"/>
              </a:spcBef>
              <a:spcAft>
                <a:spcPts val="0"/>
              </a:spcAft>
              <a:defRPr sz="1400" b="1">
                <a:solidFill>
                  <a:schemeClr val="accent3"/>
                </a:solidFill>
                <a:latin typeface="Arial"/>
                <a:ea typeface="+mn-ea"/>
                <a:cs typeface="Arial"/>
              </a:defRPr>
            </a:lvl1pPr>
          </a:lstStyle>
          <a:p>
            <a:pPr>
              <a:defRPr/>
            </a:pPr>
            <a:fld id="{306E2C30-8F45-0448-8EF4-5E9D60815DBD}" type="slidenum">
              <a:rPr lang="en-US" smtClean="0">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335053589"/>
      </p:ext>
    </p:extLst>
  </p:cSld>
  <p:clrMap bg1="lt1" tx1="dk1" bg2="lt2" tx2="dk2" accent1="accent1" accent2="accent2" accent3="accent3" accent4="accent4" accent5="accent5" accent6="accent6" hlink="hlink" folHlink="folHlink"/>
  <p:sldLayoutIdLst>
    <p:sldLayoutId id="2147488223" r:id="rId1"/>
    <p:sldLayoutId id="2147488224" r:id="rId2"/>
    <p:sldLayoutId id="2147488225" r:id="rId3"/>
    <p:sldLayoutId id="2147488226" r:id="rId4"/>
    <p:sldLayoutId id="2147488227" r:id="rId5"/>
    <p:sldLayoutId id="2147488228" r:id="rId6"/>
    <p:sldLayoutId id="2147488229" r:id="rId7"/>
    <p:sldLayoutId id="2147488230" r:id="rId8"/>
    <p:sldLayoutId id="2147488231" r:id="rId9"/>
    <p:sldLayoutId id="2147488232" r:id="rId10"/>
    <p:sldLayoutId id="2147488233" r:id="rId11"/>
    <p:sldLayoutId id="2147488234" r:id="rId12"/>
    <p:sldLayoutId id="2147488235"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1" fontAlgn="base" hangingPunct="1">
        <a:spcBef>
          <a:spcPct val="0"/>
        </a:spcBef>
        <a:spcAft>
          <a:spcPct val="0"/>
        </a:spcAft>
        <a:defRPr sz="2800" b="1" kern="1200" cap="all">
          <a:solidFill>
            <a:schemeClr val="tx1"/>
          </a:solidFill>
          <a:effectLst>
            <a:outerShdw blurRad="50800" dist="25400" dir="2700000" algn="tl">
              <a:srgbClr val="000000">
                <a:alpha val="24000"/>
              </a:srgbClr>
            </a:outerShdw>
          </a:effectLst>
          <a:latin typeface="Arial"/>
          <a:ea typeface="ＭＳ Ｐゴシック" charset="0"/>
          <a:cs typeface="Arial"/>
        </a:defRPr>
      </a:lvl1pPr>
      <a:lvl2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2pPr>
      <a:lvl3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3pPr>
      <a:lvl4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4pPr>
      <a:lvl5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5pPr>
      <a:lvl6pPr marL="457200" algn="l" rtl="0" eaLnBrk="1" fontAlgn="base" hangingPunct="1">
        <a:spcBef>
          <a:spcPct val="0"/>
        </a:spcBef>
        <a:spcAft>
          <a:spcPct val="0"/>
        </a:spcAft>
        <a:defRPr sz="3200" b="1">
          <a:solidFill>
            <a:schemeClr val="tx1"/>
          </a:solidFill>
          <a:latin typeface="Calibri" pitchFamily="34" charset="0"/>
        </a:defRPr>
      </a:lvl6pPr>
      <a:lvl7pPr marL="914400" algn="l" rtl="0" eaLnBrk="1" fontAlgn="base" hangingPunct="1">
        <a:spcBef>
          <a:spcPct val="0"/>
        </a:spcBef>
        <a:spcAft>
          <a:spcPct val="0"/>
        </a:spcAft>
        <a:defRPr sz="3200" b="1">
          <a:solidFill>
            <a:schemeClr val="tx1"/>
          </a:solidFill>
          <a:latin typeface="Calibri" pitchFamily="34" charset="0"/>
        </a:defRPr>
      </a:lvl7pPr>
      <a:lvl8pPr marL="1371600" algn="l" rtl="0" eaLnBrk="1" fontAlgn="base" hangingPunct="1">
        <a:spcBef>
          <a:spcPct val="0"/>
        </a:spcBef>
        <a:spcAft>
          <a:spcPct val="0"/>
        </a:spcAft>
        <a:defRPr sz="3200" b="1">
          <a:solidFill>
            <a:schemeClr val="tx1"/>
          </a:solidFill>
          <a:latin typeface="Calibri" pitchFamily="34" charset="0"/>
        </a:defRPr>
      </a:lvl8pPr>
      <a:lvl9pPr marL="1828800" algn="l" rtl="0" eaLnBrk="1" fontAlgn="base" hangingPunct="1">
        <a:spcBef>
          <a:spcPct val="0"/>
        </a:spcBef>
        <a:spcAft>
          <a:spcPct val="0"/>
        </a:spcAft>
        <a:defRPr sz="3200" b="1">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2800" kern="1200">
          <a:solidFill>
            <a:schemeClr val="tx1"/>
          </a:solidFill>
          <a:latin typeface="Arial"/>
          <a:ea typeface="ＭＳ Ｐゴシック" charset="0"/>
          <a:cs typeface="Arial"/>
        </a:defRPr>
      </a:lvl1pPr>
      <a:lvl2pPr marL="742950" indent="-285750" algn="l" rtl="0" eaLnBrk="1" fontAlgn="base" hangingPunct="1">
        <a:spcBef>
          <a:spcPct val="20000"/>
        </a:spcBef>
        <a:spcAft>
          <a:spcPct val="0"/>
        </a:spcAft>
        <a:buFont typeface="Arial" charset="0"/>
        <a:buChar char="–"/>
        <a:defRPr sz="2400" kern="1200">
          <a:solidFill>
            <a:schemeClr val="tx1"/>
          </a:solidFill>
          <a:latin typeface="Arial"/>
          <a:ea typeface="ＭＳ Ｐゴシック" charset="0"/>
          <a:cs typeface="Arial"/>
        </a:defRPr>
      </a:lvl2pPr>
      <a:lvl3pPr marL="1143000" indent="-228600" algn="l" rtl="0" eaLnBrk="1" fontAlgn="base" hangingPunct="1">
        <a:spcBef>
          <a:spcPct val="20000"/>
        </a:spcBef>
        <a:spcAft>
          <a:spcPct val="0"/>
        </a:spcAft>
        <a:buFont typeface="Arial" charset="0"/>
        <a:buChar char="•"/>
        <a:defRPr sz="2000" kern="1200">
          <a:solidFill>
            <a:schemeClr val="tx1"/>
          </a:solidFill>
          <a:latin typeface="Arial"/>
          <a:ea typeface="ＭＳ Ｐゴシック" charset="0"/>
          <a:cs typeface="Arial"/>
        </a:defRPr>
      </a:lvl3pPr>
      <a:lvl4pPr marL="1600200" indent="-228600" algn="l" rtl="0" eaLnBrk="1" fontAlgn="base" hangingPunct="1">
        <a:spcBef>
          <a:spcPct val="20000"/>
        </a:spcBef>
        <a:spcAft>
          <a:spcPct val="0"/>
        </a:spcAft>
        <a:buFont typeface="Arial" charset="0"/>
        <a:buChar char="–"/>
        <a:defRPr sz="1800" kern="1200">
          <a:solidFill>
            <a:schemeClr val="tx1"/>
          </a:solidFill>
          <a:latin typeface="Arial"/>
          <a:ea typeface="ＭＳ Ｐゴシック" charset="0"/>
          <a:cs typeface="Arial"/>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97490749"/>
      </p:ext>
    </p:extLst>
  </p:cSld>
  <p:clrMap bg1="lt1" tx1="dk1" bg2="lt2" tx2="dk2" accent1="accent1" accent2="accent2" accent3="accent3" accent4="accent4" accent5="accent5" accent6="accent6" hlink="hlink" folHlink="folHlink"/>
  <p:sldLayoutIdLst>
    <p:sldLayoutId id="2147488237" r:id="rId1"/>
    <p:sldLayoutId id="2147488238" r:id="rId2"/>
    <p:sldLayoutId id="2147488239" r:id="rId3"/>
    <p:sldLayoutId id="2147488240" r:id="rId4"/>
    <p:sldLayoutId id="2147488241" r:id="rId5"/>
    <p:sldLayoutId id="2147488242" r:id="rId6"/>
    <p:sldLayoutId id="2147488243" r:id="rId7"/>
    <p:sldLayoutId id="2147488244" r:id="rId8"/>
    <p:sldLayoutId id="2147488245" r:id="rId9"/>
    <p:sldLayoutId id="2147488246" r:id="rId10"/>
    <p:sldLayoutId id="2147488247"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584172144"/>
      </p:ext>
    </p:extLst>
  </p:cSld>
  <p:clrMap bg1="lt1" tx1="dk1" bg2="lt2" tx2="dk2" accent1="accent1" accent2="accent2" accent3="accent3" accent4="accent4" accent5="accent5" accent6="accent6" hlink="hlink" folHlink="folHlink"/>
  <p:sldLayoutIdLst>
    <p:sldLayoutId id="2147488250" r:id="rId1"/>
    <p:sldLayoutId id="2147488251" r:id="rId2"/>
    <p:sldLayoutId id="2147488252" r:id="rId3"/>
    <p:sldLayoutId id="2147488253" r:id="rId4"/>
    <p:sldLayoutId id="2147488254" r:id="rId5"/>
    <p:sldLayoutId id="2147488255" r:id="rId6"/>
    <p:sldLayoutId id="2147488256" r:id="rId7"/>
    <p:sldLayoutId id="2147488257" r:id="rId8"/>
    <p:sldLayoutId id="2147488258" r:id="rId9"/>
    <p:sldLayoutId id="2147488259" r:id="rId10"/>
    <p:sldLayoutId id="2147488260" r:id="rId11"/>
    <p:sldLayoutId id="214748826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93576583"/>
      </p:ext>
    </p:extLst>
  </p:cSld>
  <p:clrMap bg1="lt1" tx1="dk1" bg2="lt2" tx2="dk2" accent1="accent1" accent2="accent2" accent3="accent3" accent4="accent4" accent5="accent5" accent6="accent6" hlink="hlink" folHlink="folHlink"/>
  <p:sldLayoutIdLst>
    <p:sldLayoutId id="2147488263" r:id="rId1"/>
    <p:sldLayoutId id="2147488264"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hyperlink" Target="mailto:omutlu@gmail.com" TargetMode="External"/><Relationship Id="rId7"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9.wmf"/><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652.xml"/><Relationship Id="rId5" Type="http://schemas.openxmlformats.org/officeDocument/2006/relationships/image" Target="../media/image12.png"/><Relationship Id="rId4" Type="http://schemas.openxmlformats.org/officeDocument/2006/relationships/hyperlink" Target="https://people.inf.ethz.ch/omutlu/projects.htm" TargetMode="External"/></Relationships>
</file>

<file path=ppt/slides/_rels/slide3.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3.png"/><Relationship Id="rId7" Type="http://schemas.openxmlformats.org/officeDocument/2006/relationships/image" Target="../media/image16.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5.png"/><Relationship Id="rId5" Type="http://schemas.openxmlformats.org/officeDocument/2006/relationships/image" Target="../media/image14.jpeg"/><Relationship Id="rId10" Type="http://schemas.openxmlformats.org/officeDocument/2006/relationships/image" Target="../media/image19.png"/><Relationship Id="rId4" Type="http://schemas.microsoft.com/office/2007/relationships/hdphoto" Target="../media/hdphoto1.wdp"/><Relationship Id="rId9" Type="http://schemas.openxmlformats.org/officeDocument/2006/relationships/image" Target="../media/image1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2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8" Type="http://schemas.openxmlformats.org/officeDocument/2006/relationships/image" Target="../media/image28.jpeg"/><Relationship Id="rId13" Type="http://schemas.openxmlformats.org/officeDocument/2006/relationships/image" Target="../media/image33.tiff"/><Relationship Id="rId3" Type="http://schemas.openxmlformats.org/officeDocument/2006/relationships/image" Target="../media/image23.jpeg"/><Relationship Id="rId7" Type="http://schemas.openxmlformats.org/officeDocument/2006/relationships/image" Target="../media/image27.jpeg"/><Relationship Id="rId12" Type="http://schemas.openxmlformats.org/officeDocument/2006/relationships/image" Target="../media/image32.pn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26.jpeg"/><Relationship Id="rId11" Type="http://schemas.openxmlformats.org/officeDocument/2006/relationships/image" Target="../media/image31.png"/><Relationship Id="rId5" Type="http://schemas.openxmlformats.org/officeDocument/2006/relationships/image" Target="../media/image25.png"/><Relationship Id="rId10" Type="http://schemas.openxmlformats.org/officeDocument/2006/relationships/image" Target="../media/image30.png"/><Relationship Id="rId4" Type="http://schemas.openxmlformats.org/officeDocument/2006/relationships/image" Target="../media/image24.png"/><Relationship Id="rId9" Type="http://schemas.openxmlformats.org/officeDocument/2006/relationships/image" Target="../media/image29.png"/></Relationships>
</file>

<file path=ppt/slides/_rels/slide9.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6.xml"/><Relationship Id="rId7" Type="http://schemas.openxmlformats.org/officeDocument/2006/relationships/image" Target="../media/image34.emf"/><Relationship Id="rId2" Type="http://schemas.openxmlformats.org/officeDocument/2006/relationships/slideLayout" Target="../slideLayouts/slideLayout692.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37.jpeg"/><Relationship Id="rId10" Type="http://schemas.openxmlformats.org/officeDocument/2006/relationships/image" Target="../media/image38.jpeg"/><Relationship Id="rId4" Type="http://schemas.openxmlformats.org/officeDocument/2006/relationships/image" Target="../media/image36.png"/><Relationship Id="rId9" Type="http://schemas.openxmlformats.org/officeDocument/2006/relationships/image" Target="../media/image35.emf"/></Relationships>
</file>

<file path=ppt/slides/_rels/slide10.xml.rels><?xml version="1.0" encoding="UTF-8" standalone="yes"?>
<Relationships xmlns="http://schemas.openxmlformats.org/package/2006/relationships"><Relationship Id="rId3" Type="http://schemas.openxmlformats.org/officeDocument/2006/relationships/hyperlink" Target="https://commons.wikimedia.org/w/index.php?curid=30550950" TargetMode="External"/><Relationship Id="rId2" Type="http://schemas.openxmlformats.org/officeDocument/2006/relationships/image" Target="../media/image39.png"/><Relationship Id="rId1" Type="http://schemas.openxmlformats.org/officeDocument/2006/relationships/slideLayout" Target="../slideLayouts/slideLayout261.xml"/></Relationships>
</file>

<file path=ppt/slides/_rels/slide11.xml.rels><?xml version="1.0" encoding="UTF-8" standalone="yes"?>
<Relationships xmlns="http://schemas.openxmlformats.org/package/2006/relationships"><Relationship Id="rId3" Type="http://schemas.openxmlformats.org/officeDocument/2006/relationships/image" Target="../media/image40.tiff"/><Relationship Id="rId2" Type="http://schemas.openxmlformats.org/officeDocument/2006/relationships/notesSlide" Target="../notesSlides/notesSlide7.xml"/><Relationship Id="rId1" Type="http://schemas.openxmlformats.org/officeDocument/2006/relationships/slideLayout" Target="../slideLayouts/slideLayout698.xml"/><Relationship Id="rId5" Type="http://schemas.openxmlformats.org/officeDocument/2006/relationships/hyperlink" Target="http://mrfast.sourceforge.net/" TargetMode="External"/><Relationship Id="rId4" Type="http://schemas.openxmlformats.org/officeDocument/2006/relationships/image" Target="../media/image41.tiff"/></Relationships>
</file>

<file path=ppt/slides/_rels/slide1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4.xml.rels><?xml version="1.0" encoding="UTF-8" standalone="yes"?>
<Relationships xmlns="http://schemas.openxmlformats.org/package/2006/relationships"><Relationship Id="rId3" Type="http://schemas.openxmlformats.org/officeDocument/2006/relationships/image" Target="../media/image42.tiff"/><Relationship Id="rId2" Type="http://schemas.openxmlformats.org/officeDocument/2006/relationships/hyperlink" Target="http://mrfast.sourceforge.net/" TargetMode="External"/><Relationship Id="rId1" Type="http://schemas.openxmlformats.org/officeDocument/2006/relationships/slideLayout" Target="../slideLayouts/slideLayout698.xml"/></Relationships>
</file>

<file path=ppt/slides/_rels/slide15.xml.rels><?xml version="1.0" encoding="UTF-8" standalone="yes"?>
<Relationships xmlns="http://schemas.openxmlformats.org/package/2006/relationships"><Relationship Id="rId2" Type="http://schemas.openxmlformats.org/officeDocument/2006/relationships/image" Target="../media/image43.tiff"/><Relationship Id="rId1" Type="http://schemas.openxmlformats.org/officeDocument/2006/relationships/slideLayout" Target="../slideLayouts/slideLayout698.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692.xml"/><Relationship Id="rId1" Type="http://schemas.openxmlformats.org/officeDocument/2006/relationships/vmlDrawing" Target="../drawings/vmlDrawing2.vml"/><Relationship Id="rId6" Type="http://schemas.openxmlformats.org/officeDocument/2006/relationships/image" Target="../media/image45.jpeg"/><Relationship Id="rId5" Type="http://schemas.openxmlformats.org/officeDocument/2006/relationships/image" Target="../media/image44.emf"/><Relationship Id="rId4" Type="http://schemas.openxmlformats.org/officeDocument/2006/relationships/oleObject" Target="../embeddings/oleObject3.bin"/></Relationships>
</file>

<file path=ppt/slides/_rels/slide17.xml.rels><?xml version="1.0" encoding="UTF-8" standalone="yes"?>
<Relationships xmlns="http://schemas.openxmlformats.org/package/2006/relationships"><Relationship Id="rId3" Type="http://schemas.openxmlformats.org/officeDocument/2006/relationships/hyperlink" Target="http://bioinformatics.oxfordjournals.org/" TargetMode="External"/><Relationship Id="rId2" Type="http://schemas.openxmlformats.org/officeDocument/2006/relationships/hyperlink" Target="https://people.inf.ethz.ch/omutlu/pub/gatekeeper_FPGA-genome-prealignment-accelerator_bionformatics17.pdf" TargetMode="External"/><Relationship Id="rId1" Type="http://schemas.openxmlformats.org/officeDocument/2006/relationships/slideLayout" Target="../slideLayouts/slideLayout2.xml"/><Relationship Id="rId6" Type="http://schemas.openxmlformats.org/officeDocument/2006/relationships/image" Target="../media/image46.tiff"/><Relationship Id="rId5" Type="http://schemas.openxmlformats.org/officeDocument/2006/relationships/hyperlink" Target="https://academic.oup.com/bioinformatics/article-lookup/doi/10.1093/bioinformatics/btx342" TargetMode="External"/><Relationship Id="rId4" Type="http://schemas.openxmlformats.org/officeDocument/2006/relationships/hyperlink" Target="https://github.com/BilkentCompGen/GateKeeper"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47.png"/><Relationship Id="rId4" Type="http://schemas.openxmlformats.org/officeDocument/2006/relationships/hyperlink" Target="https://arxiv.org/pdf/1711.01177.pdf"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2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29.png"/></Relationships>
</file>

<file path=ppt/slides/_rels/slide22.xml.rels><?xml version="1.0" encoding="UTF-8" standalone="yes"?>
<Relationships xmlns="http://schemas.openxmlformats.org/package/2006/relationships"><Relationship Id="rId2" Type="http://schemas.openxmlformats.org/officeDocument/2006/relationships/image" Target="../media/image49.tif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4.jpeg"/><Relationship Id="rId1" Type="http://schemas.openxmlformats.org/officeDocument/2006/relationships/slideLayout" Target="../slideLayouts/slideLayout82.xml"/><Relationship Id="rId4" Type="http://schemas.openxmlformats.org/officeDocument/2006/relationships/image" Target="../media/image18.png"/></Relationships>
</file>

<file path=ppt/slides/_rels/slide2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4.jpeg"/><Relationship Id="rId1" Type="http://schemas.openxmlformats.org/officeDocument/2006/relationships/slideLayout" Target="../slideLayouts/slideLayout82.xml"/><Relationship Id="rId4" Type="http://schemas.openxmlformats.org/officeDocument/2006/relationships/image" Target="../media/image51.png"/></Relationships>
</file>

<file path=ppt/slides/_rels/slide2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4.jpeg"/><Relationship Id="rId1" Type="http://schemas.openxmlformats.org/officeDocument/2006/relationships/slideLayout" Target="../slideLayouts/slideLayout82.xml"/><Relationship Id="rId4" Type="http://schemas.openxmlformats.org/officeDocument/2006/relationships/image" Target="../media/image52.png"/></Relationships>
</file>

<file path=ppt/slides/_rels/slide29.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53.png"/><Relationship Id="rId1" Type="http://schemas.openxmlformats.org/officeDocument/2006/relationships/slideLayout" Target="../slideLayouts/slideLayout8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3.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138.xml"/></Relationships>
</file>

<file path=ppt/slides/_rels/slide3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0.xml"/><Relationship Id="rId1" Type="http://schemas.openxmlformats.org/officeDocument/2006/relationships/slideLayout" Target="../slideLayouts/slideLayout348.xml"/></Relationships>
</file>

<file path=ppt/slides/_rels/slide3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1.xml"/><Relationship Id="rId1" Type="http://schemas.openxmlformats.org/officeDocument/2006/relationships/slideLayout" Target="../slideLayouts/slideLayout348.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36.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2.xml"/><Relationship Id="rId1" Type="http://schemas.openxmlformats.org/officeDocument/2006/relationships/slideLayout" Target="../slideLayouts/slideLayout348.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85.xml"/></Relationships>
</file>

<file path=ppt/slides/_rels/slide44.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8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6.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Layout" Target="../slideLayouts/slideLayout150.xml"/></Relationships>
</file>

<file path=ppt/slides/_rels/slide4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150.xml"/></Relationships>
</file>

<file path=ppt/slides/_rels/slide48.xml.rels><?xml version="1.0" encoding="UTF-8" standalone="yes"?>
<Relationships xmlns="http://schemas.openxmlformats.org/package/2006/relationships"><Relationship Id="rId2" Type="http://schemas.openxmlformats.org/officeDocument/2006/relationships/image" Target="../media/image63.jpg"/><Relationship Id="rId1" Type="http://schemas.openxmlformats.org/officeDocument/2006/relationships/slideLayout" Target="../slideLayouts/slideLayout150.xml"/></Relationships>
</file>

<file path=ppt/slides/_rels/slide49.xml.rels><?xml version="1.0" encoding="UTF-8" standalone="yes"?>
<Relationships xmlns="http://schemas.openxmlformats.org/package/2006/relationships"><Relationship Id="rId2" Type="http://schemas.openxmlformats.org/officeDocument/2006/relationships/image" Target="../media/image64.jpg"/><Relationship Id="rId1" Type="http://schemas.openxmlformats.org/officeDocument/2006/relationships/slideLayout" Target="../slideLayouts/slideLayout150.xml"/></Relationships>
</file>

<file path=ppt/slides/_rels/slide5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315.xml"/></Relationships>
</file>

<file path=ppt/slides/_rels/slide51.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315.xml"/></Relationships>
</file>

<file path=ppt/slides/_rels/slide52.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67.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85.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53.xml.rels><?xml version="1.0" encoding="UTF-8" standalone="yes"?>
<Relationships xmlns="http://schemas.openxmlformats.org/package/2006/relationships"><Relationship Id="rId8" Type="http://schemas.openxmlformats.org/officeDocument/2006/relationships/hyperlink" Target="http://users.ece.cmu.edu/~omutlu/pub/avatar-dram-refresh_dsn15.pdf" TargetMode="External"/><Relationship Id="rId3" Type="http://schemas.openxmlformats.org/officeDocument/2006/relationships/image" Target="../media/image69.png"/><Relationship Id="rId7" Type="http://schemas.openxmlformats.org/officeDocument/2006/relationships/hyperlink" Target="http://users.ece.cmu.edu/~omutlu/pub/adaptive-latency-dram_hpca15.pdf" TargetMode="External"/><Relationship Id="rId2" Type="http://schemas.openxmlformats.org/officeDocument/2006/relationships/image" Target="../media/image68.png"/><Relationship Id="rId1" Type="http://schemas.openxmlformats.org/officeDocument/2006/relationships/slideLayout" Target="../slideLayouts/slideLayout315.xml"/><Relationship Id="rId6" Type="http://schemas.openxmlformats.org/officeDocument/2006/relationships/hyperlink" Target="http://users.ece.cmu.edu/~omutlu/pub/dram-row-hammer_isca14.pdf" TargetMode="External"/><Relationship Id="rId5"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users.ece.cmu.edu/~omutlu/pub/dram-retention-time-characterization_isca13.pdf" TargetMode="External"/></Relationships>
</file>

<file path=ppt/slides/_rels/slide54.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315.xml"/></Relationships>
</file>

<file path=ppt/slides/_rels/slide55.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72.png"/></Relationships>
</file>

<file path=ppt/slides/_rels/slide56.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15.xml"/></Relationships>
</file>

<file path=ppt/slides/_rels/slide59.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315.xml"/></Relationships>
</file>

<file path=ppt/slides/_rels/slide60.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3.xml"/><Relationship Id="rId1" Type="http://schemas.openxmlformats.org/officeDocument/2006/relationships/slideLayout" Target="../slideLayouts/slideLayout437.xml"/></Relationships>
</file>

<file path=ppt/slides/_rels/slide6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4.xml"/><Relationship Id="rId1" Type="http://schemas.openxmlformats.org/officeDocument/2006/relationships/slideLayout" Target="../slideLayouts/slideLayout528.xml"/><Relationship Id="rId5" Type="http://schemas.openxmlformats.org/officeDocument/2006/relationships/hyperlink" Target="http://users.ece.cmu.edu/~omutlu/pub/dram-row-hammer_isca14.pdf" TargetMode="External"/><Relationship Id="rId4" Type="http://schemas.microsoft.com/office/2007/relationships/hdphoto" Target="../media/hdphoto1.wdp"/></Relationships>
</file>

<file path=ppt/slides/_rels/slide62.xml.rels><?xml version="1.0" encoding="UTF-8" standalone="yes"?>
<Relationships xmlns="http://schemas.openxmlformats.org/package/2006/relationships"><Relationship Id="rId3" Type="http://schemas.openxmlformats.org/officeDocument/2006/relationships/image" Target="../media/image77.jpg"/><Relationship Id="rId2" Type="http://schemas.openxmlformats.org/officeDocument/2006/relationships/notesSlide" Target="../notesSlides/notesSlide15.xml"/><Relationship Id="rId1" Type="http://schemas.openxmlformats.org/officeDocument/2006/relationships/slideLayout" Target="../slideLayouts/slideLayout448.xml"/><Relationship Id="rId4" Type="http://schemas.openxmlformats.org/officeDocument/2006/relationships/image" Target="../media/image78.jpg"/></Relationships>
</file>

<file path=ppt/slides/_rels/slide63.xml.rels><?xml version="1.0" encoding="UTF-8" standalone="yes"?>
<Relationships xmlns="http://schemas.openxmlformats.org/package/2006/relationships"><Relationship Id="rId3" Type="http://schemas.openxmlformats.org/officeDocument/2006/relationships/image" Target="../media/image77.jpg"/><Relationship Id="rId2" Type="http://schemas.openxmlformats.org/officeDocument/2006/relationships/notesSlide" Target="../notesSlides/notesSlide16.xml"/><Relationship Id="rId1" Type="http://schemas.openxmlformats.org/officeDocument/2006/relationships/slideLayout" Target="../slideLayouts/slideLayout448.xml"/><Relationship Id="rId4" Type="http://schemas.openxmlformats.org/officeDocument/2006/relationships/image" Target="../media/image78.jpg"/></Relationships>
</file>

<file path=ppt/slides/_rels/slide64.xml.rels><?xml version="1.0" encoding="UTF-8" standalone="yes"?>
<Relationships xmlns="http://schemas.openxmlformats.org/package/2006/relationships"><Relationship Id="rId3" Type="http://schemas.openxmlformats.org/officeDocument/2006/relationships/image" Target="../media/image77.jpg"/><Relationship Id="rId2" Type="http://schemas.openxmlformats.org/officeDocument/2006/relationships/notesSlide" Target="../notesSlides/notesSlide17.xml"/><Relationship Id="rId1" Type="http://schemas.openxmlformats.org/officeDocument/2006/relationships/slideLayout" Target="../slideLayouts/slideLayout448.xml"/><Relationship Id="rId4" Type="http://schemas.openxmlformats.org/officeDocument/2006/relationships/image" Target="../media/image78.jpg"/></Relationships>
</file>

<file path=ppt/slides/_rels/slide6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8.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79.jpeg"/><Relationship Id="rId4" Type="http://schemas.microsoft.com/office/2007/relationships/hdphoto" Target="../media/hdphoto1.wdp"/></Relationships>
</file>

<file path=ppt/slides/_rels/slide6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9.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79.jpeg"/><Relationship Id="rId4" Type="http://schemas.microsoft.com/office/2007/relationships/hdphoto" Target="../media/hdphoto1.wdp"/></Relationships>
</file>

<file path=ppt/slides/_rels/slide6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0.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79.jpeg"/><Relationship Id="rId4" Type="http://schemas.microsoft.com/office/2007/relationships/hdphoto" Target="../media/hdphoto1.wdp"/></Relationships>
</file>

<file path=ppt/slides/_rels/slide6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79.jpeg"/><Relationship Id="rId4" Type="http://schemas.microsoft.com/office/2007/relationships/hdphoto" Target="../media/hdphoto1.wdp"/></Relationships>
</file>

<file path=ppt/slides/_rels/slide6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2.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79.jpeg"/><Relationship Id="rId4" Type="http://schemas.microsoft.com/office/2007/relationships/hdphoto" Target="../media/hdphoto1.wdp"/></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48.xml"/></Relationships>
</file>

<file path=ppt/slides/_rels/slide71.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261.xml"/><Relationship Id="rId6" Type="http://schemas.openxmlformats.org/officeDocument/2006/relationships/hyperlink" Target="http://users.ece.cmu.edu/~omutlu/pub/dram-row-hammer_isca14.pdf" TargetMode="External"/><Relationship Id="rId5" Type="http://schemas.openxmlformats.org/officeDocument/2006/relationships/hyperlink" Target="http://googleprojectzero.blogspot.com/2015/03/exploiting-dram-rowhammer-bug-to-gain.html" TargetMode="External"/><Relationship Id="rId4" Type="http://schemas.openxmlformats.org/officeDocument/2006/relationships/image" Target="../media/image82.png"/></Relationships>
</file>

<file path=ppt/slides/_rels/slide72.xml.rels><?xml version="1.0" encoding="UTF-8" standalone="yes"?>
<Relationships xmlns="http://schemas.openxmlformats.org/package/2006/relationships"><Relationship Id="rId3" Type="http://schemas.openxmlformats.org/officeDocument/2006/relationships/hyperlink" Target="http://googleprojectzero.blogspot.com/2015/03/exploiting-dram-rowhammer-bug-to-gain.html" TargetMode="External"/><Relationship Id="rId2" Type="http://schemas.openxmlformats.org/officeDocument/2006/relationships/hyperlink" Target="http://users.ece.cmu.edu/~omutlu/pub/dram-row-hammer_isca14.pdf" TargetMode="External"/><Relationship Id="rId1" Type="http://schemas.openxmlformats.org/officeDocument/2006/relationships/slideLayout" Target="../slideLayouts/slideLayout261.xml"/></Relationships>
</file>

<file path=ppt/slides/_rels/slide73.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24.xml"/><Relationship Id="rId1" Type="http://schemas.openxmlformats.org/officeDocument/2006/relationships/slideLayout" Target="../slideLayouts/slideLayout261.xml"/><Relationship Id="rId4" Type="http://schemas.openxmlformats.org/officeDocument/2006/relationships/image" Target="../media/image84.png"/></Relationships>
</file>

<file path=ppt/slides/_rels/slide7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25.xml"/><Relationship Id="rId1" Type="http://schemas.openxmlformats.org/officeDocument/2006/relationships/slideLayout" Target="../slideLayouts/slideLayout261.xml"/><Relationship Id="rId5" Type="http://schemas.openxmlformats.org/officeDocument/2006/relationships/image" Target="../media/image85.png"/><Relationship Id="rId4" Type="http://schemas.openxmlformats.org/officeDocument/2006/relationships/image" Target="../media/image84.png"/></Relationships>
</file>

<file path=ppt/slides/_rels/slide75.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hyperlink" Target="https://lab.dsst.io/32c3-slides/7197.html" TargetMode="External"/><Relationship Id="rId1" Type="http://schemas.openxmlformats.org/officeDocument/2006/relationships/slideLayout" Target="../slideLayouts/slideLayout261.xml"/></Relationships>
</file>

<file path=ppt/slides/_rels/slide76.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261.xml"/></Relationships>
</file>

<file path=ppt/slides/_rels/slide77.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720.xml"/></Relationships>
</file>

<file path=ppt/slides/_rels/slide78.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720.xml"/></Relationships>
</file>

<file path=ppt/slides/_rels/slide79.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slideLayout" Target="../slideLayouts/slideLayout720.xml"/><Relationship Id="rId4" Type="http://schemas.openxmlformats.org/officeDocument/2006/relationships/image" Target="../media/image94.png"/></Relationships>
</file>

<file path=ppt/slides/_rels/slide80.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261.xml"/></Relationships>
</file>

<file path=ppt/slides/_rels/slide81.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48.xml"/></Relationships>
</file>

<file path=ppt/slides/_rels/slide83.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97.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84.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98.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8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85.xml"/></Relationships>
</file>

<file path=ppt/slides/_rels/slide8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85.xml"/></Relationships>
</file>

<file path=ppt/slides/_rels/slide8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261.xml"/></Relationships>
</file>

<file path=ppt/slides/_rels/slide88.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100.jpeg"/><Relationship Id="rId1" Type="http://schemas.openxmlformats.org/officeDocument/2006/relationships/slideLayout" Target="../slideLayouts/slideLayout261.xml"/><Relationship Id="rId4" Type="http://schemas.openxmlformats.org/officeDocument/2006/relationships/image" Target="../media/image101.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3" Type="http://schemas.openxmlformats.org/officeDocument/2006/relationships/image" Target="../media/image103.tiff"/><Relationship Id="rId2" Type="http://schemas.openxmlformats.org/officeDocument/2006/relationships/image" Target="../media/image102.png"/><Relationship Id="rId1" Type="http://schemas.openxmlformats.org/officeDocument/2006/relationships/slideLayout" Target="../slideLayouts/slideLayout261.xml"/></Relationships>
</file>

<file path=ppt/slides/_rels/slide98.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02.png"/><Relationship Id="rId1" Type="http://schemas.openxmlformats.org/officeDocument/2006/relationships/slideLayout" Target="../slideLayouts/slideLayout261.xml"/><Relationship Id="rId6" Type="http://schemas.openxmlformats.org/officeDocument/2006/relationships/image" Target="../media/image103.tiff"/><Relationship Id="rId5" Type="http://schemas.openxmlformats.org/officeDocument/2006/relationships/image" Target="../media/image14.jpeg"/><Relationship Id="rId4" Type="http://schemas.openxmlformats.org/officeDocument/2006/relationships/image" Target="../media/image18.png"/></Relationships>
</file>

<file path=ppt/slides/_rels/slide99.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261.xml"/></Relationships>
</file>

<file path=ppt/slides/_rels/slide100.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261.xml"/></Relationships>
</file>

<file path=ppt/slides/_rels/slide101.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675.xml"/><Relationship Id="rId5" Type="http://schemas.openxmlformats.org/officeDocument/2006/relationships/image" Target="../media/image105.tiff"/><Relationship Id="rId4" Type="http://schemas.openxmlformats.org/officeDocument/2006/relationships/hyperlink" Target="https://people.inf.ethz.ch/omutlu/pub/mutlu_hpca03_talk.pdf" TargetMode="External"/></Relationships>
</file>

<file path=ppt/slides/_rels/slide102.xml.rels><?xml version="1.0" encoding="UTF-8" standalone="yes"?>
<Relationships xmlns="http://schemas.openxmlformats.org/package/2006/relationships"><Relationship Id="rId2" Type="http://schemas.openxmlformats.org/officeDocument/2006/relationships/image" Target="../media/image106.tiff"/><Relationship Id="rId1" Type="http://schemas.openxmlformats.org/officeDocument/2006/relationships/slideLayout" Target="../slideLayouts/slideLayout261.xml"/></Relationships>
</file>

<file path=ppt/slides/_rels/slide103.xml.rels><?xml version="1.0" encoding="UTF-8" standalone="yes"?>
<Relationships xmlns="http://schemas.openxmlformats.org/package/2006/relationships"><Relationship Id="rId2" Type="http://schemas.openxmlformats.org/officeDocument/2006/relationships/image" Target="../media/image107.tiff"/><Relationship Id="rId1" Type="http://schemas.openxmlformats.org/officeDocument/2006/relationships/slideLayout" Target="../slideLayouts/slideLayout26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05.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53.png"/><Relationship Id="rId1" Type="http://schemas.openxmlformats.org/officeDocument/2006/relationships/slideLayout" Target="../slideLayouts/slideLayout261.xml"/></Relationships>
</file>

<file path=ppt/slides/_rels/slide106.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image" Target="../media/image109.tiff"/><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348.xml"/><Relationship Id="rId4" Type="http://schemas.openxmlformats.org/officeDocument/2006/relationships/image" Target="../media/image110.tiff"/></Relationships>
</file>

<file path=ppt/slides/_rels/slide110.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1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13.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539.xml"/><Relationship Id="rId4" Type="http://schemas.openxmlformats.org/officeDocument/2006/relationships/image" Target="../media/image113.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53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38.xml"/></Relationships>
</file>

<file path=ppt/slides/_rels/slide116.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539.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17.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34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70.xml"/></Relationships>
</file>

<file path=ppt/slides/_rels/slide121.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459.xml"/></Relationships>
</file>

<file path=ppt/slides/_rels/slide122.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61.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15.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550.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61.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Layout" Target="../slideLayouts/slideLayout359.xml"/></Relationships>
</file>

<file path=ppt/slides/_rels/slide127.xml.rels><?xml version="1.0" encoding="UTF-8" standalone="yes"?>
<Relationships xmlns="http://schemas.openxmlformats.org/package/2006/relationships"><Relationship Id="rId2" Type="http://schemas.openxmlformats.org/officeDocument/2006/relationships/image" Target="../media/image117.tiff"/><Relationship Id="rId1" Type="http://schemas.openxmlformats.org/officeDocument/2006/relationships/slideLayout" Target="../slideLayouts/slideLayout359.xml"/></Relationships>
</file>

<file path=ppt/slides/_rels/slide128.xml.rels><?xml version="1.0" encoding="UTF-8" standalone="yes"?>
<Relationships xmlns="http://schemas.openxmlformats.org/package/2006/relationships"><Relationship Id="rId2" Type="http://schemas.openxmlformats.org/officeDocument/2006/relationships/image" Target="../media/image118.tiff"/><Relationship Id="rId1" Type="http://schemas.openxmlformats.org/officeDocument/2006/relationships/slideLayout" Target="../slideLayouts/slideLayout359.xml"/></Relationships>
</file>

<file path=ppt/slides/_rels/slide129.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617.xml"/></Relationships>
</file>

<file path=ppt/slides/_rels/slide130.xml.rels><?xml version="1.0" encoding="UTF-8" standalone="yes"?>
<Relationships xmlns="http://schemas.openxmlformats.org/package/2006/relationships"><Relationship Id="rId2" Type="http://schemas.openxmlformats.org/officeDocument/2006/relationships/image" Target="../media/image119.tiff"/><Relationship Id="rId1" Type="http://schemas.openxmlformats.org/officeDocument/2006/relationships/slideLayout" Target="../slideLayouts/slideLayout304.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573.xml"/></Relationships>
</file>

<file path=ppt/slides/_rels/slide132.xml.rels><?xml version="1.0" encoding="UTF-8" standalone="yes"?>
<Relationships xmlns="http://schemas.openxmlformats.org/package/2006/relationships"><Relationship Id="rId2" Type="http://schemas.openxmlformats.org/officeDocument/2006/relationships/image" Target="../media/image120.tiff"/><Relationship Id="rId1" Type="http://schemas.openxmlformats.org/officeDocument/2006/relationships/slideLayout" Target="../slideLayouts/slideLayout359.xml"/></Relationships>
</file>

<file path=ppt/slides/_rels/slide133.xml.rels><?xml version="1.0" encoding="UTF-8" standalone="yes"?>
<Relationships xmlns="http://schemas.openxmlformats.org/package/2006/relationships"><Relationship Id="rId3" Type="http://schemas.openxmlformats.org/officeDocument/2006/relationships/image" Target="../media/image122.tiff"/><Relationship Id="rId2" Type="http://schemas.openxmlformats.org/officeDocument/2006/relationships/image" Target="../media/image121.tiff"/><Relationship Id="rId1" Type="http://schemas.openxmlformats.org/officeDocument/2006/relationships/slideLayout" Target="../slideLayouts/slideLayout359.xml"/></Relationships>
</file>

<file path=ppt/slides/_rels/slide13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359.xml"/><Relationship Id="rId4" Type="http://schemas.openxmlformats.org/officeDocument/2006/relationships/image" Target="../media/image123.png"/></Relationships>
</file>

<file path=ppt/slides/_rels/slide135.xml.rels><?xml version="1.0" encoding="UTF-8" standalone="yes"?>
<Relationships xmlns="http://schemas.openxmlformats.org/package/2006/relationships"><Relationship Id="rId3" Type="http://schemas.openxmlformats.org/officeDocument/2006/relationships/image" Target="../media/image124.tiff"/><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359.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0.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image" Target="../media/image125.tiff"/><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image" Target="../media/image126.jpeg"/><Relationship Id="rId1" Type="http://schemas.openxmlformats.org/officeDocument/2006/relationships/slideLayout" Target="../slideLayouts/slideLayout261.xml"/><Relationship Id="rId6" Type="http://schemas.openxmlformats.org/officeDocument/2006/relationships/chart" Target="../charts/chart5.xml"/><Relationship Id="rId5" Type="http://schemas.openxmlformats.org/officeDocument/2006/relationships/image" Target="../media/image129.png"/><Relationship Id="rId4" Type="http://schemas.openxmlformats.org/officeDocument/2006/relationships/image" Target="../media/image128.jpe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45.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348.xml"/></Relationships>
</file>

<file path=ppt/slides/_rels/slide146.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348.xml"/></Relationships>
</file>

<file path=ppt/slides/_rels/slide147.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348.xml"/></Relationships>
</file>

<file path=ppt/slides/_rels/slide148.xml.rels><?xml version="1.0" encoding="UTF-8" standalone="yes"?>
<Relationships xmlns="http://schemas.openxmlformats.org/package/2006/relationships"><Relationship Id="rId2" Type="http://schemas.openxmlformats.org/officeDocument/2006/relationships/image" Target="../media/image130.tiff"/><Relationship Id="rId1" Type="http://schemas.openxmlformats.org/officeDocument/2006/relationships/slideLayout" Target="../slideLayouts/slideLayout415.xml"/></Relationships>
</file>

<file path=ppt/slides/_rels/slide149.xml.rels><?xml version="1.0" encoding="UTF-8" standalone="yes"?>
<Relationships xmlns="http://schemas.openxmlformats.org/package/2006/relationships"><Relationship Id="rId2" Type="http://schemas.openxmlformats.org/officeDocument/2006/relationships/image" Target="../media/image131.tiff"/><Relationship Id="rId1" Type="http://schemas.openxmlformats.org/officeDocument/2006/relationships/slideLayout" Target="../slideLayouts/slideLayout415.xml"/></Relationships>
</file>

<file path=ppt/slides/_rels/slide150.xml.rels><?xml version="1.0" encoding="UTF-8" standalone="yes"?>
<Relationships xmlns="http://schemas.openxmlformats.org/package/2006/relationships"><Relationship Id="rId2" Type="http://schemas.openxmlformats.org/officeDocument/2006/relationships/image" Target="../media/image132.tiff"/><Relationship Id="rId1" Type="http://schemas.openxmlformats.org/officeDocument/2006/relationships/slideLayout" Target="../slideLayouts/slideLayout415.xml"/></Relationships>
</file>

<file path=ppt/slides/_rels/slide151.xml.rels><?xml version="1.0" encoding="UTF-8" standalone="yes"?>
<Relationships xmlns="http://schemas.openxmlformats.org/package/2006/relationships"><Relationship Id="rId2" Type="http://schemas.openxmlformats.org/officeDocument/2006/relationships/image" Target="../media/image133.tiff"/><Relationship Id="rId1" Type="http://schemas.openxmlformats.org/officeDocument/2006/relationships/slideLayout" Target="../slideLayouts/slideLayout415.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53.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348.xml"/></Relationships>
</file>

<file path=ppt/slides/_rels/slide15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348.xml"/></Relationships>
</file>

<file path=ppt/slides/_rels/slide155.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348.xml"/></Relationships>
</file>

<file path=ppt/slides/_rels/slide156.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348.xml"/><Relationship Id="rId6" Type="http://schemas.openxmlformats.org/officeDocument/2006/relationships/image" Target="../media/image134.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57.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348.xml"/><Relationship Id="rId4" Type="http://schemas.openxmlformats.org/officeDocument/2006/relationships/image" Target="../media/image110.tiff"/></Relationships>
</file>

<file path=ppt/slides/_rels/slide158.xml.rels><?xml version="1.0" encoding="UTF-8" standalone="yes"?>
<Relationships xmlns="http://schemas.openxmlformats.org/package/2006/relationships"><Relationship Id="rId3" Type="http://schemas.openxmlformats.org/officeDocument/2006/relationships/image" Target="../media/image136.png"/><Relationship Id="rId7" Type="http://schemas.openxmlformats.org/officeDocument/2006/relationships/image" Target="../media/image139.jpg"/><Relationship Id="rId2" Type="http://schemas.openxmlformats.org/officeDocument/2006/relationships/image" Target="../media/image135.png"/><Relationship Id="rId1" Type="http://schemas.openxmlformats.org/officeDocument/2006/relationships/slideLayout" Target="../slideLayouts/slideLayout731.xml"/><Relationship Id="rId6" Type="http://schemas.openxmlformats.org/officeDocument/2006/relationships/image" Target="../media/image138.png"/><Relationship Id="rId5" Type="http://schemas.openxmlformats.org/officeDocument/2006/relationships/image" Target="../media/image1.png"/><Relationship Id="rId4" Type="http://schemas.openxmlformats.org/officeDocument/2006/relationships/image" Target="../media/image137.png"/></Relationships>
</file>

<file path=ppt/slides/_rels/slide15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43.png"/><Relationship Id="rId2" Type="http://schemas.openxmlformats.org/officeDocument/2006/relationships/notesSlide" Target="../notesSlides/notesSlide29.xml"/><Relationship Id="rId1" Type="http://schemas.openxmlformats.org/officeDocument/2006/relationships/slideLayout" Target="../slideLayouts/slideLayout732.xml"/><Relationship Id="rId6" Type="http://schemas.openxmlformats.org/officeDocument/2006/relationships/image" Target="../media/image142.png"/><Relationship Id="rId5" Type="http://schemas.openxmlformats.org/officeDocument/2006/relationships/image" Target="../media/image141.png"/><Relationship Id="rId4" Type="http://schemas.openxmlformats.org/officeDocument/2006/relationships/image" Target="../media/image140.png"/></Relationships>
</file>

<file path=ppt/slides/_rels/slide160.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png"/><Relationship Id="rId7" Type="http://schemas.openxmlformats.org/officeDocument/2006/relationships/image" Target="../media/image147.png"/><Relationship Id="rId2" Type="http://schemas.openxmlformats.org/officeDocument/2006/relationships/notesSlide" Target="../notesSlides/notesSlide30.xml"/><Relationship Id="rId1" Type="http://schemas.openxmlformats.org/officeDocument/2006/relationships/slideLayout" Target="../slideLayouts/slideLayout73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s>
</file>

<file path=ppt/slides/_rels/slide1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1.xml"/><Relationship Id="rId1" Type="http://schemas.openxmlformats.org/officeDocument/2006/relationships/slideLayout" Target="../slideLayouts/slideLayout732.xml"/></Relationships>
</file>

<file path=ppt/slides/_rels/slide1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2.xml"/><Relationship Id="rId1" Type="http://schemas.openxmlformats.org/officeDocument/2006/relationships/slideLayout" Target="../slideLayouts/slideLayout732.xml"/></Relationships>
</file>

<file path=ppt/slides/_rels/slide163.xml.rels><?xml version="1.0" encoding="UTF-8" standalone="yes"?>
<Relationships xmlns="http://schemas.openxmlformats.org/package/2006/relationships"><Relationship Id="rId8" Type="http://schemas.openxmlformats.org/officeDocument/2006/relationships/image" Target="../media/image139.jpg"/><Relationship Id="rId3" Type="http://schemas.openxmlformats.org/officeDocument/2006/relationships/image" Target="../media/image138.png"/><Relationship Id="rId7"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731.xml"/><Relationship Id="rId6" Type="http://schemas.openxmlformats.org/officeDocument/2006/relationships/image" Target="../media/image137.png"/><Relationship Id="rId5" Type="http://schemas.openxmlformats.org/officeDocument/2006/relationships/image" Target="../media/image136.png"/><Relationship Id="rId4" Type="http://schemas.openxmlformats.org/officeDocument/2006/relationships/image" Target="../media/image135.png"/></Relationships>
</file>

<file path=ppt/slides/_rels/slide164.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4.xml"/><Relationship Id="rId4" Type="http://schemas.openxmlformats.org/officeDocument/2006/relationships/image" Target="../media/image110.tiff"/></Relationships>
</file>

<file path=ppt/slides/_rels/slide165.xml.rels><?xml version="1.0" encoding="UTF-8" standalone="yes"?>
<Relationships xmlns="http://schemas.openxmlformats.org/package/2006/relationships"><Relationship Id="rId2" Type="http://schemas.openxmlformats.org/officeDocument/2006/relationships/image" Target="../media/image149.jpeg"/><Relationship Id="rId1" Type="http://schemas.openxmlformats.org/officeDocument/2006/relationships/slideLayout" Target="../slideLayouts/slideLayout481.xml"/></Relationships>
</file>

<file path=ppt/slides/_rels/slide166.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67.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348.xml"/><Relationship Id="rId4" Type="http://schemas.openxmlformats.org/officeDocument/2006/relationships/image" Target="../media/image151.png"/></Relationships>
</file>

<file path=ppt/slides/_rels/slide168.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4.xml"/><Relationship Id="rId4" Type="http://schemas.openxmlformats.org/officeDocument/2006/relationships/image" Target="../media/image152.png"/></Relationships>
</file>

<file path=ppt/slides/_rels/slide169.xml.rels><?xml version="1.0" encoding="UTF-8" standalone="yes"?>
<Relationships xmlns="http://schemas.openxmlformats.org/package/2006/relationships"><Relationship Id="rId8" Type="http://schemas.openxmlformats.org/officeDocument/2006/relationships/image" Target="../media/image153.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54.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2.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14.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4.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14.xml"/></Relationships>
</file>

<file path=ppt/slides/_rels/slide175.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415.xml"/><Relationship Id="rId6" Type="http://schemas.openxmlformats.org/officeDocument/2006/relationships/image" Target="../media/image157.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176.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77.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4.xml"/><Relationship Id="rId4" Type="http://schemas.openxmlformats.org/officeDocument/2006/relationships/image" Target="../media/image158.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584.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image" Target="../media/image149.jpeg"/><Relationship Id="rId1" Type="http://schemas.openxmlformats.org/officeDocument/2006/relationships/slideLayout" Target="../slideLayouts/slideLayout481.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187.xml.rels><?xml version="1.0" encoding="UTF-8" standalone="yes"?>
<Relationships xmlns="http://schemas.openxmlformats.org/package/2006/relationships"><Relationship Id="rId8" Type="http://schemas.openxmlformats.org/officeDocument/2006/relationships/image" Target="../media/image150.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88.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348.xml"/><Relationship Id="rId4" Type="http://schemas.openxmlformats.org/officeDocument/2006/relationships/image" Target="../media/image151.png"/></Relationships>
</file>

<file path=ppt/slides/_rels/slide189.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348.xml"/><Relationship Id="rId4" Type="http://schemas.openxmlformats.org/officeDocument/2006/relationships/image" Target="../media/image158.png"/></Relationships>
</file>

<file path=ppt/slides/_rels/slide191.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348.xml"/><Relationship Id="rId4" Type="http://schemas.openxmlformats.org/officeDocument/2006/relationships/image" Target="../media/image152.png"/></Relationships>
</file>

<file path=ppt/slides/_rels/slide192.xml.rels><?xml version="1.0" encoding="UTF-8" standalone="yes"?>
<Relationships xmlns="http://schemas.openxmlformats.org/package/2006/relationships"><Relationship Id="rId3" Type="http://schemas.openxmlformats.org/officeDocument/2006/relationships/hyperlink" Target="https://spaa.acm.org/" TargetMode="External"/><Relationship Id="rId2" Type="http://schemas.openxmlformats.org/officeDocument/2006/relationships/hyperlink" Target="https://people.inf.ethz.ch/omutlu/pub/concurrent-data-structures-for-PIM_spaa17.pdf" TargetMode="External"/><Relationship Id="rId1" Type="http://schemas.openxmlformats.org/officeDocument/2006/relationships/slideLayout" Target="../slideLayouts/slideLayout348.xml"/><Relationship Id="rId6" Type="http://schemas.openxmlformats.org/officeDocument/2006/relationships/image" Target="../media/image160.tiff"/><Relationship Id="rId5" Type="http://schemas.openxmlformats.org/officeDocument/2006/relationships/hyperlink" Target="https://people.inf.ethz.ch/omutlu/pub/concurrent-data-structures-for-PIM_spaa17-talk.pdf" TargetMode="External"/><Relationship Id="rId4" Type="http://schemas.openxmlformats.org/officeDocument/2006/relationships/hyperlink" Target="https://people.inf.ethz.ch/omutlu/pub/concurrent-data-structures-for-PIM_spaa17-talk.pptx" TargetMode="External"/></Relationships>
</file>

<file path=ppt/slides/_rels/slide193.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hyperlink" Target="https://github.com/CMU-SAFARI/ramulator" TargetMode="External"/><Relationship Id="rId1" Type="http://schemas.openxmlformats.org/officeDocument/2006/relationships/slideLayout" Target="../slideLayouts/slideLayout348.xml"/></Relationships>
</file>

<file path=ppt/slides/_rels/slide19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348.xml"/><Relationship Id="rId4" Type="http://schemas.openxmlformats.org/officeDocument/2006/relationships/image" Target="../media/image72.png"/></Relationships>
</file>

<file path=ppt/slides/_rels/slide195.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47.png"/><Relationship Id="rId4" Type="http://schemas.openxmlformats.org/officeDocument/2006/relationships/hyperlink" Target="https://arxiv.org/pdf/1711.01177.pdf" TargetMode="External"/></Relationships>
</file>

<file path=ppt/slides/_rels/slide196.xml.rels><?xml version="1.0" encoding="UTF-8" standalone="yes"?>
<Relationships xmlns="http://schemas.openxmlformats.org/package/2006/relationships"><Relationship Id="rId3" Type="http://schemas.openxmlformats.org/officeDocument/2006/relationships/image" Target="../media/image136.png"/><Relationship Id="rId7" Type="http://schemas.openxmlformats.org/officeDocument/2006/relationships/image" Target="../media/image139.jpg"/><Relationship Id="rId2" Type="http://schemas.openxmlformats.org/officeDocument/2006/relationships/image" Target="../media/image135.png"/><Relationship Id="rId1" Type="http://schemas.openxmlformats.org/officeDocument/2006/relationships/slideLayout" Target="../slideLayouts/slideLayout731.xml"/><Relationship Id="rId6" Type="http://schemas.openxmlformats.org/officeDocument/2006/relationships/image" Target="../media/image138.png"/><Relationship Id="rId5" Type="http://schemas.openxmlformats.org/officeDocument/2006/relationships/image" Target="../media/image1.png"/><Relationship Id="rId4" Type="http://schemas.openxmlformats.org/officeDocument/2006/relationships/image" Target="../media/image137.png"/></Relationships>
</file>

<file path=ppt/slides/_rels/slide197.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hyperlink" Target="https://arxiv.org/pdf/1802.00320.pdf" TargetMode="External"/><Relationship Id="rId1" Type="http://schemas.openxmlformats.org/officeDocument/2006/relationships/slideLayout" Target="../slideLayouts/slideLayout14.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2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image" Target="../media/image61.jpg"/><Relationship Id="rId1" Type="http://schemas.openxmlformats.org/officeDocument/2006/relationships/slideLayout" Target="../slideLayouts/slideLayout32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5.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261.xml"/></Relationships>
</file>

<file path=ppt/slides/_rels/slide206.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3.png"/><Relationship Id="rId1" Type="http://schemas.openxmlformats.org/officeDocument/2006/relationships/slideLayout" Target="../slideLayouts/slideLayout261.xml"/></Relationships>
</file>

<file path=ppt/slides/_rels/slide207.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3.png"/><Relationship Id="rId1" Type="http://schemas.openxmlformats.org/officeDocument/2006/relationships/slideLayout" Target="../slideLayouts/slideLayout261.xml"/><Relationship Id="rId4" Type="http://schemas.openxmlformats.org/officeDocument/2006/relationships/image" Target="../media/image165.png"/></Relationships>
</file>

<file path=ppt/slides/_rels/slide208.xml.rels><?xml version="1.0" encoding="UTF-8" standalone="yes"?>
<Relationships xmlns="http://schemas.openxmlformats.org/package/2006/relationships"><Relationship Id="rId2" Type="http://schemas.openxmlformats.org/officeDocument/2006/relationships/image" Target="../media/image166.png"/><Relationship Id="rId1" Type="http://schemas.openxmlformats.org/officeDocument/2006/relationships/slideLayout" Target="../slideLayouts/slideLayout628.xml"/></Relationships>
</file>

<file path=ppt/slides/_rels/slide209.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image" Target="../media/image167.png"/><Relationship Id="rId1" Type="http://schemas.openxmlformats.org/officeDocument/2006/relationships/slideLayout" Target="../slideLayouts/slideLayout628.xml"/></Relationships>
</file>

<file path=ppt/slides/_rels/slide210.xml.rels><?xml version="1.0" encoding="UTF-8" standalone="yes"?>
<Relationships xmlns="http://schemas.openxmlformats.org/package/2006/relationships"><Relationship Id="rId2" Type="http://schemas.openxmlformats.org/officeDocument/2006/relationships/image" Target="../media/image169.jpeg"/><Relationship Id="rId1" Type="http://schemas.openxmlformats.org/officeDocument/2006/relationships/slideLayout" Target="../slideLayouts/slideLayout261.xml"/></Relationships>
</file>

<file path=ppt/slides/_rels/slide211.xml.rels><?xml version="1.0" encoding="UTF-8" standalone="yes"?>
<Relationships xmlns="http://schemas.openxmlformats.org/package/2006/relationships"><Relationship Id="rId2" Type="http://schemas.openxmlformats.org/officeDocument/2006/relationships/image" Target="../media/image170.jpeg"/><Relationship Id="rId1" Type="http://schemas.openxmlformats.org/officeDocument/2006/relationships/slideLayout" Target="../slideLayouts/slideLayout261.xml"/></Relationships>
</file>

<file path=ppt/slides/_rels/slide212.xml.rels><?xml version="1.0" encoding="UTF-8" standalone="yes"?>
<Relationships xmlns="http://schemas.openxmlformats.org/package/2006/relationships"><Relationship Id="rId3" Type="http://schemas.openxmlformats.org/officeDocument/2006/relationships/image" Target="../media/image172.jpeg"/><Relationship Id="rId2" Type="http://schemas.openxmlformats.org/officeDocument/2006/relationships/image" Target="../media/image171.jpeg"/><Relationship Id="rId1" Type="http://schemas.openxmlformats.org/officeDocument/2006/relationships/slideLayout" Target="../slideLayouts/slideLayout640.xml"/></Relationships>
</file>

<file path=ppt/slides/_rels/slide213.xml.rels><?xml version="1.0" encoding="UTF-8" standalone="yes"?>
<Relationships xmlns="http://schemas.openxmlformats.org/package/2006/relationships"><Relationship Id="rId3" Type="http://schemas.openxmlformats.org/officeDocument/2006/relationships/image" Target="../media/image174.jpeg"/><Relationship Id="rId2" Type="http://schemas.openxmlformats.org/officeDocument/2006/relationships/image" Target="../media/image173.jpeg"/><Relationship Id="rId1" Type="http://schemas.openxmlformats.org/officeDocument/2006/relationships/slideLayout" Target="../slideLayouts/slideLayout261.xml"/><Relationship Id="rId4" Type="http://schemas.openxmlformats.org/officeDocument/2006/relationships/hyperlink" Target="https://commons.wikimedia.org/w/index.php?curid=31493356" TargetMode="External"/></Relationships>
</file>

<file path=ppt/slides/_rels/slide214.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image" Target="../media/image175.png"/><Relationship Id="rId1" Type="http://schemas.openxmlformats.org/officeDocument/2006/relationships/slideLayout" Target="../slideLayouts/slideLayout640.xml"/></Relationships>
</file>

<file path=ppt/slides/_rels/slide215.xml.rels><?xml version="1.0" encoding="UTF-8" standalone="yes"?>
<Relationships xmlns="http://schemas.openxmlformats.org/package/2006/relationships"><Relationship Id="rId2" Type="http://schemas.openxmlformats.org/officeDocument/2006/relationships/image" Target="../media/image177.jpeg"/><Relationship Id="rId1" Type="http://schemas.openxmlformats.org/officeDocument/2006/relationships/slideLayout" Target="../slideLayouts/slideLayout640.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6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26.xml"/></Relationships>
</file>

<file path=ppt/slides/_rels/slide218.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hyperlink" Target="https://arxiv.org/pdf/1706.08642" TargetMode="External"/><Relationship Id="rId1" Type="http://schemas.openxmlformats.org/officeDocument/2006/relationships/slideLayout" Target="../slideLayouts/slideLayout326.xml"/></Relationships>
</file>

<file path=ppt/slides/_rels/slide219.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hyperlink" Target="https://arxiv.org/pdf/1802.00320.pdf" TargetMode="External"/><Relationship Id="rId1" Type="http://schemas.openxmlformats.org/officeDocument/2006/relationships/slideLayout" Target="../slideLayouts/slideLayout326.xml"/></Relationships>
</file>

<file path=ppt/slides/_rels/slide220.xml.rels><?xml version="1.0" encoding="UTF-8" standalone="yes"?>
<Relationships xmlns="http://schemas.openxmlformats.org/package/2006/relationships"><Relationship Id="rId3" Type="http://schemas.openxmlformats.org/officeDocument/2006/relationships/hyperlink" Target="http://superfri.org/superfri" TargetMode="External"/><Relationship Id="rId2" Type="http://schemas.openxmlformats.org/officeDocument/2006/relationships/hyperlink" Target="https://people.inf.ethz.ch/omutlu/pub/memory-systems-research_superfri14.pdf" TargetMode="External"/><Relationship Id="rId1" Type="http://schemas.openxmlformats.org/officeDocument/2006/relationships/slideLayout" Target="../slideLayouts/slideLayout261.xml"/><Relationship Id="rId4" Type="http://schemas.openxmlformats.org/officeDocument/2006/relationships/image" Target="../media/image178.png"/></Relationships>
</file>

<file path=ppt/slides/_rels/slide221.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98.png"/><Relationship Id="rId1" Type="http://schemas.openxmlformats.org/officeDocument/2006/relationships/slideLayout" Target="../slideLayouts/slideLayout261.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222.xml.rels><?xml version="1.0" encoding="UTF-8" standalone="yes"?>
<Relationships xmlns="http://schemas.openxmlformats.org/package/2006/relationships"><Relationship Id="rId8" Type="http://schemas.openxmlformats.org/officeDocument/2006/relationships/image" Target="../media/image179.png"/><Relationship Id="rId3" Type="http://schemas.openxmlformats.org/officeDocument/2006/relationships/hyperlink" Target="http://www.memcon.com/" TargetMode="External"/><Relationship Id="rId7" Type="http://schemas.openxmlformats.org/officeDocument/2006/relationships/hyperlink" Target="http://www.storagesearch.com/ram-new-thinking.html" TargetMode="External"/><Relationship Id="rId2" Type="http://schemas.openxmlformats.org/officeDocument/2006/relationships/hyperlink" Target="https://people.inf.ethz.ch/omutlu/pub/memory-scaling_memcon13.pdf" TargetMode="External"/><Relationship Id="rId1" Type="http://schemas.openxmlformats.org/officeDocument/2006/relationships/slideLayout" Target="../slideLayouts/slideLayout261.xml"/><Relationship Id="rId6" Type="http://schemas.openxmlformats.org/officeDocument/2006/relationships/hyperlink" Target="http://www.memcon.com/video1.aspx?vfile=2708052590001&amp;federated_f9=61773537001&amp;videoPlayer=999&amp;playerID=61773537001&amp;w=520&amp;h=442&amp;oheight=550" TargetMode="External"/><Relationship Id="rId5" Type="http://schemas.openxmlformats.org/officeDocument/2006/relationships/hyperlink" Target="https://people.inf.ethz.ch/omutlu/pub/mutlu_memory-scaling_memcon13_talk.pdf" TargetMode="External"/><Relationship Id="rId4" Type="http://schemas.openxmlformats.org/officeDocument/2006/relationships/hyperlink" Target="https://people.inf.ethz.ch/omutlu/pub/mutlu_memory-scaling_memcon13_talk.pptx" TargetMode="External"/></Relationships>
</file>

<file path=ppt/slides/_rels/slide223.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224.xml.rels><?xml version="1.0" encoding="UTF-8" standalone="yes"?>
<Relationships xmlns="http://schemas.openxmlformats.org/package/2006/relationships"><Relationship Id="rId8" Type="http://schemas.openxmlformats.org/officeDocument/2006/relationships/hyperlink" Target="http://www.archive.ece.cmu.edu/~ece447/s13/doku.php?id=schedule" TargetMode="External"/><Relationship Id="rId13" Type="http://schemas.openxmlformats.org/officeDocument/2006/relationships/hyperlink" Target="https://safari.ethz.ch/architecture/fall2017/doku.php?id=schedule" TargetMode="External"/><Relationship Id="rId3" Type="http://schemas.openxmlformats.org/officeDocument/2006/relationships/hyperlink" Target="https://www.youtube.com/watch?v=zLP_X4wyHbY&amp;list=PL5PHm2jkkXmi5CxxI7b3JCL1TWybTDtKq" TargetMode="External"/><Relationship Id="rId7" Type="http://schemas.openxmlformats.org/officeDocument/2006/relationships/hyperlink" Target="http://www.archive.ece.cmu.edu/~ece447/s14/doku.php?id=schedule" TargetMode="External"/><Relationship Id="rId12" Type="http://schemas.openxmlformats.org/officeDocument/2006/relationships/hyperlink" Target="https://www.youtube.com/playlist?list=PL5PHm2jkkXmgDN1PLwOY_tGtUlynnyV6D" TargetMode="External"/><Relationship Id="rId17" Type="http://schemas.openxmlformats.org/officeDocument/2006/relationships/hyperlink" Target="http://users.ece.cmu.edu/~omutlu/acaces2013-memory.html" TargetMode="External"/><Relationship Id="rId2" Type="http://schemas.openxmlformats.org/officeDocument/2006/relationships/hyperlink" Target="https://www.youtube.com/playlist?list=PL5PHm2jkkXmi5CxxI7b3JCL1TWybTDtKq" TargetMode="External"/><Relationship Id="rId16" Type="http://schemas.openxmlformats.org/officeDocument/2006/relationships/hyperlink" Target="https://www.youtube.com/playlist?feature=edit_ok&amp;list=PLSEZzvupP7hNjq3Tuv2hiE5VvR-WRYoW4" TargetMode="External"/><Relationship Id="rId1" Type="http://schemas.openxmlformats.org/officeDocument/2006/relationships/slideLayout" Target="../slideLayouts/slideLayout754.xml"/><Relationship Id="rId6" Type="http://schemas.openxmlformats.org/officeDocument/2006/relationships/hyperlink" Target="http://www.archive.ece.cmu.edu/~ece447/s15/doku.php?id=schedule" TargetMode="External"/><Relationship Id="rId11" Type="http://schemas.openxmlformats.org/officeDocument/2006/relationships/hyperlink" Target="https://www.youtube.com/playlist?list=PL5PHm2jkkXmgVhh8CHAu9N76TShJqfYDt" TargetMode="External"/><Relationship Id="rId5" Type="http://schemas.openxmlformats.org/officeDocument/2006/relationships/hyperlink" Target="https://www.youtube.com/watch?v=BJ87rZCGWU0&amp;list=PL5PHm2jkkXmidJOd59REog9jDnPDTG6IJ" TargetMode="External"/><Relationship Id="rId15" Type="http://schemas.openxmlformats.org/officeDocument/2006/relationships/hyperlink" Target="http://www.ece.cmu.edu/~ece742/f12/doku.php?id=lectures" TargetMode="External"/><Relationship Id="rId10" Type="http://schemas.openxmlformats.org/officeDocument/2006/relationships/hyperlink" Target="https://www.youtube.com/playlist?list=PL5Q2soXY2Zi9OhoVQBXYFIZywZXCPl4M_" TargetMode="External"/><Relationship Id="rId4" Type="http://schemas.openxmlformats.org/officeDocument/2006/relationships/hyperlink" Target="https://www.youtube.com/playlist?list=PL5PHm2jkkXmgFdD9x7RsjQC4a8KQjmUkQ" TargetMode="External"/><Relationship Id="rId9" Type="http://schemas.openxmlformats.org/officeDocument/2006/relationships/hyperlink" Target="http://www.ece.cmu.edu/~ece740/f13/doku.php?id=schedule" TargetMode="External"/><Relationship Id="rId14" Type="http://schemas.openxmlformats.org/officeDocument/2006/relationships/hyperlink" Target="http://www.ece.cmu.edu/~ece740/f15/doku.php?id=schedule" TargetMode="External"/></Relationships>
</file>

<file path=ppt/slides/_rels/slide225.xml.rels><?xml version="1.0" encoding="UTF-8" standalone="yes"?>
<Relationships xmlns="http://schemas.openxmlformats.org/package/2006/relationships"><Relationship Id="rId3" Type="http://schemas.openxmlformats.org/officeDocument/2006/relationships/hyperlink" Target="https://www.youtube.com/playlist?list=PL5Q2soXY2Zi-IXWTT7xoNYpst5-zdZQ6y" TargetMode="External"/><Relationship Id="rId2" Type="http://schemas.openxmlformats.org/officeDocument/2006/relationships/hyperlink" Target="http://users.ece.cmu.edu/~omutlu/acaces2013-memory.html" TargetMode="External"/><Relationship Id="rId1" Type="http://schemas.openxmlformats.org/officeDocument/2006/relationships/slideLayout" Target="../slideLayouts/slideLayout754.xml"/><Relationship Id="rId6" Type="http://schemas.openxmlformats.org/officeDocument/2006/relationships/hyperlink" Target="https://www.youtube.com/watch?v=ZLCy3pG7Rc0" TargetMode="External"/><Relationship Id="rId5" Type="http://schemas.openxmlformats.org/officeDocument/2006/relationships/hyperlink" Target="https://safari.ethz.ch/digitaltechnik/spring2018/doku.php?id=schedule" TargetMode="External"/><Relationship Id="rId4" Type="http://schemas.openxmlformats.org/officeDocument/2006/relationships/hyperlink" Target="https://www.youtube.com/playlist?list=PL5Q2soXY2Zi_QedyPWtRmFUJ2F8DdYP7l" TargetMode="External"/></Relationships>
</file>

<file path=ppt/slides/_rels/slide226.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hyperlink" Target="mailto:omutlu@gmail.com" TargetMode="External"/><Relationship Id="rId7" Type="http://schemas.openxmlformats.org/officeDocument/2006/relationships/image" Target="../media/image10.png"/><Relationship Id="rId2" Type="http://schemas.openxmlformats.org/officeDocument/2006/relationships/notesSlide" Target="../notesSlides/notesSlide35.xml"/><Relationship Id="rId1" Type="http://schemas.openxmlformats.org/officeDocument/2006/relationships/slideLayout" Target="../slideLayouts/slideLayout1.xml"/><Relationship Id="rId6" Type="http://schemas.openxmlformats.org/officeDocument/2006/relationships/image" Target="../media/image9.wmf"/><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27.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ramulator"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rowhammer" TargetMode="External"/><Relationship Id="rId1" Type="http://schemas.openxmlformats.org/officeDocument/2006/relationships/slideLayout" Target="../slideLayouts/slideLayout837.xml"/><Relationship Id="rId6" Type="http://schemas.openxmlformats.org/officeDocument/2006/relationships/hyperlink" Target="http://www.ece.cmu.edu/~safari/tools/memerr/index.html" TargetMode="External"/><Relationship Id="rId5" Type="http://schemas.openxmlformats.org/officeDocument/2006/relationships/hyperlink" Target="https://github.com/CMU-SAFARI/NOCulator" TargetMode="External"/><Relationship Id="rId4" Type="http://schemas.openxmlformats.org/officeDocument/2006/relationships/hyperlink" Target="https://github.com/CMU-SAFARI/memsim" TargetMode="External"/></Relationships>
</file>

<file path=ppt/slides/_rels/slide228.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2" Type="http://schemas.openxmlformats.org/officeDocument/2006/relationships/hyperlink" Target="http://users.ece.cmu.edu/~omutlu/projects.htm" TargetMode="External"/><Relationship Id="rId1" Type="http://schemas.openxmlformats.org/officeDocument/2006/relationships/slideLayout" Target="../slideLayouts/slideLayout754.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32.xml.rels><?xml version="1.0" encoding="UTF-8" standalone="yes"?>
<Relationships xmlns="http://schemas.openxmlformats.org/package/2006/relationships"><Relationship Id="rId2" Type="http://schemas.openxmlformats.org/officeDocument/2006/relationships/image" Target="../media/image130.tiff"/><Relationship Id="rId1" Type="http://schemas.openxmlformats.org/officeDocument/2006/relationships/slideLayout" Target="../slideLayouts/slideLayout415.xml"/></Relationships>
</file>

<file path=ppt/slides/_rels/slide233.xml.rels><?xml version="1.0" encoding="UTF-8" standalone="yes"?>
<Relationships xmlns="http://schemas.openxmlformats.org/package/2006/relationships"><Relationship Id="rId2" Type="http://schemas.openxmlformats.org/officeDocument/2006/relationships/image" Target="../media/image131.tiff"/><Relationship Id="rId1" Type="http://schemas.openxmlformats.org/officeDocument/2006/relationships/slideLayout" Target="../slideLayouts/slideLayout415.xml"/></Relationships>
</file>

<file path=ppt/slides/_rels/slide234.xml.rels><?xml version="1.0" encoding="UTF-8" standalone="yes"?>
<Relationships xmlns="http://schemas.openxmlformats.org/package/2006/relationships"><Relationship Id="rId2" Type="http://schemas.openxmlformats.org/officeDocument/2006/relationships/image" Target="../media/image132.tiff"/><Relationship Id="rId1" Type="http://schemas.openxmlformats.org/officeDocument/2006/relationships/slideLayout" Target="../slideLayouts/slideLayout415.xml"/></Relationships>
</file>

<file path=ppt/slides/_rels/slide235.xml.rels><?xml version="1.0" encoding="UTF-8" standalone="yes"?>
<Relationships xmlns="http://schemas.openxmlformats.org/package/2006/relationships"><Relationship Id="rId2" Type="http://schemas.openxmlformats.org/officeDocument/2006/relationships/image" Target="../media/image133.tiff"/><Relationship Id="rId1" Type="http://schemas.openxmlformats.org/officeDocument/2006/relationships/slideLayout" Target="../slideLayouts/slideLayout415.xml"/></Relationships>
</file>

<file path=ppt/slides/_rels/slide236.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415.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38.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36.xml"/><Relationship Id="rId1" Type="http://schemas.openxmlformats.org/officeDocument/2006/relationships/slideLayout" Target="../slideLayouts/slideLayout348.xml"/></Relationships>
</file>

<file path=ppt/slides/_rels/slide239.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image" Target="../media/image181.png"/><Relationship Id="rId1" Type="http://schemas.openxmlformats.org/officeDocument/2006/relationships/slideLayout" Target="../slideLayouts/slideLayout348.xml"/></Relationships>
</file>

<file path=ppt/slides/_rels/slide240.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37.xml"/><Relationship Id="rId1" Type="http://schemas.openxmlformats.org/officeDocument/2006/relationships/slideLayout" Target="../slideLayouts/slideLayout348.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241.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38.xml"/><Relationship Id="rId1" Type="http://schemas.openxmlformats.org/officeDocument/2006/relationships/slideLayout" Target="../slideLayouts/slideLayout348.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image" Target="../media/image182.png"/><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72.png"/></Relationships>
</file>

<file path=ppt/slides/_rels/slide246.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49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50.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slideLayout" Target="../slideLayouts/slideLayout504.xml"/></Relationships>
</file>

<file path=ppt/slides/_rels/slide251.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504.xml"/><Relationship Id="rId4" Type="http://schemas.openxmlformats.org/officeDocument/2006/relationships/chart" Target="../charts/chart14.xml"/></Relationships>
</file>

<file path=ppt/slides/_rels/slide252.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39.xml"/><Relationship Id="rId1" Type="http://schemas.openxmlformats.org/officeDocument/2006/relationships/slideLayout" Target="../slideLayouts/slideLayout504.xml"/><Relationship Id="rId6" Type="http://schemas.openxmlformats.org/officeDocument/2006/relationships/chart" Target="../charts/chart18.xml"/><Relationship Id="rId5" Type="http://schemas.openxmlformats.org/officeDocument/2006/relationships/chart" Target="../charts/chart17.xml"/><Relationship Id="rId4" Type="http://schemas.openxmlformats.org/officeDocument/2006/relationships/chart" Target="../charts/chart1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54.xml.rels><?xml version="1.0" encoding="UTF-8" standalone="yes"?>
<Relationships xmlns="http://schemas.openxmlformats.org/package/2006/relationships"><Relationship Id="rId3" Type="http://schemas.openxmlformats.org/officeDocument/2006/relationships/hyperlink" Target="http://darksilicon.org/hpca/" TargetMode="External"/><Relationship Id="rId7" Type="http://schemas.openxmlformats.org/officeDocument/2006/relationships/image" Target="../media/image185.png"/><Relationship Id="rId2" Type="http://schemas.openxmlformats.org/officeDocument/2006/relationships/hyperlink" Target="http://users.ece.cmu.edu/~omutlu/pub/adaptive-latency-dram_hpca15.pdf" TargetMode="External"/><Relationship Id="rId1" Type="http://schemas.openxmlformats.org/officeDocument/2006/relationships/slideLayout" Target="../slideLayouts/slideLayout2.xml"/><Relationship Id="rId6" Type="http://schemas.openxmlformats.org/officeDocument/2006/relationships/hyperlink" Target="http://www.ece.cmu.edu/~safari/tools/aldram-hpca2015-fulldata.html" TargetMode="External"/><Relationship Id="rId5" Type="http://schemas.openxmlformats.org/officeDocument/2006/relationships/hyperlink" Target="http://users.ece.cmu.edu/~omutlu/pub/adaptive-latency-dram_donghyuk_hpca15-talk.pdf" TargetMode="External"/><Relationship Id="rId4" Type="http://schemas.openxmlformats.org/officeDocument/2006/relationships/hyperlink" Target="http://users.ece.cmu.edu/~omutlu/pub/adaptive-latency-dram_donghyuk_hpca15-talk.pptx" TargetMode="External"/></Relationships>
</file>

<file path=ppt/slides/_rels/slide255.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chart" Target="../charts/chart19.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8" Type="http://schemas.openxmlformats.org/officeDocument/2006/relationships/image" Target="../media/image187.png"/><Relationship Id="rId3" Type="http://schemas.openxmlformats.org/officeDocument/2006/relationships/hyperlink" Target="http://www.sigmetrics.org/sigmetrics2016/" TargetMode="External"/><Relationship Id="rId7" Type="http://schemas.openxmlformats.org/officeDocument/2006/relationships/image" Target="../media/image186.png"/><Relationship Id="rId2" Type="http://schemas.openxmlformats.org/officeDocument/2006/relationships/hyperlink" Target="https://users.ece.cmu.edu/~omutlu/pub/understanding-latency-variation-in-DRAM-chips_sigmetrics16.pdf" TargetMode="External"/><Relationship Id="rId1" Type="http://schemas.openxmlformats.org/officeDocument/2006/relationships/slideLayout" Target="../slideLayouts/slideLayout2.xml"/><Relationship Id="rId6" Type="http://schemas.openxmlformats.org/officeDocument/2006/relationships/hyperlink" Target="https://github.com/CMU-SAFARI/DRAM-Latency-Variation-Study" TargetMode="External"/><Relationship Id="rId5" Type="http://schemas.openxmlformats.org/officeDocument/2006/relationships/hyperlink" Target="https://users.ece.cmu.edu/~omutlu/pub/understanding-latency-variation-in-DRAM-chips_kevinchang_sigmetrics16-talk.pdf" TargetMode="External"/><Relationship Id="rId4" Type="http://schemas.openxmlformats.org/officeDocument/2006/relationships/hyperlink" Target="https://users.ece.cmu.edu/~omutlu/pub/understanding-latency-variation-in-DRAM-chips_kevinchang_sigmetrics16-talk.pptx" TargetMode="Externa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10.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10.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10.xml"/></Relationships>
</file>

<file path=ppt/slides/_rels/slide260.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43.xml"/><Relationship Id="rId1" Type="http://schemas.openxmlformats.org/officeDocument/2006/relationships/slideLayout" Target="../slideLayouts/slideLayout510.xml"/><Relationship Id="rId4" Type="http://schemas.openxmlformats.org/officeDocument/2006/relationships/chart" Target="../charts/chart21.xml"/></Relationships>
</file>

<file path=ppt/slides/_rels/slide261.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DIVA-low-latency-DRAM_sigmetrics17-paper.pdf" TargetMode="External"/><Relationship Id="rId1" Type="http://schemas.openxmlformats.org/officeDocument/2006/relationships/slideLayout" Target="../slideLayouts/slideLayout426.xml"/><Relationship Id="rId4" Type="http://schemas.openxmlformats.org/officeDocument/2006/relationships/image" Target="../media/image188.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425.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17.xml"/></Relationships>
</file>

<file path=ppt/slides/_rels/slide264.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Voltron-reduced-voltage-DRAM-sigmetrics17-paper.pdf" TargetMode="External"/><Relationship Id="rId1" Type="http://schemas.openxmlformats.org/officeDocument/2006/relationships/slideLayout" Target="../slideLayouts/slideLayout2.xml"/><Relationship Id="rId4" Type="http://schemas.openxmlformats.org/officeDocument/2006/relationships/image" Target="../media/image189.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45.xml"/><Relationship Id="rId1" Type="http://schemas.openxmlformats.org/officeDocument/2006/relationships/slideLayout" Target="../slideLayouts/slideLayout848.xml"/><Relationship Id="rId6" Type="http://schemas.openxmlformats.org/officeDocument/2006/relationships/image" Target="../media/image193.png"/><Relationship Id="rId5" Type="http://schemas.openxmlformats.org/officeDocument/2006/relationships/image" Target="../media/image192.png"/><Relationship Id="rId4" Type="http://schemas.openxmlformats.org/officeDocument/2006/relationships/image" Target="../media/image191.jpeg"/></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849.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849.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849.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49.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49.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849.xml"/></Relationships>
</file>

<file path=ppt/slides/_rels/slide273.xml.rels><?xml version="1.0" encoding="UTF-8" standalone="yes"?>
<Relationships xmlns="http://schemas.openxmlformats.org/package/2006/relationships"><Relationship Id="rId3" Type="http://schemas.openxmlformats.org/officeDocument/2006/relationships/image" Target="../media/image194.emf"/><Relationship Id="rId2" Type="http://schemas.openxmlformats.org/officeDocument/2006/relationships/notesSlide" Target="../notesSlides/notesSlide52.xml"/><Relationship Id="rId1" Type="http://schemas.openxmlformats.org/officeDocument/2006/relationships/slideLayout" Target="../slideLayouts/slideLayout849.xml"/></Relationships>
</file>

<file path=ppt/slides/_rels/slide274.xml.rels><?xml version="1.0" encoding="UTF-8" standalone="yes"?>
<Relationships xmlns="http://schemas.openxmlformats.org/package/2006/relationships"><Relationship Id="rId3" Type="http://schemas.openxmlformats.org/officeDocument/2006/relationships/image" Target="../media/image190.jpeg"/><Relationship Id="rId7" Type="http://schemas.openxmlformats.org/officeDocument/2006/relationships/image" Target="../media/image195.jpg"/><Relationship Id="rId2" Type="http://schemas.openxmlformats.org/officeDocument/2006/relationships/notesSlide" Target="../notesSlides/notesSlide53.xml"/><Relationship Id="rId1" Type="http://schemas.openxmlformats.org/officeDocument/2006/relationships/slideLayout" Target="../slideLayouts/slideLayout848.xml"/><Relationship Id="rId6" Type="http://schemas.openxmlformats.org/officeDocument/2006/relationships/image" Target="../media/image193.png"/><Relationship Id="rId5" Type="http://schemas.openxmlformats.org/officeDocument/2006/relationships/image" Target="../media/image192.png"/><Relationship Id="rId4" Type="http://schemas.openxmlformats.org/officeDocument/2006/relationships/image" Target="../media/image191.jpeg"/></Relationships>
</file>

<file path=ppt/slides/_rels/slide275.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4" Type="http://schemas.openxmlformats.org/officeDocument/2006/relationships/hyperlink" Target="https://www.youtube.com/watch?v=Xw0laEEDmsM&amp;feature=youtu.be" TargetMode="External"/><Relationship Id="rId9" Type="http://schemas.openxmlformats.org/officeDocument/2006/relationships/image" Target="../media/image196.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64.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64.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664.xml"/></Relationships>
</file>

<file path=ppt/slides/_rels/slide280.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57.xml"/><Relationship Id="rId1" Type="http://schemas.openxmlformats.org/officeDocument/2006/relationships/slideLayout" Target="../slideLayouts/slideLayout664.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64.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664.xml"/></Relationships>
</file>

<file path=ppt/slides/_rels/slide283.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60.xml"/><Relationship Id="rId1" Type="http://schemas.openxmlformats.org/officeDocument/2006/relationships/slideLayout" Target="../slideLayouts/slideLayout664.xml"/><Relationship Id="rId4" Type="http://schemas.openxmlformats.org/officeDocument/2006/relationships/chart" Target="../charts/chart24.xml"/></Relationships>
</file>

<file path=ppt/slides/_rels/slide284.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notesSlide" Target="../notesSlides/notesSlide61.xml"/><Relationship Id="rId1" Type="http://schemas.openxmlformats.org/officeDocument/2006/relationships/slideLayout" Target="../slideLayouts/slideLayout664.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64.xml"/></Relationships>
</file>

<file path=ppt/slides/_rels/slide286.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63.xml"/><Relationship Id="rId1" Type="http://schemas.openxmlformats.org/officeDocument/2006/relationships/slideLayout" Target="../slideLayouts/slideLayout664.xml"/><Relationship Id="rId4" Type="http://schemas.openxmlformats.org/officeDocument/2006/relationships/chart" Target="../charts/chart2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89.xml.rels><?xml version="1.0" encoding="UTF-8" standalone="yes"?>
<Relationships xmlns="http://schemas.openxmlformats.org/package/2006/relationships"><Relationship Id="rId2" Type="http://schemas.openxmlformats.org/officeDocument/2006/relationships/image" Target="../media/image197.png"/><Relationship Id="rId1" Type="http://schemas.openxmlformats.org/officeDocument/2006/relationships/slideLayout" Target="../slideLayouts/slideLayout82.xml"/></Relationships>
</file>

<file path=ppt/slides/_rels/slide290.xml.rels><?xml version="1.0" encoding="UTF-8" standalone="yes"?>
<Relationships xmlns="http://schemas.openxmlformats.org/package/2006/relationships"><Relationship Id="rId2" Type="http://schemas.openxmlformats.org/officeDocument/2006/relationships/image" Target="../media/image198.png"/><Relationship Id="rId1" Type="http://schemas.openxmlformats.org/officeDocument/2006/relationships/slideLayout" Target="../slideLayouts/slideLayout82.xml"/></Relationships>
</file>

<file path=ppt/slides/_rels/slide291.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image" Target="../media/image199.png"/><Relationship Id="rId1" Type="http://schemas.openxmlformats.org/officeDocument/2006/relationships/slideLayout" Target="../slideLayouts/slideLayout82.xml"/></Relationships>
</file>

<file path=ppt/slides/_rels/slide292.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ramulator_dram_simulator-ieee-cal15.pdf" TargetMode="External"/><Relationship Id="rId1" Type="http://schemas.openxmlformats.org/officeDocument/2006/relationships/slideLayout" Target="../slideLayouts/slideLayout82.xml"/><Relationship Id="rId4" Type="http://schemas.openxmlformats.org/officeDocument/2006/relationships/hyperlink" Target="https://github.com/CMU-SAFARI/ramulator" TargetMode="Externa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295.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64.xml"/><Relationship Id="rId1" Type="http://schemas.openxmlformats.org/officeDocument/2006/relationships/slideLayout" Target="../slideLayouts/slideLayout278.xml"/><Relationship Id="rId4" Type="http://schemas.openxmlformats.org/officeDocument/2006/relationships/image" Target="../media/image201.jpeg"/></Relationships>
</file>

<file path=ppt/slides/_rels/slide296.xml.rels><?xml version="1.0" encoding="UTF-8" standalone="yes"?>
<Relationships xmlns="http://schemas.openxmlformats.org/package/2006/relationships"><Relationship Id="rId8" Type="http://schemas.openxmlformats.org/officeDocument/2006/relationships/image" Target="../media/image202.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826.xml"/></Relationships>
</file>

<file path=ppt/slides/_rels/slide298.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66.xml"/><Relationship Id="rId1" Type="http://schemas.openxmlformats.org/officeDocument/2006/relationships/slideLayout" Target="../slideLayouts/slideLayout826.xml"/></Relationships>
</file>

<file path=ppt/slides/_rels/slide299.xml.rels><?xml version="1.0" encoding="UTF-8" standalone="yes"?>
<Relationships xmlns="http://schemas.openxmlformats.org/package/2006/relationships"><Relationship Id="rId3" Type="http://schemas.openxmlformats.org/officeDocument/2006/relationships/image" Target="../media/image203.jpg"/><Relationship Id="rId2" Type="http://schemas.openxmlformats.org/officeDocument/2006/relationships/notesSlide" Target="../notesSlides/notesSlide67.xml"/><Relationship Id="rId1" Type="http://schemas.openxmlformats.org/officeDocument/2006/relationships/slideLayout" Target="../slideLayouts/slideLayout826.xml"/><Relationship Id="rId4" Type="http://schemas.openxmlformats.org/officeDocument/2006/relationships/image" Target="../media/image204.jpg"/></Relationships>
</file>

<file path=ppt/slides/_rels/slide300.xml.rels><?xml version="1.0" encoding="UTF-8" standalone="yes"?>
<Relationships xmlns="http://schemas.openxmlformats.org/package/2006/relationships"><Relationship Id="rId3" Type="http://schemas.openxmlformats.org/officeDocument/2006/relationships/image" Target="../media/image205.jpg"/><Relationship Id="rId2" Type="http://schemas.openxmlformats.org/officeDocument/2006/relationships/notesSlide" Target="../notesSlides/notesSlide68.xml"/><Relationship Id="rId1" Type="http://schemas.openxmlformats.org/officeDocument/2006/relationships/slideLayout" Target="../slideLayouts/slideLayout826.xml"/><Relationship Id="rId4" Type="http://schemas.openxmlformats.org/officeDocument/2006/relationships/image" Target="../media/image206.jpg"/></Relationships>
</file>

<file path=ppt/slides/_rels/slide301.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69.xml"/><Relationship Id="rId1" Type="http://schemas.openxmlformats.org/officeDocument/2006/relationships/slideLayout" Target="../slideLayouts/slideLayout826.xml"/><Relationship Id="rId4" Type="http://schemas.openxmlformats.org/officeDocument/2006/relationships/image" Target="../media/image208.jpg"/></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826.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826.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826.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61.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826.xml"/></Relationships>
</file>

<file path=ppt/slides/_rels/slide307.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826.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826.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826.xml"/></Relationships>
</file>

<file path=ppt/slides/_rels/slide311.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97.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312.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98.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67.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316.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12.xml"/></Relationships>
</file>

<file path=ppt/slides/_rels/slide317.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7" Type="http://schemas.openxmlformats.org/officeDocument/2006/relationships/image" Target="../media/image209.png"/><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2.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4" Type="http://schemas.openxmlformats.org/officeDocument/2006/relationships/hyperlink" Target="http://users.ece.cmu.edu/~omutlu/pub/flash-memory-failures-in-the-field-at-facebook_sigmetrics15-talk.pptx" TargetMode="Externa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xml"/><Relationship Id="rId6" Type="http://schemas.openxmlformats.org/officeDocument/2006/relationships/image" Target="../media/image210.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22.xml.rels><?xml version="1.0" encoding="UTF-8" standalone="yes"?>
<Relationships xmlns="http://schemas.openxmlformats.org/package/2006/relationships"><Relationship Id="rId2" Type="http://schemas.openxmlformats.org/officeDocument/2006/relationships/image" Target="../media/image211.png"/><Relationship Id="rId1" Type="http://schemas.openxmlformats.org/officeDocument/2006/relationships/slideLayout" Target="../slideLayouts/slideLayout285.xml"/></Relationships>
</file>

<file path=ppt/slides/_rels/slide323.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notesSlide" Target="../notesSlides/notesSlide77.xml"/><Relationship Id="rId1" Type="http://schemas.openxmlformats.org/officeDocument/2006/relationships/slideLayout" Target="../slideLayouts/slideLayout285.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85.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26.xml.rels><?xml version="1.0" encoding="UTF-8" standalone="yes"?>
<Relationships xmlns="http://schemas.openxmlformats.org/package/2006/relationships"><Relationship Id="rId2" Type="http://schemas.openxmlformats.org/officeDocument/2006/relationships/image" Target="../media/image212.emf"/><Relationship Id="rId1" Type="http://schemas.openxmlformats.org/officeDocument/2006/relationships/slideLayout" Target="../slideLayouts/slideLayout285.xml"/></Relationships>
</file>

<file path=ppt/slides/_rels/slide327.xml.rels><?xml version="1.0" encoding="UTF-8" standalone="yes"?>
<Relationships xmlns="http://schemas.openxmlformats.org/package/2006/relationships"><Relationship Id="rId3" Type="http://schemas.openxmlformats.org/officeDocument/2006/relationships/image" Target="../media/image213.emf"/><Relationship Id="rId2" Type="http://schemas.openxmlformats.org/officeDocument/2006/relationships/notesSlide" Target="../notesSlides/notesSlide79.xml"/><Relationship Id="rId1" Type="http://schemas.openxmlformats.org/officeDocument/2006/relationships/slideLayout" Target="../slideLayouts/slideLayout285.xml"/></Relationships>
</file>

<file path=ppt/slides/_rels/slide328.xml.rels><?xml version="1.0" encoding="UTF-8" standalone="yes"?>
<Relationships xmlns="http://schemas.openxmlformats.org/package/2006/relationships"><Relationship Id="rId2" Type="http://schemas.openxmlformats.org/officeDocument/2006/relationships/image" Target="../media/image214.emf"/><Relationship Id="rId1" Type="http://schemas.openxmlformats.org/officeDocument/2006/relationships/slideLayout" Target="../slideLayouts/slideLayout285.xml"/></Relationships>
</file>

<file path=ppt/slides/_rels/slide329.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210.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33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85.xml"/></Relationships>
</file>

<file path=ppt/slides/_rels/slide33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85.xml"/></Relationships>
</file>

<file path=ppt/slides/_rels/slide332.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215.png"/></Relationships>
</file>

<file path=ppt/slides/_rels/slide333.xml.rels><?xml version="1.0" encoding="UTF-8" standalone="yes"?>
<Relationships xmlns="http://schemas.openxmlformats.org/package/2006/relationships"><Relationship Id="rId8" Type="http://schemas.openxmlformats.org/officeDocument/2006/relationships/hyperlink" Target="http://users.ece.cmu.edu/~omutlu/pub/error-mitigation-for-intermittent-dram-failures_khan_sigmetrics14-poster.pdf" TargetMode="External"/><Relationship Id="rId3" Type="http://schemas.openxmlformats.org/officeDocument/2006/relationships/hyperlink" Target="http://users.ece.cmu.edu/~omutlu/pub/error-mitigation-for-intermittent-dram-failures_sigmetrics14.pdf" TargetMode="External"/><Relationship Id="rId7" Type="http://schemas.openxmlformats.org/officeDocument/2006/relationships/hyperlink" Target="http://users.ece.cmu.edu/~omutlu/pub/error-mitigation-for-intermittent-dram-failures_khan_sigmetrics14-poster.pptx" TargetMode="External"/><Relationship Id="rId2" Type="http://schemas.openxmlformats.org/officeDocument/2006/relationships/image" Target="../media/image216.png"/><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talk.pdf" TargetMode="External"/><Relationship Id="rId5" Type="http://schemas.openxmlformats.org/officeDocument/2006/relationships/hyperlink" Target="http://users.ece.cmu.edu/~omutlu/pub/error-mitigation-for-intermittent-dram-failures_khan_sigmetrics14-talk.pptx" TargetMode="External"/><Relationship Id="rId4" Type="http://schemas.openxmlformats.org/officeDocument/2006/relationships/hyperlink" Target="http://www.sigmetrics.org/sigmetrics2014/" TargetMode="External"/><Relationship Id="rId9" Type="http://schemas.openxmlformats.org/officeDocument/2006/relationships/hyperlink" Target="http://www.ece.cmu.edu/~safari/tools/dram-sigmetrics2014-fulldata.html" TargetMode="External"/></Relationships>
</file>

<file path=ppt/slides/_rels/slide33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people.inf.ethz.ch/omutlu/pub/MEMCON-content-based-DRAM-failure-detection_ieee-cal16.pdf" TargetMode="External"/><Relationship Id="rId1" Type="http://schemas.openxmlformats.org/officeDocument/2006/relationships/slideLayout" Target="../slideLayouts/slideLayout285.xml"/><Relationship Id="rId4" Type="http://schemas.openxmlformats.org/officeDocument/2006/relationships/image" Target="../media/image217.png"/></Relationships>
</file>

<file path=ppt/slides/_rels/slide335.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218.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336.xml.rels><?xml version="1.0" encoding="UTF-8" standalone="yes"?>
<Relationships xmlns="http://schemas.openxmlformats.org/package/2006/relationships"><Relationship Id="rId3" Type="http://schemas.openxmlformats.org/officeDocument/2006/relationships/hyperlink" Target="https://people.inf.ethz.ch/omutlu/pub/reaper-dram-retention-profiling-lpddr4_isca17.pdf" TargetMode="External"/><Relationship Id="rId2" Type="http://schemas.openxmlformats.org/officeDocument/2006/relationships/image" Target="../media/image219.png"/><Relationship Id="rId1" Type="http://schemas.openxmlformats.org/officeDocument/2006/relationships/slideLayout" Target="../slideLayouts/slideLayout285.xml"/><Relationship Id="rId4" Type="http://schemas.openxmlformats.org/officeDocument/2006/relationships/hyperlink" Target="http://isca17.ece.utoronto.ca/doku.php" TargetMode="Externa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38.xml.rels><?xml version="1.0" encoding="UTF-8" standalone="yes"?>
<Relationships xmlns="http://schemas.openxmlformats.org/package/2006/relationships"><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339.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2.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hyperlink" Target="http://proceedingsoftheieee.ieee.org/" TargetMode="External"/><Relationship Id="rId1" Type="http://schemas.openxmlformats.org/officeDocument/2006/relationships/slideLayout" Target="../slideLayouts/slideLayout14.xml"/></Relationships>
</file>

<file path=ppt/slides/_rels/slide343.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image" Target="../media/image220.png"/><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2" Type="http://schemas.openxmlformats.org/officeDocument/2006/relationships/image" Target="../media/image223.jpeg"/><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3" Type="http://schemas.openxmlformats.org/officeDocument/2006/relationships/image" Target="../media/image225.png"/><Relationship Id="rId2" Type="http://schemas.openxmlformats.org/officeDocument/2006/relationships/image" Target="../media/image224.png"/><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2" Type="http://schemas.openxmlformats.org/officeDocument/2006/relationships/image" Target="../media/image223.jpeg"/><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3" Type="http://schemas.openxmlformats.org/officeDocument/2006/relationships/hyperlink" Target="http://www.date-conference.com/" TargetMode="External"/><Relationship Id="rId2" Type="http://schemas.openxmlformats.org/officeDocument/2006/relationships/hyperlink" Target="http://users.ece.cmu.edu/~omutlu/pub/flash-error-patterns_date12.pdf" TargetMode="External"/><Relationship Id="rId1" Type="http://schemas.openxmlformats.org/officeDocument/2006/relationships/slideLayout" Target="../slideLayouts/slideLayout2.xml"/><Relationship Id="rId5" Type="http://schemas.openxmlformats.org/officeDocument/2006/relationships/image" Target="../media/image227.png"/><Relationship Id="rId4" Type="http://schemas.openxmlformats.org/officeDocument/2006/relationships/hyperlink" Target="http://users.ece.cmu.edu/~omutlu/pub/cai_date12_talk.ppt" TargetMode="External"/></Relationships>
</file>

<file path=ppt/slides/_rels/slide353.xml.rels><?xml version="1.0" encoding="UTF-8" standalone="yes"?>
<Relationships xmlns="http://schemas.openxmlformats.org/package/2006/relationships"><Relationship Id="rId2" Type="http://schemas.openxmlformats.org/officeDocument/2006/relationships/image" Target="../media/image228.png"/><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370.xml"/></Relationships>
</file>

<file path=ppt/slides/_rels/slide355.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747.xml"/><Relationship Id="rId1" Type="http://schemas.openxmlformats.org/officeDocument/2006/relationships/tags" Target="../tags/tag1.xml"/><Relationship Id="rId4" Type="http://schemas.openxmlformats.org/officeDocument/2006/relationships/image" Target="../media/image229.jpeg"/></Relationships>
</file>

<file path=ppt/slides/_rels/slide356.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747.xml"/><Relationship Id="rId1" Type="http://schemas.openxmlformats.org/officeDocument/2006/relationships/tags" Target="../tags/tag2.xml"/></Relationships>
</file>

<file path=ppt/slides/_rels/slide357.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747.xml"/><Relationship Id="rId1" Type="http://schemas.openxmlformats.org/officeDocument/2006/relationships/tags" Target="../tags/tag3.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747.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747.xml"/></Relationships>
</file>

<file path=ppt/slides/_rels/slide360.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747.xml"/><Relationship Id="rId1" Type="http://schemas.openxmlformats.org/officeDocument/2006/relationships/tags" Target="../tags/tag4.xml"/></Relationships>
</file>

<file path=ppt/slides/_rels/slide361.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747.xml"/><Relationship Id="rId1" Type="http://schemas.openxmlformats.org/officeDocument/2006/relationships/tags" Target="../tags/tag5.xml"/></Relationships>
</file>

<file path=ppt/slides/_rels/slide362.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747.xml"/><Relationship Id="rId1" Type="http://schemas.openxmlformats.org/officeDocument/2006/relationships/tags" Target="../tags/tag6.xml"/></Relationships>
</file>

<file path=ppt/slides/_rels/slide363.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743.xml"/><Relationship Id="rId1" Type="http://schemas.openxmlformats.org/officeDocument/2006/relationships/tags" Target="../tags/tag7.xml"/><Relationship Id="rId4" Type="http://schemas.openxmlformats.org/officeDocument/2006/relationships/image" Target="../media/image221.png"/></Relationships>
</file>

<file path=ppt/slides/_rels/slide364.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flash-read-disturb-errors_dsn15.pdf" TargetMode="External"/><Relationship Id="rId1" Type="http://schemas.openxmlformats.org/officeDocument/2006/relationships/slideLayout" Target="../slideLayouts/slideLayout754.xml"/><Relationship Id="rId4" Type="http://schemas.openxmlformats.org/officeDocument/2006/relationships/image" Target="../media/image230.png"/></Relationships>
</file>

<file path=ppt/slides/_rels/slide365.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754.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10" Type="http://schemas.openxmlformats.org/officeDocument/2006/relationships/image" Target="../media/image209.png"/><Relationship Id="rId4" Type="http://schemas.openxmlformats.org/officeDocument/2006/relationships/hyperlink" Target="http://users.ece.cmu.edu/~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366.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2" Type="http://schemas.openxmlformats.org/officeDocument/2006/relationships/hyperlink" Target="http://users.ece.cmu.edu/~omutlu/pub/flash-memory-errors_mutlu_fms14-talk.pdf" TargetMode="External"/><Relationship Id="rId1" Type="http://schemas.openxmlformats.org/officeDocument/2006/relationships/slideLayout" Target="../slideLayouts/slideLayout754.xml"/><Relationship Id="rId4" Type="http://schemas.openxmlformats.org/officeDocument/2006/relationships/hyperlink" Target="http://users.ece.cmu.edu/~omutlu/pub/flash-memory-errors_mutlu_fms14-talk.ppt" TargetMode="External"/></Relationships>
</file>

<file path=ppt/slides/_rels/slide367.xml.rels><?xml version="1.0" encoding="UTF-8" standalone="yes"?>
<Relationships xmlns="http://schemas.openxmlformats.org/package/2006/relationships"><Relationship Id="rId8" Type="http://schemas.openxmlformats.org/officeDocument/2006/relationships/hyperlink" Target="https://people.inf.ethz.ch/omutlu/pub/flash-memory-programming-vulnerabilities_hpca17-lightning-talk.pptx" TargetMode="External"/><Relationship Id="rId3" Type="http://schemas.openxmlformats.org/officeDocument/2006/relationships/image" Target="../media/image232.png"/><Relationship Id="rId7" Type="http://schemas.openxmlformats.org/officeDocument/2006/relationships/hyperlink" Target="https://people.inf.ethz.ch/omutlu/pub/flash-memory-programming-vulnerabilities_hpca17-talk.pdf" TargetMode="External"/><Relationship Id="rId2" Type="http://schemas.openxmlformats.org/officeDocument/2006/relationships/image" Target="../media/image231.png"/><Relationship Id="rId1" Type="http://schemas.openxmlformats.org/officeDocument/2006/relationships/slideLayout" Target="../slideLayouts/slideLayout754.xml"/><Relationship Id="rId6" Type="http://schemas.openxmlformats.org/officeDocument/2006/relationships/hyperlink" Target="https://people.inf.ethz.ch/omutlu/pub/flash-memory-programming-vulnerabilities_hpca17-talk.pptx" TargetMode="External"/><Relationship Id="rId5" Type="http://schemas.openxmlformats.org/officeDocument/2006/relationships/hyperlink" Target="https://hpca2017.org/" TargetMode="External"/><Relationship Id="rId4" Type="http://schemas.openxmlformats.org/officeDocument/2006/relationships/hyperlink" Target="https://people.inf.ethz.ch/omutlu/pub/flash-memory-programming-vulnerabilities_hpca17.pdf" TargetMode="External"/><Relationship Id="rId9" Type="http://schemas.openxmlformats.org/officeDocument/2006/relationships/hyperlink" Target="https://people.inf.ethz.ch/omutlu/pub/flash-memory-programming-vulnerabilities_hpca17-lightning-talk.pdf" TargetMode="Externa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53.xml"/></Relationships>
</file>

<file path=ppt/slides/_rels/slide369.xml.rels><?xml version="1.0" encoding="UTF-8" standalone="yes"?>
<Relationships xmlns="http://schemas.openxmlformats.org/package/2006/relationships"><Relationship Id="rId2" Type="http://schemas.openxmlformats.org/officeDocument/2006/relationships/image" Target="../media/image223.jpeg"/><Relationship Id="rId1" Type="http://schemas.openxmlformats.org/officeDocument/2006/relationships/slideLayout" Target="../slideLayouts/slideLayout754.xml"/></Relationships>
</file>

<file path=ppt/slides/_rels/slide370.xml.rels><?xml version="1.0" encoding="UTF-8" standalone="yes"?>
<Relationships xmlns="http://schemas.openxmlformats.org/package/2006/relationships"><Relationship Id="rId3" Type="http://schemas.openxmlformats.org/officeDocument/2006/relationships/hyperlink" Target="http://www.date-conference.com/" TargetMode="External"/><Relationship Id="rId2" Type="http://schemas.openxmlformats.org/officeDocument/2006/relationships/hyperlink" Target="http://users.ece.cmu.edu/~omutlu/pub/flash-memory-voltage-characterization_date13.pdf" TargetMode="External"/><Relationship Id="rId1" Type="http://schemas.openxmlformats.org/officeDocument/2006/relationships/slideLayout" Target="../slideLayouts/slideLayout754.xml"/><Relationship Id="rId5" Type="http://schemas.openxmlformats.org/officeDocument/2006/relationships/image" Target="../media/image233.png"/><Relationship Id="rId4" Type="http://schemas.openxmlformats.org/officeDocument/2006/relationships/hyperlink" Target="http://users.ece.cmu.edu/~omutlu/pub/cai_date13_talk.ppt" TargetMode="External"/></Relationships>
</file>

<file path=ppt/slides/_rels/slide371.xml.rels><?xml version="1.0" encoding="UTF-8" standalone="yes"?>
<Relationships xmlns="http://schemas.openxmlformats.org/package/2006/relationships"><Relationship Id="rId3" Type="http://schemas.openxmlformats.org/officeDocument/2006/relationships/hyperlink" Target="http://www.iccd-conf.com/" TargetMode="External"/><Relationship Id="rId7" Type="http://schemas.openxmlformats.org/officeDocument/2006/relationships/image" Target="../media/image234.png"/><Relationship Id="rId2" Type="http://schemas.openxmlformats.org/officeDocument/2006/relationships/hyperlink" Target="http://users.ece.cmu.edu/~omutlu/pub/flash-programming-interference_iccd13.pdf" TargetMode="External"/><Relationship Id="rId1" Type="http://schemas.openxmlformats.org/officeDocument/2006/relationships/slideLayout" Target="../slideLayouts/slideLayout754.xml"/><Relationship Id="rId6" Type="http://schemas.openxmlformats.org/officeDocument/2006/relationships/hyperlink" Target="http://users.ece.cmu.edu/~omutlu/pub/cai_iccd13_lightning-talk.pdf" TargetMode="External"/><Relationship Id="rId5" Type="http://schemas.openxmlformats.org/officeDocument/2006/relationships/hyperlink" Target="http://users.ece.cmu.edu/~omutlu/pub/cai_iccd13_talk.pdf" TargetMode="External"/><Relationship Id="rId4" Type="http://schemas.openxmlformats.org/officeDocument/2006/relationships/hyperlink" Target="http://users.ece.cmu.edu/~omutlu/pub/cai_iccd13_talk.pptx" TargetMode="External"/></Relationships>
</file>

<file path=ppt/slides/_rels/slide372.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2" Type="http://schemas.openxmlformats.org/officeDocument/2006/relationships/hyperlink" Target="http://users.ece.cmu.edu/~omutlu/pub/neighbor-assisted-error-correction-in-flash_sigmetrics14.pdf" TargetMode="External"/><Relationship Id="rId1" Type="http://schemas.openxmlformats.org/officeDocument/2006/relationships/slideLayout" Target="../slideLayouts/slideLayout754.xml"/><Relationship Id="rId6" Type="http://schemas.openxmlformats.org/officeDocument/2006/relationships/image" Target="../media/image235.png"/><Relationship Id="rId5" Type="http://schemas.openxmlformats.org/officeDocument/2006/relationships/hyperlink" Target="http://users.ece.cmu.edu/~omutlu/pub/neighbor-assisted-error-correction-in-flash_cai_sigmetrics14-talk.pdf" TargetMode="External"/><Relationship Id="rId4" Type="http://schemas.openxmlformats.org/officeDocument/2006/relationships/hyperlink" Target="http://users.ece.cmu.edu/~omutlu/pub/neighbor-assisted-error-correction-in-flash_cai_sigmetrics14-talk.ppt" TargetMode="External"/></Relationships>
</file>

<file path=ppt/slides/_rels/slide373.xml.rels><?xml version="1.0" encoding="UTF-8" standalone="yes"?>
<Relationships xmlns="http://schemas.openxmlformats.org/package/2006/relationships"><Relationship Id="rId3" Type="http://schemas.openxmlformats.org/officeDocument/2006/relationships/hyperlink" Target="http://darksilicon.org/hpca/" TargetMode="External"/><Relationship Id="rId2" Type="http://schemas.openxmlformats.org/officeDocument/2006/relationships/hyperlink" Target="http://users.ece.cmu.edu/~omutlu/pub/flash-memory-data-retention_hpca15.pdf" TargetMode="External"/><Relationship Id="rId1" Type="http://schemas.openxmlformats.org/officeDocument/2006/relationships/slideLayout" Target="../slideLayouts/slideLayout754.xml"/><Relationship Id="rId6" Type="http://schemas.openxmlformats.org/officeDocument/2006/relationships/image" Target="../media/image236.png"/><Relationship Id="rId5" Type="http://schemas.openxmlformats.org/officeDocument/2006/relationships/hyperlink" Target="http://users.ece.cmu.edu/~omutlu/pub/flash-memory-data-retention_yixin_hpca15-talk.pdf" TargetMode="External"/><Relationship Id="rId4" Type="http://schemas.openxmlformats.org/officeDocument/2006/relationships/hyperlink" Target="http://users.ece.cmu.edu/~omutlu/pub/flash-memory-data-retention_yixin_hpca15-talk.pptx" TargetMode="External"/></Relationships>
</file>

<file path=ppt/slides/_rels/slide374.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754.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10" Type="http://schemas.openxmlformats.org/officeDocument/2006/relationships/image" Target="../media/image209.png"/><Relationship Id="rId4" Type="http://schemas.openxmlformats.org/officeDocument/2006/relationships/hyperlink" Target="http://users.ece.cmu.edu/~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375.xml.rels><?xml version="1.0" encoding="UTF-8" standalone="yes"?>
<Relationships xmlns="http://schemas.openxmlformats.org/package/2006/relationships"><Relationship Id="rId8" Type="http://schemas.openxmlformats.org/officeDocument/2006/relationships/hyperlink" Target="https://people.inf.ethz.ch/omutlu/pub/flash-memory-programming-vulnerabilities_hpca17-lightning-talk.pptx" TargetMode="External"/><Relationship Id="rId3" Type="http://schemas.openxmlformats.org/officeDocument/2006/relationships/image" Target="../media/image232.png"/><Relationship Id="rId7" Type="http://schemas.openxmlformats.org/officeDocument/2006/relationships/hyperlink" Target="https://people.inf.ethz.ch/omutlu/pub/flash-memory-programming-vulnerabilities_hpca17-talk.pdf" TargetMode="External"/><Relationship Id="rId2" Type="http://schemas.openxmlformats.org/officeDocument/2006/relationships/image" Target="../media/image231.png"/><Relationship Id="rId1" Type="http://schemas.openxmlformats.org/officeDocument/2006/relationships/slideLayout" Target="../slideLayouts/slideLayout754.xml"/><Relationship Id="rId6" Type="http://schemas.openxmlformats.org/officeDocument/2006/relationships/hyperlink" Target="https://people.inf.ethz.ch/omutlu/pub/flash-memory-programming-vulnerabilities_hpca17-talk.pptx" TargetMode="External"/><Relationship Id="rId5" Type="http://schemas.openxmlformats.org/officeDocument/2006/relationships/hyperlink" Target="https://hpca2017.org/" TargetMode="External"/><Relationship Id="rId4" Type="http://schemas.openxmlformats.org/officeDocument/2006/relationships/hyperlink" Target="https://people.inf.ethz.ch/omutlu/pub/flash-memory-programming-vulnerabilities_hpca17.pdf" TargetMode="External"/><Relationship Id="rId9" Type="http://schemas.openxmlformats.org/officeDocument/2006/relationships/hyperlink" Target="https://people.inf.ethz.ch/omutlu/pub/flash-memory-programming-vulnerabilities_hpca17-lightning-talk.pdf" TargetMode="External"/></Relationships>
</file>

<file path=ppt/slides/_rels/slide376.xml.rels><?xml version="1.0" encoding="UTF-8" standalone="yes"?>
<Relationships xmlns="http://schemas.openxmlformats.org/package/2006/relationships"><Relationship Id="rId3" Type="http://schemas.openxmlformats.org/officeDocument/2006/relationships/hyperlink" Target="http://www.comsoc.org/jsac" TargetMode="External"/><Relationship Id="rId2" Type="http://schemas.openxmlformats.org/officeDocument/2006/relationships/hyperlink" Target="https://people.inf.ethz.ch/omutlu/pub/online-nand-flash-memory-channel-model_jsac16.pdf" TargetMode="External"/><Relationship Id="rId1" Type="http://schemas.openxmlformats.org/officeDocument/2006/relationships/slideLayout" Target="../slideLayouts/slideLayout754.xml"/><Relationship Id="rId4" Type="http://schemas.openxmlformats.org/officeDocument/2006/relationships/image" Target="../media/image237.png"/></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5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66.xml"/></Relationships>
</file>

<file path=ppt/slides/_rels/slide380.xml.rels><?xml version="1.0" encoding="UTF-8" standalone="yes"?>
<Relationships xmlns="http://schemas.openxmlformats.org/package/2006/relationships"><Relationship Id="rId3" Type="http://schemas.openxmlformats.org/officeDocument/2006/relationships/image" Target="../media/image238.gif"/><Relationship Id="rId2" Type="http://schemas.openxmlformats.org/officeDocument/2006/relationships/notesSlide" Target="../notesSlides/notesSlide92.xml"/><Relationship Id="rId1" Type="http://schemas.openxmlformats.org/officeDocument/2006/relationships/slideLayout" Target="../slideLayouts/slideLayout766.xml"/><Relationship Id="rId4" Type="http://schemas.openxmlformats.org/officeDocument/2006/relationships/image" Target="../media/image239.PNG"/></Relationships>
</file>

<file path=ppt/slides/_rels/slide381.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93.xml"/><Relationship Id="rId1" Type="http://schemas.openxmlformats.org/officeDocument/2006/relationships/slideLayout" Target="../slideLayouts/slideLayout766.xml"/></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766.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766.xml"/></Relationships>
</file>

<file path=ppt/slides/_rels/slide384.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96.xml"/><Relationship Id="rId1" Type="http://schemas.openxmlformats.org/officeDocument/2006/relationships/slideLayout" Target="../slideLayouts/slideLayout766.xml"/></Relationships>
</file>

<file path=ppt/slides/_rels/slide385.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97.xml"/><Relationship Id="rId1" Type="http://schemas.openxmlformats.org/officeDocument/2006/relationships/slideLayout" Target="../slideLayouts/slideLayout766.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66.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766.xml"/></Relationships>
</file>

<file path=ppt/slides/_rels/slide388.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100.xml"/><Relationship Id="rId1" Type="http://schemas.openxmlformats.org/officeDocument/2006/relationships/slideLayout" Target="../slideLayouts/slideLayout766.xml"/></Relationships>
</file>

<file path=ppt/slides/_rels/slide389.xml.rels><?xml version="1.0" encoding="UTF-8" standalone="yes"?>
<Relationships xmlns="http://schemas.openxmlformats.org/package/2006/relationships"><Relationship Id="rId2" Type="http://schemas.openxmlformats.org/officeDocument/2006/relationships/chart" Target="../charts/chart30.xml"/><Relationship Id="rId1" Type="http://schemas.openxmlformats.org/officeDocument/2006/relationships/slideLayout" Target="../slideLayouts/slideLayout766.xml"/></Relationships>
</file>

<file path=ppt/slides/_rels/slide390.xml.rels><?xml version="1.0" encoding="UTF-8" standalone="yes"?>
<Relationships xmlns="http://schemas.openxmlformats.org/package/2006/relationships"><Relationship Id="rId3" Type="http://schemas.openxmlformats.org/officeDocument/2006/relationships/hyperlink" Target="http://hpca20.ece.ufl.edu/" TargetMode="External"/><Relationship Id="rId7" Type="http://schemas.openxmlformats.org/officeDocument/2006/relationships/image" Target="../media/image240.png"/><Relationship Id="rId2" Type="http://schemas.openxmlformats.org/officeDocument/2006/relationships/hyperlink" Target="http://users.ece.cmu.edu/~omutlu/pub/dram-access-refresh-parallelization_hpca14.pdf" TargetMode="External"/><Relationship Id="rId1" Type="http://schemas.openxmlformats.org/officeDocument/2006/relationships/slideLayout" Target="../slideLayouts/slideLayout14.xml"/><Relationship Id="rId6" Type="http://schemas.openxmlformats.org/officeDocument/2006/relationships/hyperlink" Target="http://users.ece.cmu.edu/~omutlu/pub/dram-access-refresh-parallelization_chang_hpca14-talk.pdf" TargetMode="External"/><Relationship Id="rId5" Type="http://schemas.openxmlformats.org/officeDocument/2006/relationships/hyperlink" Target="http://users.ece.cmu.edu/~omutlu/pub/dram-access-refresh-parallelization_chang_hpca14-talk.pptx" TargetMode="External"/><Relationship Id="rId4" Type="http://schemas.openxmlformats.org/officeDocument/2006/relationships/hyperlink" Target="http://users.ece.cmu.edu/~omutlu/pub/dram-access-refresh-parallelization_hpca14-summary.pdf" TargetMode="Externa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9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777.xml"/></Relationships>
</file>

<file path=ppt/slides/_rels/slide393.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241.png"/><Relationship Id="rId1" Type="http://schemas.openxmlformats.org/officeDocument/2006/relationships/slideLayout" Target="../slideLayouts/slideLayout393.xml"/></Relationships>
</file>

<file path=ppt/slides/_rels/slide394.xml.rels><?xml version="1.0" encoding="UTF-8" standalone="yes"?>
<Relationships xmlns="http://schemas.openxmlformats.org/package/2006/relationships"><Relationship Id="rId2" Type="http://schemas.openxmlformats.org/officeDocument/2006/relationships/image" Target="../media/image242.png"/><Relationship Id="rId1" Type="http://schemas.openxmlformats.org/officeDocument/2006/relationships/slideLayout" Target="../slideLayouts/slideLayout404.xml"/></Relationships>
</file>

<file path=ppt/slides/_rels/slide395.xml.rels><?xml version="1.0" encoding="UTF-8" standalone="yes"?>
<Relationships xmlns="http://schemas.openxmlformats.org/package/2006/relationships"><Relationship Id="rId2" Type="http://schemas.openxmlformats.org/officeDocument/2006/relationships/image" Target="../media/image243.emf"/><Relationship Id="rId1" Type="http://schemas.openxmlformats.org/officeDocument/2006/relationships/slideLayout" Target="../slideLayouts/slideLayout404.xml"/></Relationships>
</file>

<file path=ppt/slides/_rels/slide396.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notesSlide" Target="../notesSlides/notesSlide101.xml"/><Relationship Id="rId1" Type="http://schemas.openxmlformats.org/officeDocument/2006/relationships/slideLayout" Target="../slideLayouts/slideLayout404.xml"/></Relationships>
</file>

<file path=ppt/slides/_rels/slide397.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image" Target="../media/image245.png"/><Relationship Id="rId1" Type="http://schemas.openxmlformats.org/officeDocument/2006/relationships/slideLayout" Target="../slideLayouts/slideLayout404.xml"/></Relationships>
</file>

<file path=ppt/slides/_rels/slide398.xml.rels><?xml version="1.0" encoding="UTF-8" standalone="yes"?>
<Relationships xmlns="http://schemas.openxmlformats.org/package/2006/relationships"><Relationship Id="rId2" Type="http://schemas.openxmlformats.org/officeDocument/2006/relationships/image" Target="../media/image247.png"/><Relationship Id="rId1" Type="http://schemas.openxmlformats.org/officeDocument/2006/relationships/slideLayout" Target="../slideLayouts/slideLayout14.xml"/></Relationships>
</file>

<file path=ppt/slides/_rels/slide399.xml.rels><?xml version="1.0" encoding="UTF-8" standalone="yes"?>
<Relationships xmlns="http://schemas.openxmlformats.org/package/2006/relationships"><Relationship Id="rId2" Type="http://schemas.openxmlformats.org/officeDocument/2006/relationships/image" Target="../media/image248.png"/><Relationship Id="rId1" Type="http://schemas.openxmlformats.org/officeDocument/2006/relationships/slideLayout" Target="../slideLayouts/slideLayout14.xml"/></Relationships>
</file>

<file path=ppt/slides/_rels/slide400.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image" Target="../media/image249.png"/><Relationship Id="rId1" Type="http://schemas.openxmlformats.org/officeDocument/2006/relationships/slideLayout" Target="../slideLayouts/slideLayout14.xml"/></Relationships>
</file>

<file path=ppt/slides/_rels/slide401.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14.xml"/><Relationship Id="rId5" Type="http://schemas.openxmlformats.org/officeDocument/2006/relationships/image" Target="../media/image250.png"/><Relationship Id="rId4" Type="http://schemas.openxmlformats.org/officeDocument/2006/relationships/hyperlink" Target="http://users.ece.cmu.edu/~omutlu/pub/liu_isca12_talk.pdf" TargetMode="Externa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05.xml.rels><?xml version="1.0" encoding="UTF-8" standalone="yes"?>
<Relationships xmlns="http://schemas.openxmlformats.org/package/2006/relationships"><Relationship Id="rId3" Type="http://schemas.openxmlformats.org/officeDocument/2006/relationships/image" Target="../media/image213.emf"/><Relationship Id="rId2" Type="http://schemas.openxmlformats.org/officeDocument/2006/relationships/notesSlide" Target="../notesSlides/notesSlide102.xml"/><Relationship Id="rId1" Type="http://schemas.openxmlformats.org/officeDocument/2006/relationships/slideLayout" Target="../slideLayouts/slideLayout285.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07.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210.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789.xml"/></Relationships>
</file>

<file path=ppt/slides/_rels/slide410.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104.xml"/><Relationship Id="rId1" Type="http://schemas.openxmlformats.org/officeDocument/2006/relationships/slideLayout" Target="../slideLayouts/slideLayout789.xml"/><Relationship Id="rId4" Type="http://schemas.openxmlformats.org/officeDocument/2006/relationships/image" Target="../media/image252.png"/></Relationships>
</file>

<file path=ppt/slides/_rels/slide411.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215.png"/></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99.xml"/></Relationships>
</file>

<file path=ppt/slides/_rels/slide413.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218.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813.xml"/></Relationships>
</file>

<file path=ppt/slides/_rels/slide415.xml.rels><?xml version="1.0" encoding="UTF-8" standalone="yes"?>
<Relationships xmlns="http://schemas.openxmlformats.org/package/2006/relationships"><Relationship Id="rId3" Type="http://schemas.openxmlformats.org/officeDocument/2006/relationships/image" Target="../media/image253.png"/><Relationship Id="rId2" Type="http://schemas.openxmlformats.org/officeDocument/2006/relationships/notesSlide" Target="../notesSlides/notesSlide107.xml"/><Relationship Id="rId1" Type="http://schemas.openxmlformats.org/officeDocument/2006/relationships/slideLayout" Target="../slideLayouts/slideLayout813.xml"/></Relationships>
</file>

<file path=ppt/slides/_rels/slide416.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108.xml"/><Relationship Id="rId1" Type="http://schemas.openxmlformats.org/officeDocument/2006/relationships/slideLayout" Target="../slideLayouts/slideLayout813.xml"/></Relationships>
</file>

<file path=ppt/slides/_rels/slide417.xml.rels><?xml version="1.0" encoding="UTF-8" standalone="yes"?>
<Relationships xmlns="http://schemas.openxmlformats.org/package/2006/relationships"><Relationship Id="rId2" Type="http://schemas.openxmlformats.org/officeDocument/2006/relationships/chart" Target="../charts/chart32.xml"/><Relationship Id="rId1" Type="http://schemas.openxmlformats.org/officeDocument/2006/relationships/slideLayout" Target="../slideLayouts/slideLayout813.xml"/></Relationships>
</file>

<file path=ppt/slides/_rels/slide418.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14.xml"/><Relationship Id="rId6" Type="http://schemas.openxmlformats.org/officeDocument/2006/relationships/image" Target="../media/image218.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53.xml"/></Relationships>
</file>

<file path=ppt/slides/_rels/slide421.xml.rels><?xml version="1.0" encoding="UTF-8" standalone="yes"?>
<Relationships xmlns="http://schemas.openxmlformats.org/package/2006/relationships"><Relationship Id="rId3" Type="http://schemas.openxmlformats.org/officeDocument/2006/relationships/image" Target="../media/image136.png"/><Relationship Id="rId7" Type="http://schemas.openxmlformats.org/officeDocument/2006/relationships/image" Target="../media/image139.jpg"/><Relationship Id="rId2" Type="http://schemas.openxmlformats.org/officeDocument/2006/relationships/image" Target="../media/image135.png"/><Relationship Id="rId1" Type="http://schemas.openxmlformats.org/officeDocument/2006/relationships/slideLayout" Target="../slideLayouts/slideLayout731.xml"/><Relationship Id="rId6" Type="http://schemas.openxmlformats.org/officeDocument/2006/relationships/image" Target="../media/image138.png"/><Relationship Id="rId5" Type="http://schemas.openxmlformats.org/officeDocument/2006/relationships/image" Target="../media/image1.png"/><Relationship Id="rId4" Type="http://schemas.openxmlformats.org/officeDocument/2006/relationships/image" Target="../media/image137.png"/></Relationships>
</file>

<file path=ppt/slides/_rels/slide422.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43.png"/><Relationship Id="rId2" Type="http://schemas.openxmlformats.org/officeDocument/2006/relationships/notesSlide" Target="../notesSlides/notesSlide109.xml"/><Relationship Id="rId1" Type="http://schemas.openxmlformats.org/officeDocument/2006/relationships/slideLayout" Target="../slideLayouts/slideLayout732.xml"/><Relationship Id="rId6" Type="http://schemas.openxmlformats.org/officeDocument/2006/relationships/image" Target="../media/image142.png"/><Relationship Id="rId5" Type="http://schemas.openxmlformats.org/officeDocument/2006/relationships/image" Target="../media/image141.png"/><Relationship Id="rId4" Type="http://schemas.openxmlformats.org/officeDocument/2006/relationships/image" Target="../media/image140.png"/></Relationships>
</file>

<file path=ppt/slides/_rels/slide423.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png"/><Relationship Id="rId7" Type="http://schemas.openxmlformats.org/officeDocument/2006/relationships/image" Target="../media/image147.png"/><Relationship Id="rId2" Type="http://schemas.openxmlformats.org/officeDocument/2006/relationships/notesSlide" Target="../notesSlides/notesSlide110.xml"/><Relationship Id="rId1" Type="http://schemas.openxmlformats.org/officeDocument/2006/relationships/slideLayout" Target="../slideLayouts/slideLayout73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s>
</file>

<file path=ppt/slides/_rels/slide4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1.xml"/><Relationship Id="rId1" Type="http://schemas.openxmlformats.org/officeDocument/2006/relationships/slideLayout" Target="../slideLayouts/slideLayout732.xml"/></Relationships>
</file>

<file path=ppt/slides/_rels/slide4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2.xml"/><Relationship Id="rId1" Type="http://schemas.openxmlformats.org/officeDocument/2006/relationships/slideLayout" Target="../slideLayouts/slideLayout732.xml"/></Relationships>
</file>

<file path=ppt/slides/_rels/slide4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3.xml"/><Relationship Id="rId1" Type="http://schemas.openxmlformats.org/officeDocument/2006/relationships/slideLayout" Target="../slideLayouts/slideLayout732.xml"/></Relationships>
</file>

<file path=ppt/slides/_rels/slide4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4.xml"/><Relationship Id="rId1" Type="http://schemas.openxmlformats.org/officeDocument/2006/relationships/slideLayout" Target="../slideLayouts/slideLayout732.xml"/></Relationships>
</file>

<file path=ppt/slides/_rels/slide428.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notesSlide" Target="../notesSlides/notesSlide115.xml"/><Relationship Id="rId1" Type="http://schemas.openxmlformats.org/officeDocument/2006/relationships/slideLayout" Target="../slideLayouts/slideLayout732.xml"/><Relationship Id="rId5" Type="http://schemas.openxmlformats.org/officeDocument/2006/relationships/image" Target="../media/image255.png"/><Relationship Id="rId4" Type="http://schemas.openxmlformats.org/officeDocument/2006/relationships/image" Target="../media/image1.png"/></Relationships>
</file>

<file path=ppt/slides/_rels/slide4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32.xml"/></Relationships>
</file>

<file path=ppt/slides/_rels/slide4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6.xml"/><Relationship Id="rId1" Type="http://schemas.openxmlformats.org/officeDocument/2006/relationships/slideLayout" Target="../slideLayouts/slideLayout732.xml"/><Relationship Id="rId6" Type="http://schemas.openxmlformats.org/officeDocument/2006/relationships/image" Target="../media/image148.png"/><Relationship Id="rId5" Type="http://schemas.openxmlformats.org/officeDocument/2006/relationships/image" Target="../media/image145.png"/><Relationship Id="rId4" Type="http://schemas.openxmlformats.org/officeDocument/2006/relationships/image" Target="../media/image144.png"/></Relationships>
</file>

<file path=ppt/slides/_rels/slide4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7.xml"/><Relationship Id="rId1" Type="http://schemas.openxmlformats.org/officeDocument/2006/relationships/slideLayout" Target="../slideLayouts/slideLayout732.xml"/></Relationships>
</file>

<file path=ppt/slides/_rels/slide432.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png"/><Relationship Id="rId7" Type="http://schemas.openxmlformats.org/officeDocument/2006/relationships/image" Target="../media/image147.png"/><Relationship Id="rId2" Type="http://schemas.openxmlformats.org/officeDocument/2006/relationships/notesSlide" Target="../notesSlides/notesSlide118.xml"/><Relationship Id="rId1" Type="http://schemas.openxmlformats.org/officeDocument/2006/relationships/slideLayout" Target="../slideLayouts/slideLayout73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s>
</file>

<file path=ppt/slides/_rels/slide433.xml.rels><?xml version="1.0" encoding="UTF-8" standalone="yes"?>
<Relationships xmlns="http://schemas.openxmlformats.org/package/2006/relationships"><Relationship Id="rId8" Type="http://schemas.openxmlformats.org/officeDocument/2006/relationships/image" Target="../media/image144.png"/><Relationship Id="rId3" Type="http://schemas.openxmlformats.org/officeDocument/2006/relationships/image" Target="../media/image1.png"/><Relationship Id="rId7" Type="http://schemas.openxmlformats.org/officeDocument/2006/relationships/image" Target="../media/image148.png"/><Relationship Id="rId2" Type="http://schemas.openxmlformats.org/officeDocument/2006/relationships/notesSlide" Target="../notesSlides/notesSlide119.xml"/><Relationship Id="rId1" Type="http://schemas.openxmlformats.org/officeDocument/2006/relationships/slideLayout" Target="../slideLayouts/slideLayout732.xml"/><Relationship Id="rId6" Type="http://schemas.openxmlformats.org/officeDocument/2006/relationships/image" Target="../media/image147.png"/><Relationship Id="rId5" Type="http://schemas.openxmlformats.org/officeDocument/2006/relationships/image" Target="../media/image146.png"/><Relationship Id="rId4" Type="http://schemas.openxmlformats.org/officeDocument/2006/relationships/image" Target="../media/image145.png"/></Relationships>
</file>

<file path=ppt/slides/_rels/slide4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0.xml"/><Relationship Id="rId1" Type="http://schemas.openxmlformats.org/officeDocument/2006/relationships/slideLayout" Target="../slideLayouts/slideLayout732.xml"/><Relationship Id="rId4" Type="http://schemas.openxmlformats.org/officeDocument/2006/relationships/image" Target="../media/image256.png"/></Relationships>
</file>

<file path=ppt/slides/_rels/slide4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1.xml"/><Relationship Id="rId1" Type="http://schemas.openxmlformats.org/officeDocument/2006/relationships/slideLayout" Target="../slideLayouts/slideLayout732.xml"/><Relationship Id="rId4" Type="http://schemas.openxmlformats.org/officeDocument/2006/relationships/image" Target="../media/image256.png"/></Relationships>
</file>

<file path=ppt/slides/_rels/slide4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2.xml"/><Relationship Id="rId1" Type="http://schemas.openxmlformats.org/officeDocument/2006/relationships/slideLayout" Target="../slideLayouts/slideLayout732.xml"/></Relationships>
</file>

<file path=ppt/slides/_rels/slide4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3.xml"/><Relationship Id="rId1" Type="http://schemas.openxmlformats.org/officeDocument/2006/relationships/slideLayout" Target="../slideLayouts/slideLayout732.xml"/></Relationships>
</file>

<file path=ppt/slides/_rels/slide4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4.xml"/><Relationship Id="rId1" Type="http://schemas.openxmlformats.org/officeDocument/2006/relationships/slideLayout" Target="../slideLayouts/slideLayout732.xml"/><Relationship Id="rId4" Type="http://schemas.openxmlformats.org/officeDocument/2006/relationships/image" Target="../media/image256.png"/></Relationships>
</file>

<file path=ppt/slides/_rels/slide4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5.xml"/><Relationship Id="rId1" Type="http://schemas.openxmlformats.org/officeDocument/2006/relationships/slideLayout" Target="../slideLayouts/slideLayout732.xml"/><Relationship Id="rId4" Type="http://schemas.openxmlformats.org/officeDocument/2006/relationships/chart" Target="../charts/chart33.xml"/></Relationships>
</file>

<file path=ppt/slides/_rels/slide44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6.xml"/><Relationship Id="rId1" Type="http://schemas.openxmlformats.org/officeDocument/2006/relationships/slideLayout" Target="../slideLayouts/slideLayout732.xml"/><Relationship Id="rId5" Type="http://schemas.openxmlformats.org/officeDocument/2006/relationships/chart" Target="../charts/chart35.xml"/><Relationship Id="rId4" Type="http://schemas.openxmlformats.org/officeDocument/2006/relationships/chart" Target="../charts/chart34.xml"/></Relationships>
</file>

<file path=ppt/slides/_rels/slide4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7.xml"/><Relationship Id="rId1" Type="http://schemas.openxmlformats.org/officeDocument/2006/relationships/slideLayout" Target="../slideLayouts/slideLayout732.xml"/><Relationship Id="rId5" Type="http://schemas.openxmlformats.org/officeDocument/2006/relationships/chart" Target="../charts/chart37.xml"/><Relationship Id="rId4" Type="http://schemas.openxmlformats.org/officeDocument/2006/relationships/chart" Target="../charts/chart36.xml"/></Relationships>
</file>

<file path=ppt/slides/_rels/slide4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8.xml"/><Relationship Id="rId1" Type="http://schemas.openxmlformats.org/officeDocument/2006/relationships/slideLayout" Target="../slideLayouts/slideLayout732.xml"/></Relationships>
</file>

<file path=ppt/slides/_rels/slide44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9.xml"/><Relationship Id="rId1" Type="http://schemas.openxmlformats.org/officeDocument/2006/relationships/slideLayout" Target="../slideLayouts/slideLayout732.xml"/></Relationships>
</file>

<file path=ppt/slides/_rels/slide4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0.xml"/><Relationship Id="rId1" Type="http://schemas.openxmlformats.org/officeDocument/2006/relationships/slideLayout" Target="../slideLayouts/slideLayout732.xml"/></Relationships>
</file>

<file path=ppt/slides/_rels/slide4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1.xml"/><Relationship Id="rId1" Type="http://schemas.openxmlformats.org/officeDocument/2006/relationships/slideLayout" Target="../slideLayouts/slideLayout732.xml"/></Relationships>
</file>

<file path=ppt/slides/_rels/slide4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2.xml"/><Relationship Id="rId1" Type="http://schemas.openxmlformats.org/officeDocument/2006/relationships/slideLayout" Target="../slideLayouts/slideLayout732.xml"/></Relationships>
</file>

<file path=ppt/slides/_rels/slide4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3.xml"/><Relationship Id="rId1" Type="http://schemas.openxmlformats.org/officeDocument/2006/relationships/slideLayout" Target="../slideLayouts/slideLayout732.xml"/><Relationship Id="rId6" Type="http://schemas.openxmlformats.org/officeDocument/2006/relationships/image" Target="../media/image258.png"/><Relationship Id="rId5" Type="http://schemas.openxmlformats.org/officeDocument/2006/relationships/image" Target="../media/image257.png"/><Relationship Id="rId4" Type="http://schemas.openxmlformats.org/officeDocument/2006/relationships/image" Target="../media/image144.png"/></Relationships>
</file>

<file path=ppt/slides/_rels/slide4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4.xml"/><Relationship Id="rId1" Type="http://schemas.openxmlformats.org/officeDocument/2006/relationships/slideLayout" Target="../slideLayouts/slideLayout732.xml"/><Relationship Id="rId5" Type="http://schemas.openxmlformats.org/officeDocument/2006/relationships/image" Target="../media/image258.png"/><Relationship Id="rId4" Type="http://schemas.openxmlformats.org/officeDocument/2006/relationships/image" Target="../media/image257.png"/></Relationships>
</file>

<file path=ppt/slides/_rels/slide4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5.xml"/><Relationship Id="rId1" Type="http://schemas.openxmlformats.org/officeDocument/2006/relationships/slideLayout" Target="../slideLayouts/slideLayout732.xml"/></Relationships>
</file>

<file path=ppt/slides/_rels/slide4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6.xml"/><Relationship Id="rId1" Type="http://schemas.openxmlformats.org/officeDocument/2006/relationships/slideLayout" Target="../slideLayouts/slideLayout732.xml"/></Relationships>
</file>

<file path=ppt/slides/_rels/slide4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7.xml"/><Relationship Id="rId1" Type="http://schemas.openxmlformats.org/officeDocument/2006/relationships/slideLayout" Target="../slideLayouts/slideLayout732.xml"/></Relationships>
</file>

<file path=ppt/slides/_rels/slide452.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png"/><Relationship Id="rId7" Type="http://schemas.openxmlformats.org/officeDocument/2006/relationships/image" Target="../media/image147.png"/><Relationship Id="rId2" Type="http://schemas.openxmlformats.org/officeDocument/2006/relationships/notesSlide" Target="../notesSlides/notesSlide138.xml"/><Relationship Id="rId1" Type="http://schemas.openxmlformats.org/officeDocument/2006/relationships/slideLayout" Target="../slideLayouts/slideLayout73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s>
</file>

<file path=ppt/slides/_rels/slide453.xml.rels><?xml version="1.0" encoding="UTF-8" standalone="yes"?>
<Relationships xmlns="http://schemas.openxmlformats.org/package/2006/relationships"><Relationship Id="rId8" Type="http://schemas.openxmlformats.org/officeDocument/2006/relationships/image" Target="../media/image148.png"/><Relationship Id="rId3" Type="http://schemas.openxmlformats.org/officeDocument/2006/relationships/image" Target="../media/image1.png"/><Relationship Id="rId7" Type="http://schemas.openxmlformats.org/officeDocument/2006/relationships/image" Target="../media/image147.png"/><Relationship Id="rId2" Type="http://schemas.openxmlformats.org/officeDocument/2006/relationships/notesSlide" Target="../notesSlides/notesSlide139.xml"/><Relationship Id="rId1" Type="http://schemas.openxmlformats.org/officeDocument/2006/relationships/slideLayout" Target="../slideLayouts/slideLayout732.xml"/><Relationship Id="rId6" Type="http://schemas.openxmlformats.org/officeDocument/2006/relationships/image" Target="../media/image146.png"/><Relationship Id="rId5" Type="http://schemas.openxmlformats.org/officeDocument/2006/relationships/image" Target="../media/image145.png"/><Relationship Id="rId4" Type="http://schemas.openxmlformats.org/officeDocument/2006/relationships/image" Target="../media/image144.png"/></Relationships>
</file>

<file path=ppt/slides/_rels/slide4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0.xml"/><Relationship Id="rId1" Type="http://schemas.openxmlformats.org/officeDocument/2006/relationships/slideLayout" Target="../slideLayouts/slideLayout732.xml"/><Relationship Id="rId5" Type="http://schemas.openxmlformats.org/officeDocument/2006/relationships/image" Target="../media/image259.png"/><Relationship Id="rId4" Type="http://schemas.openxmlformats.org/officeDocument/2006/relationships/image" Target="../media/image145.png"/></Relationships>
</file>

<file path=ppt/slides/_rels/slide4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1.xml"/><Relationship Id="rId1" Type="http://schemas.openxmlformats.org/officeDocument/2006/relationships/slideLayout" Target="../slideLayouts/slideLayout732.xml"/></Relationships>
</file>

<file path=ppt/slides/_rels/slide4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2.xml"/><Relationship Id="rId1" Type="http://schemas.openxmlformats.org/officeDocument/2006/relationships/slideLayout" Target="../slideLayouts/slideLayout732.xml"/></Relationships>
</file>

<file path=ppt/slides/_rels/slide4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3.xml"/><Relationship Id="rId1" Type="http://schemas.openxmlformats.org/officeDocument/2006/relationships/slideLayout" Target="../slideLayouts/slideLayout732.xml"/></Relationships>
</file>

<file path=ppt/slides/_rels/slide4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4.xml"/><Relationship Id="rId1" Type="http://schemas.openxmlformats.org/officeDocument/2006/relationships/slideLayout" Target="../slideLayouts/slideLayout732.xml"/><Relationship Id="rId6" Type="http://schemas.openxmlformats.org/officeDocument/2006/relationships/image" Target="../media/image148.png"/><Relationship Id="rId5" Type="http://schemas.openxmlformats.org/officeDocument/2006/relationships/image" Target="../media/image256.png"/><Relationship Id="rId4" Type="http://schemas.openxmlformats.org/officeDocument/2006/relationships/image" Target="../media/image260.png"/></Relationships>
</file>

<file path=ppt/slides/_rels/slide4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32.xml"/></Relationships>
</file>

<file path=ppt/slides/_rels/slide4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5.xml"/><Relationship Id="rId1" Type="http://schemas.openxmlformats.org/officeDocument/2006/relationships/slideLayout" Target="../slideLayouts/slideLayout732.xml"/></Relationships>
</file>

<file path=ppt/slides/_rels/slide461.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146.xml"/><Relationship Id="rId1" Type="http://schemas.openxmlformats.org/officeDocument/2006/relationships/slideLayout" Target="../slideLayouts/slideLayout732.xml"/><Relationship Id="rId4" Type="http://schemas.openxmlformats.org/officeDocument/2006/relationships/image" Target="../media/image1.png"/></Relationships>
</file>

<file path=ppt/slides/_rels/slide462.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147.xml"/><Relationship Id="rId1" Type="http://schemas.openxmlformats.org/officeDocument/2006/relationships/slideLayout" Target="../slideLayouts/slideLayout732.xml"/></Relationships>
</file>

<file path=ppt/slides/_rels/slide4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8.xml"/><Relationship Id="rId1" Type="http://schemas.openxmlformats.org/officeDocument/2006/relationships/slideLayout" Target="../slideLayouts/slideLayout732.xml"/></Relationships>
</file>

<file path=ppt/slides/_rels/slide464.xml.rels><?xml version="1.0" encoding="UTF-8" standalone="yes"?>
<Relationships xmlns="http://schemas.openxmlformats.org/package/2006/relationships"><Relationship Id="rId3" Type="http://schemas.openxmlformats.org/officeDocument/2006/relationships/image" Target="../media/image136.png"/><Relationship Id="rId7" Type="http://schemas.openxmlformats.org/officeDocument/2006/relationships/image" Target="../media/image139.jpg"/><Relationship Id="rId2" Type="http://schemas.openxmlformats.org/officeDocument/2006/relationships/image" Target="../media/image135.png"/><Relationship Id="rId1" Type="http://schemas.openxmlformats.org/officeDocument/2006/relationships/slideLayout" Target="../slideLayouts/slideLayout731.xml"/><Relationship Id="rId6" Type="http://schemas.openxmlformats.org/officeDocument/2006/relationships/image" Target="../media/image138.png"/><Relationship Id="rId5" Type="http://schemas.openxmlformats.org/officeDocument/2006/relationships/image" Target="../media/image1.png"/><Relationship Id="rId4" Type="http://schemas.openxmlformats.org/officeDocument/2006/relationships/image" Target="../media/image137.png"/></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24 June 2018</a:t>
            </a:r>
          </a:p>
          <a:p>
            <a:r>
              <a:rPr lang="en-US" sz="2200" dirty="0"/>
              <a:t>Design Automation Summer School @ DAC 2018</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 xmlns:a14="http://schemas.microsoft.com/office/drawing/2010/main">
                <a:solidFill>
                  <a:srgbClr val="FFFFFF"/>
                </a:solidFill>
              </a14:hiddenFill>
            </a:ext>
          </a:extLst>
        </p:spPr>
      </p:pic>
      <p:sp>
        <p:nvSpPr>
          <p:cNvPr id="13" name="Title 1"/>
          <p:cNvSpPr>
            <a:spLocks noGrp="1"/>
          </p:cNvSpPr>
          <p:nvPr>
            <p:ph type="ctrTitle"/>
          </p:nvPr>
        </p:nvSpPr>
        <p:spPr>
          <a:xfrm>
            <a:off x="216024" y="1196752"/>
            <a:ext cx="8820472" cy="2201416"/>
          </a:xfrm>
        </p:spPr>
        <p:txBody>
          <a:bodyPr>
            <a:normAutofit/>
          </a:bodyPr>
          <a:lstStyle/>
          <a:p>
            <a:pPr algn="ctr"/>
            <a:r>
              <a:rPr lang="en-US" sz="4200" dirty="0"/>
              <a:t>Processing Data Where It Makes Sense </a:t>
            </a:r>
            <a:br>
              <a:rPr lang="en-US" sz="4200" dirty="0"/>
            </a:br>
            <a:r>
              <a:rPr lang="en-US" sz="4200" dirty="0"/>
              <a:t>in Modern Computing Systems:</a:t>
            </a:r>
            <a:br>
              <a:rPr lang="en-US" sz="4200" dirty="0"/>
            </a:br>
            <a:r>
              <a:rPr lang="en-US" sz="4200" dirty="0">
                <a:solidFill>
                  <a:srgbClr val="FF0000"/>
                </a:solidFill>
              </a:rPr>
              <a:t>Enabling In-Memory Computation</a:t>
            </a: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8"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34617378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CS,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51040513"/>
      </p:ext>
    </p:extLst>
  </p:cSld>
  <p:clrMapOvr>
    <a:masterClrMapping/>
  </p:clrMapOvr>
  <p:transition spd="slow"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1506">
                                            <p:txEl>
                                              <p:pRg st="6" end="6"/>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1506">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1" end="11"/>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2" end="1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3" end="1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4" end="14"/>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836712"/>
            <a:ext cx="9144000" cy="26776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1" u="sng" strike="noStrike" kern="1200" cap="none" spc="0" normalizeH="0" baseline="0" noProof="0" dirty="0">
                <a:ln>
                  <a:noFill/>
                </a:ln>
                <a:solidFill>
                  <a:srgbClr val="000000"/>
                </a:solidFill>
                <a:effectLst/>
                <a:uLnTx/>
                <a:uFillTx/>
                <a:latin typeface="Arial Narrow" charset="0"/>
                <a:ea typeface="ＭＳ Ｐゴシック" charset="0"/>
                <a:cs typeface="Arial" charset="0"/>
              </a:rPr>
              <a:t>Research Focus:</a:t>
            </a:r>
            <a:r>
              <a:rPr kumimoji="0" lang="en-US" sz="2400" b="1" i="1" u="none" strike="noStrike" kern="1200" cap="none" spc="0" normalizeH="0" baseline="0" noProof="0" dirty="0">
                <a:ln>
                  <a:noFill/>
                </a:ln>
                <a:solidFill>
                  <a:srgbClr val="000000"/>
                </a:solidFill>
                <a:effectLst/>
                <a:uLnTx/>
                <a:uFillTx/>
                <a:latin typeface="Arial Narrow" charset="0"/>
                <a:ea typeface="ＭＳ Ｐゴシック" charset="0"/>
                <a:cs typeface="Arial" charset="0"/>
              </a:rPr>
              <a:t> Computer architecture, HW/SW, bioinformatics,</a:t>
            </a:r>
            <a:r>
              <a:rPr lang="en-US" sz="2400" b="1" i="1" dirty="0">
                <a:solidFill>
                  <a:srgbClr val="000000"/>
                </a:solidFill>
                <a:latin typeface="Arial Narrow" charset="0"/>
                <a:ea typeface="ＭＳ Ｐゴシック" charset="0"/>
                <a:cs typeface="Arial" charset="0"/>
              </a:rPr>
              <a:t> security</a:t>
            </a:r>
            <a:endParaRPr kumimoji="0" lang="en-US" sz="2400" b="1" i="1" u="none" strike="noStrike" kern="1200" cap="none" spc="0" normalizeH="0" baseline="0" noProof="0" dirty="0">
              <a:ln>
                <a:noFill/>
              </a:ln>
              <a:solidFill>
                <a:srgbClr val="000000"/>
              </a:solidFill>
              <a:effectLst/>
              <a:uLnTx/>
              <a:uFillTx/>
              <a:latin typeface="Arial Narrow" charset="0"/>
              <a:ea typeface="ＭＳ Ｐゴシック" charset="0"/>
              <a:cs typeface="Arial" charset="0"/>
            </a:endParaRP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Memory and storage (DRAM, flash, emerging), interconnects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Heterogeneous &amp; parallel systems, GPUs, systems for data analytics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System/architecture interaction, new execution models, new interfaces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Hardware security, energy efficiency, fault tolerance, performance </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Genome sequence analysis &amp; assembly algorithms and architectures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Biologically inspired systems &amp; system design for bio/medicine</a:t>
            </a: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6633" name="Group 47"/>
          <p:cNvGrpSpPr>
            <a:grpSpLocks/>
          </p:cNvGrpSpPr>
          <p:nvPr/>
        </p:nvGrpSpPr>
        <p:grpSpPr bwMode="auto">
          <a:xfrm>
            <a:off x="3401598" y="5338860"/>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with architecture at the center</a:t>
            </a:r>
          </a:p>
        </p:txBody>
      </p:sp>
      <p:sp>
        <p:nvSpPr>
          <p:cNvPr id="26" name="Title 1"/>
          <p:cNvSpPr>
            <a:spLocks noGrp="1"/>
          </p:cNvSpPr>
          <p:nvPr>
            <p:ph type="title"/>
          </p:nvPr>
        </p:nvSpPr>
        <p:spPr>
          <a:xfrm>
            <a:off x="228600" y="152400"/>
            <a:ext cx="8610600" cy="1066800"/>
          </a:xfrm>
        </p:spPr>
        <p:txBody>
          <a:bodyPr/>
          <a:lstStyle/>
          <a:p>
            <a:r>
              <a:rPr lang="en-US" dirty="0"/>
              <a:t>Current Research Focus Areas</a:t>
            </a:r>
          </a:p>
        </p:txBody>
      </p:sp>
      <p:sp>
        <p:nvSpPr>
          <p:cNvPr id="23" name="Rectangle 22">
            <a:extLst>
              <a:ext uri="{FF2B5EF4-FFF2-40B4-BE49-F238E27FC236}">
                <a16:creationId xmlns:a16="http://schemas.microsoft.com/office/drawing/2014/main" id="{0F54DCD8-4CF3-1345-A6B8-D3F95408A4A3}"/>
              </a:ext>
            </a:extLst>
          </p:cNvPr>
          <p:cNvSpPr/>
          <p:nvPr/>
        </p:nvSpPr>
        <p:spPr>
          <a:xfrm>
            <a:off x="179512" y="1281089"/>
            <a:ext cx="554461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a:extLst>
              <a:ext uri="{FF2B5EF4-FFF2-40B4-BE49-F238E27FC236}">
                <a16:creationId xmlns:a16="http://schemas.microsoft.com/office/drawing/2014/main" id="{A34789E2-CA72-8549-8648-8CBC7F81FA73}"/>
              </a:ext>
            </a:extLst>
          </p:cNvPr>
          <p:cNvSpPr/>
          <p:nvPr/>
        </p:nvSpPr>
        <p:spPr>
          <a:xfrm>
            <a:off x="179512" y="1988101"/>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Rectangle 24">
            <a:extLst>
              <a:ext uri="{FF2B5EF4-FFF2-40B4-BE49-F238E27FC236}">
                <a16:creationId xmlns:a16="http://schemas.microsoft.com/office/drawing/2014/main" id="{65A38495-FAE2-DB49-BDEB-5ABD036AF701}"/>
              </a:ext>
            </a:extLst>
          </p:cNvPr>
          <p:cNvSpPr/>
          <p:nvPr/>
        </p:nvSpPr>
        <p:spPr>
          <a:xfrm>
            <a:off x="179512" y="2350984"/>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a:extLst>
              <a:ext uri="{FF2B5EF4-FFF2-40B4-BE49-F238E27FC236}">
                <a16:creationId xmlns:a16="http://schemas.microsoft.com/office/drawing/2014/main" id="{DC0B4D58-5030-DB49-AE7F-5581D71B7D2F}"/>
              </a:ext>
            </a:extLst>
          </p:cNvPr>
          <p:cNvSpPr/>
          <p:nvPr/>
        </p:nvSpPr>
        <p:spPr>
          <a:xfrm>
            <a:off x="179512" y="2708920"/>
            <a:ext cx="8354888" cy="360040"/>
          </a:xfrm>
          <a:prstGeom prst="rect">
            <a:avLst/>
          </a:prstGeom>
          <a:noFill/>
          <a:ln w="571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4" name="Rectangle 33">
            <a:extLst>
              <a:ext uri="{FF2B5EF4-FFF2-40B4-BE49-F238E27FC236}">
                <a16:creationId xmlns:a16="http://schemas.microsoft.com/office/drawing/2014/main" id="{9E2C56E4-536A-F74C-95BA-7763F9814A49}"/>
              </a:ext>
            </a:extLst>
          </p:cNvPr>
          <p:cNvSpPr/>
          <p:nvPr/>
        </p:nvSpPr>
        <p:spPr>
          <a:xfrm>
            <a:off x="175160" y="1628800"/>
            <a:ext cx="853947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1894205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32" grpId="0" animBg="1"/>
      <p:bldP spid="3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5373216"/>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575623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What Is a Genome Made Of?</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10713" t="16302" r="51507" b="48876"/>
          <a:stretch/>
        </p:blipFill>
        <p:spPr bwMode="auto">
          <a:xfrm>
            <a:off x="6930356" y="4772494"/>
            <a:ext cx="2160240" cy="1512168"/>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Image result for dna 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76" y="920585"/>
            <a:ext cx="8291264" cy="5330100"/>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flipH="1" flipV="1">
            <a:off x="2854944" y="5251077"/>
            <a:ext cx="926631" cy="532707"/>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3794151" y="5692191"/>
            <a:ext cx="158417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Cell</a:t>
            </a:r>
          </a:p>
        </p:txBody>
      </p:sp>
      <p:sp>
        <p:nvSpPr>
          <p:cNvPr id="9" name="Rectangle 8"/>
          <p:cNvSpPr/>
          <p:nvPr/>
        </p:nvSpPr>
        <p:spPr>
          <a:xfrm>
            <a:off x="722507" y="5899941"/>
            <a:ext cx="97815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Nucleus</a:t>
            </a:r>
          </a:p>
        </p:txBody>
      </p:sp>
      <p:cxnSp>
        <p:nvCxnSpPr>
          <p:cNvPr id="11" name="Straight Arrow Connector 10"/>
          <p:cNvCxnSpPr/>
          <p:nvPr/>
        </p:nvCxnSpPr>
        <p:spPr>
          <a:xfrm flipV="1">
            <a:off x="982736" y="3871940"/>
            <a:ext cx="764410" cy="2028001"/>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pic>
        <p:nvPicPr>
          <p:cNvPr id="15"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72999" t="17063" r="10630" b="48116"/>
          <a:stretch/>
        </p:blipFill>
        <p:spPr bwMode="auto">
          <a:xfrm>
            <a:off x="8132614" y="3292690"/>
            <a:ext cx="936104" cy="151216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1385141" y="6416077"/>
            <a:ext cx="729761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The discovery of DNA’s double-helical structure (Watson+, 1953) </a:t>
            </a:r>
          </a:p>
        </p:txBody>
      </p:sp>
    </p:spTree>
    <p:extLst>
      <p:ext uri="{BB962C8B-B14F-4D97-AF65-F5344CB8AC3E}">
        <p14:creationId xmlns:p14="http://schemas.microsoft.com/office/powerpoint/2010/main" val="1963646436"/>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DNA Sequencing</a:t>
            </a:r>
          </a:p>
        </p:txBody>
      </p:sp>
      <p:sp>
        <p:nvSpPr>
          <p:cNvPr id="3" name="Content Placeholder 2"/>
          <p:cNvSpPr>
            <a:spLocks noGrp="1"/>
          </p:cNvSpPr>
          <p:nvPr>
            <p:ph idx="1"/>
          </p:nvPr>
        </p:nvSpPr>
        <p:spPr>
          <a:xfrm>
            <a:off x="228600" y="1371600"/>
            <a:ext cx="8915400" cy="4876800"/>
          </a:xfrm>
        </p:spPr>
        <p:txBody>
          <a:bodyPr/>
          <a:lstStyle/>
          <a:p>
            <a:r>
              <a:rPr lang="en-US" dirty="0"/>
              <a:t>Goal: </a:t>
            </a:r>
          </a:p>
          <a:p>
            <a:pPr lvl="1"/>
            <a:r>
              <a:rPr lang="en-US" dirty="0"/>
              <a:t>Find the complete sequence of A, C, G, T’s in DNA.</a:t>
            </a:r>
          </a:p>
          <a:p>
            <a:endParaRPr lang="en-US" dirty="0"/>
          </a:p>
          <a:p>
            <a:r>
              <a:rPr lang="en-US" dirty="0"/>
              <a:t>Challenge: </a:t>
            </a:r>
          </a:p>
          <a:p>
            <a:pPr lvl="1"/>
            <a:r>
              <a:rPr lang="en-US" dirty="0"/>
              <a:t>There is no machine that takes long DNA as an input, and gives the complete sequence as output</a:t>
            </a:r>
          </a:p>
          <a:p>
            <a:pPr lvl="1"/>
            <a:r>
              <a:rPr lang="en-US" dirty="0"/>
              <a:t>All sequencing machines chop DNA into pieces and identify relatively small pieces (but not how they fit together)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1527624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Untangling Yarn Balls &amp; DNA Sequencing</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7890" name="Picture 2" descr="Related image"/>
          <p:cNvPicPr>
            <a:picLocks noChangeAspect="1" noChangeArrowheads="1"/>
          </p:cNvPicPr>
          <p:nvPr/>
        </p:nvPicPr>
        <p:blipFill rotWithShape="1">
          <a:blip r:embed="rId3">
            <a:extLst>
              <a:ext uri="{28A0092B-C50C-407E-A947-70E740481C1C}">
                <a14:useLocalDpi xmlns:a14="http://schemas.microsoft.com/office/drawing/2010/main" val="0"/>
              </a:ext>
            </a:extLst>
          </a:blip>
          <a:srcRect t="1299" b="1299"/>
          <a:stretch/>
        </p:blipFill>
        <p:spPr bwMode="auto">
          <a:xfrm>
            <a:off x="880066" y="1005800"/>
            <a:ext cx="7251138" cy="53035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3174960"/>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1"/>
          <p:cNvSpPr txBox="1">
            <a:spLocks noChangeArrowheads="1"/>
          </p:cNvSpPr>
          <p:nvPr/>
        </p:nvSpPr>
        <p:spPr bwMode="auto">
          <a:xfrm>
            <a:off x="249120" y="84249"/>
            <a:ext cx="3422880" cy="391721"/>
          </a:xfrm>
          <a:prstGeom prst="rect">
            <a:avLst/>
          </a:prstGeom>
          <a:noFill/>
          <a:ln w="9525">
            <a:noFill/>
            <a:round/>
            <a:headEnd/>
            <a:tailEnd/>
          </a:ln>
        </p:spPr>
        <p:txBody>
          <a:bodyPr wrap="none" lIns="81639" tIns="60086"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4000" b="0" i="0" u="none" strike="noStrike" kern="1200" cap="none" spc="0" normalizeH="0" baseline="0" noProof="0" dirty="0">
                <a:ln>
                  <a:noFill/>
                </a:ln>
                <a:solidFill>
                  <a:srgbClr val="3B812F"/>
                </a:solidFill>
                <a:effectLst/>
                <a:uLnTx/>
                <a:uFillTx/>
                <a:latin typeface="Garamond"/>
                <a:ea typeface="+mn-ea"/>
                <a:cs typeface="+mn-cs"/>
              </a:rPr>
              <a:t>Genome Sequencers</a:t>
            </a:r>
          </a:p>
        </p:txBody>
      </p:sp>
      <p:pic>
        <p:nvPicPr>
          <p:cNvPr id="4099" name="Picture 2"/>
          <p:cNvPicPr>
            <a:picLocks noChangeAspect="1" noChangeArrowheads="1"/>
          </p:cNvPicPr>
          <p:nvPr/>
        </p:nvPicPr>
        <p:blipFill>
          <a:blip r:embed="rId3" cstate="print"/>
          <a:srcRect/>
          <a:stretch>
            <a:fillRect/>
          </a:stretch>
        </p:blipFill>
        <p:spPr bwMode="auto">
          <a:xfrm>
            <a:off x="96481" y="829527"/>
            <a:ext cx="1562400" cy="1525121"/>
          </a:xfrm>
          <a:prstGeom prst="rect">
            <a:avLst/>
          </a:prstGeom>
          <a:noFill/>
          <a:ln w="9525">
            <a:noFill/>
            <a:round/>
            <a:headEnd/>
            <a:tailEnd/>
          </a:ln>
        </p:spPr>
      </p:pic>
      <p:pic>
        <p:nvPicPr>
          <p:cNvPr id="4100" name="Picture 3"/>
          <p:cNvPicPr>
            <a:picLocks noChangeAspect="1" noChangeArrowheads="1"/>
          </p:cNvPicPr>
          <p:nvPr/>
        </p:nvPicPr>
        <p:blipFill>
          <a:blip r:embed="rId4" cstate="print"/>
          <a:srcRect/>
          <a:stretch>
            <a:fillRect/>
          </a:stretch>
        </p:blipFill>
        <p:spPr bwMode="auto">
          <a:xfrm>
            <a:off x="83520" y="2737728"/>
            <a:ext cx="2404800" cy="1908200"/>
          </a:xfrm>
          <a:prstGeom prst="rect">
            <a:avLst/>
          </a:prstGeom>
          <a:noFill/>
          <a:ln w="9525">
            <a:noFill/>
            <a:round/>
            <a:headEnd/>
            <a:tailEnd/>
          </a:ln>
        </p:spPr>
      </p:pic>
      <p:pic>
        <p:nvPicPr>
          <p:cNvPr id="4101" name="Picture 4"/>
          <p:cNvPicPr>
            <a:picLocks noChangeAspect="1" noChangeArrowheads="1"/>
          </p:cNvPicPr>
          <p:nvPr/>
        </p:nvPicPr>
        <p:blipFill>
          <a:blip r:embed="rId5" cstate="print"/>
          <a:srcRect/>
          <a:stretch>
            <a:fillRect/>
          </a:stretch>
        </p:blipFill>
        <p:spPr bwMode="auto">
          <a:xfrm>
            <a:off x="1658880" y="829528"/>
            <a:ext cx="2737440" cy="1742583"/>
          </a:xfrm>
          <a:prstGeom prst="rect">
            <a:avLst/>
          </a:prstGeom>
          <a:noFill/>
          <a:ln w="9525">
            <a:noFill/>
            <a:round/>
            <a:headEnd/>
            <a:tailEnd/>
          </a:ln>
        </p:spPr>
      </p:pic>
      <p:pic>
        <p:nvPicPr>
          <p:cNvPr id="4102" name="Picture 5"/>
          <p:cNvPicPr>
            <a:picLocks noChangeAspect="1" noChangeArrowheads="1"/>
          </p:cNvPicPr>
          <p:nvPr/>
        </p:nvPicPr>
        <p:blipFill>
          <a:blip r:embed="rId6" cstate="print"/>
          <a:srcRect/>
          <a:stretch>
            <a:fillRect/>
          </a:stretch>
        </p:blipFill>
        <p:spPr bwMode="auto">
          <a:xfrm>
            <a:off x="282240" y="4977162"/>
            <a:ext cx="1791360" cy="1412789"/>
          </a:xfrm>
          <a:prstGeom prst="rect">
            <a:avLst/>
          </a:prstGeom>
          <a:noFill/>
          <a:ln w="9525">
            <a:noFill/>
            <a:round/>
            <a:headEnd/>
            <a:tailEnd/>
          </a:ln>
        </p:spPr>
      </p:pic>
      <p:pic>
        <p:nvPicPr>
          <p:cNvPr id="4103" name="Picture 6"/>
          <p:cNvPicPr>
            <a:picLocks noChangeAspect="1" noChangeArrowheads="1"/>
          </p:cNvPicPr>
          <p:nvPr/>
        </p:nvPicPr>
        <p:blipFill>
          <a:blip r:embed="rId7" cstate="print"/>
          <a:srcRect/>
          <a:stretch>
            <a:fillRect/>
          </a:stretch>
        </p:blipFill>
        <p:spPr bwMode="auto">
          <a:xfrm>
            <a:off x="2488320" y="4977163"/>
            <a:ext cx="2322720" cy="1575525"/>
          </a:xfrm>
          <a:prstGeom prst="rect">
            <a:avLst/>
          </a:prstGeom>
          <a:noFill/>
          <a:ln w="9525">
            <a:noFill/>
            <a:round/>
            <a:headEnd/>
            <a:tailEnd/>
          </a:ln>
        </p:spPr>
      </p:pic>
      <p:pic>
        <p:nvPicPr>
          <p:cNvPr id="4104" name="Picture 7"/>
          <p:cNvPicPr>
            <a:picLocks noChangeAspect="1" noChangeArrowheads="1"/>
          </p:cNvPicPr>
          <p:nvPr/>
        </p:nvPicPr>
        <p:blipFill>
          <a:blip r:embed="rId8" cstate="print"/>
          <a:srcRect/>
          <a:stretch>
            <a:fillRect/>
          </a:stretch>
        </p:blipFill>
        <p:spPr bwMode="auto">
          <a:xfrm>
            <a:off x="5044320" y="362918"/>
            <a:ext cx="1658880" cy="1908201"/>
          </a:xfrm>
          <a:prstGeom prst="rect">
            <a:avLst/>
          </a:prstGeom>
          <a:noFill/>
          <a:ln w="9525">
            <a:noFill/>
            <a:round/>
            <a:headEnd/>
            <a:tailEnd/>
          </a:ln>
        </p:spPr>
      </p:pic>
      <p:pic>
        <p:nvPicPr>
          <p:cNvPr id="4105" name="Picture 8"/>
          <p:cNvPicPr>
            <a:picLocks noChangeAspect="1" noChangeArrowheads="1"/>
          </p:cNvPicPr>
          <p:nvPr/>
        </p:nvPicPr>
        <p:blipFill>
          <a:blip r:embed="rId9" cstate="print"/>
          <a:srcRect/>
          <a:stretch>
            <a:fillRect/>
          </a:stretch>
        </p:blipFill>
        <p:spPr bwMode="auto">
          <a:xfrm>
            <a:off x="5136481" y="2239436"/>
            <a:ext cx="2080800" cy="1523680"/>
          </a:xfrm>
          <a:prstGeom prst="rect">
            <a:avLst/>
          </a:prstGeom>
          <a:noFill/>
          <a:ln w="9525">
            <a:noFill/>
            <a:round/>
            <a:headEnd/>
            <a:tailEnd/>
          </a:ln>
        </p:spPr>
      </p:pic>
      <p:pic>
        <p:nvPicPr>
          <p:cNvPr id="4106" name="Picture 9"/>
          <p:cNvPicPr>
            <a:picLocks noChangeAspect="1" noChangeArrowheads="1"/>
          </p:cNvPicPr>
          <p:nvPr/>
        </p:nvPicPr>
        <p:blipFill>
          <a:blip r:embed="rId10" cstate="print"/>
          <a:srcRect l="50665"/>
          <a:stretch>
            <a:fillRect/>
          </a:stretch>
        </p:blipFill>
        <p:spPr bwMode="auto">
          <a:xfrm>
            <a:off x="5209920" y="4369436"/>
            <a:ext cx="2774830" cy="1387561"/>
          </a:xfrm>
          <a:prstGeom prst="rect">
            <a:avLst/>
          </a:prstGeom>
          <a:noFill/>
          <a:ln w="9525">
            <a:noFill/>
            <a:round/>
            <a:headEnd/>
            <a:tailEnd/>
          </a:ln>
        </p:spPr>
      </p:pic>
      <p:pic>
        <p:nvPicPr>
          <p:cNvPr id="4107" name="Picture 10"/>
          <p:cNvPicPr>
            <a:picLocks noChangeAspect="1" noChangeArrowheads="1"/>
          </p:cNvPicPr>
          <p:nvPr/>
        </p:nvPicPr>
        <p:blipFill>
          <a:blip r:embed="rId11" cstate="print"/>
          <a:srcRect/>
          <a:stretch>
            <a:fillRect/>
          </a:stretch>
        </p:blipFill>
        <p:spPr bwMode="auto">
          <a:xfrm>
            <a:off x="2656801" y="2969592"/>
            <a:ext cx="2237760" cy="1676336"/>
          </a:xfrm>
          <a:prstGeom prst="rect">
            <a:avLst/>
          </a:prstGeom>
          <a:noFill/>
          <a:ln w="9525">
            <a:noFill/>
            <a:round/>
            <a:headEnd/>
            <a:tailEnd/>
          </a:ln>
        </p:spPr>
      </p:pic>
      <p:pic>
        <p:nvPicPr>
          <p:cNvPr id="4108" name="Picture 11"/>
          <p:cNvPicPr>
            <a:picLocks noChangeAspect="1" noChangeArrowheads="1"/>
          </p:cNvPicPr>
          <p:nvPr/>
        </p:nvPicPr>
        <p:blipFill>
          <a:blip r:embed="rId12" cstate="print"/>
          <a:srcRect l="24799" r="24799"/>
          <a:stretch>
            <a:fillRect/>
          </a:stretch>
        </p:blipFill>
        <p:spPr bwMode="auto">
          <a:xfrm>
            <a:off x="7290720" y="110181"/>
            <a:ext cx="1569600" cy="1659054"/>
          </a:xfrm>
          <a:prstGeom prst="rect">
            <a:avLst/>
          </a:prstGeom>
          <a:noFill/>
          <a:ln w="9525">
            <a:noFill/>
            <a:round/>
            <a:headEnd/>
            <a:tailEnd/>
          </a:ln>
        </p:spPr>
      </p:pic>
      <p:sp>
        <p:nvSpPr>
          <p:cNvPr id="4109" name="Text Box 12"/>
          <p:cNvSpPr txBox="1">
            <a:spLocks noChangeArrowheads="1"/>
          </p:cNvSpPr>
          <p:nvPr/>
        </p:nvSpPr>
        <p:spPr bwMode="auto">
          <a:xfrm>
            <a:off x="5292080" y="6309320"/>
            <a:ext cx="3732480" cy="663910"/>
          </a:xfrm>
          <a:prstGeom prst="rect">
            <a:avLst/>
          </a:prstGeom>
          <a:noFill/>
          <a:ln w="9525">
            <a:noFill/>
            <a:round/>
            <a:headEnd/>
            <a:tailEnd/>
          </a:ln>
        </p:spPr>
        <p:txBody>
          <a:bodyPr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1" i="0" u="none" strike="noStrike" kern="1200" cap="none" spc="0" normalizeH="0" baseline="0" noProof="0" dirty="0">
                <a:ln>
                  <a:noFill/>
                </a:ln>
                <a:solidFill>
                  <a:srgbClr val="FF0000"/>
                </a:solidFill>
                <a:effectLst/>
                <a:uLnTx/>
                <a:uFillTx/>
                <a:latin typeface="Calibri" pitchFamily="34" charset="0"/>
                <a:ea typeface="+mn-ea"/>
                <a:cs typeface="+mn-cs"/>
              </a:rPr>
              <a:t>… and more! All produce data with different properties.</a:t>
            </a:r>
          </a:p>
        </p:txBody>
      </p:sp>
      <p:sp>
        <p:nvSpPr>
          <p:cNvPr id="4110" name="Text Box 13"/>
          <p:cNvSpPr txBox="1">
            <a:spLocks noChangeArrowheads="1"/>
          </p:cNvSpPr>
          <p:nvPr/>
        </p:nvSpPr>
        <p:spPr bwMode="auto">
          <a:xfrm>
            <a:off x="249120" y="2354648"/>
            <a:ext cx="116352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Roche/454</a:t>
            </a:r>
          </a:p>
        </p:txBody>
      </p:sp>
      <p:sp>
        <p:nvSpPr>
          <p:cNvPr id="4111" name="Text Box 14"/>
          <p:cNvSpPr txBox="1">
            <a:spLocks noChangeArrowheads="1"/>
          </p:cNvSpPr>
          <p:nvPr/>
        </p:nvSpPr>
        <p:spPr bwMode="auto">
          <a:xfrm>
            <a:off x="83520" y="4562399"/>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HiSeq2000</a:t>
            </a:r>
          </a:p>
        </p:txBody>
      </p:sp>
      <p:sp>
        <p:nvSpPr>
          <p:cNvPr id="4112" name="Text Box 15"/>
          <p:cNvSpPr txBox="1">
            <a:spLocks noChangeArrowheads="1"/>
          </p:cNvSpPr>
          <p:nvPr/>
        </p:nvSpPr>
        <p:spPr bwMode="auto">
          <a:xfrm>
            <a:off x="1331640" y="6381328"/>
            <a:ext cx="170784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400" b="0" i="0" u="none" strike="noStrike" kern="1200" cap="none" spc="0" normalizeH="0" baseline="0" noProof="0" dirty="0">
                <a:ln>
                  <a:noFill/>
                </a:ln>
                <a:solidFill>
                  <a:srgbClr val="000000"/>
                </a:solidFill>
                <a:effectLst/>
                <a:uLnTx/>
                <a:uFillTx/>
                <a:latin typeface="Calibri" pitchFamily="34" charset="0"/>
                <a:ea typeface="+mn-ea"/>
                <a:cs typeface="+mn-cs"/>
              </a:rPr>
              <a:t>Ion Torrent PGM</a:t>
            </a:r>
          </a:p>
        </p:txBody>
      </p:sp>
      <p:sp>
        <p:nvSpPr>
          <p:cNvPr id="4113" name="Text Box 16"/>
          <p:cNvSpPr txBox="1">
            <a:spLocks noChangeArrowheads="1"/>
          </p:cNvSpPr>
          <p:nvPr/>
        </p:nvSpPr>
        <p:spPr bwMode="auto">
          <a:xfrm>
            <a:off x="2488320" y="6545488"/>
            <a:ext cx="1844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Ion Torrent Proton</a:t>
            </a:r>
          </a:p>
        </p:txBody>
      </p:sp>
      <p:sp>
        <p:nvSpPr>
          <p:cNvPr id="4114" name="Text Box 17"/>
          <p:cNvSpPr txBox="1">
            <a:spLocks noChangeArrowheads="1"/>
          </p:cNvSpPr>
          <p:nvPr/>
        </p:nvSpPr>
        <p:spPr bwMode="auto">
          <a:xfrm>
            <a:off x="2707200" y="2341686"/>
            <a:ext cx="11073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AB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SOLiD</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5" name="Text Box 18"/>
          <p:cNvSpPr txBox="1">
            <a:spLocks noChangeArrowheads="1"/>
          </p:cNvSpPr>
          <p:nvPr/>
        </p:nvSpPr>
        <p:spPr bwMode="auto">
          <a:xfrm>
            <a:off x="5292080" y="5817917"/>
            <a:ext cx="2568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GridION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6" name="Text Box 19"/>
          <p:cNvSpPr txBox="1">
            <a:spLocks noChangeArrowheads="1"/>
          </p:cNvSpPr>
          <p:nvPr/>
        </p:nvSpPr>
        <p:spPr bwMode="auto">
          <a:xfrm>
            <a:off x="5225760" y="3763116"/>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7" name="Text Box 20"/>
          <p:cNvSpPr txBox="1">
            <a:spLocks noChangeArrowheads="1"/>
          </p:cNvSpPr>
          <p:nvPr/>
        </p:nvSpPr>
        <p:spPr bwMode="auto">
          <a:xfrm>
            <a:off x="7584767" y="1772816"/>
            <a:ext cx="1095840" cy="544377"/>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Complete</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Genomics</a:t>
            </a:r>
          </a:p>
        </p:txBody>
      </p:sp>
      <p:sp>
        <p:nvSpPr>
          <p:cNvPr id="4118" name="Text Box 21"/>
          <p:cNvSpPr txBox="1">
            <a:spLocks noChangeArrowheads="1"/>
          </p:cNvSpPr>
          <p:nvPr/>
        </p:nvSpPr>
        <p:spPr bwMode="auto">
          <a:xfrm>
            <a:off x="5169600" y="1792989"/>
            <a:ext cx="1520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9" name="Text Box 22"/>
          <p:cNvSpPr txBox="1">
            <a:spLocks noChangeArrowheads="1"/>
          </p:cNvSpPr>
          <p:nvPr/>
        </p:nvSpPr>
        <p:spPr bwMode="auto">
          <a:xfrm>
            <a:off x="2586240" y="4645928"/>
            <a:ext cx="2280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Pacific Biosciences RS</a:t>
            </a:r>
          </a:p>
        </p:txBody>
      </p:sp>
      <p:pic>
        <p:nvPicPr>
          <p:cNvPr id="2" name="Picture 1">
            <a:extLst>
              <a:ext uri="{FF2B5EF4-FFF2-40B4-BE49-F238E27FC236}">
                <a16:creationId xmlns:a16="http://schemas.microsoft.com/office/drawing/2014/main" id="{5286926F-A2D7-D54A-9679-98991FADA789}"/>
              </a:ext>
            </a:extLst>
          </p:cNvPr>
          <p:cNvPicPr>
            <a:picLocks noChangeAspect="1"/>
          </p:cNvPicPr>
          <p:nvPr/>
        </p:nvPicPr>
        <p:blipFill>
          <a:blip r:embed="rId13"/>
          <a:stretch>
            <a:fillRect/>
          </a:stretch>
        </p:blipFill>
        <p:spPr>
          <a:xfrm>
            <a:off x="7907854" y="2420888"/>
            <a:ext cx="1066800" cy="1993900"/>
          </a:xfrm>
          <a:prstGeom prst="rect">
            <a:avLst/>
          </a:prstGeom>
        </p:spPr>
      </p:pic>
      <p:sp>
        <p:nvSpPr>
          <p:cNvPr id="25" name="Text Box 14">
            <a:extLst>
              <a:ext uri="{FF2B5EF4-FFF2-40B4-BE49-F238E27FC236}">
                <a16:creationId xmlns:a16="http://schemas.microsoft.com/office/drawing/2014/main" id="{2CACA9BA-5821-1048-8CBA-9D82E07E5188}"/>
              </a:ext>
            </a:extLst>
          </p:cNvPr>
          <p:cNvSpPr txBox="1">
            <a:spLocks noChangeArrowheads="1"/>
          </p:cNvSpPr>
          <p:nvPr/>
        </p:nvSpPr>
        <p:spPr bwMode="auto">
          <a:xfrm>
            <a:off x="8030881" y="4379366"/>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NovaSeq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6000</a:t>
            </a:r>
          </a:p>
        </p:txBody>
      </p:sp>
    </p:spTree>
    <p:extLst>
      <p:ext uri="{BB962C8B-B14F-4D97-AF65-F5344CB8AC3E}">
        <p14:creationId xmlns:p14="http://schemas.microsoft.com/office/powerpoint/2010/main" val="2179154292"/>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3123"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3124"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grpSp>
        <p:nvGrpSpPr>
          <p:cNvPr id="66" name="Group 65"/>
          <p:cNvGrpSpPr/>
          <p:nvPr/>
        </p:nvGrpSpPr>
        <p:grpSpPr>
          <a:xfrm>
            <a:off x="-289047" y="3715576"/>
            <a:ext cx="9433048" cy="3582965"/>
            <a:chOff x="-108520" y="3573016"/>
            <a:chExt cx="9433048" cy="3582965"/>
          </a:xfrm>
        </p:grpSpPr>
        <p:sp>
          <p:nvSpPr>
            <p:cNvPr id="63" name="Rectangle 62"/>
            <p:cNvSpPr/>
            <p:nvPr/>
          </p:nvSpPr>
          <p:spPr>
            <a:xfrm>
              <a:off x="-108520" y="3573016"/>
              <a:ext cx="9433048" cy="3276000"/>
            </a:xfrm>
            <a:prstGeom prst="rect">
              <a:avLst/>
            </a:prstGeom>
            <a:solidFill>
              <a:schemeClr val="bg1"/>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3" name="Group 2"/>
            <p:cNvGrpSpPr/>
            <p:nvPr/>
          </p:nvGrpSpPr>
          <p:grpSpPr>
            <a:xfrm>
              <a:off x="613105" y="4005064"/>
              <a:ext cx="7919335" cy="3150917"/>
              <a:chOff x="-208582" y="3753558"/>
              <a:chExt cx="7919335" cy="3150917"/>
            </a:xfrm>
          </p:grpSpPr>
          <p:sp>
            <p:nvSpPr>
              <p:cNvPr id="62" name="Rectangle 61"/>
              <p:cNvSpPr/>
              <p:nvPr/>
            </p:nvSpPr>
            <p:spPr>
              <a:xfrm rot="12861">
                <a:off x="-208582" y="3828624"/>
                <a:ext cx="1900479"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28" name="Picture 4" descr="https://i.ytimg.com/vi/thf4TFnkesw/maxresdefault.jpg"/>
              <p:cNvPicPr>
                <a:picLocks noChangeAspect="1" noChangeArrowheads="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t="16939" b="37412"/>
              <a:stretch/>
            </p:blipFill>
            <p:spPr bwMode="auto">
              <a:xfrm rot="961673">
                <a:off x="144628" y="3753558"/>
                <a:ext cx="6902450" cy="3150917"/>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0" name="Oval 2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1" name="Oval 3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2" name="Oval 3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3" name="Oval 3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4" name="Oval 3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5" name="Oval 3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6" name="Oval 3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7" name="Rounded Rectangle 3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8" name="Rectangle 37"/>
              <p:cNvSpPr/>
              <p:nvPr/>
            </p:nvSpPr>
            <p:spPr>
              <a:xfrm>
                <a:off x="293120" y="4523798"/>
                <a:ext cx="2012089"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300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39"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1F497D"/>
                    </a:solidFill>
                    <a:effectLst/>
                    <a:uLnTx/>
                    <a:uFillTx/>
                    <a:latin typeface="Tahoma"/>
                    <a:ea typeface="+mn-ea"/>
                    <a:cs typeface="+mn-cs"/>
                  </a:rPr>
                  <a:t>GAGTCAGAATTTGAC </a:t>
                </a:r>
              </a:p>
            </p:txBody>
          </p:sp>
          <p:sp>
            <p:nvSpPr>
              <p:cNvPr id="40"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1"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8064A2"/>
                    </a:solidFill>
                    <a:effectLst/>
                    <a:uLnTx/>
                    <a:uFillTx/>
                    <a:latin typeface="Tahoma"/>
                    <a:ea typeface="+mn-ea"/>
                    <a:cs typeface="+mn-cs"/>
                  </a:rPr>
                  <a:t>GAGTCAGAATTTGAC </a:t>
                </a:r>
              </a:p>
            </p:txBody>
          </p:sp>
          <p:sp>
            <p:nvSpPr>
              <p:cNvPr id="42"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3"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9BBB59"/>
                    </a:solidFill>
                    <a:effectLst/>
                    <a:uLnTx/>
                    <a:uFillTx/>
                    <a:latin typeface="Tahoma"/>
                    <a:ea typeface="+mn-ea"/>
                    <a:cs typeface="+mn-cs"/>
                  </a:rPr>
                  <a:t>GAGTCAGAATTTGAC </a:t>
                </a:r>
              </a:p>
            </p:txBody>
          </p:sp>
          <p:sp>
            <p:nvSpPr>
              <p:cNvPr id="44"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5"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F81BD"/>
                    </a:solidFill>
                    <a:effectLst/>
                    <a:uLnTx/>
                    <a:uFillTx/>
                    <a:latin typeface="Tahoma"/>
                    <a:ea typeface="+mn-ea"/>
                    <a:cs typeface="+mn-cs"/>
                  </a:rPr>
                  <a:t>GAGTCAGAATTTGAC </a:t>
                </a:r>
              </a:p>
            </p:txBody>
          </p:sp>
          <p:sp>
            <p:nvSpPr>
              <p:cNvPr id="46"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7"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8"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0000"/>
                    </a:solidFill>
                    <a:effectLst/>
                    <a:uLnTx/>
                    <a:uFillTx/>
                    <a:latin typeface="Tahoma"/>
                    <a:ea typeface="+mn-ea"/>
                    <a:cs typeface="+mn-cs"/>
                  </a:rPr>
                  <a:t>GAGTCAGAATTTGAC </a:t>
                </a:r>
              </a:p>
            </p:txBody>
          </p:sp>
          <p:sp>
            <p:nvSpPr>
              <p:cNvPr id="49"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Tahoma"/>
                    <a:ea typeface="+mn-ea"/>
                    <a:cs typeface="+mn-cs"/>
                  </a:rPr>
                  <a:t>GAGTCAGAATTTGAC </a:t>
                </a:r>
              </a:p>
            </p:txBody>
          </p:sp>
          <p:sp>
            <p:nvSpPr>
              <p:cNvPr id="50"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B0F0"/>
                    </a:solidFill>
                    <a:effectLst/>
                    <a:uLnTx/>
                    <a:uFillTx/>
                    <a:latin typeface="Tahoma"/>
                    <a:ea typeface="+mn-ea"/>
                    <a:cs typeface="+mn-cs"/>
                  </a:rPr>
                  <a:t>GAGTCAGAATTTGAC </a:t>
                </a:r>
              </a:p>
            </p:txBody>
          </p:sp>
          <p:sp>
            <p:nvSpPr>
              <p:cNvPr id="51"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00"/>
                    </a:solidFill>
                    <a:effectLst/>
                    <a:uLnTx/>
                    <a:uFillTx/>
                    <a:latin typeface="Tahoma"/>
                    <a:ea typeface="+mn-ea"/>
                    <a:cs typeface="+mn-cs"/>
                  </a:rPr>
                  <a:t>GAGTCAGAATTTGAC </a:t>
                </a:r>
              </a:p>
            </p:txBody>
          </p:sp>
          <p:sp>
            <p:nvSpPr>
              <p:cNvPr id="52"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EECE1"/>
                    </a:solidFill>
                    <a:effectLst/>
                    <a:uLnTx/>
                    <a:uFillTx/>
                    <a:latin typeface="Tahoma"/>
                    <a:ea typeface="+mn-ea"/>
                    <a:cs typeface="+mn-cs"/>
                  </a:rPr>
                  <a:t>GAGTCAGAATTTGAC </a:t>
                </a:r>
              </a:p>
            </p:txBody>
          </p:sp>
          <p:sp>
            <p:nvSpPr>
              <p:cNvPr id="53"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7030A0"/>
                    </a:solidFill>
                    <a:effectLst/>
                    <a:uLnTx/>
                    <a:uFillTx/>
                    <a:latin typeface="Tahoma"/>
                    <a:ea typeface="+mn-ea"/>
                    <a:cs typeface="+mn-cs"/>
                  </a:rPr>
                  <a:t>GAGTCAGAATTTGAC </a:t>
                </a:r>
              </a:p>
            </p:txBody>
          </p:sp>
          <p:sp>
            <p:nvSpPr>
              <p:cNvPr id="54" name="Striped Right Arrow 53"/>
              <p:cNvSpPr/>
              <p:nvPr/>
            </p:nvSpPr>
            <p:spPr>
              <a:xfrm rot="16200000">
                <a:off x="3669587" y="5745282"/>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5" name="Striped Right Arrow 54"/>
              <p:cNvSpPr/>
              <p:nvPr/>
            </p:nvSpPr>
            <p:spPr>
              <a:xfrm rot="16200000">
                <a:off x="3966178" y="57247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6" name="Striped Right Arrow 55"/>
              <p:cNvSpPr/>
              <p:nvPr/>
            </p:nvSpPr>
            <p:spPr>
              <a:xfrm rot="5413798">
                <a:off x="3619012" y="41066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7" name="Striped Right Arrow 56"/>
              <p:cNvSpPr/>
              <p:nvPr/>
            </p:nvSpPr>
            <p:spPr>
              <a:xfrm rot="5413798">
                <a:off x="3915603" y="411525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8" name="Rectangle 57"/>
              <p:cNvSpPr/>
              <p:nvPr/>
            </p:nvSpPr>
            <p:spPr>
              <a:xfrm>
                <a:off x="293246" y="4156921"/>
                <a:ext cx="2178802"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Illumina HiSeq4000  </a:t>
                </a:r>
              </a:p>
            </p:txBody>
          </p:sp>
          <p:sp>
            <p:nvSpPr>
              <p:cNvPr id="59" name="Rectangle 58"/>
              <p:cNvSpPr/>
              <p:nvPr/>
            </p:nvSpPr>
            <p:spPr>
              <a:xfrm>
                <a:off x="5778582" y="4354557"/>
                <a:ext cx="1617751"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2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60" name="Rectangle 59"/>
              <p:cNvSpPr/>
              <p:nvPr/>
            </p:nvSpPr>
            <p:spPr>
              <a:xfrm>
                <a:off x="5838545" y="4024155"/>
                <a:ext cx="1524776" cy="4616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EECE1">
                        <a:lumMod val="75000"/>
                      </a:srgbClr>
                    </a:solidFill>
                    <a:effectLst/>
                    <a:uLnTx/>
                    <a:uFillTx/>
                    <a:latin typeface="Times New Roman" panose="02020603050405020304" pitchFamily="18" charset="0"/>
                    <a:ea typeface="Times New Roman" panose="02020603050405020304" pitchFamily="18" charset="0"/>
                    <a:cs typeface="+mn-cs"/>
                  </a:rPr>
                  <a:t>on average</a:t>
                </a:r>
                <a:endParaRPr kumimoji="0" lang="en-US" sz="1100" b="0" i="0" u="none" strike="noStrike" kern="1200" cap="none" spc="0" normalizeH="0" baseline="0" noProof="0" dirty="0">
                  <a:ln>
                    <a:noFill/>
                  </a:ln>
                  <a:solidFill>
                    <a:srgbClr val="EEECE1">
                      <a:lumMod val="75000"/>
                    </a:srgbClr>
                  </a:solidFill>
                  <a:effectLst/>
                  <a:uLnTx/>
                  <a:uFillTx/>
                  <a:latin typeface="Tahoma"/>
                  <a:ea typeface="+mn-ea"/>
                  <a:cs typeface="+mn-cs"/>
                </a:endParaRPr>
              </a:p>
            </p:txBody>
          </p:sp>
          <p:sp>
            <p:nvSpPr>
              <p:cNvPr id="61" name="Rectangle 60"/>
              <p:cNvSpPr/>
              <p:nvPr/>
            </p:nvSpPr>
            <p:spPr>
              <a:xfrm>
                <a:off x="5594468" y="5530453"/>
                <a:ext cx="2116285"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FF0000"/>
                    </a:solidFill>
                    <a:effectLst/>
                    <a:uLnTx/>
                    <a:uFillTx/>
                    <a:latin typeface="Tahoma"/>
                    <a:ea typeface="Times New Roman" panose="02020603050405020304" pitchFamily="18" charset="0"/>
                    <a:cs typeface="+mn-cs"/>
                  </a:rPr>
                  <a:t>(0.6%)</a:t>
                </a:r>
                <a:endParaRPr kumimoji="0" lang="en-US" sz="800" b="0" i="0" u="none" strike="noStrike" kern="1200" cap="none" spc="0" normalizeH="0" baseline="0" noProof="0" dirty="0">
                  <a:ln>
                    <a:noFill/>
                  </a:ln>
                  <a:solidFill>
                    <a:srgbClr val="FF0000"/>
                  </a:solidFill>
                  <a:effectLst/>
                  <a:uLnTx/>
                  <a:uFillTx/>
                  <a:latin typeface="Tahoma"/>
                  <a:ea typeface="+mn-ea"/>
                  <a:cs typeface="+mn-cs"/>
                </a:endParaRPr>
              </a:p>
            </p:txBody>
          </p:sp>
        </p:grpSp>
      </p:grpSp>
      <p:sp>
        <p:nvSpPr>
          <p:cNvPr id="65" name="TextBox 64"/>
          <p:cNvSpPr txBox="1"/>
          <p:nvPr/>
        </p:nvSpPr>
        <p:spPr>
          <a:xfrm>
            <a:off x="1938728" y="3493395"/>
            <a:ext cx="5413161" cy="584775"/>
          </a:xfrm>
          <a:prstGeom prst="rect">
            <a:avLst/>
          </a:prstGeom>
          <a:solidFill>
            <a:srgbClr val="FFFF99"/>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Tahoma"/>
                <a:ea typeface="+mn-ea"/>
                <a:cs typeface="+mn-cs"/>
              </a:rPr>
              <a:t>Bottlenecked in Mapping!!</a:t>
            </a:r>
          </a:p>
        </p:txBody>
      </p:sp>
    </p:spTree>
    <p:extLst>
      <p:ext uri="{BB962C8B-B14F-4D97-AF65-F5344CB8AC3E}">
        <p14:creationId xmlns:p14="http://schemas.microsoft.com/office/powerpoint/2010/main" val="36462523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 calcmode="lin" valueType="num">
                                      <p:cBhvr additive="base">
                                        <p:cTn id="10" dur="500" fill="hold"/>
                                        <p:tgtEl>
                                          <p:spTgt spid="65"/>
                                        </p:tgtEl>
                                        <p:attrNameLst>
                                          <p:attrName>ppt_x</p:attrName>
                                        </p:attrNameLst>
                                      </p:cBhvr>
                                      <p:tavLst>
                                        <p:tav tm="0">
                                          <p:val>
                                            <p:strVal val="#ppt_x"/>
                                          </p:val>
                                        </p:tav>
                                        <p:tav tm="100000">
                                          <p:val>
                                            <p:strVal val="#ppt_x"/>
                                          </p:val>
                                        </p:tav>
                                      </p:tavLst>
                                    </p:anim>
                                    <p:anim calcmode="lin" valueType="num">
                                      <p:cBhvr additive="base">
                                        <p:cTn id="1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Genome Sequence Alignment: Example</a:t>
            </a:r>
          </a:p>
        </p:txBody>
      </p:sp>
      <p:pic>
        <p:nvPicPr>
          <p:cNvPr id="5" name="Content Placeholder 4" descr="A_genome_alignment_of_eight_Yersinia_isolates 2.png"/>
          <p:cNvPicPr>
            <a:picLocks noGrp="1" noChangeAspect="1"/>
          </p:cNvPicPr>
          <p:nvPr>
            <p:ph idx="1"/>
          </p:nvPr>
        </p:nvPicPr>
        <p:blipFill>
          <a:blip r:embed="rId2" cstate="print">
            <a:extLst>
              <a:ext uri="{28A0092B-C50C-407E-A947-70E740481C1C}">
                <a14:useLocalDpi xmlns:a14="http://schemas.microsoft.com/office/drawing/2010/main" val="0"/>
              </a:ext>
            </a:extLst>
          </a:blip>
          <a:srcRect t="2363" b="2363"/>
          <a:stretch>
            <a:fillRect/>
          </a:stretch>
        </p:blipFill>
        <p:spPr>
          <a:xfrm>
            <a:off x="228600" y="1044631"/>
            <a:ext cx="8925728" cy="5383801"/>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6" name="TextBox 5"/>
          <p:cNvSpPr txBox="1"/>
          <p:nvPr/>
        </p:nvSpPr>
        <p:spPr>
          <a:xfrm>
            <a:off x="35496" y="6474822"/>
            <a:ext cx="816351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Source: By Aaron E. Darling,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István</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Mark A. Ragan - Figure 1 from Darling AE,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I, Ragan MA (2008).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"Dynamics of Genome Rearrangement in Bacterial Populations". PLOS Genetics. DOI:10.1371/journal.pgen.1000128., CC BY 2.5, </a:t>
            </a:r>
            <a:r>
              <a:rPr kumimoji="0" lang="en-US" sz="800" b="0" i="0" u="none" strike="noStrike" kern="1200" cap="none" spc="0" normalizeH="0" baseline="0" noProof="0" dirty="0">
                <a:ln>
                  <a:noFill/>
                </a:ln>
                <a:solidFill>
                  <a:srgbClr val="000000"/>
                </a:solidFill>
                <a:effectLst/>
                <a:uLnTx/>
                <a:uFillTx/>
                <a:latin typeface="Calibri"/>
                <a:ea typeface="+mn-ea"/>
                <a:cs typeface="Calibri"/>
                <a:hlinkClick r:id="rId3"/>
              </a:rPr>
              <a:t>https://commons.wikimedia.org/w/index.php?curid=30550950</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p>
        </p:txBody>
      </p:sp>
    </p:spTree>
    <p:extLst>
      <p:ext uri="{BB962C8B-B14F-4D97-AF65-F5344CB8AC3E}">
        <p14:creationId xmlns:p14="http://schemas.microsoft.com/office/powerpoint/2010/main" val="1544568376"/>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Hash Table Based Mappers</a:t>
            </a:r>
          </a:p>
        </p:txBody>
      </p:sp>
      <p:sp>
        <p:nvSpPr>
          <p:cNvPr id="3" name="Content Placeholder 2"/>
          <p:cNvSpPr>
            <a:spLocks noGrp="1"/>
          </p:cNvSpPr>
          <p:nvPr>
            <p:ph idx="1"/>
          </p:nvPr>
        </p:nvSpPr>
        <p:spPr/>
        <p:txBody>
          <a:bodyPr/>
          <a:lstStyle/>
          <a:p>
            <a:r>
              <a:rPr lang="en-US" dirty="0">
                <a:solidFill>
                  <a:srgbClr val="0000FF"/>
                </a:solidFill>
              </a:rPr>
              <a:t>+ Guaranteed to find </a:t>
            </a:r>
            <a:r>
              <a:rPr lang="en-US" i="1" dirty="0">
                <a:solidFill>
                  <a:srgbClr val="0000FF"/>
                </a:solidFill>
              </a:rPr>
              <a:t>all</a:t>
            </a:r>
            <a:r>
              <a:rPr lang="en-US" dirty="0">
                <a:solidFill>
                  <a:srgbClr val="0000FF"/>
                </a:solidFill>
              </a:rPr>
              <a:t> mappings </a:t>
            </a:r>
            <a:r>
              <a:rPr lang="en-US" dirty="0">
                <a:solidFill>
                  <a:srgbClr val="0000FF"/>
                </a:solidFill>
                <a:sym typeface="Wingdings" pitchFamily="2" charset="2"/>
              </a:rPr>
              <a:t> sensitive</a:t>
            </a:r>
            <a:endParaRPr lang="en-US" dirty="0">
              <a:solidFill>
                <a:srgbClr val="0000FF"/>
              </a:solidFill>
            </a:endParaRPr>
          </a:p>
          <a:p>
            <a:r>
              <a:rPr lang="en-US" dirty="0">
                <a:solidFill>
                  <a:srgbClr val="0000FF"/>
                </a:solidFill>
              </a:rPr>
              <a:t>+ Can tolerate up to </a:t>
            </a:r>
            <a:r>
              <a:rPr lang="en-US" i="1" dirty="0">
                <a:solidFill>
                  <a:srgbClr val="0000FF"/>
                </a:solidFill>
              </a:rPr>
              <a:t>e</a:t>
            </a:r>
            <a:r>
              <a:rPr lang="en-US" dirty="0">
                <a:solidFill>
                  <a:srgbClr val="0000FF"/>
                </a:solidFill>
              </a:rPr>
              <a:t> errors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23F3DD0-964F-E14E-9680-7F8D5AE1424B}"/>
              </a:ext>
            </a:extLst>
          </p:cNvPr>
          <p:cNvPicPr>
            <a:picLocks noChangeAspect="1"/>
          </p:cNvPicPr>
          <p:nvPr/>
        </p:nvPicPr>
        <p:blipFill>
          <a:blip r:embed="rId3"/>
          <a:stretch>
            <a:fillRect/>
          </a:stretch>
        </p:blipFill>
        <p:spPr>
          <a:xfrm>
            <a:off x="0" y="3493941"/>
            <a:ext cx="9144000" cy="2311323"/>
          </a:xfrm>
          <a:prstGeom prst="rect">
            <a:avLst/>
          </a:prstGeom>
        </p:spPr>
      </p:pic>
      <p:pic>
        <p:nvPicPr>
          <p:cNvPr id="6" name="Picture 5">
            <a:extLst>
              <a:ext uri="{FF2B5EF4-FFF2-40B4-BE49-F238E27FC236}">
                <a16:creationId xmlns:a16="http://schemas.microsoft.com/office/drawing/2014/main" id="{2CFF0334-A291-C943-B06C-11E8E31BF6EB}"/>
              </a:ext>
            </a:extLst>
          </p:cNvPr>
          <p:cNvPicPr>
            <a:picLocks noChangeAspect="1"/>
          </p:cNvPicPr>
          <p:nvPr/>
        </p:nvPicPr>
        <p:blipFill>
          <a:blip r:embed="rId4"/>
          <a:stretch>
            <a:fillRect/>
          </a:stretch>
        </p:blipFill>
        <p:spPr>
          <a:xfrm>
            <a:off x="220572" y="2413589"/>
            <a:ext cx="2006600" cy="1054100"/>
          </a:xfrm>
          <a:prstGeom prst="rect">
            <a:avLst/>
          </a:prstGeom>
        </p:spPr>
      </p:pic>
      <p:sp>
        <p:nvSpPr>
          <p:cNvPr id="7" name="TextBox 6">
            <a:extLst>
              <a:ext uri="{FF2B5EF4-FFF2-40B4-BE49-F238E27FC236}">
                <a16:creationId xmlns:a16="http://schemas.microsoft.com/office/drawing/2014/main" id="{B5FAA595-D157-7848-B3BE-4AE98FFE1F09}"/>
              </a:ext>
            </a:extLst>
          </p:cNvPr>
          <p:cNvSpPr txBox="1"/>
          <p:nvPr/>
        </p:nvSpPr>
        <p:spPr>
          <a:xfrm>
            <a:off x="4716016" y="2761087"/>
            <a:ext cx="332379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http://mrfast.sourceforge.net/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TextBox 7">
            <a:extLst>
              <a:ext uri="{FF2B5EF4-FFF2-40B4-BE49-F238E27FC236}">
                <a16:creationId xmlns:a16="http://schemas.microsoft.com/office/drawing/2014/main" id="{B6F2078C-FC19-AF41-9835-8FB9CC884161}"/>
              </a:ext>
            </a:extLst>
          </p:cNvPr>
          <p:cNvSpPr txBox="1"/>
          <p:nvPr/>
        </p:nvSpPr>
        <p:spPr>
          <a:xfrm>
            <a:off x="611560" y="6239173"/>
            <a:ext cx="7611379"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Alkan+,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"Personalized copy number and segmental duplication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maps using next-generation sequencing”</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rPr>
              <a:t>Nature Genetics 2009.</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61324616"/>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 name="Chart 63"/>
          <p:cNvGraphicFramePr>
            <a:graphicFrameLocks/>
          </p:cNvGraphicFramePr>
          <p:nvPr>
            <p:extLst/>
          </p:nvPr>
        </p:nvGraphicFramePr>
        <p:xfrm>
          <a:off x="846314" y="897229"/>
          <a:ext cx="7127725" cy="558025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915400" cy="1066800"/>
          </a:xfrm>
        </p:spPr>
        <p:txBody>
          <a:bodyPr/>
          <a:lstStyle/>
          <a:p>
            <a:r>
              <a:rPr lang="en-US" dirty="0"/>
              <a:t>Read Mapping Execution Time Breakdown </a:t>
            </a:r>
          </a:p>
        </p:txBody>
      </p:sp>
    </p:spTree>
    <p:extLst>
      <p:ext uri="{BB962C8B-B14F-4D97-AF65-F5344CB8AC3E}">
        <p14:creationId xmlns:p14="http://schemas.microsoft.com/office/powerpoint/2010/main" val="4249875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randombar(horizontal)">
                                      <p:cBhvr>
                                        <p:cTn id="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AsOne/>
      </p:bldGraphic>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7387FD-A33A-524D-9D5A-BF9942C81CBF}"/>
              </a:ext>
            </a:extLst>
          </p:cNvPr>
          <p:cNvSpPr>
            <a:spLocks noGrp="1"/>
          </p:cNvSpPr>
          <p:nvPr>
            <p:ph type="title"/>
          </p:nvPr>
        </p:nvSpPr>
        <p:spPr/>
        <p:txBody>
          <a:bodyPr/>
          <a:lstStyle/>
          <a:p>
            <a:r>
              <a:rPr lang="en-US" dirty="0"/>
              <a:t>Idea</a:t>
            </a:r>
          </a:p>
        </p:txBody>
      </p:sp>
      <p:sp>
        <p:nvSpPr>
          <p:cNvPr id="3" name="Content Placeholder 2">
            <a:extLst>
              <a:ext uri="{FF2B5EF4-FFF2-40B4-BE49-F238E27FC236}">
                <a16:creationId xmlns:a16="http://schemas.microsoft.com/office/drawing/2014/main" id="{CFE11A9F-EFCB-5F41-A86B-63C31BD361BC}"/>
              </a:ext>
            </a:extLst>
          </p:cNvPr>
          <p:cNvSpPr>
            <a:spLocks noGrp="1"/>
          </p:cNvSpPr>
          <p:nvPr>
            <p:ph idx="1"/>
          </p:nvPr>
        </p:nvSpPr>
        <p:spPr>
          <a:xfrm>
            <a:off x="228600" y="1916832"/>
            <a:ext cx="8610600" cy="5193723"/>
          </a:xfrm>
        </p:spPr>
        <p:txBody>
          <a:bodyPr/>
          <a:lstStyle/>
          <a:p>
            <a:pPr marL="0" indent="0" algn="ctr">
              <a:buNone/>
            </a:pPr>
            <a:r>
              <a:rPr lang="en-US" sz="4000" b="1" dirty="0">
                <a:solidFill>
                  <a:srgbClr val="0000FF"/>
                </a:solidFill>
              </a:rPr>
              <a:t>Filter fast </a:t>
            </a:r>
            <a:r>
              <a:rPr lang="en-US" sz="4000" dirty="0">
                <a:solidFill>
                  <a:srgbClr val="0000FF"/>
                </a:solidFill>
              </a:rPr>
              <a:t>before you align</a:t>
            </a:r>
          </a:p>
          <a:p>
            <a:pPr marL="0" indent="0" algn="ctr">
              <a:buNone/>
            </a:pPr>
            <a:endParaRPr lang="en-US" dirty="0">
              <a:solidFill>
                <a:srgbClr val="0000FF"/>
              </a:solidFill>
            </a:endParaRPr>
          </a:p>
          <a:p>
            <a:pPr marL="0" indent="0" algn="ctr">
              <a:buNone/>
            </a:pPr>
            <a:endParaRPr lang="en-US" dirty="0">
              <a:solidFill>
                <a:srgbClr val="0000FF"/>
              </a:solidFill>
            </a:endParaRPr>
          </a:p>
          <a:p>
            <a:pPr marL="0" indent="0" algn="ctr">
              <a:buNone/>
            </a:pPr>
            <a:r>
              <a:rPr lang="en-US" sz="4000" dirty="0">
                <a:solidFill>
                  <a:srgbClr val="FF0000"/>
                </a:solidFill>
              </a:rPr>
              <a:t>Minimize costly </a:t>
            </a:r>
          </a:p>
          <a:p>
            <a:pPr marL="0" indent="0" algn="ctr">
              <a:buNone/>
            </a:pPr>
            <a:r>
              <a:rPr lang="en-US" sz="4000" dirty="0">
                <a:solidFill>
                  <a:srgbClr val="FF0000"/>
                </a:solidFill>
              </a:rPr>
              <a:t>“approximate string comparisons”</a:t>
            </a:r>
          </a:p>
        </p:txBody>
      </p:sp>
      <p:sp>
        <p:nvSpPr>
          <p:cNvPr id="4" name="Slide Number Placeholder 3">
            <a:extLst>
              <a:ext uri="{FF2B5EF4-FFF2-40B4-BE49-F238E27FC236}">
                <a16:creationId xmlns:a16="http://schemas.microsoft.com/office/drawing/2014/main" id="{F91FB115-7ECC-6A41-BF95-5BD8C929FA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0544647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B3D96E-CA21-B247-ABBA-4E57AE4DEF41}"/>
              </a:ext>
            </a:extLst>
          </p:cNvPr>
          <p:cNvSpPr>
            <a:spLocks noGrp="1"/>
          </p:cNvSpPr>
          <p:nvPr>
            <p:ph type="title"/>
          </p:nvPr>
        </p:nvSpPr>
        <p:spPr/>
        <p:txBody>
          <a:bodyPr/>
          <a:lstStyle/>
          <a:p>
            <a:r>
              <a:rPr lang="en-US" dirty="0"/>
              <a:t>Our First Filter: Pure Software Approach</a:t>
            </a:r>
          </a:p>
        </p:txBody>
      </p:sp>
      <p:sp>
        <p:nvSpPr>
          <p:cNvPr id="3" name="Content Placeholder 2">
            <a:extLst>
              <a:ext uri="{FF2B5EF4-FFF2-40B4-BE49-F238E27FC236}">
                <a16:creationId xmlns:a16="http://schemas.microsoft.com/office/drawing/2014/main" id="{44879405-C231-C349-B472-0EDABFFC613A}"/>
              </a:ext>
            </a:extLst>
          </p:cNvPr>
          <p:cNvSpPr>
            <a:spLocks noGrp="1"/>
          </p:cNvSpPr>
          <p:nvPr>
            <p:ph idx="1"/>
          </p:nvPr>
        </p:nvSpPr>
        <p:spPr/>
        <p:txBody>
          <a:bodyPr/>
          <a:lstStyle/>
          <a:p>
            <a:r>
              <a:rPr lang="en-US" dirty="0"/>
              <a:t>Download source code and try for yourself</a:t>
            </a:r>
          </a:p>
          <a:p>
            <a:pPr lvl="1"/>
            <a:r>
              <a:rPr lang="en-US" dirty="0">
                <a:hlinkClick r:id="rId2"/>
              </a:rPr>
              <a:t>Download link to FastHASH</a:t>
            </a:r>
            <a:endParaRPr lang="en-US" dirty="0"/>
          </a:p>
          <a:p>
            <a:pPr lvl="1"/>
            <a:endParaRPr lang="en-US" dirty="0"/>
          </a:p>
          <a:p>
            <a:pPr lvl="1"/>
            <a:endParaRPr lang="en-US" dirty="0"/>
          </a:p>
        </p:txBody>
      </p:sp>
      <p:sp>
        <p:nvSpPr>
          <p:cNvPr id="4" name="Slide Number Placeholder 3">
            <a:extLst>
              <a:ext uri="{FF2B5EF4-FFF2-40B4-BE49-F238E27FC236}">
                <a16:creationId xmlns:a16="http://schemas.microsoft.com/office/drawing/2014/main" id="{5C08FFFF-1FE8-6D4B-A824-03B363B973A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02554146-E233-5C46-8E38-9D3E670DB060}"/>
              </a:ext>
            </a:extLst>
          </p:cNvPr>
          <p:cNvPicPr>
            <a:picLocks noChangeAspect="1"/>
          </p:cNvPicPr>
          <p:nvPr/>
        </p:nvPicPr>
        <p:blipFill>
          <a:blip r:embed="rId3"/>
          <a:stretch>
            <a:fillRect/>
          </a:stretch>
        </p:blipFill>
        <p:spPr>
          <a:xfrm>
            <a:off x="0" y="2780928"/>
            <a:ext cx="9144000" cy="3237722"/>
          </a:xfrm>
          <a:prstGeom prst="rect">
            <a:avLst/>
          </a:prstGeom>
        </p:spPr>
      </p:pic>
    </p:spTree>
    <p:extLst>
      <p:ext uri="{BB962C8B-B14F-4D97-AF65-F5344CB8AC3E}">
        <p14:creationId xmlns:p14="http://schemas.microsoft.com/office/powerpoint/2010/main" val="2446188765"/>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7F82E-640E-AA4A-BA41-BA930D185510}"/>
              </a:ext>
            </a:extLst>
          </p:cNvPr>
          <p:cNvSpPr>
            <a:spLocks noGrp="1"/>
          </p:cNvSpPr>
          <p:nvPr>
            <p:ph type="title"/>
          </p:nvPr>
        </p:nvSpPr>
        <p:spPr>
          <a:xfrm>
            <a:off x="228600" y="152400"/>
            <a:ext cx="8807848" cy="756320"/>
          </a:xfrm>
        </p:spPr>
        <p:txBody>
          <a:bodyPr/>
          <a:lstStyle/>
          <a:p>
            <a:r>
              <a:rPr lang="en-US" sz="3600" dirty="0"/>
              <a:t>Shifted Hamming Distance: SIMD Acceleration</a:t>
            </a:r>
          </a:p>
        </p:txBody>
      </p:sp>
      <p:sp>
        <p:nvSpPr>
          <p:cNvPr id="3" name="Content Placeholder 2">
            <a:extLst>
              <a:ext uri="{FF2B5EF4-FFF2-40B4-BE49-F238E27FC236}">
                <a16:creationId xmlns:a16="http://schemas.microsoft.com/office/drawing/2014/main" id="{35A7C2CD-C6A2-1449-9221-B1608C4FAFC2}"/>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F2405B1-0D67-9F47-A335-E3FA3DAA514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C6DBDE8-4D7A-1E4F-9F47-EBE9371E327D}"/>
              </a:ext>
            </a:extLst>
          </p:cNvPr>
          <p:cNvPicPr>
            <a:picLocks noChangeAspect="1"/>
          </p:cNvPicPr>
          <p:nvPr/>
        </p:nvPicPr>
        <p:blipFill>
          <a:blip r:embed="rId2"/>
          <a:stretch>
            <a:fillRect/>
          </a:stretch>
        </p:blipFill>
        <p:spPr>
          <a:xfrm>
            <a:off x="0" y="1052736"/>
            <a:ext cx="9144000" cy="4112315"/>
          </a:xfrm>
          <a:prstGeom prst="rect">
            <a:avLst/>
          </a:prstGeom>
        </p:spPr>
      </p:pic>
      <p:sp>
        <p:nvSpPr>
          <p:cNvPr id="6" name="TextBox 5">
            <a:extLst>
              <a:ext uri="{FF2B5EF4-FFF2-40B4-BE49-F238E27FC236}">
                <a16:creationId xmlns:a16="http://schemas.microsoft.com/office/drawing/2014/main" id="{8FD16523-9524-E743-BD65-DB036E5D839C}"/>
              </a:ext>
            </a:extLst>
          </p:cNvPr>
          <p:cNvSpPr txBox="1"/>
          <p:nvPr/>
        </p:nvSpPr>
        <p:spPr>
          <a:xfrm>
            <a:off x="0" y="5589240"/>
            <a:ext cx="90364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Xin+,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"Shifted Hamming Distance: A Fast and Accurate SIMD-friendly Filter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to Accelerate Alignment Verification in Read Mapping”</a:t>
            </a:r>
            <a:r>
              <a:rPr kumimoji="0" lang="en-US" sz="1800" b="1" i="0" u="none" strike="noStrike" kern="1200" cap="none" spc="0" normalizeH="0" baseline="0" noProof="0" dirty="0">
                <a:ln>
                  <a:noFill/>
                </a:ln>
                <a:solidFill>
                  <a:srgbClr val="000000"/>
                </a:solidFill>
                <a:effectLst/>
                <a:uLnTx/>
                <a:uFillTx/>
                <a:latin typeface="Tahoma"/>
                <a:ea typeface="+mn-ea"/>
                <a:cs typeface="+mn-cs"/>
              </a:rPr>
              <a:t>, Bioinformatics 2015.</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73395932"/>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Object 3"/>
          <p:cNvGraphicFramePr>
            <a:graphicFrameLocks noChangeAspect="1"/>
          </p:cNvGraphicFramePr>
          <p:nvPr>
            <p:extLst/>
          </p:nvPr>
        </p:nvGraphicFramePr>
        <p:xfrm>
          <a:off x="273396" y="2692989"/>
          <a:ext cx="8556908" cy="3646726"/>
        </p:xfrm>
        <a:graphic>
          <a:graphicData uri="http://schemas.openxmlformats.org/presentationml/2006/ole">
            <mc:AlternateContent xmlns:mc="http://schemas.openxmlformats.org/markup-compatibility/2006">
              <mc:Choice xmlns:v="urn:schemas-microsoft-com:vml" Requires="v">
                <p:oleObj spid="_x0000_s4122" name="Visio" r:id="rId4" imgW="9268335" imgH="3950208" progId="Visio.Drawing.11">
                  <p:embed/>
                </p:oleObj>
              </mc:Choice>
              <mc:Fallback>
                <p:oleObj name="Visio" r:id="rId4" imgW="9268335" imgH="3950208" progId="Visio.Drawing.11">
                  <p:embed/>
                  <p:pic>
                    <p:nvPicPr>
                      <p:cNvPr id="4" name="Object 3"/>
                      <p:cNvPicPr/>
                      <p:nvPr/>
                    </p:nvPicPr>
                    <p:blipFill>
                      <a:blip r:embed="rId5"/>
                      <a:stretch>
                        <a:fillRect/>
                      </a:stretch>
                    </p:blipFill>
                    <p:spPr>
                      <a:xfrm>
                        <a:off x="273396" y="2692989"/>
                        <a:ext cx="8556908" cy="3646726"/>
                      </a:xfrm>
                      <a:prstGeom prst="rect">
                        <a:avLst/>
                      </a:prstGeom>
                    </p:spPr>
                  </p:pic>
                </p:oleObj>
              </mc:Fallback>
            </mc:AlternateContent>
          </a:graphicData>
        </a:graphic>
      </p:graphicFrame>
      <p:sp>
        <p:nvSpPr>
          <p:cNvPr id="5" name="Title 1"/>
          <p:cNvSpPr txBox="1">
            <a:spLocks/>
          </p:cNvSpPr>
          <p:nvPr/>
        </p:nvSpPr>
        <p:spPr>
          <a:xfrm>
            <a:off x="228600" y="152400"/>
            <a:ext cx="8610600" cy="1066800"/>
          </a:xfrm>
          <a:prstGeom prst="rect">
            <a:avLst/>
          </a:prstGeom>
        </p:spPr>
        <p:txBody>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0" normalizeH="0" baseline="0" noProof="0" dirty="0">
                <a:ln>
                  <a:noFill/>
                </a:ln>
                <a:solidFill>
                  <a:srgbClr val="9BBB59">
                    <a:lumMod val="50000"/>
                  </a:srgbClr>
                </a:solidFill>
                <a:effectLst/>
                <a:uLnTx/>
                <a:uFillTx/>
                <a:latin typeface="Garamond"/>
                <a:ea typeface="+mj-ea"/>
                <a:cs typeface="+mj-cs"/>
              </a:rPr>
              <a:t>An Example Solution: </a:t>
            </a:r>
            <a:r>
              <a:rPr kumimoji="0" lang="en-US" sz="4000" b="0" i="0" u="none" strike="noStrike" kern="1200" cap="none" spc="0" normalizeH="0" baseline="0" noProof="0" dirty="0" err="1">
                <a:ln>
                  <a:noFill/>
                </a:ln>
                <a:solidFill>
                  <a:srgbClr val="9BBB59">
                    <a:lumMod val="50000"/>
                  </a:srgbClr>
                </a:solidFill>
                <a:effectLst/>
                <a:uLnTx/>
                <a:uFillTx/>
                <a:latin typeface="Garamond"/>
                <a:ea typeface="+mj-ea"/>
                <a:cs typeface="+mj-cs"/>
              </a:rPr>
              <a:t>GateKeeper</a:t>
            </a:r>
            <a:endParaRPr kumimoji="0" lang="en-US" sz="4000" b="0" i="0" u="none" strike="noStrike" kern="0" cap="none" spc="0" normalizeH="0" baseline="0" noProof="0" dirty="0">
              <a:ln>
                <a:noFill/>
              </a:ln>
              <a:solidFill>
                <a:srgbClr val="1F497D"/>
              </a:solidFill>
              <a:effectLst/>
              <a:uLnTx/>
              <a:uFillTx/>
              <a:latin typeface="Garamond"/>
              <a:ea typeface="+mj-ea"/>
              <a:cs typeface="+mj-cs"/>
            </a:endParaRPr>
          </a:p>
        </p:txBody>
      </p:sp>
      <p:pic>
        <p:nvPicPr>
          <p:cNvPr id="9" name="Picture 8" descr="http://www.fpgadeveloper.com/wp-content/uploads/2016/03/fpga-drive-bring-up-2.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9275"/>
          <a:stretch/>
        </p:blipFill>
        <p:spPr bwMode="auto">
          <a:xfrm>
            <a:off x="3536006" y="1275733"/>
            <a:ext cx="1878272" cy="1243731"/>
          </a:xfrm>
          <a:prstGeom prst="rect">
            <a:avLst/>
          </a:prstGeom>
          <a:noFill/>
          <a:extLst>
            <a:ext uri="{909E8E84-426E-40DD-AFC4-6F175D3DCCD1}">
              <a14:hiddenFill xmlns:a14="http://schemas.microsoft.com/office/drawing/2010/main">
                <a:solidFill>
                  <a:srgbClr val="FFFFFF"/>
                </a:solidFill>
              </a14:hiddenFill>
            </a:ext>
          </a:extLst>
        </p:spPr>
      </p:pic>
      <p:sp>
        <p:nvSpPr>
          <p:cNvPr id="10" name="Cube 9"/>
          <p:cNvSpPr>
            <a:spLocks/>
          </p:cNvSpPr>
          <p:nvPr/>
        </p:nvSpPr>
        <p:spPr>
          <a:xfrm>
            <a:off x="1364419" y="1508488"/>
            <a:ext cx="1645920" cy="1005840"/>
          </a:xfrm>
          <a:prstGeom prst="cube">
            <a:avLst/>
          </a:prstGeom>
          <a:ln/>
        </p:spPr>
        <p:style>
          <a:lnRef idx="3">
            <a:schemeClr val="lt1"/>
          </a:lnRef>
          <a:fillRef idx="1">
            <a:schemeClr val="accent1"/>
          </a:fillRef>
          <a:effectRef idx="1">
            <a:schemeClr val="accent1"/>
          </a:effectRef>
          <a:fontRef idx="minor">
            <a:schemeClr val="lt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europa"/>
                <a:ea typeface="+mn-ea"/>
                <a:cs typeface="+mn-cs"/>
              </a:rPr>
              <a:t>Alignment Filter</a:t>
            </a:r>
          </a:p>
        </p:txBody>
      </p:sp>
      <p:sp>
        <p:nvSpPr>
          <p:cNvPr id="11" name="Cross 10"/>
          <p:cNvSpPr/>
          <p:nvPr/>
        </p:nvSpPr>
        <p:spPr>
          <a:xfrm>
            <a:off x="3106352" y="1787354"/>
            <a:ext cx="406406" cy="406406"/>
          </a:xfrm>
          <a:prstGeom prst="plus">
            <a:avLst>
              <a:gd name="adj" fmla="val 37284"/>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12" name="Group 11"/>
          <p:cNvGrpSpPr/>
          <p:nvPr/>
        </p:nvGrpSpPr>
        <p:grpSpPr>
          <a:xfrm>
            <a:off x="5953706" y="862882"/>
            <a:ext cx="2109214" cy="1899606"/>
            <a:chOff x="6300192" y="517140"/>
            <a:chExt cx="2736304" cy="2464377"/>
          </a:xfrm>
        </p:grpSpPr>
        <p:grpSp>
          <p:nvGrpSpPr>
            <p:cNvPr id="13" name="Group 12"/>
            <p:cNvGrpSpPr/>
            <p:nvPr/>
          </p:nvGrpSpPr>
          <p:grpSpPr>
            <a:xfrm>
              <a:off x="7111817" y="517140"/>
              <a:ext cx="1080120" cy="1876623"/>
              <a:chOff x="-108520" y="4149080"/>
              <a:chExt cx="1080120" cy="1876623"/>
            </a:xfrm>
          </p:grpSpPr>
          <p:sp>
            <p:nvSpPr>
              <p:cNvPr id="15" name="TextBox 14"/>
              <p:cNvSpPr txBox="1"/>
              <p:nvPr/>
            </p:nvSpPr>
            <p:spPr>
              <a:xfrm>
                <a:off x="467544" y="4437113"/>
                <a:ext cx="504056" cy="5190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2A55D6"/>
                    </a:solidFill>
                    <a:effectLst/>
                    <a:uLnTx/>
                    <a:uFillTx/>
                    <a:latin typeface="Tahoma"/>
                    <a:ea typeface="+mn-ea"/>
                    <a:cs typeface="+mn-cs"/>
                  </a:rPr>
                  <a:t>st</a:t>
                </a:r>
                <a:endParaRPr kumimoji="0" lang="en-US" sz="2000" b="0" i="0" u="none" strike="noStrike" kern="1200" cap="none" spc="0" normalizeH="0" baseline="0" noProof="0" dirty="0">
                  <a:ln>
                    <a:noFill/>
                  </a:ln>
                  <a:solidFill>
                    <a:srgbClr val="2A55D6"/>
                  </a:solidFill>
                  <a:effectLst/>
                  <a:uLnTx/>
                  <a:uFillTx/>
                  <a:latin typeface="Tahoma"/>
                  <a:ea typeface="+mn-ea"/>
                  <a:cs typeface="+mn-cs"/>
                </a:endParaRPr>
              </a:p>
            </p:txBody>
          </p:sp>
          <p:sp>
            <p:nvSpPr>
              <p:cNvPr id="16" name="Rectangle 15"/>
              <p:cNvSpPr/>
              <p:nvPr/>
            </p:nvSpPr>
            <p:spPr>
              <a:xfrm>
                <a:off x="-108520" y="4149080"/>
                <a:ext cx="1038132" cy="187662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dirty="0">
                    <a:ln>
                      <a:noFill/>
                    </a:ln>
                    <a:solidFill>
                      <a:srgbClr val="2A55D6"/>
                    </a:solidFill>
                    <a:effectLst/>
                    <a:uLnTx/>
                    <a:uFillTx/>
                    <a:latin typeface="Tahoma"/>
                    <a:ea typeface="+mn-ea"/>
                    <a:cs typeface="+mn-cs"/>
                  </a:rPr>
                  <a:t>1</a:t>
                </a:r>
              </a:p>
            </p:txBody>
          </p:sp>
        </p:grpSp>
        <p:sp>
          <p:nvSpPr>
            <p:cNvPr id="14" name="Rectangle 13"/>
            <p:cNvSpPr/>
            <p:nvPr/>
          </p:nvSpPr>
          <p:spPr>
            <a:xfrm>
              <a:off x="6300192" y="2063170"/>
              <a:ext cx="2736304" cy="9183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A55D6"/>
                  </a:solidFill>
                  <a:effectLst/>
                  <a:uLnTx/>
                  <a:uFillTx/>
                  <a:latin typeface="Tahoma"/>
                  <a:ea typeface="+mn-ea"/>
                  <a:cs typeface="+mn-cs"/>
                </a:rPr>
                <a:t>FPGA-based Alignment Filter.</a:t>
              </a:r>
            </a:p>
          </p:txBody>
        </p:sp>
      </p:grpSp>
      <p:sp>
        <p:nvSpPr>
          <p:cNvPr id="17" name="Equal 16"/>
          <p:cNvSpPr/>
          <p:nvPr/>
        </p:nvSpPr>
        <p:spPr>
          <a:xfrm>
            <a:off x="5475548" y="1775284"/>
            <a:ext cx="587150" cy="422906"/>
          </a:xfrm>
          <a:prstGeom prst="mathEqual">
            <a:avLst/>
          </a:prstGeom>
          <a:solidFill>
            <a:srgbClr val="FE060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Tree>
    <p:extLst>
      <p:ext uri="{BB962C8B-B14F-4D97-AF65-F5344CB8AC3E}">
        <p14:creationId xmlns:p14="http://schemas.microsoft.com/office/powerpoint/2010/main" val="1965537941"/>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E8C23-FA4B-DC43-9A4E-AB414CD1EE1B}"/>
              </a:ext>
            </a:extLst>
          </p:cNvPr>
          <p:cNvSpPr>
            <a:spLocks noGrp="1"/>
          </p:cNvSpPr>
          <p:nvPr>
            <p:ph type="title"/>
          </p:nvPr>
        </p:nvSpPr>
        <p:spPr/>
        <p:txBody>
          <a:bodyPr/>
          <a:lstStyle/>
          <a:p>
            <a:r>
              <a:rPr lang="en-US" dirty="0"/>
              <a:t>FPGA-Based Alignment Filtering</a:t>
            </a:r>
          </a:p>
        </p:txBody>
      </p:sp>
      <p:sp>
        <p:nvSpPr>
          <p:cNvPr id="3" name="Content Placeholder 2">
            <a:extLst>
              <a:ext uri="{FF2B5EF4-FFF2-40B4-BE49-F238E27FC236}">
                <a16:creationId xmlns:a16="http://schemas.microsoft.com/office/drawing/2014/main" id="{7D7272F7-812F-9A42-AE52-085A1B7B969B}"/>
              </a:ext>
            </a:extLst>
          </p:cNvPr>
          <p:cNvSpPr>
            <a:spLocks noGrp="1"/>
          </p:cNvSpPr>
          <p:nvPr>
            <p:ph idx="1"/>
          </p:nvPr>
        </p:nvSpPr>
        <p:spPr>
          <a:xfrm>
            <a:off x="228600" y="980728"/>
            <a:ext cx="8610600" cy="4876800"/>
          </a:xfrm>
        </p:spPr>
        <p:txBody>
          <a:bodyPr/>
          <a:lstStyle/>
          <a:p>
            <a:r>
              <a:rPr lang="en-US" sz="2200" dirty="0"/>
              <a:t>Mohammed </a:t>
            </a:r>
            <a:r>
              <a:rPr lang="en-US" sz="2200" dirty="0" err="1"/>
              <a:t>Alser</a:t>
            </a:r>
            <a:r>
              <a:rPr lang="en-US" sz="2200" dirty="0"/>
              <a:t>, Hasan Hassan, </a:t>
            </a:r>
            <a:r>
              <a:rPr lang="en-US" sz="2200" dirty="0" err="1"/>
              <a:t>Hongyi</a:t>
            </a:r>
            <a:r>
              <a:rPr lang="en-US" sz="2200" dirty="0"/>
              <a:t> Xin, </a:t>
            </a:r>
            <a:r>
              <a:rPr lang="en-US" sz="2200" dirty="0" err="1"/>
              <a:t>Oguz</a:t>
            </a:r>
            <a:r>
              <a:rPr lang="en-US" sz="2200" dirty="0"/>
              <a:t> </a:t>
            </a:r>
            <a:r>
              <a:rPr lang="en-US" sz="2200" dirty="0" err="1"/>
              <a:t>Ergin</a:t>
            </a:r>
            <a:r>
              <a:rPr lang="en-US" sz="2200" dirty="0"/>
              <a:t>, Onur Mutlu, and Can Alkan</a:t>
            </a:r>
            <a:br>
              <a:rPr lang="en-US" sz="2200" dirty="0"/>
            </a:br>
            <a:r>
              <a:rPr lang="en-US" sz="2200" b="1" dirty="0">
                <a:hlinkClick r:id="rId2"/>
              </a:rPr>
              <a:t>"GateKeeper: A New Hardware Architecture for Accelerating Pre-Alignment in DNA Short Read Mapping"</a:t>
            </a:r>
            <a:br>
              <a:rPr lang="en-US" sz="2200" dirty="0"/>
            </a:br>
            <a:r>
              <a:rPr lang="en-US" sz="2200" b="1" i="1" dirty="0">
                <a:hlinkClick r:id="rId3"/>
              </a:rPr>
              <a:t>Bioinformatics</a:t>
            </a:r>
            <a:r>
              <a:rPr lang="en-US" sz="2200" dirty="0"/>
              <a:t>, [published online, May 31], 2017. </a:t>
            </a:r>
            <a:br>
              <a:rPr lang="en-US" sz="2200" dirty="0"/>
            </a:br>
            <a:r>
              <a:rPr lang="en-US" sz="2200" dirty="0"/>
              <a:t>[</a:t>
            </a:r>
            <a:r>
              <a:rPr lang="en-US" sz="2200" dirty="0">
                <a:hlinkClick r:id="rId4"/>
              </a:rPr>
              <a:t>Source Code</a:t>
            </a:r>
            <a:r>
              <a:rPr lang="en-US" sz="2200" dirty="0"/>
              <a:t>] </a:t>
            </a:r>
            <a:br>
              <a:rPr lang="en-US" sz="2200" dirty="0"/>
            </a:br>
            <a:r>
              <a:rPr lang="en-US" sz="2200" dirty="0"/>
              <a:t>[</a:t>
            </a:r>
            <a:r>
              <a:rPr lang="en-US" sz="2200" dirty="0">
                <a:hlinkClick r:id="rId5"/>
              </a:rPr>
              <a:t>Online link at Bioinformatics Journal</a:t>
            </a:r>
            <a:r>
              <a:rPr lang="en-US" sz="2200" dirty="0"/>
              <a:t>]</a:t>
            </a:r>
          </a:p>
          <a:p>
            <a:endParaRPr lang="en-US" sz="2200" dirty="0"/>
          </a:p>
        </p:txBody>
      </p:sp>
      <p:sp>
        <p:nvSpPr>
          <p:cNvPr id="4" name="Slide Number Placeholder 3">
            <a:extLst>
              <a:ext uri="{FF2B5EF4-FFF2-40B4-BE49-F238E27FC236}">
                <a16:creationId xmlns:a16="http://schemas.microsoft.com/office/drawing/2014/main" id="{D883C8AB-36A8-254D-9CE5-089EFEBE3CA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90AFA7F-FE4D-6F48-BB4A-2296F0C0FBB8}"/>
              </a:ext>
            </a:extLst>
          </p:cNvPr>
          <p:cNvPicPr>
            <a:picLocks noChangeAspect="1"/>
          </p:cNvPicPr>
          <p:nvPr/>
        </p:nvPicPr>
        <p:blipFill>
          <a:blip r:embed="rId6"/>
          <a:stretch>
            <a:fillRect/>
          </a:stretch>
        </p:blipFill>
        <p:spPr>
          <a:xfrm>
            <a:off x="0" y="3930359"/>
            <a:ext cx="9144000" cy="2450969"/>
          </a:xfrm>
          <a:prstGeom prst="rect">
            <a:avLst/>
          </a:prstGeom>
        </p:spPr>
      </p:pic>
    </p:spTree>
    <p:extLst>
      <p:ext uri="{BB962C8B-B14F-4D97-AF65-F5344CB8AC3E}">
        <p14:creationId xmlns:p14="http://schemas.microsoft.com/office/powerpoint/2010/main" val="2306846279"/>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D42BC4-7558-384F-A170-28CD5BC5B8CE}"/>
              </a:ext>
            </a:extLst>
          </p:cNvPr>
          <p:cNvSpPr>
            <a:spLocks noGrp="1"/>
          </p:cNvSpPr>
          <p:nvPr>
            <p:ph type="title"/>
          </p:nvPr>
        </p:nvSpPr>
        <p:spPr/>
        <p:txBody>
          <a:bodyPr/>
          <a:lstStyle/>
          <a:p>
            <a:r>
              <a:rPr lang="en-US" dirty="0"/>
              <a:t>DNA Read Mapping &amp; Filtering</a:t>
            </a:r>
          </a:p>
        </p:txBody>
      </p:sp>
      <p:sp>
        <p:nvSpPr>
          <p:cNvPr id="3" name="Content Placeholder 2">
            <a:extLst>
              <a:ext uri="{FF2B5EF4-FFF2-40B4-BE49-F238E27FC236}">
                <a16:creationId xmlns:a16="http://schemas.microsoft.com/office/drawing/2014/main" id="{8854F678-86EC-5D41-9BE6-38569A724327}"/>
              </a:ext>
            </a:extLst>
          </p:cNvPr>
          <p:cNvSpPr>
            <a:spLocks noGrp="1"/>
          </p:cNvSpPr>
          <p:nvPr>
            <p:ph idx="1"/>
          </p:nvPr>
        </p:nvSpPr>
        <p:spPr/>
        <p:txBody>
          <a:bodyPr/>
          <a:lstStyle/>
          <a:p>
            <a:r>
              <a:rPr lang="en-US" dirty="0">
                <a:solidFill>
                  <a:srgbClr val="FF0000"/>
                </a:solidFill>
              </a:rPr>
              <a:t>Problem: </a:t>
            </a:r>
            <a:r>
              <a:rPr lang="en-US" b="1" dirty="0">
                <a:solidFill>
                  <a:srgbClr val="FF0000"/>
                </a:solidFill>
              </a:rPr>
              <a:t>Heavily</a:t>
            </a:r>
            <a:r>
              <a:rPr lang="en-US" dirty="0">
                <a:solidFill>
                  <a:srgbClr val="FF0000"/>
                </a:solidFill>
              </a:rPr>
              <a:t> </a:t>
            </a:r>
            <a:r>
              <a:rPr lang="en-US" b="1" dirty="0">
                <a:solidFill>
                  <a:srgbClr val="FF0000"/>
                </a:solidFill>
              </a:rPr>
              <a:t>bottlenecked</a:t>
            </a:r>
            <a:r>
              <a:rPr lang="en-US" dirty="0">
                <a:solidFill>
                  <a:srgbClr val="FF0000"/>
                </a:solidFill>
              </a:rPr>
              <a:t> </a:t>
            </a:r>
            <a:r>
              <a:rPr lang="en-US" b="1" dirty="0">
                <a:solidFill>
                  <a:srgbClr val="FF0000"/>
                </a:solidFill>
              </a:rPr>
              <a:t>by</a:t>
            </a:r>
            <a:r>
              <a:rPr lang="en-US" dirty="0">
                <a:solidFill>
                  <a:srgbClr val="FF0000"/>
                </a:solidFill>
              </a:rPr>
              <a:t> </a:t>
            </a:r>
            <a:r>
              <a:rPr lang="en-US" b="1" dirty="0">
                <a:solidFill>
                  <a:srgbClr val="FF0000"/>
                </a:solidFill>
              </a:rPr>
              <a:t>Data Movement</a:t>
            </a:r>
          </a:p>
          <a:p>
            <a:endParaRPr lang="en-US" dirty="0"/>
          </a:p>
          <a:p>
            <a:r>
              <a:rPr lang="en-US" dirty="0" err="1"/>
              <a:t>GateKeeper</a:t>
            </a:r>
            <a:r>
              <a:rPr lang="en-US" dirty="0"/>
              <a:t> FPGA performance limited by DRAM bandwidth [</a:t>
            </a:r>
            <a:r>
              <a:rPr lang="en-US" dirty="0" err="1"/>
              <a:t>Alser</a:t>
            </a:r>
            <a:r>
              <a:rPr lang="en-US" dirty="0"/>
              <a:t>+, Bioinformatics 2017]</a:t>
            </a:r>
          </a:p>
          <a:p>
            <a:endParaRPr lang="en-US" dirty="0"/>
          </a:p>
          <a:p>
            <a:r>
              <a:rPr lang="en-US" dirty="0"/>
              <a:t>Ditto for SHD on SIMD [Xin+, Bioinformatics 2015]</a:t>
            </a:r>
          </a:p>
          <a:p>
            <a:endParaRPr lang="en-US" dirty="0"/>
          </a:p>
          <a:p>
            <a:r>
              <a:rPr lang="en-US" dirty="0">
                <a:solidFill>
                  <a:srgbClr val="0000FF"/>
                </a:solidFill>
              </a:rPr>
              <a:t>Solution: Processing-in-memory can alleviate the bottleneck</a:t>
            </a:r>
          </a:p>
          <a:p>
            <a:endParaRPr lang="en-US" dirty="0"/>
          </a:p>
          <a:p>
            <a:r>
              <a:rPr lang="en-US" dirty="0">
                <a:solidFill>
                  <a:srgbClr val="1A5712"/>
                </a:solidFill>
              </a:rPr>
              <a:t>However, we need to design mapping &amp; filtering algorithms to fit processing-in-memory</a:t>
            </a:r>
          </a:p>
        </p:txBody>
      </p:sp>
      <p:sp>
        <p:nvSpPr>
          <p:cNvPr id="4" name="Slide Number Placeholder 3">
            <a:extLst>
              <a:ext uri="{FF2B5EF4-FFF2-40B4-BE49-F238E27FC236}">
                <a16:creationId xmlns:a16="http://schemas.microsoft.com/office/drawing/2014/main" id="{DE75728F-ADBF-6A4A-879A-1C188D8441A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4671938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DNA Sequence Analysis</a:t>
            </a:r>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10320315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61217" y="5580528"/>
            <a:ext cx="8725466"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600" b="0" i="0" u="none" strike="noStrike" kern="1200" cap="none" spc="0" normalizeH="0" baseline="0" noProof="0" dirty="0">
                <a:ln>
                  <a:noFill/>
                </a:ln>
                <a:solidFill>
                  <a:srgbClr val="000000"/>
                </a:solidFill>
                <a:effectLst/>
                <a:uLnTx/>
                <a:uFillTx/>
                <a:latin typeface="Tahoma"/>
                <a:ea typeface="+mn-ea"/>
                <a:cs typeface="+mn-cs"/>
              </a:rPr>
              <a:t> et al.,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GateKeeper</a:t>
            </a:r>
            <a:r>
              <a:rPr kumimoji="0" lang="en-US" sz="1600" b="0" i="0" u="none" strike="noStrike" kern="1200" cap="none" spc="0" normalizeH="0" baseline="0" noProof="0" dirty="0">
                <a:ln>
                  <a:noFill/>
                </a:ln>
                <a:solidFill>
                  <a:srgbClr val="0000FF"/>
                </a:solidFill>
                <a:effectLst/>
                <a:uLnTx/>
                <a:uFillTx/>
                <a:latin typeface="Tahoma"/>
                <a:ea typeface="+mn-ea"/>
                <a:cs typeface="+mn-cs"/>
              </a:rPr>
              <a:t>: A New Hardware Architecture for Accelerating Pre-Alignment in DNA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Short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Kim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Genome Read In-Memory (GRIM) Filter</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2018.</a:t>
            </a:r>
          </a:p>
        </p:txBody>
      </p:sp>
      <p:sp>
        <p:nvSpPr>
          <p:cNvPr id="2" name="Title 1"/>
          <p:cNvSpPr>
            <a:spLocks noGrp="1"/>
          </p:cNvSpPr>
          <p:nvPr>
            <p:ph type="title"/>
          </p:nvPr>
        </p:nvSpPr>
        <p:spPr/>
        <p:txBody>
          <a:bodyPr/>
          <a:lstStyle/>
          <a:p>
            <a:r>
              <a:rPr lang="en-US" dirty="0"/>
              <a:t>Key Principles and Results</a:t>
            </a:r>
          </a:p>
        </p:txBody>
      </p:sp>
      <p:sp>
        <p:nvSpPr>
          <p:cNvPr id="3" name="Content Placeholder 2"/>
          <p:cNvSpPr>
            <a:spLocks noGrp="1"/>
          </p:cNvSpPr>
          <p:nvPr>
            <p:ph idx="1"/>
          </p:nvPr>
        </p:nvSpPr>
        <p:spPr>
          <a:xfrm>
            <a:off x="228599" y="1052736"/>
            <a:ext cx="8915401" cy="4994498"/>
          </a:xfrm>
        </p:spPr>
        <p:txBody>
          <a:bodyPr/>
          <a:lstStyle/>
          <a:p>
            <a:r>
              <a:rPr lang="en-US" dirty="0"/>
              <a:t>Two key principles:</a:t>
            </a:r>
          </a:p>
          <a:p>
            <a:pPr lvl="1"/>
            <a:r>
              <a:rPr lang="en-US" dirty="0">
                <a:solidFill>
                  <a:srgbClr val="FF0000"/>
                </a:solidFill>
              </a:rPr>
              <a:t>Exploit the structure of the genome</a:t>
            </a:r>
            <a:r>
              <a:rPr lang="en-US" dirty="0"/>
              <a:t> to minimize computation</a:t>
            </a:r>
          </a:p>
          <a:p>
            <a:pPr lvl="1"/>
            <a:r>
              <a:rPr lang="en-US" dirty="0">
                <a:solidFill>
                  <a:srgbClr val="FF0000"/>
                </a:solidFill>
              </a:rPr>
              <a:t>Morph and exploit the structure of the underlying hardware </a:t>
            </a:r>
            <a:r>
              <a:rPr lang="en-US" dirty="0"/>
              <a:t>to maximize performance and efficiency</a:t>
            </a:r>
          </a:p>
          <a:p>
            <a:pPr marL="0" indent="0">
              <a:buNone/>
            </a:pPr>
            <a:endParaRPr lang="en-US" dirty="0"/>
          </a:p>
          <a:p>
            <a:r>
              <a:rPr lang="en-US" b="1" dirty="0">
                <a:solidFill>
                  <a:srgbClr val="7030A0"/>
                </a:solidFill>
              </a:rPr>
              <a:t>Algorithm-architecture co-design </a:t>
            </a:r>
            <a:r>
              <a:rPr lang="en-US" dirty="0">
                <a:solidFill>
                  <a:srgbClr val="7030A0"/>
                </a:solidFill>
              </a:rPr>
              <a:t>for DNA read mapping</a:t>
            </a:r>
          </a:p>
          <a:p>
            <a:pPr lvl="1"/>
            <a:r>
              <a:rPr lang="en-US" b="1" dirty="0">
                <a:solidFill>
                  <a:srgbClr val="0000FF"/>
                </a:solidFill>
              </a:rPr>
              <a:t>Speeds up </a:t>
            </a:r>
            <a:r>
              <a:rPr lang="en-US" dirty="0">
                <a:solidFill>
                  <a:srgbClr val="0000FF"/>
                </a:solidFill>
              </a:rPr>
              <a:t>read mapping by </a:t>
            </a:r>
            <a:r>
              <a:rPr lang="en-US" b="1" dirty="0">
                <a:solidFill>
                  <a:srgbClr val="0000FF"/>
                </a:solidFill>
              </a:rPr>
              <a:t>~200X (sometimes more)</a:t>
            </a:r>
          </a:p>
          <a:p>
            <a:pPr lvl="1"/>
            <a:r>
              <a:rPr lang="en-US" b="1" dirty="0">
                <a:solidFill>
                  <a:srgbClr val="0000FF"/>
                </a:solidFill>
              </a:rPr>
              <a:t>Improves</a:t>
            </a:r>
            <a:r>
              <a:rPr lang="en-US" dirty="0">
                <a:solidFill>
                  <a:srgbClr val="0000FF"/>
                </a:solidFill>
              </a:rPr>
              <a:t> </a:t>
            </a:r>
            <a:r>
              <a:rPr lang="en-US" b="1" dirty="0">
                <a:solidFill>
                  <a:srgbClr val="0000FF"/>
                </a:solidFill>
              </a:rPr>
              <a:t>accuracy</a:t>
            </a:r>
            <a:r>
              <a:rPr lang="en-US" dirty="0">
                <a:solidFill>
                  <a:srgbClr val="0000FF"/>
                </a:solidFill>
              </a:rPr>
              <a:t> of read mapping </a:t>
            </a:r>
            <a:r>
              <a:rPr lang="en-US" dirty="0"/>
              <a:t>in the presence of errors</a:t>
            </a:r>
          </a:p>
        </p:txBody>
      </p:sp>
      <p:sp>
        <p:nvSpPr>
          <p:cNvPr id="4" name="Slide Number Placeholder 3"/>
          <p:cNvSpPr>
            <a:spLocks noGrp="1"/>
          </p:cNvSpPr>
          <p:nvPr>
            <p:ph type="sldNum" sz="quarter" idx="11"/>
          </p:nvPr>
        </p:nvSpPr>
        <p:spPr>
          <a:xfrm>
            <a:off x="6777038" y="638132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
        <p:nvSpPr>
          <p:cNvPr id="5" name="TextBox 4"/>
          <p:cNvSpPr txBox="1"/>
          <p:nvPr/>
        </p:nvSpPr>
        <p:spPr>
          <a:xfrm>
            <a:off x="251520" y="4797152"/>
            <a:ext cx="711274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Accelerating Read Mapping with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FastHASH</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2013.</a:t>
            </a:r>
          </a:p>
        </p:txBody>
      </p:sp>
      <p:sp>
        <p:nvSpPr>
          <p:cNvPr id="7" name="TextBox 6"/>
          <p:cNvSpPr txBox="1"/>
          <p:nvPr/>
        </p:nvSpPr>
        <p:spPr>
          <a:xfrm>
            <a:off x="251520" y="5085184"/>
            <a:ext cx="8575685"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Shifted Hamming Distance: A Fast and Accurate SIMD-friendly Filter to Accelerate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Alignment Verification in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2015.</a:t>
            </a:r>
          </a:p>
        </p:txBody>
      </p:sp>
    </p:spTree>
    <p:extLst>
      <p:ext uri="{BB962C8B-B14F-4D97-AF65-F5344CB8AC3E}">
        <p14:creationId xmlns:p14="http://schemas.microsoft.com/office/powerpoint/2010/main" val="249099668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3847426556"/>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Pipeline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E5936927-1B6F-4A4C-B5AD-52390DB79E20}"/>
              </a:ext>
            </a:extLst>
          </p:cNvPr>
          <p:cNvPicPr>
            <a:picLocks noChangeAspect="1"/>
          </p:cNvPicPr>
          <p:nvPr/>
        </p:nvPicPr>
        <p:blipFill>
          <a:blip r:embed="rId2"/>
          <a:stretch>
            <a:fillRect/>
          </a:stretch>
        </p:blipFill>
        <p:spPr>
          <a:xfrm>
            <a:off x="683568" y="976890"/>
            <a:ext cx="7851772" cy="5476445"/>
          </a:xfrm>
          <a:prstGeom prst="rect">
            <a:avLst/>
          </a:prstGeom>
        </p:spPr>
      </p:pic>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to appear in Briefings in Bioinformatics, 2018.</a:t>
            </a:r>
          </a:p>
        </p:txBody>
      </p:sp>
    </p:spTree>
    <p:extLst>
      <p:ext uri="{BB962C8B-B14F-4D97-AF65-F5344CB8AC3E}">
        <p14:creationId xmlns:p14="http://schemas.microsoft.com/office/powerpoint/2010/main" val="1218624620"/>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D5E408-C764-D045-BD7E-9E9080A7EAEA}"/>
              </a:ext>
            </a:extLst>
          </p:cNvPr>
          <p:cNvSpPr>
            <a:spLocks noGrp="1"/>
          </p:cNvSpPr>
          <p:nvPr>
            <p:ph type="title"/>
          </p:nvPr>
        </p:nvSpPr>
        <p:spPr/>
        <p:txBody>
          <a:bodyPr/>
          <a:lstStyle/>
          <a:p>
            <a:r>
              <a:rPr lang="en-US" dirty="0"/>
              <a:t>More on Genome Analysis: Another Talk</a:t>
            </a:r>
          </a:p>
        </p:txBody>
      </p:sp>
      <p:sp>
        <p:nvSpPr>
          <p:cNvPr id="4" name="Slide Number Placeholder 3">
            <a:extLst>
              <a:ext uri="{FF2B5EF4-FFF2-40B4-BE49-F238E27FC236}">
                <a16:creationId xmlns:a16="http://schemas.microsoft.com/office/drawing/2014/main" id="{819C577A-9665-DA47-916C-F8E9CED1AFF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a:extLst>
              <a:ext uri="{FF2B5EF4-FFF2-40B4-BE49-F238E27FC236}">
                <a16:creationId xmlns:a16="http://schemas.microsoft.com/office/drawing/2014/main" id="{EFB584AB-3B41-F64D-BEF2-930B63D95465}"/>
              </a:ext>
            </a:extLst>
          </p:cNvPr>
          <p:cNvPicPr>
            <a:picLocks noChangeAspect="1"/>
          </p:cNvPicPr>
          <p:nvPr/>
        </p:nvPicPr>
        <p:blipFill>
          <a:blip r:embed="rId2"/>
          <a:stretch>
            <a:fillRect/>
          </a:stretch>
        </p:blipFill>
        <p:spPr>
          <a:xfrm>
            <a:off x="899592" y="1036211"/>
            <a:ext cx="6998618" cy="5201101"/>
          </a:xfrm>
          <a:prstGeom prst="rect">
            <a:avLst/>
          </a:prstGeom>
        </p:spPr>
      </p:pic>
    </p:spTree>
    <p:extLst>
      <p:ext uri="{BB962C8B-B14F-4D97-AF65-F5344CB8AC3E}">
        <p14:creationId xmlns:p14="http://schemas.microsoft.com/office/powerpoint/2010/main" val="1674505424"/>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39552" y="256490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516D0B9A-DACF-734A-B009-4F71A047BF5D}"/>
              </a:ext>
            </a:extLst>
          </p:cNvPr>
          <p:cNvSpPr/>
          <p:nvPr/>
        </p:nvSpPr>
        <p:spPr>
          <a:xfrm>
            <a:off x="539552" y="4149080"/>
            <a:ext cx="5904656" cy="72008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40316977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Memory &amp; Storage</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7341D3D9-3FE8-4025-BF66-8DAB1ABB951F}" type="slidenum">
              <a:rPr lang="en-US" altLang="en-US" smtClean="0"/>
              <a:pPr/>
              <a:t>25</a:t>
            </a:fld>
            <a:endParaRPr lang="en-US" altLang="en-US"/>
          </a:p>
        </p:txBody>
      </p:sp>
    </p:spTree>
    <p:extLst>
      <p:ext uri="{BB962C8B-B14F-4D97-AF65-F5344CB8AC3E}">
        <p14:creationId xmlns:p14="http://schemas.microsoft.com/office/powerpoint/2010/main" val="852365373"/>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26</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and caches</a:t>
            </a: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27</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28</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a:t>Memory System: A </a:t>
            </a:r>
            <a:r>
              <a:rPr lang="en-US" sz="3800" b="1" i="1" dirty="0"/>
              <a:t>Shared Resource </a:t>
            </a:r>
            <a:r>
              <a:rPr lang="en-US" sz="3800" dirty="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29</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a:solidFill>
                  <a:srgbClr val="000000"/>
                </a:solidFill>
              </a:rPr>
              <a:t>Storage</a:t>
            </a: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and memory controllers</a:t>
            </a:r>
            <a:r>
              <a:rPr lang="en-US" dirty="0">
                <a:latin typeface="Tahoma" charset="0"/>
                <a:ea typeface="ＭＳ Ｐゴシック" charset="0"/>
                <a:cs typeface="ＭＳ Ｐゴシック" charset="0"/>
              </a:rPr>
              <a:t>, as we know them today, are (will be) </a:t>
            </a:r>
            <a:r>
              <a:rPr lang="en-US" dirty="0">
                <a:solidFill>
                  <a:srgbClr val="FF0000"/>
                </a:solidFill>
                <a:latin typeface="Tahoma" charset="0"/>
                <a:ea typeface="ＭＳ Ｐゴシック" charset="0"/>
                <a:cs typeface="ＭＳ Ｐゴシック" charset="0"/>
              </a:rPr>
              <a:t>unlikely to satisfy all requirements</a:t>
            </a: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a:solidFill>
                  <a:srgbClr val="FF0000"/>
                </a:solidFill>
                <a:latin typeface="Tahoma" charset="0"/>
                <a:ea typeface="ＭＳ Ｐゴシック" charset="0"/>
              </a:rPr>
              <a:t>enable new opportunities</a:t>
            </a:r>
            <a:r>
              <a:rPr lang="en-US" dirty="0">
                <a:latin typeface="Tahoma" charset="0"/>
                <a:ea typeface="ＭＳ Ｐゴシック" charset="0"/>
              </a:rPr>
              <a:t>: </a:t>
            </a:r>
            <a:r>
              <a:rPr lang="en-US" dirty="0" err="1">
                <a:latin typeface="Tahoma" charset="0"/>
                <a:ea typeface="ＭＳ Ｐゴシック" charset="0"/>
              </a:rPr>
              <a:t>memory+storage</a:t>
            </a:r>
            <a:r>
              <a:rPr lang="en-US" dirty="0">
                <a:latin typeface="Tahoma" charset="0"/>
                <a:ea typeface="ＭＳ Ｐゴシック" charset="0"/>
              </a:rPr>
              <a:t> merging</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system</a:t>
            </a:r>
          </a:p>
          <a:p>
            <a:pPr lvl="1"/>
            <a:r>
              <a:rPr lang="en-US" dirty="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requirements</a:t>
            </a:r>
          </a:p>
          <a:p>
            <a:pPr lvl="1"/>
            <a:endParaRPr lang="en-US" dirty="0">
              <a:solidFill>
                <a:srgbClr val="0000FF"/>
              </a:solidFill>
              <a:latin typeface="Tahoma" charset="0"/>
              <a:ea typeface="ＭＳ Ｐゴシック" charset="0"/>
              <a:cs typeface="ＭＳ Ｐゴシック" charset="0"/>
            </a:endParaRPr>
          </a:p>
          <a:p>
            <a:pPr marL="344487" lvl="1" indent="0">
              <a:buNone/>
            </a:pPr>
            <a:endParaRPr lang="en-US" dirty="0">
              <a:solidFill>
                <a:srgbClr val="0000FF"/>
              </a:solidFill>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30</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31</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cores/agents</a:t>
            </a: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cloud computing, GPUs, mobile, heterogeneity</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32</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a:latin typeface="Garamond" charset="0"/>
                <a:ea typeface="ＭＳ Ｐゴシック" charset="0"/>
                <a:cs typeface="ＭＳ Ｐゴシック" charset="0"/>
              </a:rPr>
              <a:t>Example: The 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a:solidFill>
                <a:srgbClr val="0000FF"/>
              </a:solidFill>
              <a:latin typeface="Tahoma" charset="0"/>
              <a:ea typeface="ＭＳ Ｐゴシック" charset="0"/>
              <a:cs typeface="ＭＳ Ｐゴシック" charset="0"/>
            </a:endParaRPr>
          </a:p>
          <a:p>
            <a:r>
              <a:rPr lang="en-US" sz="2100" i="1" dirty="0">
                <a:solidFill>
                  <a:srgbClr val="0000FF"/>
                </a:solidFill>
                <a:latin typeface="Tahoma" charset="0"/>
                <a:ea typeface="ＭＳ Ｐゴシック" charset="0"/>
                <a:cs typeface="ＭＳ Ｐゴシック" charset="0"/>
              </a:rPr>
              <a:t>Memory 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Trends worse for </a:t>
            </a:r>
            <a:r>
              <a:rPr lang="en-US" sz="2100" i="1" dirty="0">
                <a:solidFill>
                  <a:srgbClr val="0000FF"/>
                </a:solidFill>
                <a:latin typeface="Tahoma" charset="0"/>
                <a:ea typeface="ＭＳ Ｐゴシック" charset="0"/>
                <a:cs typeface="ＭＳ Ｐゴシック" charset="0"/>
              </a:rPr>
              <a:t>memory bandwidth per core</a:t>
            </a:r>
            <a:r>
              <a:rPr lang="en-US" sz="2100" dirty="0">
                <a:solidFill>
                  <a:srgbClr val="0000FF"/>
                </a:solidFill>
                <a:latin typeface="Tahoma" charset="0"/>
                <a:ea typeface="ＭＳ Ｐゴシック" charset="0"/>
                <a:cs typeface="ＭＳ Ｐゴシック" charset="0"/>
              </a:rPr>
              <a:t>!</a:t>
            </a:r>
          </a:p>
        </p:txBody>
      </p:sp>
      <p:sp>
        <p:nvSpPr>
          <p:cNvPr id="2560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33</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a:solidFill>
                  <a:srgbClr val="000000"/>
                </a:solidFill>
              </a:rPr>
              <a:t>Core count doubling ~ every 2 years </a:t>
            </a:r>
          </a:p>
          <a:p>
            <a:pPr eaLnBrk="1" fontAlgn="base" hangingPunct="1">
              <a:spcBef>
                <a:spcPct val="0"/>
              </a:spcBef>
              <a:spcAft>
                <a:spcPct val="0"/>
              </a:spcAft>
            </a:pPr>
            <a:r>
              <a:rPr lang="en-US" sz="2200" dirty="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a:solidFill>
                  <a:srgbClr val="000000"/>
                </a:solidFill>
                <a:latin typeface="Tahoma"/>
              </a:rPr>
              <a:t>Lim et al., ISCA 2009</a:t>
            </a: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Example: Capacity, Bandwidth &amp; Latency</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1725233750"/>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prstClr val="white"/>
                </a:solidFill>
                <a:latin typeface="Futura Medium" charset="0"/>
                <a:ea typeface="Futura Medium" charset="0"/>
                <a:cs typeface="Futura Medium" charset="0"/>
              </a:rPr>
              <a:t>Long memory </a:t>
            </a:r>
            <a:r>
              <a:rPr lang="en-US" sz="320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a:solidFill>
                  <a:prstClr val="white"/>
                </a:solidFill>
                <a:latin typeface="Futura Medium" charset="0"/>
                <a:ea typeface="Futura Medium" charset="0"/>
                <a:cs typeface="Futura Medium" charset="0"/>
              </a:rPr>
              <a:t>performance </a:t>
            </a:r>
            <a:r>
              <a:rPr lang="en-US" sz="3200" dirty="0">
                <a:solidFill>
                  <a:prstClr val="white"/>
                </a:solidFill>
                <a:latin typeface="Futura Medium" charset="0"/>
                <a:ea typeface="Futura Medium" charset="0"/>
                <a:cs typeface="Futura Medium" charset="0"/>
              </a:rPr>
              <a:t>bottleneck</a:t>
            </a:r>
          </a:p>
        </p:txBody>
      </p:sp>
    </p:spTree>
    <p:extLst>
      <p:ext uri="{BB962C8B-B14F-4D97-AF65-F5344CB8AC3E}">
        <p14:creationId xmlns:p14="http://schemas.microsoft.com/office/powerpoint/2010/main" val="1084350893"/>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a:solidFill>
                  <a:srgbClr val="FF0000"/>
                </a:solidFill>
                <a:latin typeface="Tahoma" charset="0"/>
                <a:ea typeface="ＭＳ Ｐゴシック" charset="0"/>
              </a:rPr>
              <a:t>~40-50% energy spent in off-chip memory hierarchy </a:t>
            </a:r>
            <a:r>
              <a:rPr lang="en-US" sz="1800" dirty="0">
                <a:solidFill>
                  <a:srgbClr val="008000"/>
                </a:solidFill>
                <a:latin typeface="Tahoma" charset="0"/>
                <a:ea typeface="ＭＳ Ｐゴシック" charset="0"/>
              </a:rPr>
              <a:t>[Lefurgy, IEEE Computer’03] </a:t>
            </a:r>
            <a:r>
              <a:rPr lang="en-US" dirty="0">
                <a:solidFill>
                  <a:srgbClr val="FF0000"/>
                </a:solidFill>
                <a:latin typeface="Tahoma" charset="0"/>
                <a:ea typeface="ＭＳ Ｐゴシック" charset="0"/>
              </a:rPr>
              <a:t>&gt;40% power in DRAM </a:t>
            </a:r>
            <a:r>
              <a:rPr lang="en-US" sz="1800" dirty="0">
                <a:solidFill>
                  <a:srgbClr val="008000"/>
                </a:solidFill>
                <a:latin typeface="Tahoma" charset="0"/>
                <a:ea typeface="ＭＳ Ｐゴシック" charset="0"/>
              </a:rPr>
              <a:t>[Ware, HPCA’10][Paul,ISCA’15]</a:t>
            </a:r>
          </a:p>
          <a:p>
            <a:pPr lvl="1"/>
            <a:r>
              <a:rPr lang="en-US" dirty="0">
                <a:solidFill>
                  <a:srgbClr val="FF0000"/>
                </a:solidFill>
                <a:latin typeface="Tahoma" charset="0"/>
                <a:ea typeface="ＭＳ Ｐゴシック" charset="0"/>
              </a:rPr>
              <a:t>DRAM consumes power even when not used (periodic refresh)</a:t>
            </a: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37</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X nm </a:t>
            </a: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capacity (density), 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38</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RLDRAM, TL-DRAM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39</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a16="http://schemas.microsoft.com/office/drawing/2014/main" val="20000"/>
                    </a:ext>
                  </a:extLst>
                </a:gridCol>
                <a:gridCol w="2232248">
                  <a:extLst>
                    <a:ext uri="{9D8B030D-6E8A-4147-A177-3AD203B41FA5}">
                      <a16:colId xmlns:a16="http://schemas.microsoft.com/office/drawing/2014/main" val="20001"/>
                    </a:ext>
                  </a:extLst>
                </a:gridCol>
                <a:gridCol w="2736304">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RL/TL-DRAM, FLY-RAM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40</a:t>
            </a:fld>
            <a:endParaRPr lang="en-US" altLang="en-US"/>
          </a:p>
        </p:txBody>
      </p:sp>
    </p:spTree>
    <p:extLst>
      <p:ext uri="{BB962C8B-B14F-4D97-AF65-F5344CB8AC3E}">
        <p14:creationId xmlns:p14="http://schemas.microsoft.com/office/powerpoint/2010/main" val="1644718119"/>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Major Trend: Hybrid Main Memory</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a:solidFill>
                  <a:schemeClr val="tx1"/>
                </a:solidFill>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000000"/>
                </a:solidFill>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6633">
                    <a:lumMod val="75000"/>
                  </a:srgbClr>
                </a:solidFill>
              </a:rPr>
              <a:t>Fast, </a:t>
            </a:r>
            <a:r>
              <a:rPr lang="en-US" b="1" dirty="0">
                <a:solidFill>
                  <a:srgbClr val="006633">
                    <a:lumMod val="75000"/>
                  </a:srgbClr>
                </a:solidFill>
              </a:rPr>
              <a:t>durable</a:t>
            </a:r>
          </a:p>
          <a:p>
            <a:pPr algn="ctr"/>
            <a:r>
              <a:rPr lang="en-US" dirty="0">
                <a:solidFill>
                  <a:srgbClr val="8C0000"/>
                </a:solidFill>
              </a:rPr>
              <a:t>Small, </a:t>
            </a:r>
          </a:p>
          <a:p>
            <a:pPr algn="ctr"/>
            <a:r>
              <a:rPr lang="en-US" dirty="0">
                <a:solidFill>
                  <a:srgbClr val="8C0000"/>
                </a:solidFill>
              </a:rPr>
              <a:t>leaky, volatile, </a:t>
            </a:r>
          </a:p>
          <a:p>
            <a:pPr algn="ctr"/>
            <a:r>
              <a:rPr lang="en-US" dirty="0">
                <a:solidFill>
                  <a:srgbClr val="8C0000"/>
                </a:solidFill>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4D26"/>
                </a:solidFill>
              </a:rPr>
              <a:t>Large, non-volatile, low-cost</a:t>
            </a:r>
          </a:p>
          <a:p>
            <a:pPr algn="ctr"/>
            <a:r>
              <a:rPr lang="en-US" dirty="0">
                <a:solidFill>
                  <a:srgbClr val="8C0000"/>
                </a:solidFill>
              </a:rPr>
              <a:t>Slow, </a:t>
            </a:r>
            <a:r>
              <a:rPr lang="en-US" b="1" dirty="0">
                <a:solidFill>
                  <a:srgbClr val="8C0000"/>
                </a:solidFill>
              </a:rPr>
              <a:t>wears out, </a:t>
            </a:r>
            <a:r>
              <a:rPr lang="en-US" dirty="0">
                <a:solidFill>
                  <a:srgbClr val="8C0000"/>
                </a:solidFill>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303030"/>
                </a:solidFill>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a:solidFill>
                  <a:srgbClr val="303030"/>
                </a:solidFill>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a:solidFill>
                  <a:srgbClr val="303030"/>
                </a:solidFill>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a:solidFill>
                  <a:srgbClr val="000000"/>
                </a:solidFill>
              </a:rPr>
              <a:t>Hardware/software manage data allocation and movement </a:t>
            </a:r>
          </a:p>
          <a:p>
            <a:pPr algn="ctr"/>
            <a:r>
              <a:rPr lang="en-US" sz="2400" dirty="0">
                <a:solidFill>
                  <a:srgbClr val="008000"/>
                </a:solidFill>
              </a:rPr>
              <a:t>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Foreshadowing</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42</a:t>
            </a:fld>
            <a:endParaRPr lang="en-US"/>
          </a:p>
        </p:txBody>
      </p:sp>
    </p:spTree>
    <p:extLst>
      <p:ext uri="{BB962C8B-B14F-4D97-AF65-F5344CB8AC3E}">
        <p14:creationId xmlns:p14="http://schemas.microsoft.com/office/powerpoint/2010/main" val="91513015"/>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1199951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44</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064891533"/>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solidFill>
                  <a:srgbClr val="0432FF"/>
                </a:solidFill>
                <a:latin typeface="Tahoma" charset="0"/>
                <a:ea typeface="ＭＳ Ｐゴシック" charset="0"/>
                <a:cs typeface="ＭＳ Ｐゴシック" charset="0"/>
              </a:rPr>
              <a:t>The Need for Intelligent Memory Controllers</a:t>
            </a:r>
          </a:p>
          <a:p>
            <a:pPr lvl="1" eaLnBrk="1" hangingPunct="1"/>
            <a:r>
              <a:rPr lang="en-US" dirty="0">
                <a:solidFill>
                  <a:srgbClr val="0432FF"/>
                </a:solidFill>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45</a:t>
            </a:fld>
            <a:endParaRPr lang="en-US" sz="1600">
              <a:solidFill>
                <a:srgbClr val="000000"/>
              </a:solidFill>
              <a:latin typeface="Garamond" charset="0"/>
            </a:endParaRPr>
          </a:p>
        </p:txBody>
      </p:sp>
    </p:spTree>
    <p:extLst>
      <p:ext uri="{BB962C8B-B14F-4D97-AF65-F5344CB8AC3E}">
        <p14:creationId xmlns:p14="http://schemas.microsoft.com/office/powerpoint/2010/main" val="822865674"/>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Maslow’s (Human) Hierarchy of Needs</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r>
              <a:rPr lang="en-US" dirty="0"/>
              <a:t>We need to start with </a:t>
            </a:r>
            <a:r>
              <a:rPr lang="en-US" dirty="0">
                <a:solidFill>
                  <a:srgbClr val="FF0000"/>
                </a:solidFill>
              </a:rPr>
              <a:t>reliability and security</a:t>
            </a:r>
            <a:r>
              <a:rPr lang="is-IS" dirty="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46</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a:solidFill>
                  <a:srgbClr val="000000"/>
                </a:solidFill>
              </a:rPr>
              <a:t>Maslow, “</a:t>
            </a:r>
            <a:r>
              <a:rPr lang="en-US" dirty="0">
                <a:solidFill>
                  <a:srgbClr val="0000FF"/>
                </a:solidFill>
              </a:rPr>
              <a:t>A Theory of Human Motivation</a:t>
            </a:r>
            <a:r>
              <a:rPr lang="en-US" dirty="0">
                <a:solidFill>
                  <a:srgbClr val="000000"/>
                </a:solidFill>
              </a:rPr>
              <a:t>,” </a:t>
            </a:r>
          </a:p>
          <a:p>
            <a:r>
              <a:rPr lang="en-US" dirty="0">
                <a:solidFill>
                  <a:srgbClr val="000000"/>
                </a:solidFill>
              </a:rPr>
              <a:t>Psychological Review, 1943. </a:t>
            </a:r>
          </a:p>
        </p:txBody>
      </p:sp>
      <p:sp>
        <p:nvSpPr>
          <p:cNvPr id="7" name="TextBox 6"/>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a:solidFill>
                  <a:srgbClr val="000000"/>
                </a:solidFill>
              </a:rPr>
              <a:t>Maslow, “</a:t>
            </a:r>
            <a:r>
              <a:rPr lang="en-US" dirty="0">
                <a:solidFill>
                  <a:srgbClr val="0000FF"/>
                </a:solidFill>
              </a:rPr>
              <a:t>A Theory of Human Motivation</a:t>
            </a:r>
            <a:r>
              <a:rPr lang="en-US" dirty="0">
                <a:solidFill>
                  <a:srgbClr val="000000"/>
                </a:solidFill>
              </a:rPr>
              <a:t>,” </a:t>
            </a:r>
          </a:p>
          <a:p>
            <a:r>
              <a:rPr lang="en-US" dirty="0">
                <a:solidFill>
                  <a:srgbClr val="000000"/>
                </a:solidFill>
              </a:rPr>
              <a:t>Psychological Review, 1943. </a:t>
            </a:r>
          </a:p>
          <a:p>
            <a:endParaRPr lang="en-US" dirty="0">
              <a:solidFill>
                <a:srgbClr val="000000"/>
              </a:solidFill>
            </a:endParaRPr>
          </a:p>
          <a:p>
            <a:r>
              <a:rPr lang="en-US" dirty="0">
                <a:solidFill>
                  <a:srgbClr val="000000"/>
                </a:solidFill>
              </a:rPr>
              <a:t>Maslow, “</a:t>
            </a:r>
            <a:r>
              <a:rPr lang="en-US" dirty="0">
                <a:solidFill>
                  <a:srgbClr val="0000FF"/>
                </a:solidFill>
              </a:rPr>
              <a:t>Motivation and Personality</a:t>
            </a:r>
            <a:r>
              <a:rPr lang="en-US" dirty="0">
                <a:solidFill>
                  <a:srgbClr val="000000"/>
                </a:solidFill>
              </a:rPr>
              <a:t>,”</a:t>
            </a:r>
          </a:p>
          <a:p>
            <a:r>
              <a:rPr lang="en-US" dirty="0">
                <a:solidFill>
                  <a:srgbClr val="000000"/>
                </a:solidFill>
              </a:rPr>
              <a:t>Book, 1954-1970.</a:t>
            </a:r>
          </a:p>
        </p:txBody>
      </p:sp>
    </p:spTree>
    <p:extLst>
      <p:ext uri="{BB962C8B-B14F-4D97-AF65-F5344CB8AC3E}">
        <p14:creationId xmlns:p14="http://schemas.microsoft.com/office/powerpoint/2010/main" val="17986028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Reliable/Secure/Safe is This Bridge?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www.technologystudent.com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/struct1/tacom1.png</a:t>
            </a:r>
          </a:p>
        </p:txBody>
      </p:sp>
    </p:spTree>
    <p:extLst>
      <p:ext uri="{BB962C8B-B14F-4D97-AF65-F5344CB8AC3E}">
        <p14:creationId xmlns:p14="http://schemas.microsoft.com/office/powerpoint/2010/main" val="420350836"/>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Collapse of the “Galloping Gertie”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Tree>
    <p:extLst>
      <p:ext uri="{BB962C8B-B14F-4D97-AF65-F5344CB8AC3E}">
        <p14:creationId xmlns:p14="http://schemas.microsoft.com/office/powerpoint/2010/main" val="122927463"/>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Secure Are These People?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547664" y="6525344"/>
            <a:ext cx="6534472"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rPr>
              <a:t>Security is about preventing unforeseen consequences</a:t>
            </a:r>
          </a:p>
        </p:txBody>
      </p:sp>
    </p:spTree>
    <p:extLst>
      <p:ext uri="{BB962C8B-B14F-4D97-AF65-F5344CB8AC3E}">
        <p14:creationId xmlns:p14="http://schemas.microsoft.com/office/powerpoint/2010/main" val="30984049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50</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67609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51</a:t>
            </a:fld>
            <a:endParaRPr lang="en-US" altLang="en-US">
              <a:solidFill>
                <a:srgbClr val="000000"/>
              </a:solidFill>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xmlns=""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109125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52</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1836364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a:solidFill>
                  <a:srgbClr val="0000FF"/>
                </a:solidFill>
                <a:hlinkClick r:id="rId4"/>
              </a:rPr>
              <a:t>An Experimental Study of Data Retention Behavior in Modern DRAM Devices: Implications for Retention Time Profiling Mechanisms</a:t>
            </a:r>
            <a:r>
              <a:rPr lang="en-US" sz="1600" dirty="0">
                <a:solidFill>
                  <a:srgbClr val="000000"/>
                </a:solidFill>
              </a:rPr>
              <a:t> (Liu et al., ISCA 2013)</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5"/>
              </a:rPr>
              <a:t>The Efficacy of Error Mitigation Techniques for DRAM Retention Failures: A Comparative Experimental Study</a:t>
            </a:r>
            <a:r>
              <a:rPr lang="en-US" sz="1600" dirty="0">
                <a:solidFill>
                  <a:srgbClr val="000000"/>
                </a:solidFill>
                <a:ea typeface="ＭＳ Ｐゴシック" charset="0"/>
                <a:cs typeface="ＭＳ Ｐゴシック" charset="0"/>
              </a:rPr>
              <a:t> </a:t>
            </a:r>
          </a:p>
          <a:p>
            <a:pPr lvl="1"/>
            <a:r>
              <a:rPr lang="en-US" sz="1600" dirty="0">
                <a:solidFill>
                  <a:srgbClr val="000000"/>
                </a:solidFill>
                <a:ea typeface="ＭＳ Ｐゴシック" charset="0"/>
                <a:cs typeface="ＭＳ Ｐゴシック" charset="0"/>
              </a:rPr>
              <a:t>(Khan et al., SIGMETRICS 2014)</a:t>
            </a:r>
            <a:endParaRPr lang="en-US" sz="1600" dirty="0">
              <a:solidFill>
                <a:srgbClr val="000000"/>
              </a:solidFill>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a:solidFill>
                  <a:srgbClr val="0000FF"/>
                </a:solidFill>
                <a:hlinkClick r:id="rId6"/>
              </a:rPr>
              <a:t>Flipping Bits in Memory Without Accessing Them: An Experimental Study of DRAM Disturbance Errors</a:t>
            </a:r>
            <a:r>
              <a:rPr lang="en-US" sz="1600" dirty="0">
                <a:solidFill>
                  <a:srgbClr val="000000"/>
                </a:solidFill>
              </a:rPr>
              <a:t> (Kim et al., ISCA 2014)</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7"/>
              </a:rPr>
              <a:t>Adaptive-Latency DRAM: Optimizing DRAM Timing for the Common-Case</a:t>
            </a:r>
            <a:r>
              <a:rPr lang="en-US" sz="1600" dirty="0">
                <a:solidFill>
                  <a:srgbClr val="000000"/>
                </a:solidFill>
                <a:ea typeface="ＭＳ Ｐゴシック" charset="0"/>
                <a:cs typeface="ＭＳ Ｐゴシック" charset="0"/>
              </a:rPr>
              <a:t> (Lee et al., HPCA 2015)</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8"/>
              </a:rPr>
              <a:t>AVATAR: A Variable-Retention-Time (VRT) Aware Refresh for DRAM Systems</a:t>
            </a:r>
            <a:r>
              <a:rPr lang="en-US" sz="1600" dirty="0">
                <a:solidFill>
                  <a:srgbClr val="000000"/>
                </a:solidFill>
                <a:ea typeface="ＭＳ Ｐゴシック" charset="0"/>
                <a:cs typeface="ＭＳ Ｐゴシック" charset="0"/>
              </a:rPr>
              <a:t> (</a:t>
            </a:r>
            <a:r>
              <a:rPr lang="en-US" sz="1600" dirty="0" err="1">
                <a:solidFill>
                  <a:srgbClr val="000000"/>
                </a:solidFill>
                <a:ea typeface="ＭＳ Ｐゴシック" charset="0"/>
                <a:cs typeface="ＭＳ Ｐゴシック" charset="0"/>
              </a:rPr>
              <a:t>Qureshi</a:t>
            </a:r>
            <a:r>
              <a:rPr lang="en-US" sz="1600" dirty="0">
                <a:solidFill>
                  <a:srgbClr val="000000"/>
                </a:solidFill>
                <a:ea typeface="ＭＳ Ｐゴシック" charset="0"/>
                <a:cs typeface="ＭＳ Ｐゴシック" charset="0"/>
              </a:rPr>
              <a:t> et al., DSN 2015)</a:t>
            </a:r>
            <a:endParaRPr lang="en-US" sz="1600" dirty="0">
              <a:solidFill>
                <a:srgbClr val="000000"/>
              </a:solidFill>
            </a:endParaRPr>
          </a:p>
        </p:txBody>
      </p:sp>
    </p:spTree>
    <p:extLst>
      <p:ext uri="{BB962C8B-B14F-4D97-AF65-F5344CB8AC3E}">
        <p14:creationId xmlns:p14="http://schemas.microsoft.com/office/powerpoint/2010/main" val="1763591603"/>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54</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Tree>
    <p:extLst>
      <p:ext uri="{BB962C8B-B14F-4D97-AF65-F5344CB8AC3E}">
        <p14:creationId xmlns:p14="http://schemas.microsoft.com/office/powerpoint/2010/main" val="121596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55</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6841399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56</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93029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a:t>Data Retention in Memory </a:t>
            </a:r>
            <a:r>
              <a:rPr lang="en-US" sz="3000" b="1" dirty="0">
                <a:solidFill>
                  <a:srgbClr val="006633"/>
                </a:solidFill>
              </a:rPr>
              <a:t>[Liu et al., ISCA 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57</a:t>
            </a:fld>
            <a:endParaRPr lang="en-US"/>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algn="ctr"/>
            <a:r>
              <a:rPr lang="en-US" b="1" dirty="0">
                <a:solidFill>
                  <a:srgbClr val="FF0000"/>
                </a:solidFill>
              </a:rPr>
              <a:t>Location</a:t>
            </a:r>
            <a:r>
              <a:rPr lang="en-US" dirty="0">
                <a:solidFill>
                  <a:srgbClr val="FF0000"/>
                </a:solidFill>
              </a:rPr>
              <a:t> dependent</a:t>
            </a:r>
          </a:p>
          <a:p>
            <a:pPr algn="ctr"/>
            <a:r>
              <a:rPr lang="en-US" b="1" dirty="0">
                <a:solidFill>
                  <a:srgbClr val="FF0000"/>
                </a:solidFill>
              </a:rPr>
              <a:t>Stored value pattern </a:t>
            </a:r>
            <a:r>
              <a:rPr lang="en-US" dirty="0">
                <a:solidFill>
                  <a:srgbClr val="FF0000"/>
                </a:solidFill>
              </a:rPr>
              <a:t>dependent</a:t>
            </a:r>
          </a:p>
          <a:p>
            <a:pPr algn="ctr"/>
            <a:r>
              <a:rPr lang="en-US" b="1" dirty="0">
                <a:solidFill>
                  <a:srgbClr val="FF0000"/>
                </a:solidFill>
              </a:rPr>
              <a:t>Time</a:t>
            </a:r>
            <a:r>
              <a:rPr lang="en-US" dirty="0">
                <a:solidFill>
                  <a:srgbClr val="FF0000"/>
                </a:solidFill>
              </a:rPr>
              <a:t> dependent</a:t>
            </a:r>
          </a:p>
        </p:txBody>
      </p:sp>
    </p:spTree>
    <p:extLst>
      <p:ext uri="{BB962C8B-B14F-4D97-AF65-F5344CB8AC3E}">
        <p14:creationId xmlns:p14="http://schemas.microsoft.com/office/powerpoint/2010/main" val="4746528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Curious Discovery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58</a:t>
            </a:fld>
            <a:endParaRPr lang="en-US" altLang="en-US">
              <a:solidFill>
                <a:srgbClr val="000000"/>
              </a:solidFill>
            </a:endParaRPr>
          </a:p>
        </p:txBody>
      </p:sp>
    </p:spTree>
    <p:extLst>
      <p:ext uri="{BB962C8B-B14F-4D97-AF65-F5344CB8AC3E}">
        <p14:creationId xmlns:p14="http://schemas.microsoft.com/office/powerpoint/2010/main" val="1422301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RowHammer</a:t>
            </a: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 simple hardware failure mechanism </a:t>
            </a:r>
          </a:p>
          <a:p>
            <a:pPr marL="0" indent="0" algn="ctr">
              <a:buNone/>
            </a:pPr>
            <a:r>
              <a:rPr lang="en-US" sz="3200" dirty="0">
                <a:solidFill>
                  <a:srgbClr val="0000FF"/>
                </a:solidFill>
                <a:latin typeface="Tahoma" charset="0"/>
              </a:rPr>
              <a:t>can create a widespread </a:t>
            </a:r>
          </a:p>
          <a:p>
            <a:pPr marL="0" indent="0" algn="ctr">
              <a:buNone/>
            </a:pPr>
            <a:r>
              <a:rPr lang="en-US" sz="3200" dirty="0">
                <a:solidFill>
                  <a:srgbClr val="FF0000"/>
                </a:solidFill>
                <a:latin typeface="Tahoma" charset="0"/>
              </a:rPr>
              <a:t>system security vulnerability</a:t>
            </a:r>
          </a:p>
        </p:txBody>
      </p:sp>
      <p:sp>
        <p:nvSpPr>
          <p:cNvPr id="2304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59</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769029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Hammered Row</a:t>
            </a: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reading</a:t>
            </a:r>
            <a:r>
              <a:rPr lang="en-US" sz="2600" dirty="0">
                <a:solidFill>
                  <a:prstClr val="black"/>
                </a:solidFill>
                <a:latin typeface="Calibri Light"/>
                <a:ea typeface="ＭＳ Ｐゴシック" charset="0"/>
                <a:cs typeface="ＭＳ Ｐゴシック" charset="0"/>
              </a:rPr>
              <a:t> a row enough times (before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60</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DRAM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3"/>
              </a:rPr>
              <a:t>Flipping Bits in Memory Without Accessing Them: An Experimental Study of DRAM Disturbance Errors</a:t>
            </a:r>
            <a:r>
              <a:rPr lang="en-US" dirty="0">
                <a:solidFill>
                  <a:srgbClr val="0000FF"/>
                </a:solidFill>
                <a:ea typeface="ＭＳ Ｐゴシック" charset="0"/>
                <a:cs typeface="ＭＳ Ｐゴシック" charset="0"/>
              </a:rPr>
              <a:t>,</a:t>
            </a:r>
            <a:r>
              <a:rPr lang="en-US" dirty="0">
                <a:solidFill>
                  <a:prstClr val="black"/>
                </a:solidFill>
                <a:latin typeface="Tahoma" charset="0"/>
                <a:ea typeface="ＭＳ Ｐゴシック" charset="0"/>
                <a:cs typeface="ＭＳ Ｐゴシック" charset="0"/>
              </a:rPr>
              <a:t> </a:t>
            </a:r>
            <a:r>
              <a:rPr lang="en-US" dirty="0">
                <a:solidFill>
                  <a:prstClr val="black"/>
                </a:solidFill>
                <a:ea typeface="ＭＳ Ｐゴシック" charset="0"/>
                <a:cs typeface="ＭＳ Ｐゴシック" charset="0"/>
              </a:rPr>
              <a:t>(Kim et al., ISCA 2014)</a:t>
            </a:r>
          </a:p>
        </p:txBody>
      </p:sp>
    </p:spTree>
    <p:extLst>
      <p:ext uri="{BB962C8B-B14F-4D97-AF65-F5344CB8AC3E}">
        <p14:creationId xmlns:p14="http://schemas.microsoft.com/office/powerpoint/2010/main" val="760925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5B9BD5"/>
                </a:solidFill>
                <a:latin typeface="Calibri Light"/>
              </a:rPr>
              <a:t>A</a:t>
            </a:r>
            <a:r>
              <a:rPr lang="en-US" sz="4000" b="1">
                <a:solidFill>
                  <a:srgbClr val="5B9BD5"/>
                </a:solidFill>
                <a:latin typeface="Calibri Light"/>
              </a:rPr>
              <a:t> </a:t>
            </a:r>
            <a:r>
              <a:rPr lang="en-US" sz="3200">
                <a:solidFill>
                  <a:srgbClr val="5B9BD5"/>
                </a:solidFill>
                <a:latin typeface="Calibri Light"/>
              </a:rPr>
              <a:t>company</a:t>
            </a:r>
            <a:endParaRPr lang="en-US" sz="400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ED7D31"/>
                </a:solidFill>
                <a:latin typeface="Calibri Light"/>
              </a:rPr>
              <a:t>B</a:t>
            </a:r>
            <a:r>
              <a:rPr lang="en-US" sz="4000">
                <a:solidFill>
                  <a:srgbClr val="ED7D31"/>
                </a:solidFill>
                <a:latin typeface="Calibri Light"/>
              </a:rPr>
              <a:t> </a:t>
            </a:r>
            <a:r>
              <a:rPr lang="en-US" sz="3200">
                <a:solidFill>
                  <a:srgbClr val="ED7D31"/>
                </a:solidFill>
                <a:latin typeface="Calibri Light"/>
              </a:rPr>
              <a:t>company</a:t>
            </a:r>
            <a:endParaRPr lang="en-US" sz="400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70AD47"/>
                </a:solidFill>
                <a:latin typeface="Calibri Light"/>
              </a:rPr>
              <a:t>C </a:t>
            </a:r>
            <a:r>
              <a:rPr lang="en-US" sz="3200">
                <a:solidFill>
                  <a:srgbClr val="70AD47"/>
                </a:solidFill>
                <a:latin typeface="Calibri Light"/>
              </a:rPr>
              <a:t>company</a:t>
            </a:r>
            <a:endParaRPr lang="en-US" sz="400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5B9BD5"/>
                </a:solidFill>
                <a:latin typeface="Calibri Light"/>
                <a:cs typeface="Courier New" panose="02070309020205020404" pitchFamily="49" charset="0"/>
              </a:rPr>
              <a:t>Up to</a:t>
            </a:r>
          </a:p>
          <a:p>
            <a:pPr algn="ctr"/>
            <a:r>
              <a:rPr lang="en-US" sz="4400" b="1"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ED7D31"/>
                </a:solidFill>
                <a:latin typeface="Calibri Light"/>
                <a:cs typeface="Courier New" panose="02070309020205020404" pitchFamily="49" charset="0"/>
              </a:rPr>
              <a:t>Up to</a:t>
            </a:r>
          </a:p>
          <a:p>
            <a:pPr algn="ctr"/>
            <a:r>
              <a:rPr lang="en-US" sz="4400" b="1"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br>
              <a:rPr lang="en-US" sz="3600"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70AD47"/>
                </a:solidFill>
                <a:latin typeface="Calibri Light"/>
                <a:cs typeface="Courier New" panose="02070309020205020404" pitchFamily="49" charset="0"/>
              </a:rPr>
              <a:t>Up to</a:t>
            </a:r>
          </a:p>
          <a:p>
            <a:pPr algn="ctr"/>
            <a:r>
              <a:rPr lang="en-US" sz="4400" b="1"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61</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5"/>
              </a:rPr>
              <a:t>Flipping Bits in Memory Without Accessing Them: An Experimental Study of DRAM Disturbance Errors</a:t>
            </a:r>
            <a:r>
              <a:rPr lang="en-US" dirty="0">
                <a:solidFill>
                  <a:srgbClr val="0000FF"/>
                </a:solidFill>
                <a:ea typeface="ＭＳ Ｐゴシック" charset="0"/>
                <a:cs typeface="ＭＳ Ｐゴシック" charset="0"/>
              </a:rPr>
              <a:t>,</a:t>
            </a:r>
            <a:r>
              <a:rPr lang="en-US" dirty="0">
                <a:solidFill>
                  <a:prstClr val="black"/>
                </a:solidFill>
                <a:latin typeface="Tahoma" charset="0"/>
                <a:ea typeface="ＭＳ Ｐゴシック" charset="0"/>
                <a:cs typeface="ＭＳ Ｐゴシック" charset="0"/>
              </a:rPr>
              <a:t> </a:t>
            </a:r>
            <a:r>
              <a:rPr lang="en-US" dirty="0">
                <a:solidFill>
                  <a:prstClr val="black"/>
                </a:solidFill>
                <a:ea typeface="ＭＳ Ｐゴシック" charset="0"/>
                <a:cs typeface="ＭＳ Ｐゴシック" charset="0"/>
              </a:rPr>
              <a:t>(Kim et al., ISCA 2014)</a:t>
            </a:r>
          </a:p>
        </p:txBody>
      </p:sp>
    </p:spTree>
    <p:extLst>
      <p:ext uri="{BB962C8B-B14F-4D97-AF65-F5344CB8AC3E}">
        <p14:creationId xmlns:p14="http://schemas.microsoft.com/office/powerpoint/2010/main" val="12497764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62</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15356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63</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a:solidFill>
                  <a:srgbClr val="70AE46"/>
                </a:solidFill>
                <a:latin typeface="Calibri Light"/>
                <a:cs typeface="Courier New" panose="02070309020205020404" pitchFamily="49" charset="0"/>
              </a:rPr>
              <a:t>First</a:t>
            </a:r>
          </a:p>
          <a:p>
            <a:pPr algn="ctr">
              <a:lnSpc>
                <a:spcPct val="80000"/>
              </a:lnSpc>
            </a:pPr>
            <a:r>
              <a:rPr lang="en-US" sz="2800" i="1" dirty="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706160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64</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a:solidFill>
                  <a:srgbClr val="FF0000"/>
                </a:solidFill>
                <a:latin typeface="Calibri Light"/>
              </a:rPr>
              <a:t>All modules from </a:t>
            </a:r>
            <a:r>
              <a:rPr lang="en-US" sz="3200" i="1" dirty="0">
                <a:solidFill>
                  <a:srgbClr val="FF0000"/>
                </a:solidFill>
                <a:latin typeface="Cambria Math" panose="02040503050406030204" pitchFamily="18" charset="0"/>
                <a:ea typeface="Cambria Math" panose="02040503050406030204" pitchFamily="18" charset="0"/>
              </a:rPr>
              <a:t>2012–2013 </a:t>
            </a:r>
            <a:r>
              <a:rPr lang="en-US" sz="3600" i="1" dirty="0">
                <a:solidFill>
                  <a:srgbClr val="FF0000"/>
                </a:solidFill>
                <a:latin typeface="Calibri Light"/>
              </a:rPr>
              <a:t>are vulnerable</a:t>
            </a: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a:solidFill>
                  <a:srgbClr val="70AE46"/>
                </a:solidFill>
                <a:latin typeface="Calibri Light"/>
                <a:cs typeface="Courier New" panose="02070309020205020404" pitchFamily="49" charset="0"/>
              </a:rPr>
              <a:t>First</a:t>
            </a:r>
          </a:p>
          <a:p>
            <a:pPr algn="ctr">
              <a:lnSpc>
                <a:spcPct val="80000"/>
              </a:lnSpc>
            </a:pPr>
            <a:r>
              <a:rPr lang="en-US" sz="2800" i="1" dirty="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2117471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420390101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cache hits</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Flush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from cache</a:t>
            </a: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endPar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endParaRP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row hits</a:t>
            </a: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to </a:t>
            </a:r>
            <a:r>
              <a:rPr kumimoji="0" lang="en-US" sz="32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Read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in another row</a:t>
            </a:r>
          </a:p>
        </p:txBody>
      </p:sp>
    </p:spTree>
    <p:extLst>
      <p:ext uri="{BB962C8B-B14F-4D97-AF65-F5344CB8AC3E}">
        <p14:creationId xmlns:p14="http://schemas.microsoft.com/office/powerpoint/2010/main" val="340393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346144344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362147395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Tree>
    <p:extLst>
      <p:ext uri="{BB962C8B-B14F-4D97-AF65-F5344CB8AC3E}">
        <p14:creationId xmlns:p14="http://schemas.microsoft.com/office/powerpoint/2010/main" val="318975732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sz="2400" i="1" dirty="0">
              <a:solidFill>
                <a:srgbClr val="FF0000"/>
              </a:solidFill>
            </a:endParaRPr>
          </a:p>
          <a:p>
            <a:endParaRPr lang="en-US" sz="3200" b="1" i="1" dirty="0">
              <a:solidFill>
                <a:srgbClr val="FF0000"/>
              </a:solidFill>
            </a:endParaRPr>
          </a:p>
          <a:p>
            <a:pPr marL="0" indent="0" algn="ctr">
              <a:buNone/>
            </a:pPr>
            <a:r>
              <a:rPr lang="en-US" sz="3200" b="1" dirty="0">
                <a:solidFill>
                  <a:srgbClr val="FF0000"/>
                </a:solidFill>
              </a:rPr>
              <a:t>A 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extLst>
                    <a:ext uri="{9D8B030D-6E8A-4147-A177-3AD203B41FA5}">
                      <a16:colId xmlns:a16="http://schemas.microsoft.com/office/drawing/2014/main" val="20000"/>
                    </a:ext>
                  </a:extLst>
                </a:gridCol>
                <a:gridCol w="1597269">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640080">
                <a:tc>
                  <a:txBody>
                    <a:bodyPr/>
                    <a:lstStyle/>
                    <a:p>
                      <a:pPr algn="ctr"/>
                      <a:r>
                        <a:rPr lang="en-US" sz="3200" b="1" dirty="0">
                          <a:solidFill>
                            <a:schemeClr val="bg1"/>
                          </a:solidFill>
                          <a:latin typeface="+mj-lt"/>
                        </a:rPr>
                        <a:t>CPU Architecture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a:solidFill>
                            <a:schemeClr val="bg1"/>
                          </a:solidFill>
                          <a:latin typeface="+mj-lt"/>
                        </a:rPr>
                        <a:t>Access-Rate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extLst>
                  <a:ext uri="{0D108BD9-81ED-4DB2-BD59-A6C34878D82A}">
                    <a16:rowId xmlns:a16="http://schemas.microsoft.com/office/drawing/2014/main" val="10000"/>
                  </a:ext>
                </a:extLst>
              </a:tr>
              <a:tr h="640080">
                <a:tc>
                  <a:txBody>
                    <a:bodyPr/>
                    <a:lstStyle/>
                    <a:p>
                      <a:r>
                        <a:rPr lang="en-US" sz="2800" b="0">
                          <a:solidFill>
                            <a:schemeClr val="tx1"/>
                          </a:solidFill>
                          <a:latin typeface="+mj-lt"/>
                        </a:rPr>
                        <a:t>Intel Haswell (2013)</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12.3M/sec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640080">
                <a:tc>
                  <a:txBody>
                    <a:bodyPr/>
                    <a:lstStyle/>
                    <a:p>
                      <a:r>
                        <a:rPr lang="en-US" sz="2800" b="0">
                          <a:solidFill>
                            <a:schemeClr val="tx1"/>
                          </a:solidFill>
                          <a:latin typeface="+mj-lt"/>
                        </a:rPr>
                        <a:t>Intel Ivy</a:t>
                      </a:r>
                      <a:r>
                        <a:rPr lang="en-US" sz="2800" b="0" baseline="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11.7M/sec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640080">
                <a:tc>
                  <a:txBody>
                    <a:bodyPr/>
                    <a:lstStyle/>
                    <a:p>
                      <a:r>
                        <a:rPr lang="en-US" sz="2800" b="0">
                          <a:solidFill>
                            <a:schemeClr val="tx1"/>
                          </a:solidFill>
                          <a:latin typeface="+mj-lt"/>
                        </a:rPr>
                        <a:t>Intel Sandy Bridge (2011)</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11.6M/sec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640080">
                <a:tc>
                  <a:txBody>
                    <a:bodyPr/>
                    <a:lstStyle/>
                    <a:p>
                      <a:r>
                        <a:rPr lang="en-US" sz="2800" b="0">
                          <a:solidFill>
                            <a:schemeClr val="tx1"/>
                          </a:solidFill>
                          <a:latin typeface="+mj-lt"/>
                        </a:rPr>
                        <a:t>AMD</a:t>
                      </a:r>
                      <a:r>
                        <a:rPr lang="en-US" sz="2800" b="0" baseline="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a:latin typeface="Cambria" panose="02040503050406030204" pitchFamily="18" charset="0"/>
                        </a:rPr>
                        <a:t>6.1M/sec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Rectangle 6"/>
          <p:cNvSpPr/>
          <p:nvPr/>
        </p:nvSpPr>
        <p:spPr>
          <a:xfrm>
            <a:off x="107504" y="6239053"/>
            <a:ext cx="824227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Kim+, “</a:t>
            </a:r>
            <a:r>
              <a:rPr kumimoji="0" lang="en-US" sz="1800" b="0" i="0" u="none" strike="noStrike" kern="1200" cap="none" spc="0" normalizeH="0" baseline="0" noProof="0" dirty="0">
                <a:ln>
                  <a:noFill/>
                </a:ln>
                <a:solidFill>
                  <a:srgbClr val="0000FF"/>
                </a:solidFill>
                <a:effectLst/>
                <a:uLnTx/>
                <a:uFillTx/>
                <a:latin typeface="Calibri"/>
                <a:ea typeface="+mn-ea"/>
                <a:cs typeface="+mn-cs"/>
              </a:rPr>
              <a:t>Flipping Bits in Memory Without Accessing Them: An Experimental Study of DRAM Disturbance Errors</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Observed Errors in Real Systems</a:t>
            </a:r>
          </a:p>
        </p:txBody>
      </p:sp>
    </p:spTree>
    <p:extLst>
      <p:ext uri="{BB962C8B-B14F-4D97-AF65-F5344CB8AC3E}">
        <p14:creationId xmlns:p14="http://schemas.microsoft.com/office/powerpoint/2010/main" val="326446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a:t>One Can Take Over an Otherwise-Secure System</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71</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hlinkClick r:id="rId5"/>
              </a:rPr>
              <a:t>Exploiting the DRAM rowhammer bug to gain kernel privileges </a:t>
            </a:r>
            <a:r>
              <a:rPr lang="en-US" dirty="0">
                <a:solidFill>
                  <a:srgbClr val="0000FF"/>
                </a:solidFill>
              </a:rPr>
              <a:t> (</a:t>
            </a:r>
            <a:r>
              <a:rPr lang="en-US" dirty="0" err="1">
                <a:solidFill>
                  <a:srgbClr val="0000FF"/>
                </a:solidFill>
              </a:rPr>
              <a:t>Seaborn</a:t>
            </a:r>
            <a:r>
              <a:rPr lang="en-US" dirty="0">
                <a:solidFill>
                  <a:srgbClr val="0000FF"/>
                </a:solidFill>
              </a:rPr>
              <a:t>, 2015)</a:t>
            </a: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6"/>
              </a:rPr>
              <a:t>Flipping Bits in Memory Without Accessing Them: An Experimental Study of DRAM Disturbance Errors</a:t>
            </a:r>
            <a:r>
              <a:rPr lang="en-US" dirty="0">
                <a:solidFill>
                  <a:srgbClr val="0000FF"/>
                </a:solidFill>
                <a:ea typeface="ＭＳ Ｐゴシック" charset="0"/>
                <a:cs typeface="ＭＳ Ｐゴシック" charset="0"/>
              </a:rPr>
              <a:t> (Kim et al., ISCA 2014)</a:t>
            </a:r>
          </a:p>
        </p:txBody>
      </p:sp>
    </p:spTree>
    <p:extLst>
      <p:ext uri="{BB962C8B-B14F-4D97-AF65-F5344CB8AC3E}">
        <p14:creationId xmlns:p14="http://schemas.microsoft.com/office/powerpoint/2010/main" val="11265240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RowHammer</a:t>
            </a:r>
            <a:r>
              <a:rPr lang="en-US" dirty="0"/>
              <a:t> Security Attack Example</a:t>
            </a:r>
          </a:p>
        </p:txBody>
      </p:sp>
      <p:sp>
        <p:nvSpPr>
          <p:cNvPr id="3" name="Content Placeholder 2"/>
          <p:cNvSpPr>
            <a:spLocks noGrp="1"/>
          </p:cNvSpPr>
          <p:nvPr>
            <p:ph idx="1"/>
          </p:nvPr>
        </p:nvSpPr>
        <p:spPr>
          <a:xfrm>
            <a:off x="228600" y="908720"/>
            <a:ext cx="8915400" cy="5193723"/>
          </a:xfrm>
        </p:spPr>
        <p:txBody>
          <a:bodyPr/>
          <a:lstStyle/>
          <a:p>
            <a:r>
              <a:rPr lang="en-US" sz="2000" dirty="0">
                <a:solidFill>
                  <a:srgbClr val="FF0000"/>
                </a:solidFill>
              </a:rPr>
              <a:t>“</a:t>
            </a:r>
            <a:r>
              <a:rPr lang="en-US" sz="2000" dirty="0" err="1">
                <a:solidFill>
                  <a:srgbClr val="FF0000"/>
                </a:solidFill>
              </a:rPr>
              <a:t>Rowhammer</a:t>
            </a:r>
            <a:r>
              <a:rPr lang="en-US" sz="2000" dirty="0">
                <a:solidFill>
                  <a:srgbClr val="FF0000"/>
                </a:solidFill>
              </a:rPr>
              <a:t>” is a problem with some recent DRAM devices in which repeatedly accessing a row of memory can cause bit flips in adjacent rows </a:t>
            </a:r>
            <a:r>
              <a:rPr lang="en-US" sz="2000" dirty="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a:p>
          <a:p>
            <a:r>
              <a:rPr lang="en-US" sz="2000" dirty="0"/>
              <a:t>We tested a selection of laptops and found that a subset of them exhibited the problem. </a:t>
            </a:r>
          </a:p>
          <a:p>
            <a:r>
              <a:rPr lang="en-US" sz="2000" dirty="0"/>
              <a:t>We built two working privilege escalation exploits that use this effect. </a:t>
            </a:r>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a:solidFill>
                  <a:srgbClr val="0000FF"/>
                </a:solidFill>
              </a:rPr>
              <a:t>Seaborn</a:t>
            </a:r>
            <a:r>
              <a:rPr lang="en-US" sz="1600" dirty="0">
                <a:solidFill>
                  <a:srgbClr val="0000FF"/>
                </a:solidFill>
              </a:rPr>
              <a:t>+, 2015)</a:t>
            </a:r>
          </a:p>
          <a:p>
            <a:pPr lvl="1"/>
            <a:endParaRPr lang="en-US" sz="1400" dirty="0"/>
          </a:p>
          <a:p>
            <a:r>
              <a:rPr lang="en-US" sz="2000" dirty="0"/>
              <a:t>One 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p>
          <a:p>
            <a:r>
              <a:rPr lang="en-US" sz="2000" dirty="0">
                <a:solidFill>
                  <a:srgbClr val="FF0000"/>
                </a:solidFill>
              </a:rPr>
              <a:t>When 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p>
          <a:p>
            <a:r>
              <a:rPr lang="en-US" sz="2000" dirty="0">
                <a:solidFill>
                  <a:srgbClr val="0000FF"/>
                </a:solidFill>
              </a:rPr>
              <a:t>It 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p:cNvSpPr/>
          <p:nvPr/>
        </p:nvSpPr>
        <p:spPr>
          <a:xfrm>
            <a:off x="107504" y="6545534"/>
            <a:ext cx="8496944"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3"/>
              </a:rPr>
              <a:t>Exploiting the DRAM rowhammer bug to gain kernel privileges </a:t>
            </a:r>
            <a:r>
              <a:rPr kumimoji="0" lang="en-US" sz="1600" b="0" i="0" u="none" strike="noStrike" kern="1200" cap="none" spc="0" normalizeH="0" baseline="0" noProof="0" dirty="0">
                <a:ln>
                  <a:noFill/>
                </a:ln>
                <a:solidFill>
                  <a:srgbClr val="0000FF"/>
                </a:solidFill>
                <a:effectLst/>
                <a:uLnTx/>
                <a:uFillTx/>
                <a:latin typeface="Tahoma"/>
                <a:ea typeface="+mn-ea"/>
                <a:cs typeface="+mn-cs"/>
              </a:rPr>
              <a:t>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600" b="0" i="0" u="none" strike="noStrike" kern="1200" cap="none" spc="0" normalizeH="0" baseline="0" noProof="0" dirty="0">
                <a:ln>
                  <a:noFill/>
                </a:ln>
                <a:solidFill>
                  <a:srgbClr val="0000FF"/>
                </a:solidFill>
                <a:effectLst/>
                <a:uLnTx/>
                <a:uFillTx/>
                <a:latin typeface="Tahoma"/>
                <a:ea typeface="+mn-ea"/>
                <a:cs typeface="+mn-cs"/>
              </a:rPr>
              <a:t> &amp;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Dullien</a:t>
            </a:r>
            <a:r>
              <a:rPr kumimoji="0" lang="en-US" sz="1600" b="0" i="0" u="none" strike="noStrike" kern="1200" cap="none" spc="0" normalizeH="0" baseline="0" noProof="0" dirty="0">
                <a:ln>
                  <a:noFill/>
                </a:ln>
                <a:solidFill>
                  <a:srgbClr val="0000FF"/>
                </a:solidFill>
                <a:effectLst/>
                <a:uLnTx/>
                <a:uFillTx/>
                <a:latin typeface="Tahoma"/>
                <a:ea typeface="+mn-ea"/>
                <a:cs typeface="+mn-cs"/>
              </a:rPr>
              <a:t>,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7397587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73</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spTree>
    <p:extLst>
      <p:ext uri="{BB962C8B-B14F-4D97-AF65-F5344CB8AC3E}">
        <p14:creationId xmlns:p14="http://schemas.microsoft.com/office/powerpoint/2010/main" val="12744310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74</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28469800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a:t>
            </a:r>
          </a:p>
        </p:txBody>
      </p:sp>
      <p:sp>
        <p:nvSpPr>
          <p:cNvPr id="25600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75</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a:solidFill>
                  <a:srgbClr val="000000"/>
                </a:solidFill>
              </a:rPr>
              <a:t>Source: </a:t>
            </a:r>
            <a:r>
              <a:rPr lang="en-US" sz="1000">
                <a:solidFill>
                  <a:srgbClr val="000000"/>
                </a:solidFill>
                <a:hlinkClick r:id="rId2"/>
              </a:rPr>
              <a:t>https://lab.dsst.io/32c3-slides/7197.html</a:t>
            </a:r>
            <a:r>
              <a:rPr lang="en-US" sz="100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JavaScript (DIMVA’16)</a:t>
            </a:r>
          </a:p>
        </p:txBody>
      </p:sp>
      <p:sp>
        <p:nvSpPr>
          <p:cNvPr id="2" name="Rectangle 1"/>
          <p:cNvSpPr/>
          <p:nvPr/>
        </p:nvSpPr>
        <p:spPr>
          <a:xfrm>
            <a:off x="539552" y="1043444"/>
            <a:ext cx="8064896" cy="384721"/>
          </a:xfrm>
          <a:prstGeom prst="rect">
            <a:avLst/>
          </a:prstGeom>
        </p:spPr>
        <p:txBody>
          <a:bodyPr wrap="square">
            <a:spAutoFit/>
          </a:bodyPr>
          <a:lstStyle/>
          <a:p>
            <a:r>
              <a:rPr lang="en-US" sz="1900" b="1" dirty="0">
                <a:solidFill>
                  <a:srgbClr val="FFFF00"/>
                </a:solidFill>
              </a:rPr>
              <a:t>“We can gain unrestricted access to systems of website visitors.”</a:t>
            </a:r>
          </a:p>
        </p:txBody>
      </p:sp>
    </p:spTree>
    <p:extLst>
      <p:ext uri="{BB962C8B-B14F-4D97-AF65-F5344CB8AC3E}">
        <p14:creationId xmlns:p14="http://schemas.microsoft.com/office/powerpoint/2010/main" val="1493960035"/>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(II)</a:t>
            </a:r>
          </a:p>
        </p:txBody>
      </p:sp>
      <p:sp>
        <p:nvSpPr>
          <p:cNvPr id="25702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76</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Platforms, CCS’16 </a:t>
            </a:r>
            <a:endParaRPr lang="en-US" dirty="0">
              <a:solidFill>
                <a:srgbClr val="000000"/>
              </a:solidFill>
            </a:endParaRPr>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a:solidFill>
                  <a:srgbClr val="FF0000"/>
                </a:solidFill>
              </a:rPr>
              <a:t>“Can gain control of a smart phone deterministically”</a:t>
            </a:r>
          </a:p>
        </p:txBody>
      </p:sp>
    </p:spTree>
    <p:extLst>
      <p:ext uri="{BB962C8B-B14F-4D97-AF65-F5344CB8AC3E}">
        <p14:creationId xmlns:p14="http://schemas.microsoft.com/office/powerpoint/2010/main" val="607507521"/>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FA2099-7438-6C41-BD1E-77D3C632D919}"/>
              </a:ext>
            </a:extLst>
          </p:cNvPr>
          <p:cNvSpPr>
            <a:spLocks noGrp="1"/>
          </p:cNvSpPr>
          <p:nvPr>
            <p:ph type="title"/>
          </p:nvPr>
        </p:nvSpPr>
        <p:spPr/>
        <p:txBody>
          <a:bodyPr/>
          <a:lstStyle/>
          <a:p>
            <a:r>
              <a:rPr lang="en-US" dirty="0"/>
              <a:t>More Security Implications (III)</a:t>
            </a:r>
          </a:p>
        </p:txBody>
      </p:sp>
      <p:sp>
        <p:nvSpPr>
          <p:cNvPr id="3" name="Content Placeholder 2">
            <a:extLst>
              <a:ext uri="{FF2B5EF4-FFF2-40B4-BE49-F238E27FC236}">
                <a16:creationId xmlns:a16="http://schemas.microsoft.com/office/drawing/2014/main" id="{FDB44C18-A93F-6244-A24A-038E49A3ED5A}"/>
              </a:ext>
            </a:extLst>
          </p:cNvPr>
          <p:cNvSpPr>
            <a:spLocks noGrp="1"/>
          </p:cNvSpPr>
          <p:nvPr>
            <p:ph idx="1"/>
          </p:nvPr>
        </p:nvSpPr>
        <p:spPr>
          <a:xfrm>
            <a:off x="228600" y="914400"/>
            <a:ext cx="8610600" cy="5193723"/>
          </a:xfrm>
        </p:spPr>
        <p:txBody>
          <a:bodyPr/>
          <a:lstStyle/>
          <a:p>
            <a:r>
              <a:rPr lang="en-US" dirty="0"/>
              <a:t>Using an integrated GPU in a mobile system to remotely escalate privilege via the WebGL interface </a:t>
            </a:r>
          </a:p>
        </p:txBody>
      </p:sp>
      <p:sp>
        <p:nvSpPr>
          <p:cNvPr id="4" name="Slide Number Placeholder 3">
            <a:extLst>
              <a:ext uri="{FF2B5EF4-FFF2-40B4-BE49-F238E27FC236}">
                <a16:creationId xmlns:a16="http://schemas.microsoft.com/office/drawing/2014/main" id="{1EB5FC4B-E474-AA49-B354-1B798E487C92}"/>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6" name="Picture 5">
            <a:extLst>
              <a:ext uri="{FF2B5EF4-FFF2-40B4-BE49-F238E27FC236}">
                <a16:creationId xmlns:a16="http://schemas.microsoft.com/office/drawing/2014/main" id="{F5E99A8D-841C-B445-A300-93E6B3F04407}"/>
              </a:ext>
            </a:extLst>
          </p:cNvPr>
          <p:cNvPicPr>
            <a:picLocks noChangeAspect="1"/>
          </p:cNvPicPr>
          <p:nvPr/>
        </p:nvPicPr>
        <p:blipFill>
          <a:blip r:embed="rId2"/>
          <a:stretch>
            <a:fillRect/>
          </a:stretch>
        </p:blipFill>
        <p:spPr>
          <a:xfrm>
            <a:off x="228600" y="1752600"/>
            <a:ext cx="8610600" cy="2919748"/>
          </a:xfrm>
          <a:prstGeom prst="rect">
            <a:avLst/>
          </a:prstGeom>
        </p:spPr>
      </p:pic>
      <p:pic>
        <p:nvPicPr>
          <p:cNvPr id="7" name="Picture 6">
            <a:extLst>
              <a:ext uri="{FF2B5EF4-FFF2-40B4-BE49-F238E27FC236}">
                <a16:creationId xmlns:a16="http://schemas.microsoft.com/office/drawing/2014/main" id="{B1855A90-FBD8-BD41-A0F7-9D3A4C42E8B3}"/>
              </a:ext>
            </a:extLst>
          </p:cNvPr>
          <p:cNvPicPr>
            <a:picLocks noChangeAspect="1"/>
          </p:cNvPicPr>
          <p:nvPr/>
        </p:nvPicPr>
        <p:blipFill>
          <a:blip r:embed="rId3"/>
          <a:stretch>
            <a:fillRect/>
          </a:stretch>
        </p:blipFill>
        <p:spPr>
          <a:xfrm>
            <a:off x="0" y="4644746"/>
            <a:ext cx="9144000" cy="2213254"/>
          </a:xfrm>
          <a:prstGeom prst="rect">
            <a:avLst/>
          </a:prstGeom>
        </p:spPr>
      </p:pic>
    </p:spTree>
    <p:extLst>
      <p:ext uri="{BB962C8B-B14F-4D97-AF65-F5344CB8AC3E}">
        <p14:creationId xmlns:p14="http://schemas.microsoft.com/office/powerpoint/2010/main" val="2732689620"/>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(IV)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5" name="Picture 4">
            <a:extLst>
              <a:ext uri="{FF2B5EF4-FFF2-40B4-BE49-F238E27FC236}">
                <a16:creationId xmlns:a16="http://schemas.microsoft.com/office/drawing/2014/main" id="{45FE8274-3CEC-914D-A2AC-AEE06FD6BF36}"/>
              </a:ext>
            </a:extLst>
          </p:cNvPr>
          <p:cNvPicPr>
            <a:picLocks noChangeAspect="1"/>
          </p:cNvPicPr>
          <p:nvPr/>
        </p:nvPicPr>
        <p:blipFill>
          <a:blip r:embed="rId2"/>
          <a:stretch>
            <a:fillRect/>
          </a:stretch>
        </p:blipFill>
        <p:spPr>
          <a:xfrm>
            <a:off x="0" y="1371600"/>
            <a:ext cx="9144000" cy="3248234"/>
          </a:xfrm>
          <a:prstGeom prst="rect">
            <a:avLst/>
          </a:prstGeom>
        </p:spPr>
      </p:pic>
      <p:pic>
        <p:nvPicPr>
          <p:cNvPr id="6" name="Picture 5">
            <a:extLst>
              <a:ext uri="{FF2B5EF4-FFF2-40B4-BE49-F238E27FC236}">
                <a16:creationId xmlns:a16="http://schemas.microsoft.com/office/drawing/2014/main" id="{3AD7630A-1496-6140-AC68-E6A296637906}"/>
              </a:ext>
            </a:extLst>
          </p:cNvPr>
          <p:cNvPicPr>
            <a:picLocks noChangeAspect="1"/>
          </p:cNvPicPr>
          <p:nvPr/>
        </p:nvPicPr>
        <p:blipFill>
          <a:blip r:embed="rId3"/>
          <a:stretch>
            <a:fillRect/>
          </a:stretch>
        </p:blipFill>
        <p:spPr>
          <a:xfrm>
            <a:off x="0" y="4572000"/>
            <a:ext cx="9144000" cy="2286000"/>
          </a:xfrm>
          <a:prstGeom prst="rect">
            <a:avLst/>
          </a:prstGeom>
        </p:spPr>
      </p:pic>
    </p:spTree>
    <p:extLst>
      <p:ext uri="{BB962C8B-B14F-4D97-AF65-F5344CB8AC3E}">
        <p14:creationId xmlns:p14="http://schemas.microsoft.com/office/powerpoint/2010/main" val="3346388125"/>
      </p:ext>
    </p:extLst>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8" name="Picture 7">
            <a:extLst>
              <a:ext uri="{FF2B5EF4-FFF2-40B4-BE49-F238E27FC236}">
                <a16:creationId xmlns:a16="http://schemas.microsoft.com/office/drawing/2014/main" id="{B1ED6C72-D6C8-A64D-A930-70738D148178}"/>
              </a:ext>
            </a:extLst>
          </p:cNvPr>
          <p:cNvPicPr>
            <a:picLocks noChangeAspect="1"/>
          </p:cNvPicPr>
          <p:nvPr/>
        </p:nvPicPr>
        <p:blipFill>
          <a:blip r:embed="rId2"/>
          <a:stretch>
            <a:fillRect/>
          </a:stretch>
        </p:blipFill>
        <p:spPr>
          <a:xfrm>
            <a:off x="596900" y="4255492"/>
            <a:ext cx="7874000" cy="2578100"/>
          </a:xfrm>
          <a:prstGeom prst="rect">
            <a:avLst/>
          </a:prstGeom>
        </p:spPr>
      </p:pic>
      <p:pic>
        <p:nvPicPr>
          <p:cNvPr id="9" name="Picture 8">
            <a:extLst>
              <a:ext uri="{FF2B5EF4-FFF2-40B4-BE49-F238E27FC236}">
                <a16:creationId xmlns:a16="http://schemas.microsoft.com/office/drawing/2014/main" id="{8F3C3AC7-2028-0549-AFBC-7C3F334D5BF0}"/>
              </a:ext>
            </a:extLst>
          </p:cNvPr>
          <p:cNvPicPr>
            <a:picLocks noChangeAspect="1"/>
          </p:cNvPicPr>
          <p:nvPr/>
        </p:nvPicPr>
        <p:blipFill>
          <a:blip r:embed="rId3"/>
          <a:stretch>
            <a:fillRect/>
          </a:stretch>
        </p:blipFill>
        <p:spPr>
          <a:xfrm>
            <a:off x="0" y="1628800"/>
            <a:ext cx="5950364" cy="2184197"/>
          </a:xfrm>
          <a:prstGeom prst="rect">
            <a:avLst/>
          </a:prstGeom>
        </p:spPr>
      </p:pic>
      <p:pic>
        <p:nvPicPr>
          <p:cNvPr id="10" name="Picture 9">
            <a:extLst>
              <a:ext uri="{FF2B5EF4-FFF2-40B4-BE49-F238E27FC236}">
                <a16:creationId xmlns:a16="http://schemas.microsoft.com/office/drawing/2014/main" id="{4E570075-D012-684E-8F83-89BAA734C085}"/>
              </a:ext>
            </a:extLst>
          </p:cNvPr>
          <p:cNvPicPr>
            <a:picLocks noChangeAspect="1"/>
          </p:cNvPicPr>
          <p:nvPr/>
        </p:nvPicPr>
        <p:blipFill>
          <a:blip r:embed="rId4"/>
          <a:stretch>
            <a:fillRect/>
          </a:stretch>
        </p:blipFill>
        <p:spPr>
          <a:xfrm>
            <a:off x="5950364" y="1697211"/>
            <a:ext cx="3174187" cy="2325913"/>
          </a:xfrm>
          <a:prstGeom prst="rect">
            <a:avLst/>
          </a:prstGeom>
        </p:spPr>
      </p:pic>
    </p:spTree>
    <p:extLst>
      <p:ext uri="{BB962C8B-B14F-4D97-AF65-F5344CB8AC3E}">
        <p14:creationId xmlns:p14="http://schemas.microsoft.com/office/powerpoint/2010/main" val="2133288358"/>
      </p:ext>
    </p:extLst>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80</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41647609"/>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HP, Lenovo, and other vendors released similar patches</a:t>
            </a:r>
          </a:p>
        </p:txBody>
      </p:sp>
    </p:spTree>
    <p:extLst>
      <p:ext uri="{BB962C8B-B14F-4D97-AF65-F5344CB8AC3E}">
        <p14:creationId xmlns:p14="http://schemas.microsoft.com/office/powerpoint/2010/main" val="25166274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76291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83</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786398620"/>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Memory </a:t>
            </a:r>
            <a:r>
              <a:rPr lang="en-US" sz="4400" dirty="0"/>
              <a:t>Reliability</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84</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https://people.inf.ethz.ch/omutlu/pub/rowhammer-and-other-memory-issues_date17.pdf</a:t>
            </a:r>
            <a:r>
              <a:rPr lang="en-US" sz="1500" dirty="0">
                <a:solidFill>
                  <a:srgbClr val="000000"/>
                </a:solidFill>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415950654"/>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85</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4268590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86</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58137035"/>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Virtex-II Pro</a:t>
              </a:r>
            </a:p>
            <a:p>
              <a:pPr algn="ctr">
                <a:defRPr/>
              </a:pPr>
              <a:r>
                <a:rPr lang="en-US" sz="1800" ker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Virtex-V FPGA</a:t>
            </a:r>
          </a:p>
          <a:p>
            <a:pPr algn="ctr">
              <a:defRPr/>
            </a:pPr>
            <a:r>
              <a:rPr lang="en-US" sz="1800" ker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1x-nm</a:t>
            </a:r>
          </a:p>
          <a:p>
            <a:pPr algn="ctr">
              <a:defRPr/>
            </a:pPr>
            <a:r>
              <a:rPr lang="en-US" sz="1800" kern="0" dirty="0">
                <a:solidFill>
                  <a:srgbClr val="FFFF00"/>
                </a:solidFill>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Recovery in Flash Memory Based Solid State Drives</a:t>
            </a:r>
            <a:r>
              <a:rPr lang="en-US" sz="1400" dirty="0">
                <a:solidFill>
                  <a:srgbClr val="000000"/>
                </a:solidFill>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r>
              <a:rPr lang="en-US" sz="1400" dirty="0">
                <a:solidFill>
                  <a:srgbClr val="006633"/>
                </a:solidFill>
              </a:rPr>
              <a:t>[DATE 2012, ICCD 2012, DATE 2013, ITJ 2013, ICCD 2013, SIGMETRICS 2014, HPCA 2015, DSN 2015, MSST 2015, JSAC 2016, HPCA 2017, DFRWS 2017, </a:t>
            </a:r>
          </a:p>
          <a:p>
            <a:r>
              <a:rPr lang="en-US" sz="1400" dirty="0">
                <a:solidFill>
                  <a:srgbClr val="006633"/>
                </a:solidFill>
              </a:rPr>
              <a:t>PIEEE 2017, HPCA 2018, SIGMETRICS 2018]</a:t>
            </a:r>
            <a:endParaRPr lang="en-US" sz="1400" dirty="0">
              <a:solidFill>
                <a:srgbClr val="000000"/>
              </a:solidFill>
            </a:endParaRPr>
          </a:p>
        </p:txBody>
      </p:sp>
    </p:spTree>
    <p:extLst>
      <p:ext uri="{BB962C8B-B14F-4D97-AF65-F5344CB8AC3E}">
        <p14:creationId xmlns:p14="http://schemas.microsoft.com/office/powerpoint/2010/main" val="454102562"/>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sz="3800">
                <a:solidFill>
                  <a:srgbClr val="006633"/>
                </a:solidFill>
              </a:rPr>
              <a:t>Aside: Intelligent Controller for NAND Flash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88</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https://arxiv.org/pdf/1706.08642</a:t>
            </a:r>
            <a:r>
              <a:rPr lang="en-US" sz="2100" b="1" dirty="0">
                <a:solidFill>
                  <a:srgbClr val="0000FF"/>
                </a:solidFill>
                <a:latin typeface="Adobe Garamond Pro" panose="02020502060506020403" pitchFamily="18" charset="0"/>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1279094976"/>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89</a:t>
            </a:fld>
            <a:endParaRPr lang="en-US"/>
          </a:p>
        </p:txBody>
      </p:sp>
    </p:spTree>
    <p:extLst>
      <p:ext uri="{BB962C8B-B14F-4D97-AF65-F5344CB8AC3E}">
        <p14:creationId xmlns:p14="http://schemas.microsoft.com/office/powerpoint/2010/main" val="1350630088"/>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solidFill>
                  <a:srgbClr val="0432FF"/>
                </a:solidFill>
                <a:latin typeface="Tahoma" charset="0"/>
                <a:ea typeface="ＭＳ Ｐゴシック" charset="0"/>
                <a:cs typeface="ＭＳ Ｐゴシック" charset="0"/>
              </a:rPr>
              <a:t>Top Down: Pull from Systems and Applications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90</a:t>
            </a:fld>
            <a:endParaRPr lang="en-US" sz="1600">
              <a:solidFill>
                <a:srgbClr val="000000"/>
              </a:solidFill>
              <a:latin typeface="Garamond" charset="0"/>
            </a:endParaRPr>
          </a:p>
        </p:txBody>
      </p:sp>
    </p:spTree>
    <p:extLst>
      <p:ext uri="{BB962C8B-B14F-4D97-AF65-F5344CB8AC3E}">
        <p14:creationId xmlns:p14="http://schemas.microsoft.com/office/powerpoint/2010/main" val="1496572116"/>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a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91</a:t>
            </a:fld>
            <a:endParaRPr lang="en-US">
              <a:solidFill>
                <a:srgbClr val="000000"/>
              </a:solidFill>
            </a:endParaRPr>
          </a:p>
        </p:txBody>
      </p:sp>
    </p:spTree>
    <p:extLst>
      <p:ext uri="{BB962C8B-B14F-4D97-AF65-F5344CB8AC3E}">
        <p14:creationId xmlns:p14="http://schemas.microsoft.com/office/powerpoint/2010/main" val="19702038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The Need for More Memory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891750197"/>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93</a:t>
            </a:fld>
            <a:endParaRPr lang="en-US">
              <a:solidFill>
                <a:srgbClr val="000000"/>
              </a:solidFill>
            </a:endParaRPr>
          </a:p>
        </p:txBody>
      </p:sp>
    </p:spTree>
    <p:extLst>
      <p:ext uri="{BB962C8B-B14F-4D97-AF65-F5344CB8AC3E}">
        <p14:creationId xmlns:p14="http://schemas.microsoft.com/office/powerpoint/2010/main" val="564938743"/>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(Human) Hierarchy of Needs, Revisited</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94</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a:solidFill>
                  <a:srgbClr val="000000"/>
                </a:solidFill>
              </a:rPr>
              <a:t>Maslow, “</a:t>
            </a:r>
            <a:r>
              <a:rPr lang="en-US" dirty="0">
                <a:solidFill>
                  <a:srgbClr val="0000FF"/>
                </a:solidFill>
              </a:rPr>
              <a:t>A Theory of Human Motivation</a:t>
            </a:r>
            <a:r>
              <a:rPr lang="en-US" dirty="0">
                <a:solidFill>
                  <a:srgbClr val="000000"/>
                </a:solidFill>
              </a:rPr>
              <a:t>,” </a:t>
            </a:r>
          </a:p>
          <a:p>
            <a:r>
              <a:rPr lang="en-US" dirty="0">
                <a:solidFill>
                  <a:srgbClr val="000000"/>
                </a:solidFill>
              </a:rPr>
              <a:t>Psychological Review, 1943. </a:t>
            </a: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r>
              <a:rPr lang="en-US" sz="3200" b="1">
                <a:solidFill>
                  <a:srgbClr val="FFFF00"/>
                </a:solidFill>
              </a:rPr>
              <a:t>Everlasting energy</a:t>
            </a:r>
            <a:endParaRPr lang="en-US" sz="3200" b="1" dirty="0">
              <a:solidFill>
                <a:srgbClr val="FFFF00"/>
              </a:solidFill>
            </a:endParaRPr>
          </a:p>
        </p:txBody>
      </p:sp>
      <p:sp>
        <p:nvSpPr>
          <p:cNvPr id="8" name="TextBox 7"/>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a:solidFill>
                  <a:srgbClr val="000000"/>
                </a:solidFill>
              </a:rPr>
              <a:t>Maslow, “</a:t>
            </a:r>
            <a:r>
              <a:rPr lang="en-US" dirty="0">
                <a:solidFill>
                  <a:srgbClr val="0000FF"/>
                </a:solidFill>
              </a:rPr>
              <a:t>A Theory of Human Motivation</a:t>
            </a:r>
            <a:r>
              <a:rPr lang="en-US" dirty="0">
                <a:solidFill>
                  <a:srgbClr val="000000"/>
                </a:solidFill>
              </a:rPr>
              <a:t>,” </a:t>
            </a:r>
          </a:p>
          <a:p>
            <a:r>
              <a:rPr lang="en-US" dirty="0">
                <a:solidFill>
                  <a:srgbClr val="000000"/>
                </a:solidFill>
              </a:rPr>
              <a:t>Psychological Review, 1943. </a:t>
            </a:r>
          </a:p>
          <a:p>
            <a:endParaRPr lang="en-US" dirty="0">
              <a:solidFill>
                <a:srgbClr val="000000"/>
              </a:solidFill>
            </a:endParaRPr>
          </a:p>
          <a:p>
            <a:r>
              <a:rPr lang="en-US" dirty="0">
                <a:solidFill>
                  <a:srgbClr val="000000"/>
                </a:solidFill>
              </a:rPr>
              <a:t>Maslow, “</a:t>
            </a:r>
            <a:r>
              <a:rPr lang="en-US" dirty="0">
                <a:solidFill>
                  <a:srgbClr val="0000FF"/>
                </a:solidFill>
              </a:rPr>
              <a:t>Motivation and Personality</a:t>
            </a:r>
            <a:r>
              <a:rPr lang="en-US" dirty="0">
                <a:solidFill>
                  <a:srgbClr val="000000"/>
                </a:solidFill>
              </a:rPr>
              <a:t>,”</a:t>
            </a:r>
          </a:p>
          <a:p>
            <a:r>
              <a:rPr lang="en-US" dirty="0">
                <a:solidFill>
                  <a:srgbClr val="000000"/>
                </a:solidFill>
              </a:rPr>
              <a:t>Book, 1954-1970.</a:t>
            </a:r>
          </a:p>
        </p:txBody>
      </p:sp>
    </p:spTree>
    <p:extLst>
      <p:ext uri="{BB962C8B-B14F-4D97-AF65-F5344CB8AC3E}">
        <p14:creationId xmlns:p14="http://schemas.microsoft.com/office/powerpoint/2010/main" val="8688312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95</a:t>
            </a:fld>
            <a:endParaRPr lang="en-US" altLang="en-US">
              <a:solidFill>
                <a:srgbClr val="000000"/>
              </a:solidFill>
            </a:endParaRPr>
          </a:p>
        </p:txBody>
      </p:sp>
    </p:spTree>
    <p:extLst>
      <p:ext uri="{BB962C8B-B14F-4D97-AF65-F5344CB8AC3E}">
        <p14:creationId xmlns:p14="http://schemas.microsoft.com/office/powerpoint/2010/main" val="9002502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96</a:t>
            </a:fld>
            <a:endParaRPr lang="en-US" altLang="en-US">
              <a:solidFill>
                <a:srgbClr val="000000"/>
              </a:solidFill>
            </a:endParaRPr>
          </a:p>
        </p:txBody>
      </p:sp>
    </p:spTree>
    <p:extLst>
      <p:ext uri="{BB962C8B-B14F-4D97-AF65-F5344CB8AC3E}">
        <p14:creationId xmlns:p14="http://schemas.microsoft.com/office/powerpoint/2010/main" val="1483053583"/>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97</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9415991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98</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650473938"/>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great system cost</a:t>
            </a:r>
            <a:endParaRPr lang="en-US" dirty="0"/>
          </a:p>
          <a:p>
            <a:r>
              <a:rPr lang="en-US" dirty="0"/>
              <a:t>Processor is heavily optimized and is considered the master</a:t>
            </a:r>
          </a:p>
          <a:p>
            <a:r>
              <a:rPr lang="en-US" dirty="0">
                <a:solidFill>
                  <a:srgbClr val="FF0000"/>
                </a:solidFill>
              </a:rPr>
              <a:t>Data storage units are dumb </a:t>
            </a:r>
            <a:r>
              <a:rPr lang="en-US" dirty="0"/>
              <a:t>and are largely </a:t>
            </a:r>
            <a:r>
              <a:rPr lang="en-US" dirty="0" err="1"/>
              <a:t>unoptimized</a:t>
            </a:r>
            <a:r>
              <a:rPr lang="en-US" dirty="0"/>
              <a:t> (except for some that are on the processor die)</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99</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916640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a:solidFill>
                  <a:srgbClr val="000000"/>
                </a:solidFill>
              </a:rPr>
              <a:t>Mutlu+, “</a:t>
            </a:r>
            <a:r>
              <a:rPr lang="en-US" sz="1250" dirty="0">
                <a:solidFill>
                  <a:srgbClr val="0000FF"/>
                </a:solidFill>
              </a:rPr>
              <a:t>Runahead Execution: An Alternative to Very Large Instruction Windows for Out-of-Order Processors</a:t>
            </a:r>
            <a:r>
              <a:rPr lang="en-US" sz="1250" dirty="0">
                <a:solidFill>
                  <a:srgbClr val="000000"/>
                </a:solidFill>
              </a:rPr>
              <a:t>,” HPCA 2003.</a:t>
            </a:r>
          </a:p>
        </p:txBody>
      </p:sp>
    </p:spTree>
    <p:extLst>
      <p:ext uri="{BB962C8B-B14F-4D97-AF65-F5344CB8AC3E}">
        <p14:creationId xmlns:p14="http://schemas.microsoft.com/office/powerpoint/2010/main" val="10576231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endParaRPr lang="en-US" sz="2000" dirty="0"/>
          </a:p>
          <a:p>
            <a:r>
              <a:rPr lang="en-US" sz="2000" dirty="0"/>
              <a:t>Onur Mutlu, Jared Stark, Chris Wilkerson, and Yale N. </a:t>
            </a:r>
            <a:r>
              <a:rPr lang="en-US" sz="2000" dirty="0" err="1"/>
              <a:t>Patt</a:t>
            </a:r>
            <a:r>
              <a:rPr lang="en-US" sz="2000" dirty="0"/>
              <a:t>, </a:t>
            </a:r>
            <a:br>
              <a:rPr lang="en-US" sz="2000" dirty="0"/>
            </a:br>
            <a:r>
              <a:rPr lang="en-US" sz="2000" b="1" dirty="0">
                <a:hlinkClick r:id="rId2"/>
              </a:rPr>
              <a:t>"Runahead Execution: An Alternative to Very Large Instruction Windows for Out-of-order Processors"</a:t>
            </a:r>
            <a:br>
              <a:rPr lang="en-US" sz="2000" dirty="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101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1087656921"/>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1749798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072050518"/>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Everything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104</a:t>
            </a:fld>
            <a:endParaRPr lang="en-US"/>
          </a:p>
        </p:txBody>
      </p:sp>
    </p:spTree>
    <p:extLst>
      <p:ext uri="{BB962C8B-B14F-4D97-AF65-F5344CB8AC3E}">
        <p14:creationId xmlns:p14="http://schemas.microsoft.com/office/powerpoint/2010/main" val="7497492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105</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1749423941"/>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30426759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3102747496"/>
      </p:ext>
    </p:extLst>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1874356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109</a:t>
            </a:fld>
            <a:endParaRPr lang="en-US" altLang="en-US">
              <a:solidFill>
                <a:srgbClr val="000000"/>
              </a:solidFill>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algn="ctr"/>
            <a:r>
              <a:rPr lang="en-US" sz="3000" b="1" dirty="0">
                <a:solidFill>
                  <a:schemeClr val="accent2"/>
                </a:solidFill>
              </a:rPr>
              <a:t>62.7%</a:t>
            </a:r>
            <a:r>
              <a:rPr lang="en-US" sz="3000" b="1" dirty="0"/>
              <a:t> of the total system energy </a:t>
            </a:r>
          </a:p>
          <a:p>
            <a:pPr algn="ctr"/>
            <a:r>
              <a:rPr lang="en-US" sz="3000" b="1" dirty="0"/>
              <a:t>is spent on </a:t>
            </a:r>
            <a:r>
              <a:rPr lang="en-US" sz="3000" b="1" dirty="0">
                <a:solidFill>
                  <a:srgbClr val="C00000"/>
                </a:solidFill>
              </a:rPr>
              <a:t>data movement</a:t>
            </a:r>
          </a:p>
        </p:txBody>
      </p:sp>
    </p:spTree>
    <p:extLst>
      <p:ext uri="{BB962C8B-B14F-4D97-AF65-F5344CB8AC3E}">
        <p14:creationId xmlns:p14="http://schemas.microsoft.com/office/powerpoint/2010/main" val="4041577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4056229292"/>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Paradigm Shift 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111</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sz="2200" dirty="0">
                <a:latin typeface="Tahoma"/>
                <a:cs typeface="Tahoma"/>
              </a:rPr>
              <a:t>processor chip and in-memory units?</a:t>
            </a:r>
          </a:p>
          <a:p>
            <a:pPr lvl="1"/>
            <a:r>
              <a:rPr lang="en-US" dirty="0">
                <a:latin typeface="Tahoma"/>
                <a:cs typeface="Tahoma"/>
              </a:rPr>
              <a:t>s</a:t>
            </a:r>
            <a:r>
              <a:rPr lang="en-US" sz="2200" dirty="0">
                <a:latin typeface="Tahoma"/>
                <a:cs typeface="Tahoma"/>
              </a:rPr>
              <a:t>oftware and hardware interfaces?</a:t>
            </a:r>
          </a:p>
          <a:p>
            <a:pPr lvl="1"/>
            <a:r>
              <a:rPr lang="en-US" sz="2200" dirty="0">
                <a:latin typeface="Tahoma"/>
                <a:cs typeface="Tahoma"/>
              </a:rPr>
              <a:t>system software and languages?</a:t>
            </a:r>
          </a:p>
          <a:p>
            <a:pPr lvl="1"/>
            <a:r>
              <a:rPr lang="en-US" sz="2200" dirty="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Media </a:t>
            </a:r>
            <a:r>
              <a:rPr lang="en-US" sz="2400" dirty="0">
                <a:solidFill>
                  <a:srgbClr val="000000"/>
                </a:solidFill>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a:solidFill>
                    <a:srgbClr val="D90B00"/>
                  </a:solidFill>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2346764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endParaRPr lang="en-US" dirty="0">
              <a:solidFill>
                <a:srgbClr val="FF0000"/>
              </a:solidFill>
            </a:endParaRPr>
          </a:p>
          <a:p>
            <a:r>
              <a:rPr lang="en-US" dirty="0">
                <a:solidFill>
                  <a:srgbClr val="FF0000"/>
                </a:solidFill>
              </a:rPr>
              <a:t>Pull from Systems and Applications</a:t>
            </a:r>
          </a:p>
          <a:p>
            <a:pPr lvl="1"/>
            <a:r>
              <a:rPr lang="en-US" dirty="0">
                <a:solidFill>
                  <a:srgbClr val="0000FF"/>
                </a:solidFill>
              </a:rPr>
              <a:t>Data access is a major system and application bottleneck</a:t>
            </a:r>
          </a:p>
          <a:p>
            <a:pPr lvl="1"/>
            <a:r>
              <a:rPr lang="en-US" dirty="0">
                <a:solidFill>
                  <a:srgbClr val="0000FF"/>
                </a:solidFill>
              </a:rPr>
              <a:t>Systems are energy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a:solidFill>
                  <a:srgbClr val="FFFFFF"/>
                </a:solidFill>
              </a:rPr>
              <a:t>Dally, </a:t>
            </a:r>
            <a:r>
              <a:rPr lang="en-US" sz="1400" dirty="0" err="1">
                <a:solidFill>
                  <a:srgbClr val="FFFFFF"/>
                </a:solidFill>
              </a:rPr>
              <a:t>HiPEAC</a:t>
            </a:r>
            <a:r>
              <a:rPr lang="en-US" sz="1400" dirty="0">
                <a:solidFill>
                  <a:srgbClr val="FFFFFF"/>
                </a:solidFill>
              </a:rPr>
              <a:t> 2015</a:t>
            </a:r>
          </a:p>
        </p:txBody>
      </p:sp>
    </p:spTree>
    <p:extLst>
      <p:ext uri="{BB962C8B-B14F-4D97-AF65-F5344CB8AC3E}">
        <p14:creationId xmlns:p14="http://schemas.microsoft.com/office/powerpoint/2010/main" val="13997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solidFill>
                  <a:srgbClr val="0000FF"/>
                </a:solidFill>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114</a:t>
            </a:fld>
            <a:endParaRPr lang="en-US" sz="1600">
              <a:solidFill>
                <a:srgbClr val="000000"/>
              </a:solidFill>
              <a:latin typeface="Garamond" charset="0"/>
            </a:endParaRPr>
          </a:p>
        </p:txBody>
      </p:sp>
    </p:spTree>
    <p:extLst>
      <p:ext uri="{BB962C8B-B14F-4D97-AF65-F5344CB8AC3E}">
        <p14:creationId xmlns:p14="http://schemas.microsoft.com/office/powerpoint/2010/main" val="2008708989"/>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Minimally changing memory chips</a:t>
            </a:r>
          </a:p>
          <a:p>
            <a:pPr algn="l"/>
            <a:r>
              <a:rPr lang="en-US" sz="3600" dirty="0"/>
              <a:t>2. Exploiting 3D-stacked memory</a:t>
            </a:r>
          </a:p>
        </p:txBody>
      </p:sp>
      <p:sp>
        <p:nvSpPr>
          <p:cNvPr id="4" name="Slide Number Placeholder 3"/>
          <p:cNvSpPr>
            <a:spLocks noGrp="1"/>
          </p:cNvSpPr>
          <p:nvPr>
            <p:ph type="sldNum" sz="quarter" idx="12"/>
          </p:nvPr>
        </p:nvSpPr>
        <p:spPr/>
        <p:txBody>
          <a:bodyPr/>
          <a:lstStyle/>
          <a:p>
            <a:fld id="{EF0CAD05-5F98-C240-A41D-E171A6304933}" type="slidenum">
              <a:rPr lang="en-US" smtClean="0"/>
              <a:pPr/>
              <a:t>115</a:t>
            </a:fld>
            <a:endParaRPr lang="en-US"/>
          </a:p>
        </p:txBody>
      </p:sp>
    </p:spTree>
    <p:extLst>
      <p:ext uri="{BB962C8B-B14F-4D97-AF65-F5344CB8AC3E}">
        <p14:creationId xmlns:p14="http://schemas.microsoft.com/office/powerpoint/2010/main" val="129130340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Minimally Changing DRAM</a:t>
            </a:r>
          </a:p>
        </p:txBody>
      </p:sp>
      <p:sp>
        <p:nvSpPr>
          <p:cNvPr id="3" name="Content Placeholder 2"/>
          <p:cNvSpPr>
            <a:spLocks noGrp="1"/>
          </p:cNvSpPr>
          <p:nvPr>
            <p:ph idx="1"/>
          </p:nvPr>
        </p:nvSpPr>
        <p:spPr>
          <a:xfrm>
            <a:off x="0" y="969640"/>
            <a:ext cx="9144000" cy="5123656"/>
          </a:xfrm>
        </p:spPr>
        <p:txBody>
          <a:bodyPr/>
          <a:lstStyle/>
          <a:p>
            <a:r>
              <a:rPr lang="en-US" dirty="0"/>
              <a:t>DRAM has great capability to perform </a:t>
            </a:r>
            <a:r>
              <a:rPr lang="en-US" dirty="0">
                <a:solidFill>
                  <a:srgbClr val="0000FF"/>
                </a:solidFill>
              </a:rPr>
              <a:t>bulk data movement and computation </a:t>
            </a:r>
            <a:r>
              <a:rPr lang="en-US" dirty="0"/>
              <a:t>internally with small changes</a:t>
            </a:r>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116</a:t>
            </a:fld>
            <a:endParaRPr lang="en-US" altLang="en-US" dirty="0">
              <a:solidFill>
                <a:srgbClr val="000000"/>
              </a:solidFill>
            </a:endParaRPr>
          </a:p>
        </p:txBody>
      </p:sp>
    </p:spTree>
    <p:extLst>
      <p:ext uri="{BB962C8B-B14F-4D97-AF65-F5344CB8AC3E}">
        <p14:creationId xmlns:p14="http://schemas.microsoft.com/office/powerpoint/2010/main" val="1700730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117</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a:solidFill>
                    <a:sysClr val="window" lastClr="FFFFFF"/>
                  </a:solidFill>
                  <a:latin typeface="Arial" pitchFamily="34" charset="0"/>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a:solidFill>
                    <a:srgbClr val="262626">
                      <a:lumMod val="95000"/>
                      <a:lumOff val="5000"/>
                    </a:srgbClr>
                  </a:solidFill>
                </a:rPr>
                <a:t>Zero initialization</a:t>
              </a:r>
              <a:endParaRPr lang="en-US" sz="2800" kern="0" dirty="0">
                <a:solidFill>
                  <a:srgbClr val="262626">
                    <a:lumMod val="95000"/>
                    <a:lumOff val="5000"/>
                  </a:srgbClr>
                </a:solidFill>
              </a:endParaRPr>
            </a:p>
            <a:p>
              <a:pPr algn="ctr">
                <a:defRPr/>
              </a:pPr>
              <a:r>
                <a:rPr lang="en-US" sz="2800" b="1" kern="0" dirty="0">
                  <a:solidFill>
                    <a:srgbClr val="262626">
                      <a:lumMod val="95000"/>
                      <a:lumOff val="5000"/>
                    </a:srgbClr>
                  </a:solidFill>
                </a:rPr>
                <a:t>(e.g., security)</a:t>
              </a:r>
              <a:endParaRPr lang="en-US" sz="3200" b="1" kern="0" dirty="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a:solidFill>
                    <a:srgbClr val="262626">
                      <a:lumMod val="95000"/>
                      <a:lumOff val="5000"/>
                    </a:srgbClr>
                  </a:solidFill>
                </a:rPr>
                <a:t>VM Cloning</a:t>
              </a:r>
            </a:p>
            <a:p>
              <a:pPr algn="ctr">
                <a:defRPr/>
              </a:pPr>
              <a:r>
                <a:rPr lang="en-US" sz="3200" b="1" kern="0" dirty="0" err="1">
                  <a:solidFill>
                    <a:srgbClr val="262626">
                      <a:lumMod val="95000"/>
                      <a:lumOff val="5000"/>
                    </a:srgbClr>
                  </a:solidFill>
                </a:rPr>
                <a:t>Deduplication</a:t>
              </a:r>
              <a:endParaRPr lang="en-US" sz="3200" b="1" kern="0" dirty="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a:solidFill>
                      <a:srgbClr val="262626">
                        <a:lumMod val="95000"/>
                        <a:lumOff val="5000"/>
                      </a:srgbClr>
                    </a:solidFill>
                  </a:rPr>
                  <a:t>Checkpointing</a:t>
                </a:r>
                <a:endParaRPr lang="en-US" sz="3200" b="1" kern="0" dirty="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a:solidFill>
                  <a:srgbClr val="C00000"/>
                </a:solidFill>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a:solidFill>
                  <a:srgbClr val="C00000"/>
                </a:solidFill>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 Unwanted data movement</a:t>
            </a: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118</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a:solidFill>
                  <a:srgbClr val="FF0000"/>
                </a:solidFill>
              </a:rPr>
              <a:t>1046ns, 3.6uJ    (for 4KB page copy via DMA)</a:t>
            </a: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a:solidFill>
                  <a:srgbClr val="003399"/>
                </a:solidFill>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a:solidFill>
                  <a:srgbClr val="003399"/>
                </a:solidFill>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a:solidFill>
                  <a:srgbClr val="003399"/>
                </a:solidFill>
              </a:rPr>
              <a:t>4) No unwanted data movement</a:t>
            </a: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119</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a:solidFill>
                  <a:srgbClr val="FF0000"/>
                </a:solidFill>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a:solidFill>
                  <a:srgbClr val="008000"/>
                </a:solidFill>
                <a:sym typeface="Wingdings"/>
              </a:rPr>
              <a:t>   </a:t>
            </a:r>
            <a:r>
              <a:rPr lang="en-US" sz="3200" dirty="0">
                <a:solidFill>
                  <a:srgbClr val="008000"/>
                </a:solidFill>
              </a:rPr>
              <a:t>90ns, 0.04uJ</a:t>
            </a: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a:solidFill>
                  <a:srgbClr val="D90B00"/>
                </a:solidFill>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a:solidFill>
                  <a:srgbClr val="008000"/>
                </a:solidFill>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a:solidFill>
                  <a:srgbClr val="008000"/>
                </a:solidFill>
              </a:rPr>
              <a:t>   </a:t>
            </a:r>
            <a:r>
              <a:rPr lang="en-US" sz="2000" b="1" dirty="0">
                <a:solidFill>
                  <a:srgbClr val="008000"/>
                </a:solidFill>
                <a:latin typeface="Times New Roman" charset="0"/>
                <a:ea typeface="Times New Roman" charset="0"/>
                <a:cs typeface="Times New Roman" charset="0"/>
              </a:rPr>
              <a:t>Idea: Two consecutive </a:t>
            </a:r>
            <a:r>
              <a:rPr lang="en-US" sz="2000" b="1" dirty="0" err="1">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a:solidFill>
                  <a:srgbClr val="FF0000"/>
                </a:solidFill>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a:solidFill>
                  <a:srgbClr val="FF0000"/>
                </a:solidFill>
              </a:rPr>
              <a:t>74x</a:t>
            </a: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121</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a:solidFill>
                  <a:srgbClr val="000000"/>
                </a:solidFill>
                <a:latin typeface="Tahoma" charset="0"/>
              </a:rPr>
              <a:t>Seshadri et al., “</a:t>
            </a:r>
            <a:r>
              <a:rPr lang="en-US" altLang="ja-JP" sz="1900" dirty="0" err="1">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122</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a:solidFill>
                  <a:srgbClr val="FF0000"/>
                </a:solidFill>
                <a:latin typeface="Tahoma"/>
                <a:cs typeface="Tahoma"/>
              </a:rPr>
              <a:t>Memory similar to a “conventional” accelerator</a:t>
            </a:r>
          </a:p>
        </p:txBody>
      </p:sp>
    </p:spTree>
    <p:extLst>
      <p:ext uri="{BB962C8B-B14F-4D97-AF65-F5344CB8AC3E}">
        <p14:creationId xmlns:p14="http://schemas.microsoft.com/office/powerpoint/2010/main" val="73223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Bulk Bitwise Operations</a:t>
            </a:r>
          </a:p>
        </p:txBody>
      </p:sp>
      <p:sp>
        <p:nvSpPr>
          <p:cNvPr id="3" name="Content Placeholder 2"/>
          <p:cNvSpPr>
            <a:spLocks noGrp="1"/>
          </p:cNvSpPr>
          <p:nvPr>
            <p:ph idx="1"/>
          </p:nvPr>
        </p:nvSpPr>
        <p:spPr>
          <a:xfrm>
            <a:off x="228600" y="997527"/>
            <a:ext cx="8807896" cy="5193723"/>
          </a:xfrm>
        </p:spPr>
        <p:txBody>
          <a:bodyPr/>
          <a:lstStyle/>
          <a:p>
            <a:r>
              <a:rPr lang="en-US" dirty="0"/>
              <a:t>We can support </a:t>
            </a:r>
            <a:r>
              <a:rPr lang="en-US" dirty="0">
                <a:solidFill>
                  <a:srgbClr val="0000FF"/>
                </a:solidFill>
              </a:rPr>
              <a:t>in-DRAM COPY, ZERO,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124</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125</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a:solidFill>
                  <a:prstClr val="white"/>
                </a:solidFill>
                <a:latin typeface="Calibri"/>
              </a:rPr>
              <a:t>Final State</a:t>
            </a:r>
          </a:p>
          <a:p>
            <a:pPr algn="ctr">
              <a:defRPr/>
            </a:pPr>
            <a:r>
              <a:rPr lang="en-US" sz="4000" b="1" i="1" kern="0" dirty="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r>
              <a:rPr lang="en-US" sz="2800" b="1" i="1" dirty="0">
                <a:solidFill>
                  <a:prstClr val="black"/>
                </a:solidFill>
                <a:latin typeface="Calibri"/>
              </a:rPr>
              <a:t>+</a:t>
            </a:r>
            <a:r>
              <a:rPr lang="el-GR" sz="2800" b="1" i="1" dirty="0">
                <a:solidFill>
                  <a:prstClr val="black"/>
                </a:solidFill>
                <a:latin typeface="Calibri"/>
              </a:rPr>
              <a:t>δ</a:t>
            </a:r>
            <a:endParaRPr lang="en-US" sz="2800" b="1" i="1" dirty="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a:solidFill>
                  <a:prstClr val="black"/>
                </a:solidFill>
                <a:latin typeface="Calibri"/>
              </a:rPr>
              <a:t>V</a:t>
            </a:r>
            <a:r>
              <a:rPr lang="en-US" sz="2800" b="1" i="1" baseline="-25000" dirty="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a:solidFill>
                  <a:srgbClr val="000000"/>
                </a:solidFill>
              </a:rPr>
              <a:t>Seshadri+, “</a:t>
            </a:r>
            <a:r>
              <a:rPr lang="en-US" sz="1400" dirty="0">
                <a:solidFill>
                  <a:srgbClr val="0000FF"/>
                </a:solidFill>
              </a:rPr>
              <a:t>Fast Bulk Bitwise AND and OR in DRAM</a:t>
            </a:r>
            <a:r>
              <a:rPr lang="en-US" sz="1400" dirty="0">
                <a:solidFill>
                  <a:srgbClr val="000000"/>
                </a:solidFill>
              </a:rPr>
              <a:t>”, IEEE CAL 2015.</a:t>
            </a: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126</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a:solidFill>
                  <a:srgbClr val="000000"/>
                </a:solidFill>
              </a:rPr>
              <a:t>Idea: </a:t>
            </a:r>
          </a:p>
          <a:p>
            <a:pPr algn="ctr"/>
            <a:r>
              <a:rPr lang="en-US" sz="3600" dirty="0">
                <a:solidFill>
                  <a:srgbClr val="0000FF"/>
                </a:solidFill>
              </a:rPr>
              <a:t>Feed the </a:t>
            </a:r>
          </a:p>
          <a:p>
            <a:pPr algn="ctr"/>
            <a:r>
              <a:rPr lang="en-US" sz="3600" dirty="0">
                <a:solidFill>
                  <a:srgbClr val="0000FF"/>
                </a:solidFill>
              </a:rPr>
              <a:t>negated value </a:t>
            </a:r>
          </a:p>
          <a:p>
            <a:pPr algn="ctr"/>
            <a:r>
              <a:rPr lang="en-US" sz="3600" dirty="0">
                <a:solidFill>
                  <a:srgbClr val="0000FF"/>
                </a:solidFill>
              </a:rPr>
              <a:t>in the sense amplifier</a:t>
            </a:r>
          </a:p>
          <a:p>
            <a:pPr algn="ctr"/>
            <a:r>
              <a:rPr lang="en-US" sz="3600" dirty="0">
                <a:solidFill>
                  <a:srgbClr val="0000FF"/>
                </a:solidFill>
              </a:rPr>
              <a:t>into a special row</a:t>
            </a:r>
          </a:p>
        </p:txBody>
      </p:sp>
    </p:spTree>
    <p:extLst>
      <p:ext uri="{BB962C8B-B14F-4D97-AF65-F5344CB8AC3E}">
        <p14:creationId xmlns:p14="http://schemas.microsoft.com/office/powerpoint/2010/main" val="168514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Performance: In-DRAM </a:t>
            </a:r>
            <a:r>
              <a:rPr lang="en-US"/>
              <a:t>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127</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
        <p:nvSpPr>
          <p:cNvPr id="6" name="TextBox 5"/>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1606751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of In-DRAM 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128</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62187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C494EC-CC29-4C1B-BC30-B25CBF0152B1}"/>
              </a:ext>
            </a:extLst>
          </p:cNvPr>
          <p:cNvSpPr>
            <a:spLocks noGrp="1"/>
          </p:cNvSpPr>
          <p:nvPr>
            <p:ph type="title"/>
          </p:nvPr>
        </p:nvSpPr>
        <p:spPr/>
        <p:txBody>
          <a:bodyPr/>
          <a:lstStyle/>
          <a:p>
            <a:r>
              <a:rPr lang="en-US" dirty="0"/>
              <a:t>Ambit vs. DDR3: Performance and Energy</a:t>
            </a:r>
          </a:p>
        </p:txBody>
      </p:sp>
      <p:sp>
        <p:nvSpPr>
          <p:cNvPr id="4" name="Slide Number Placeholder 3">
            <a:extLst>
              <a:ext uri="{FF2B5EF4-FFF2-40B4-BE49-F238E27FC236}">
                <a16:creationId xmlns:a16="http://schemas.microsoft.com/office/drawing/2014/main" id="{C6439D3B-A3F5-4658-A5BE-B00BFFC8A920}"/>
              </a:ext>
            </a:extLst>
          </p:cNvPr>
          <p:cNvSpPr>
            <a:spLocks noGrp="1"/>
          </p:cNvSpPr>
          <p:nvPr>
            <p:ph type="sldNum" sz="quarter" idx="12"/>
          </p:nvPr>
        </p:nvSpPr>
        <p:spPr/>
        <p:txBody>
          <a:bodyPr/>
          <a:lstStyle/>
          <a:p>
            <a:fld id="{BA2D8F13-174C-467F-9D40-7DDEF70CAB8C}" type="slidenum">
              <a:rPr lang="en-US" smtClean="0"/>
              <a:pPr/>
              <a:t>129</a:t>
            </a:fld>
            <a:endParaRPr lang="en-US"/>
          </a:p>
        </p:txBody>
      </p:sp>
      <p:graphicFrame>
        <p:nvGraphicFramePr>
          <p:cNvPr id="5" name="Chart 4">
            <a:extLst>
              <a:ext uri="{FF2B5EF4-FFF2-40B4-BE49-F238E27FC236}">
                <a16:creationId xmlns:a16="http://schemas.microsoft.com/office/drawing/2014/main" id="{5AB549DD-5A03-443B-A7E3-97EF7C548D5D}"/>
              </a:ext>
            </a:extLst>
          </p:cNvPr>
          <p:cNvGraphicFramePr>
            <a:graphicFrameLocks/>
          </p:cNvGraphicFramePr>
          <p:nvPr>
            <p:extLst/>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algn="ctr"/>
              <a:r>
                <a:rPr lang="en-US" sz="3600" b="1" dirty="0">
                  <a:solidFill>
                    <a:srgbClr val="0070C0"/>
                  </a:solidFill>
                </a:rPr>
                <a:t>32X</a:t>
              </a:r>
            </a:p>
          </p:txBody>
        </p:sp>
        <p:sp>
          <p:nvSpPr>
            <p:cNvPr id="8" name="Freeform: Shape 7">
              <a:extLst>
                <a:ext uri="{FF2B5EF4-FFF2-40B4-BE49-F238E27FC236}">
                  <a16:creationId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algn="ctr"/>
              <a:r>
                <a:rPr lang="en-US" sz="3600" b="1" dirty="0">
                  <a:solidFill>
                    <a:srgbClr val="0070C0"/>
                  </a:solidFill>
                </a:rPr>
                <a:t>35X</a:t>
              </a:r>
            </a:p>
          </p:txBody>
        </p:sp>
        <p:sp>
          <p:nvSpPr>
            <p:cNvPr id="9" name="Freeform: Shape 8">
              <a:extLst>
                <a:ext uri="{FF2B5EF4-FFF2-40B4-BE49-F238E27FC236}">
                  <a16:creationId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197428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down)">
                                      <p:cBhvr>
                                        <p:cTn id="7" dur="250"/>
                                        <p:tgtEl>
                                          <p:spTgt spid="5">
                                            <p:graphicEl>
                                              <a:chart seriesIdx="0" categoryIdx="-4" bldStep="series"/>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25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wipe(down)">
                                      <p:cBhvr>
                                        <p:cTn id="17" dur="250"/>
                                        <p:tgtEl>
                                          <p:spTgt spid="5">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1974285499"/>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Example Data Structure: Bitmap Index</a:t>
            </a:r>
          </a:p>
        </p:txBody>
      </p:sp>
      <p:sp>
        <p:nvSpPr>
          <p:cNvPr id="3" name="Content Placeholder 2"/>
          <p:cNvSpPr>
            <a:spLocks noGrp="1"/>
          </p:cNvSpPr>
          <p:nvPr>
            <p:ph idx="1"/>
          </p:nvPr>
        </p:nvSpPr>
        <p:spPr>
          <a:xfrm>
            <a:off x="304800" y="1143000"/>
            <a:ext cx="8610600" cy="1295400"/>
          </a:xfrm>
        </p:spPr>
        <p:txBody>
          <a:bodyPr/>
          <a:lstStyle/>
          <a:p>
            <a:r>
              <a:rPr lang="en-US" dirty="0"/>
              <a:t>Alternative to B-tree and its variants</a:t>
            </a:r>
          </a:p>
          <a:p>
            <a:r>
              <a:rPr lang="en-US" dirty="0"/>
              <a:t>Efficient for performing </a:t>
            </a:r>
            <a:r>
              <a:rPr lang="en-US" i="1" dirty="0">
                <a:solidFill>
                  <a:srgbClr val="FF0000"/>
                </a:solidFill>
              </a:rPr>
              <a:t>range queries</a:t>
            </a:r>
            <a:r>
              <a:rPr lang="en-US" i="1" dirty="0"/>
              <a:t> </a:t>
            </a:r>
            <a:r>
              <a:rPr lang="en-US" dirty="0"/>
              <a:t>and </a:t>
            </a:r>
            <a:r>
              <a:rPr lang="en-US" i="1" dirty="0">
                <a:solidFill>
                  <a:srgbClr val="FF0000"/>
                </a:solidFill>
              </a:rPr>
              <a:t>joins</a:t>
            </a:r>
          </a:p>
          <a:p>
            <a:r>
              <a:rPr lang="en-US" b="1" dirty="0">
                <a:solidFill>
                  <a:srgbClr val="0432FF"/>
                </a:solidFill>
              </a:rPr>
              <a:t>Many bitwise operations to perform a query</a:t>
            </a:r>
          </a:p>
          <a:p>
            <a:pPr marL="0" indent="0">
              <a:buNone/>
            </a:pPr>
            <a:endParaRPr lang="en-US" dirty="0"/>
          </a:p>
        </p:txBody>
      </p:sp>
      <p:sp>
        <p:nvSpPr>
          <p:cNvPr id="5" name="Rounded Rectangle 4"/>
          <p:cNvSpPr/>
          <p:nvPr/>
        </p:nvSpPr>
        <p:spPr>
          <a:xfrm>
            <a:off x="1143000"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1</a:t>
            </a:r>
          </a:p>
        </p:txBody>
      </p:sp>
      <p:sp>
        <p:nvSpPr>
          <p:cNvPr id="6" name="Rounded Rectangle 5"/>
          <p:cNvSpPr/>
          <p:nvPr/>
        </p:nvSpPr>
        <p:spPr>
          <a:xfrm>
            <a:off x="2959204"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2</a:t>
            </a:r>
          </a:p>
        </p:txBody>
      </p:sp>
      <p:sp>
        <p:nvSpPr>
          <p:cNvPr id="7" name="Rounded Rectangle 6"/>
          <p:cNvSpPr/>
          <p:nvPr/>
        </p:nvSpPr>
        <p:spPr>
          <a:xfrm>
            <a:off x="708660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4</a:t>
            </a:r>
          </a:p>
        </p:txBody>
      </p:sp>
      <p:sp>
        <p:nvSpPr>
          <p:cNvPr id="8" name="Rounded Rectangle 7"/>
          <p:cNvSpPr/>
          <p:nvPr/>
        </p:nvSpPr>
        <p:spPr>
          <a:xfrm>
            <a:off x="518168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3</a:t>
            </a:r>
          </a:p>
        </p:txBody>
      </p:sp>
      <p:sp>
        <p:nvSpPr>
          <p:cNvPr id="9" name="TextBox 8"/>
          <p:cNvSpPr txBox="1"/>
          <p:nvPr/>
        </p:nvSpPr>
        <p:spPr>
          <a:xfrm>
            <a:off x="838200" y="2819400"/>
            <a:ext cx="1282723" cy="523220"/>
          </a:xfrm>
          <a:prstGeom prst="rect">
            <a:avLst/>
          </a:prstGeom>
          <a:noFill/>
        </p:spPr>
        <p:txBody>
          <a:bodyPr wrap="none" rtlCol="0">
            <a:spAutoFit/>
          </a:bodyPr>
          <a:lstStyle/>
          <a:p>
            <a:pPr eaLnBrk="0" fontAlgn="base" hangingPunct="0">
              <a:spcBef>
                <a:spcPct val="0"/>
              </a:spcBef>
              <a:spcAft>
                <a:spcPct val="0"/>
              </a:spcAft>
            </a:pPr>
            <a:r>
              <a:rPr lang="en-US" sz="2800" b="1" dirty="0">
                <a:solidFill>
                  <a:prstClr val="black"/>
                </a:solidFill>
                <a:latin typeface="Calibri"/>
                <a:ea typeface="ＭＳ Ｐゴシック" charset="-128"/>
              </a:rPr>
              <a:t>age &lt; 18</a:t>
            </a:r>
          </a:p>
        </p:txBody>
      </p:sp>
      <p:sp>
        <p:nvSpPr>
          <p:cNvPr id="10" name="TextBox 9"/>
          <p:cNvSpPr txBox="1"/>
          <p:nvPr/>
        </p:nvSpPr>
        <p:spPr>
          <a:xfrm>
            <a:off x="23496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18 &lt; age &lt; 25</a:t>
            </a:r>
          </a:p>
        </p:txBody>
      </p:sp>
      <p:sp>
        <p:nvSpPr>
          <p:cNvPr id="11" name="TextBox 10"/>
          <p:cNvSpPr txBox="1"/>
          <p:nvPr/>
        </p:nvSpPr>
        <p:spPr>
          <a:xfrm>
            <a:off x="45594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25 &lt; age &lt; 60</a:t>
            </a:r>
          </a:p>
        </p:txBody>
      </p:sp>
      <p:sp>
        <p:nvSpPr>
          <p:cNvPr id="12" name="TextBox 11"/>
          <p:cNvSpPr txBox="1"/>
          <p:nvPr/>
        </p:nvSpPr>
        <p:spPr>
          <a:xfrm>
            <a:off x="6794477" y="2819400"/>
            <a:ext cx="128272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age &gt; 60</a:t>
            </a:r>
          </a:p>
        </p:txBody>
      </p:sp>
    </p:spTree>
    <p:extLst>
      <p:ext uri="{BB962C8B-B14F-4D97-AF65-F5344CB8AC3E}">
        <p14:creationId xmlns:p14="http://schemas.microsoft.com/office/powerpoint/2010/main" val="239617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Bitmap Index on Ambit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132</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163414"/>
            <a:ext cx="9144000" cy="4425826"/>
          </a:xfrm>
          <a:prstGeom prst="rect">
            <a:avLst/>
          </a:prstGeom>
        </p:spPr>
      </p:pic>
    </p:spTree>
    <p:extLst>
      <p:ext uri="{BB962C8B-B14F-4D97-AF65-F5344CB8AC3E}">
        <p14:creationId xmlns:p14="http://schemas.microsoft.com/office/powerpoint/2010/main" val="1510848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BitWeaving on Ambit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133</a:t>
            </a:fld>
            <a:endParaRPr lang="en-US" altLang="en-US">
              <a:solidFill>
                <a:srgbClr val="000000"/>
              </a:solidFill>
            </a:endParaRPr>
          </a:p>
        </p:txBody>
      </p:sp>
      <p:sp>
        <p:nvSpPr>
          <p:cNvPr id="7" name="TextBox 6"/>
          <p:cNvSpPr txBox="1"/>
          <p:nvPr/>
        </p:nvSpPr>
        <p:spPr>
          <a:xfrm>
            <a:off x="-10701" y="6021288"/>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Tree>
    <p:extLst>
      <p:ext uri="{BB962C8B-B14F-4D97-AF65-F5344CB8AC3E}">
        <p14:creationId xmlns:p14="http://schemas.microsoft.com/office/powerpoint/2010/main" val="981341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In-DRAM Bulk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134</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1046551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Ambit</a:t>
            </a:r>
          </a:p>
        </p:txBody>
      </p:sp>
      <p:sp>
        <p:nvSpPr>
          <p:cNvPr id="3" name="Content Placeholder 2"/>
          <p:cNvSpPr>
            <a:spLocks noGrp="1"/>
          </p:cNvSpPr>
          <p:nvPr>
            <p:ph idx="1"/>
          </p:nvPr>
        </p:nvSpPr>
        <p:spPr>
          <a:xfrm>
            <a:off x="228600" y="1144488"/>
            <a:ext cx="8610600" cy="4876800"/>
          </a:xfrm>
        </p:spPr>
        <p:txBody>
          <a:bodyPr/>
          <a:lstStyle/>
          <a:p>
            <a:r>
              <a:rPr lang="en-US" dirty="0" err="1"/>
              <a:t>Vivek</a:t>
            </a:r>
            <a:r>
              <a:rPr lang="en-US" dirty="0"/>
              <a:t> Seshadri et al., “</a:t>
            </a:r>
            <a:r>
              <a:rPr lang="en-US" b="1" dirty="0">
                <a:hlinkClick r:id="rId2"/>
              </a:rPr>
              <a:t>Ambit: In-Memory Accelerator for Bulk Bitwise Operations Using Commodity DRAM Technology</a:t>
            </a:r>
            <a:r>
              <a:rPr lang="en-US" dirty="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135</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1727218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136</a:t>
            </a:fld>
            <a:endParaRPr lang="en-US"/>
          </a:p>
        </p:txBody>
      </p:sp>
    </p:spTree>
    <p:extLst>
      <p:ext uri="{BB962C8B-B14F-4D97-AF65-F5344CB8AC3E}">
        <p14:creationId xmlns:p14="http://schemas.microsoft.com/office/powerpoint/2010/main" val="70117275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Intelligent Memory Device</a:t>
            </a:r>
          </a:p>
        </p:txBody>
      </p:sp>
      <p:sp>
        <p:nvSpPr>
          <p:cNvPr id="3" name="Content Placeholder 2"/>
          <p:cNvSpPr>
            <a:spLocks noGrp="1"/>
          </p:cNvSpPr>
          <p:nvPr>
            <p:ph idx="1"/>
          </p:nvPr>
        </p:nvSpPr>
        <p:spPr>
          <a:xfrm>
            <a:off x="228600" y="827565"/>
            <a:ext cx="8610600" cy="5193723"/>
          </a:xfrm>
        </p:spPr>
        <p:txBody>
          <a:bodyPr/>
          <a:lstStyle/>
          <a:p>
            <a:pPr marL="0" indent="0" algn="ctr">
              <a:buNone/>
            </a:pPr>
            <a:endParaRPr lang="en-US" sz="6400" dirty="0"/>
          </a:p>
          <a:p>
            <a:pPr marL="0" indent="0" algn="ctr">
              <a:buNone/>
            </a:pPr>
            <a:r>
              <a:rPr lang="en-US" sz="6400" dirty="0"/>
              <a:t>Does </a:t>
            </a:r>
            <a:r>
              <a:rPr lang="en-US" sz="6400" dirty="0">
                <a:solidFill>
                  <a:srgbClr val="FF0000"/>
                </a:solidFill>
              </a:rPr>
              <a:t>memory</a:t>
            </a:r>
          </a:p>
          <a:p>
            <a:pPr marL="0" indent="0" algn="ctr">
              <a:buNone/>
            </a:pPr>
            <a:r>
              <a:rPr lang="en-US" sz="6400" dirty="0"/>
              <a:t>have to be</a:t>
            </a:r>
          </a:p>
          <a:p>
            <a:pPr marL="0" indent="0" algn="ctr">
              <a:buNone/>
            </a:pPr>
            <a:r>
              <a:rPr lang="en-US" sz="6400" dirty="0">
                <a:solidFill>
                  <a:srgbClr val="FF0000"/>
                </a:solidFill>
              </a:rPr>
              <a:t>dumb?</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137</a:t>
            </a:fld>
            <a:endParaRPr lang="en-US">
              <a:solidFill>
                <a:srgbClr val="000000"/>
              </a:solidFill>
            </a:endParaRPr>
          </a:p>
        </p:txBody>
      </p:sp>
    </p:spTree>
    <p:extLst>
      <p:ext uri="{BB962C8B-B14F-4D97-AF65-F5344CB8AC3E}">
        <p14:creationId xmlns:p14="http://schemas.microsoft.com/office/powerpoint/2010/main" val="1527096707"/>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solidFill>
                  <a:srgbClr val="0000FF"/>
                </a:solidFill>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138</a:t>
            </a:fld>
            <a:endParaRPr lang="en-US" sz="1600">
              <a:solidFill>
                <a:srgbClr val="000000"/>
              </a:solidFill>
              <a:latin typeface="Garamond" charset="0"/>
            </a:endParaRPr>
          </a:p>
        </p:txBody>
      </p:sp>
    </p:spTree>
    <p:extLst>
      <p:ext uri="{BB962C8B-B14F-4D97-AF65-F5344CB8AC3E}">
        <p14:creationId xmlns:p14="http://schemas.microsoft.com/office/powerpoint/2010/main" val="93706662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Minimally changing memory chips</a:t>
            </a:r>
          </a:p>
          <a:p>
            <a:pPr algn="l"/>
            <a:r>
              <a:rPr lang="en-US" sz="3600" dirty="0">
                <a:solidFill>
                  <a:srgbClr val="0000FF"/>
                </a:solidFill>
              </a:rPr>
              <a:t>2. Exploiting 3D-stacked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9586420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140</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a:solidFill>
                  <a:srgbClr val="4D5494"/>
                </a:solidFill>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a:solidFill>
                  <a:srgbClr val="E5B62F"/>
                </a:solidFill>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r>
              <a:rPr lang="en-US" dirty="0">
                <a:solidFill>
                  <a:srgbClr val="FF0000"/>
                </a:solidFill>
              </a:rPr>
              <a:t>Other “True 3D” technologies</a:t>
            </a:r>
          </a:p>
          <a:p>
            <a:r>
              <a:rPr lang="en-US" dirty="0">
                <a:solidFill>
                  <a:srgbClr val="FF0000"/>
                </a:solidFill>
              </a:rPr>
              <a:t>under development</a:t>
            </a:r>
          </a:p>
        </p:txBody>
      </p:sp>
    </p:spTree>
    <p:extLst>
      <p:ext uri="{BB962C8B-B14F-4D97-AF65-F5344CB8AC3E}">
        <p14:creationId xmlns:p14="http://schemas.microsoft.com/office/powerpoint/2010/main" val="13372892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lvl="1"/>
            <a:r>
              <a:rPr lang="en-US" dirty="0">
                <a:solidFill>
                  <a:srgbClr val="000000"/>
                </a:solidFill>
              </a:rPr>
              <a:t>Kim+, “</a:t>
            </a:r>
            <a:r>
              <a:rPr lang="en-US" dirty="0">
                <a:solidFill>
                  <a:srgbClr val="0000FF"/>
                </a:solidFill>
              </a:rPr>
              <a:t>Ramulator: A Flexible and Extensible DRAM Simulator</a:t>
            </a:r>
            <a:r>
              <a:rPr lang="en-US" dirty="0">
                <a:solidFill>
                  <a:srgbClr val="000000"/>
                </a:solidFill>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2566088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Two Key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How can we accelerate important applications if we use         </a:t>
            </a:r>
            <a:r>
              <a:rPr lang="en-US" dirty="0">
                <a:solidFill>
                  <a:srgbClr val="0000FF"/>
                </a:solidFill>
              </a:rPr>
              <a:t>3D-stacked memory as a coarse-grained accelerator</a:t>
            </a:r>
            <a:r>
              <a:rPr lang="en-US" dirty="0"/>
              <a:t>?</a:t>
            </a:r>
          </a:p>
          <a:p>
            <a:pPr lvl="1"/>
            <a:r>
              <a:rPr lang="en-US" dirty="0"/>
              <a:t>what is the architecture and programming model?</a:t>
            </a:r>
          </a:p>
          <a:p>
            <a:pPr lvl="1"/>
            <a:r>
              <a:rPr lang="en-US" dirty="0"/>
              <a:t>what are the mechanisms for acceleration?</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without changing the system significantly</a:t>
            </a:r>
          </a:p>
          <a:p>
            <a:pPr lvl="1"/>
            <a:r>
              <a:rPr lang="en-US" dirty="0"/>
              <a:t>while achieving significant benefits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142</a:t>
            </a:fld>
            <a:endParaRPr lang="en-US" altLang="en-US">
              <a:solidFill>
                <a:srgbClr val="000000"/>
              </a:solidFill>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10465518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a:t>Graph Processing</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143</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a:solidFill>
                  <a:srgbClr val="000000"/>
                </a:solidFill>
              </a:rPr>
              <a:t>Large graphs are everywhere (circa 2015)</a:t>
            </a:r>
          </a:p>
          <a:p>
            <a:pPr>
              <a:buClr>
                <a:srgbClr val="CC9900"/>
              </a:buClr>
            </a:pPr>
            <a:endParaRPr lang="en-US" altLang="ko-KR" sz="1800" dirty="0">
              <a:solidFill>
                <a:srgbClr val="000000"/>
              </a:solidFill>
            </a:endParaRPr>
          </a:p>
          <a:p>
            <a:pPr>
              <a:buClr>
                <a:srgbClr val="CC9900"/>
              </a:buClr>
            </a:pPr>
            <a:endParaRPr lang="en-US" altLang="ko-KR" sz="1800" dirty="0">
              <a:solidFill>
                <a:srgbClr val="000000"/>
              </a:solidFill>
            </a:endParaRPr>
          </a:p>
          <a:p>
            <a:pPr>
              <a:buClr>
                <a:srgbClr val="CC9900"/>
              </a:buClr>
            </a:pPr>
            <a:endParaRPr lang="en-US" altLang="ko-KR" sz="1800" dirty="0">
              <a:solidFill>
                <a:srgbClr val="000000"/>
              </a:solidFill>
            </a:endParaRPr>
          </a:p>
          <a:p>
            <a:pPr>
              <a:buClr>
                <a:srgbClr val="CC9900"/>
              </a:buClr>
            </a:pPr>
            <a:endParaRPr lang="en-US" altLang="ko-KR" dirty="0">
              <a:solidFill>
                <a:srgbClr val="000000"/>
              </a:solidFill>
            </a:endParaRPr>
          </a:p>
          <a:p>
            <a:pPr>
              <a:buClr>
                <a:srgbClr val="CC9900"/>
              </a:buClr>
            </a:pPr>
            <a:endParaRPr lang="en-US" altLang="ko-KR" dirty="0">
              <a:solidFill>
                <a:srgbClr val="000000"/>
              </a:solidFill>
            </a:endParaRPr>
          </a:p>
          <a:p>
            <a:pPr marL="0" indent="0">
              <a:buClr>
                <a:srgbClr val="CC9900"/>
              </a:buClr>
              <a:buFont typeface="Wingdings" charset="0"/>
              <a:buNone/>
            </a:pPr>
            <a:endParaRPr lang="en-US" altLang="ko-KR" sz="2000" dirty="0">
              <a:solidFill>
                <a:srgbClr val="000000"/>
              </a:solidFill>
            </a:endParaRPr>
          </a:p>
          <a:p>
            <a:pPr>
              <a:buClr>
                <a:srgbClr val="CC9900"/>
              </a:buClr>
            </a:pPr>
            <a:r>
              <a:rPr lang="en-US" altLang="ko-KR" dirty="0">
                <a:solidFill>
                  <a:srgbClr val="000000"/>
                </a:solidFill>
              </a:rPr>
              <a:t>Scalable large-scale graph processing is challenging</a:t>
            </a:r>
            <a:endParaRPr lang="ko-KR" altLang="en-US" dirty="0">
              <a:solidFill>
                <a:srgbClr val="000000"/>
              </a:solidFill>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36 Million </a:t>
              </a:r>
            </a:p>
            <a:p>
              <a:pPr algn="ctr"/>
              <a:r>
                <a:rPr lang="en-US" dirty="0">
                  <a:solidFill>
                    <a:srgbClr val="000000"/>
                  </a:solidFill>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1.4 Billion</a:t>
              </a:r>
            </a:p>
            <a:p>
              <a:pPr algn="ctr"/>
              <a:r>
                <a:rPr lang="en-US" dirty="0">
                  <a:solidFill>
                    <a:srgbClr val="000000"/>
                  </a:solidFill>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300 Million</a:t>
              </a:r>
            </a:p>
            <a:p>
              <a:pPr algn="ctr"/>
              <a:r>
                <a:rPr lang="en-US" dirty="0">
                  <a:solidFill>
                    <a:srgbClr val="000000"/>
                  </a:solidFill>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 xmlns:a14="http://schemas.microsoft.com/office/drawing/2010/main">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 xmlns:a14="http://schemas.microsoft.com/office/drawing/2010/main">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30 Billion</a:t>
              </a:r>
            </a:p>
            <a:p>
              <a:pPr algn="ctr"/>
              <a:r>
                <a:rPr lang="en-US" dirty="0">
                  <a:solidFill>
                    <a:srgbClr val="000000"/>
                  </a:solidFill>
                </a:rPr>
                <a:t>Instagram Photos</a:t>
              </a: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79804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144</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for</a:t>
            </a:r>
            <a:r>
              <a:rPr lang="en-US" altLang="ko-KR" sz="2400" dirty="0">
                <a:solidFill>
                  <a:sysClr val="windowText" lastClr="000000"/>
                </a:solidFill>
                <a:latin typeface="Calibri"/>
                <a:ea typeface="나눔고딕"/>
              </a:rPr>
              <a:t> (v: </a:t>
            </a:r>
            <a:r>
              <a:rPr lang="en-US" altLang="ko-KR" sz="2400" dirty="0" err="1">
                <a:solidFill>
                  <a:sysClr val="windowText" lastClr="000000"/>
                </a:solidFill>
                <a:latin typeface="Calibri"/>
                <a:ea typeface="나눔고딕"/>
              </a:rPr>
              <a:t>graph.vertices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    for</a:t>
            </a:r>
            <a:r>
              <a:rPr lang="en-US" altLang="ko-KR" sz="2400" dirty="0">
                <a:solidFill>
                  <a:sysClr val="windowText" lastClr="000000"/>
                </a:solidFill>
                <a:latin typeface="Calibri"/>
                <a:ea typeface="나눔고딕"/>
              </a:rPr>
              <a:t> (w: </a:t>
            </a:r>
            <a:r>
              <a:rPr lang="en-US" altLang="ko-KR" sz="2400" dirty="0" err="1">
                <a:solidFill>
                  <a:sysClr val="windowText" lastClr="000000"/>
                </a:solidFill>
                <a:latin typeface="Calibri"/>
                <a:ea typeface="나눔고딕"/>
              </a:rPr>
              <a:t>v.successors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r>
              <a:rPr lang="en-US" altLang="ko-KR" sz="2400" dirty="0" err="1">
                <a:solidFill>
                  <a:sysClr val="windowText" lastClr="000000"/>
                </a:solidFill>
                <a:latin typeface="Calibri"/>
                <a:ea typeface="나눔고딕"/>
              </a:rPr>
              <a:t>w.next_rank</a:t>
            </a:r>
            <a:r>
              <a:rPr lang="en-US" altLang="ko-KR" sz="2400" dirty="0">
                <a:solidFill>
                  <a:sysClr val="windowText" lastClr="000000"/>
                </a:solidFill>
                <a:latin typeface="Calibri"/>
                <a:ea typeface="나눔고딕"/>
              </a:rPr>
              <a:t> += weight * </a:t>
            </a:r>
            <a:r>
              <a:rPr lang="en-US" altLang="ko-KR" sz="2400" dirty="0" err="1">
                <a:solidFill>
                  <a:sysClr val="windowText" lastClr="000000"/>
                </a:solidFill>
                <a:latin typeface="Calibri"/>
                <a:ea typeface="나눔고딕"/>
              </a:rPr>
              <a:t>v.rank</a:t>
            </a:r>
            <a:r>
              <a:rPr lang="en-US" altLang="ko-KR" sz="2400" dirty="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a:solidFill>
                    <a:sysClr val="windowText" lastClr="000000"/>
                  </a:solidFill>
                </a:rPr>
                <a:t>weight * </a:t>
              </a:r>
              <a:r>
                <a:rPr lang="en-US" altLang="ko-KR" sz="2400" kern="0" dirty="0" err="1">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w.rank</a:t>
                </a:r>
                <a:endParaRPr lang="en-US" altLang="ko-KR" sz="1600" kern="0" dirty="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w.next_rank</a:t>
                </a:r>
                <a:endParaRPr lang="en-US" altLang="ko-KR" sz="1600" kern="0" dirty="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w.edges</a:t>
                </a:r>
                <a:endParaRPr lang="en-US" altLang="ko-KR" sz="1600" kern="0" dirty="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a:t>
                </a:r>
                <a:endParaRPr lang="en-US" altLang="ko-KR" sz="1600" kern="0" dirty="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a:solidFill>
                  <a:srgbClr val="0000FF"/>
                </a:solidFill>
              </a:rPr>
              <a:t>Interconnected set of 3D-stacked </a:t>
            </a:r>
            <a:r>
              <a:rPr lang="en-US" dirty="0" err="1">
                <a:solidFill>
                  <a:srgbClr val="0000FF"/>
                </a:solidFill>
              </a:rPr>
              <a:t>memory+logic</a:t>
            </a:r>
            <a:r>
              <a:rPr lang="en-US" dirty="0">
                <a:solidFill>
                  <a:srgbClr val="0000FF"/>
                </a:solidFill>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824525339"/>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146</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Communications via</a:t>
            </a:r>
            <a:br>
              <a:rPr lang="en-US" altLang="ko-KR" sz="2400" kern="0" dirty="0">
                <a:solidFill>
                  <a:sysClr val="windowText" lastClr="000000"/>
                </a:solidFill>
                <a:latin typeface="Calibri"/>
                <a:ea typeface="나눔고딕"/>
              </a:rPr>
            </a:br>
            <a:r>
              <a:rPr lang="en-US" altLang="ko-KR" sz="2400" kern="0" dirty="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147</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1080657942"/>
      </p:ext>
    </p:extLst>
  </p:cSld>
  <p:clrMapOvr>
    <a:masterClrMapping/>
  </p:clrMapOvr>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3780000483"/>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1585516661"/>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3228966748"/>
      </p:ext>
    </p:extLst>
  </p:cSld>
  <p:clrMapOvr>
    <a:masterClrMapping/>
  </p:clrMapOvr>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773743576"/>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a:t>
              </a:r>
              <a:r>
                <a:rPr lang="en-US" altLang="ko-KR" sz="2400" kern="0" dirty="0" err="1">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a:solidFill>
                  <a:srgbClr val="000000"/>
                </a:solidFill>
              </a:rPr>
              <a:t>On five graph processing algorithms</a:t>
            </a:r>
          </a:p>
        </p:txBody>
      </p:sp>
    </p:spTree>
    <p:extLst>
      <p:ext uri="{BB962C8B-B14F-4D97-AF65-F5344CB8AC3E}">
        <p14:creationId xmlns:p14="http://schemas.microsoft.com/office/powerpoint/2010/main" val="923473873"/>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154</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422543007"/>
      </p:ext>
    </p:extLst>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156</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7448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PIM on Mobile Devices</a:t>
            </a:r>
          </a:p>
        </p:txBody>
      </p:sp>
      <p:sp>
        <p:nvSpPr>
          <p:cNvPr id="3" name="Content Placeholder 2"/>
          <p:cNvSpPr>
            <a:spLocks noGrp="1"/>
          </p:cNvSpPr>
          <p:nvPr>
            <p:ph idx="1"/>
          </p:nvPr>
        </p:nvSpPr>
        <p:spPr>
          <a:xfrm>
            <a:off x="228600" y="1000472"/>
            <a:ext cx="8610600" cy="4876800"/>
          </a:xfrm>
        </p:spPr>
        <p:txBody>
          <a:bodyPr/>
          <a:lstStyle/>
          <a:p>
            <a:r>
              <a:rPr lang="en-US" sz="2100" dirty="0"/>
              <a:t>Amirali Boroumand, Saugata Ghose, </a:t>
            </a:r>
            <a:r>
              <a:rPr lang="en-US" sz="2100" dirty="0" err="1"/>
              <a:t>Youngsok</a:t>
            </a:r>
            <a:r>
              <a:rPr lang="en-US" sz="2100" dirty="0"/>
              <a:t> Kim, </a:t>
            </a:r>
            <a:r>
              <a:rPr lang="en-US" sz="2100" dirty="0" err="1"/>
              <a:t>Rachata</a:t>
            </a:r>
            <a:r>
              <a:rPr lang="en-US" sz="2100" dirty="0"/>
              <a:t> </a:t>
            </a:r>
            <a:r>
              <a:rPr lang="en-US" sz="2100" dirty="0" err="1"/>
              <a:t>Ausavarungnirun</a:t>
            </a:r>
            <a:r>
              <a:rPr lang="en-US" sz="2100" dirty="0"/>
              <a:t>, Eric </a:t>
            </a:r>
            <a:r>
              <a:rPr lang="en-US" sz="2100" dirty="0" err="1"/>
              <a:t>Shiu</a:t>
            </a:r>
            <a:r>
              <a:rPr lang="en-US" sz="2100" dirty="0"/>
              <a:t>, Rahul Thakur, </a:t>
            </a:r>
            <a:r>
              <a:rPr lang="en-US" sz="2100" dirty="0" err="1"/>
              <a:t>Daehyun</a:t>
            </a:r>
            <a:r>
              <a:rPr lang="en-US" sz="2100" dirty="0"/>
              <a:t> Kim, Aki </a:t>
            </a:r>
            <a:r>
              <a:rPr lang="en-US" sz="2100" dirty="0" err="1"/>
              <a:t>Kuusela</a:t>
            </a:r>
            <a:r>
              <a:rPr lang="en-US" sz="2100" dirty="0"/>
              <a:t>, Allan </a:t>
            </a:r>
            <a:r>
              <a:rPr lang="en-US" sz="2100" dirty="0" err="1"/>
              <a:t>Knies</a:t>
            </a:r>
            <a:r>
              <a:rPr lang="en-US" sz="2100" dirty="0"/>
              <a:t>, </a:t>
            </a:r>
            <a:r>
              <a:rPr lang="en-US" sz="2100" dirty="0" err="1"/>
              <a:t>Parthasarathy</a:t>
            </a:r>
            <a:r>
              <a:rPr lang="en-US" sz="2100" dirty="0"/>
              <a:t> </a:t>
            </a:r>
            <a:r>
              <a:rPr lang="en-US" sz="2100" dirty="0" err="1"/>
              <a:t>Ranganathan</a:t>
            </a:r>
            <a:r>
              <a:rPr lang="en-US" sz="2100" dirty="0"/>
              <a:t>, and Onur Mutlu,</a:t>
            </a:r>
            <a:br>
              <a:rPr lang="en-US" sz="2100" dirty="0"/>
            </a:br>
            <a:r>
              <a:rPr lang="en-US" sz="2100" b="1" dirty="0">
                <a:hlinkClick r:id="rId2"/>
              </a:rPr>
              <a:t>"Google Workloads for Consumer Devices: Mitigating Data Movement Bottlenecks"</a:t>
            </a:r>
            <a:r>
              <a:rPr lang="en-US" sz="2100" dirty="0"/>
              <a:t> </a:t>
            </a:r>
            <a:br>
              <a:rPr lang="en-US" sz="2100" dirty="0"/>
            </a:br>
            <a:r>
              <a:rPr lang="en-US" sz="2100" i="1" dirty="0"/>
              <a:t>Proceedings of the </a:t>
            </a:r>
            <a:r>
              <a:rPr lang="en-US" sz="2100" i="1" dirty="0">
                <a:hlinkClick r:id="rId3"/>
              </a:rPr>
              <a:t>23rd International Conference on Architectural Support for Programming Languages and Operating Systems</a:t>
            </a:r>
            <a:r>
              <a:rPr lang="en-US" sz="2100" i="1" dirty="0"/>
              <a:t> (</a:t>
            </a:r>
            <a:r>
              <a:rPr lang="en-US" sz="2100" b="1" i="1" dirty="0"/>
              <a:t>ASPLOS</a:t>
            </a:r>
            <a:r>
              <a:rPr lang="en-US" sz="2100" i="1" dirty="0"/>
              <a:t>)</a:t>
            </a:r>
            <a:r>
              <a:rPr lang="en-US" sz="2100" dirty="0"/>
              <a:t>, Williamsburg, VA, USA, March 2018.</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157</a:t>
            </a:fld>
            <a:endParaRPr lang="en-US" altLang="en-US">
              <a:solidFill>
                <a:srgbClr val="000000"/>
              </a:solidFill>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077072"/>
            <a:ext cx="9144000" cy="2235200"/>
          </a:xfrm>
          <a:prstGeom prst="rect">
            <a:avLst/>
          </a:prstGeom>
        </p:spPr>
      </p:pic>
    </p:spTree>
    <p:extLst>
      <p:ext uri="{BB962C8B-B14F-4D97-AF65-F5344CB8AC3E}">
        <p14:creationId xmlns:p14="http://schemas.microsoft.com/office/powerpoint/2010/main" val="3967414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2049734446"/>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2730569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3977856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2721921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55.4% and 54.2%</a:t>
            </a:r>
          </a:p>
        </p:txBody>
      </p:sp>
    </p:spTree>
    <p:extLst>
      <p:ext uri="{BB962C8B-B14F-4D97-AF65-F5344CB8AC3E}">
        <p14:creationId xmlns:p14="http://schemas.microsoft.com/office/powerpoint/2010/main" val="273776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3"/>
          <a:stretch>
            <a:fillRect/>
          </a:stretch>
        </p:blipFill>
        <p:spPr>
          <a:xfrm>
            <a:off x="3015517" y="5030786"/>
            <a:ext cx="3112967" cy="1124128"/>
          </a:xfrm>
          <a:prstGeom prst="rect">
            <a:avLst/>
          </a:prstGeom>
        </p:spPr>
      </p:pic>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352800"/>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3622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422255" y="2895600"/>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13" name="Rectangle 12"/>
          <p:cNvSpPr/>
          <p:nvPr/>
        </p:nvSpPr>
        <p:spPr>
          <a:xfrm>
            <a:off x="3049920" y="4428401"/>
            <a:ext cx="2901756"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ASPLOS 2018</a:t>
            </a:r>
          </a:p>
        </p:txBody>
      </p:sp>
      <p:pic>
        <p:nvPicPr>
          <p:cNvPr id="15" name="Picture 14"/>
          <p:cNvPicPr>
            <a:picLocks noChangeAspect="1"/>
          </p:cNvPicPr>
          <p:nvPr/>
        </p:nvPicPr>
        <p:blipFill rotWithShape="1">
          <a:blip r:embed="rId4"/>
          <a:srcRect t="27272" b="29091"/>
          <a:stretch/>
        </p:blipFill>
        <p:spPr>
          <a:xfrm>
            <a:off x="506982" y="6050611"/>
            <a:ext cx="1828800" cy="798022"/>
          </a:xfrm>
          <a:prstGeom prst="rect">
            <a:avLst/>
          </a:prstGeom>
        </p:spPr>
      </p:pic>
      <p:pic>
        <p:nvPicPr>
          <p:cNvPr id="16" name="Picture 15"/>
          <p:cNvPicPr>
            <a:picLocks noChangeAspect="1"/>
          </p:cNvPicPr>
          <p:nvPr/>
        </p:nvPicPr>
        <p:blipFill>
          <a:blip r:embed="rId5"/>
          <a:stretch>
            <a:fillRect/>
          </a:stretch>
        </p:blipFill>
        <p:spPr>
          <a:xfrm>
            <a:off x="6981825" y="4724400"/>
            <a:ext cx="1682084" cy="1657706"/>
          </a:xfrm>
          <a:prstGeom prst="rect">
            <a:avLst/>
          </a:prstGeom>
        </p:spPr>
      </p:pic>
      <p:pic>
        <p:nvPicPr>
          <p:cNvPr id="17" name="Picture 16"/>
          <p:cNvPicPr>
            <a:picLocks noChangeAspect="1"/>
          </p:cNvPicPr>
          <p:nvPr/>
        </p:nvPicPr>
        <p:blipFill rotWithShape="1">
          <a:blip r:embed="rId6"/>
          <a:srcRect t="30096" b="30046"/>
          <a:stretch/>
        </p:blipFill>
        <p:spPr>
          <a:xfrm>
            <a:off x="6632242" y="6179521"/>
            <a:ext cx="2381250" cy="533400"/>
          </a:xfrm>
          <a:prstGeom prst="rect">
            <a:avLst/>
          </a:prstGeom>
        </p:spPr>
      </p:pic>
      <p:pic>
        <p:nvPicPr>
          <p:cNvPr id="18" name="Picture 17" descr="safari.png"/>
          <p:cNvPicPr>
            <a:picLocks noChangeAspect="1"/>
          </p:cNvPicPr>
          <p:nvPr/>
        </p:nvPicPr>
        <p:blipFill rotWithShape="1">
          <a:blip r:embed="rId7" cstate="print"/>
          <a:srcRect r="1519"/>
          <a:stretch/>
        </p:blipFill>
        <p:spPr>
          <a:xfrm>
            <a:off x="476188" y="5294713"/>
            <a:ext cx="1890388" cy="555400"/>
          </a:xfrm>
          <a:prstGeom prst="rect">
            <a:avLst/>
          </a:prstGeom>
        </p:spPr>
      </p:pic>
      <p:pic>
        <p:nvPicPr>
          <p:cNvPr id="20" name="Picture 19"/>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415046034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452496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a:t>
            </a:r>
            <a:r>
              <a:rPr lang="en-US"/>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 xmlns:a14="http://schemas.microsoft.com/office/drawing/2010/main">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320086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166</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698415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167</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819141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805013928"/>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3272182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Two Key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How can we accelerate important applications if we use         </a:t>
            </a:r>
            <a:r>
              <a:rPr lang="en-US" dirty="0">
                <a:solidFill>
                  <a:srgbClr val="0000FF"/>
                </a:solidFill>
              </a:rPr>
              <a:t>3D-stacked memory as a coarse-grained accelerator</a:t>
            </a:r>
            <a:r>
              <a:rPr lang="en-US" dirty="0"/>
              <a:t>?</a:t>
            </a:r>
          </a:p>
          <a:p>
            <a:pPr lvl="1"/>
            <a:r>
              <a:rPr lang="en-US" dirty="0"/>
              <a:t>what is the architecture and programming model?</a:t>
            </a:r>
          </a:p>
          <a:p>
            <a:pPr lvl="1"/>
            <a:r>
              <a:rPr lang="en-US" dirty="0"/>
              <a:t>what are the mechanisms for acceleration?</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without changing the system significantly</a:t>
            </a:r>
          </a:p>
          <a:p>
            <a:pPr lvl="1"/>
            <a:r>
              <a:rPr lang="en-US" dirty="0"/>
              <a:t>while achieving significant benefits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170</a:t>
            </a:fld>
            <a:endParaRPr lang="en-US" altLang="en-US">
              <a:solidFill>
                <a:srgbClr val="000000"/>
              </a:solidFill>
            </a:endParaRPr>
          </a:p>
        </p:txBody>
      </p:sp>
      <p:sp>
        <p:nvSpPr>
          <p:cNvPr id="5" name="Rectangle 4"/>
          <p:cNvSpPr/>
          <p:nvPr/>
        </p:nvSpPr>
        <p:spPr>
          <a:xfrm>
            <a:off x="539552" y="3645024"/>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2947298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(Ideas)</a:t>
            </a:r>
          </a:p>
        </p:txBody>
      </p:sp>
      <p:sp>
        <p:nvSpPr>
          <p:cNvPr id="3" name="Content Placeholder 2"/>
          <p:cNvSpPr>
            <a:spLocks noGrp="1"/>
          </p:cNvSpPr>
          <p:nvPr>
            <p:ph idx="1"/>
          </p:nvPr>
        </p:nvSpPr>
        <p:spPr>
          <a:xfrm>
            <a:off x="228600" y="908720"/>
            <a:ext cx="8915400" cy="5339680"/>
          </a:xfrm>
        </p:spPr>
        <p:txBody>
          <a:bodyPr/>
          <a:lstStyle/>
          <a:p>
            <a:r>
              <a:rPr lang="en-US" sz="2200" dirty="0">
                <a:solidFill>
                  <a:srgbClr val="0000FF"/>
                </a:solidFill>
              </a:rPr>
              <a:t>Goal: </a:t>
            </a:r>
            <a:r>
              <a:rPr lang="en-US" sz="2200" dirty="0"/>
              <a:t>Develop mechanisms to get the most out of near-data processing with </a:t>
            </a:r>
            <a:r>
              <a:rPr lang="en-US" sz="2200" dirty="0">
                <a:solidFill>
                  <a:schemeClr val="accent2">
                    <a:lumMod val="75000"/>
                  </a:schemeClr>
                </a:solidFill>
              </a:rPr>
              <a:t>minimal cost</a:t>
            </a:r>
            <a:r>
              <a:rPr lang="en-US" sz="2200" dirty="0"/>
              <a:t>, </a:t>
            </a:r>
            <a:r>
              <a:rPr lang="en-US" sz="2200" dirty="0">
                <a:solidFill>
                  <a:srgbClr val="2C6123"/>
                </a:solidFill>
              </a:rPr>
              <a:t>minimal changes to the system</a:t>
            </a:r>
            <a:r>
              <a:rPr lang="en-US" sz="2200" dirty="0"/>
              <a:t>, </a:t>
            </a:r>
            <a:r>
              <a:rPr lang="en-US" sz="2200" dirty="0">
                <a:solidFill>
                  <a:srgbClr val="2C6123"/>
                </a:solidFill>
              </a:rPr>
              <a:t>no changes to the programming model</a:t>
            </a:r>
          </a:p>
          <a:p>
            <a:endParaRPr lang="en-US" sz="700" dirty="0"/>
          </a:p>
          <a:p>
            <a:r>
              <a:rPr lang="en-US" sz="2200" dirty="0">
                <a:solidFill>
                  <a:srgbClr val="0000FF"/>
                </a:solidFill>
              </a:rPr>
              <a:t>Key Idea 1: </a:t>
            </a:r>
            <a:r>
              <a:rPr lang="en-US" altLang="ko-KR" sz="2200" dirty="0"/>
              <a:t>Expose each PIM operation as a </a:t>
            </a:r>
            <a:r>
              <a:rPr lang="en-US" altLang="ko-KR" sz="2200" dirty="0">
                <a:solidFill>
                  <a:srgbClr val="FF0000"/>
                </a:solidFill>
              </a:rPr>
              <a:t>cache-coherent, virtually-addressed host processor instruction </a:t>
            </a:r>
            <a:r>
              <a:rPr lang="en-US" altLang="ko-KR" sz="2200" dirty="0">
                <a:solidFill>
                  <a:srgbClr val="000000"/>
                </a:solidFill>
              </a:rPr>
              <a:t>(called PEI) </a:t>
            </a:r>
            <a:r>
              <a:rPr lang="en-US" altLang="ko-KR" sz="2200" dirty="0"/>
              <a:t>that operates on </a:t>
            </a:r>
            <a:r>
              <a:rPr lang="en-US" altLang="ko-KR" sz="2200" dirty="0">
                <a:solidFill>
                  <a:srgbClr val="FF0000"/>
                </a:solidFill>
              </a:rPr>
              <a:t>only a single cache block</a:t>
            </a:r>
          </a:p>
          <a:p>
            <a:pPr lvl="1"/>
            <a:r>
              <a:rPr lang="en-US" altLang="ko-KR" sz="1800" dirty="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 </a:t>
            </a:r>
            <a:r>
              <a:rPr lang="en-US" altLang="ko-KR" sz="1800" dirty="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a:solidFill>
                  <a:srgbClr val="000000"/>
                </a:solidFill>
              </a:rPr>
              <a:t>No changes sequential execution/programming model</a:t>
            </a:r>
          </a:p>
          <a:p>
            <a:pPr lvl="1"/>
            <a:r>
              <a:rPr lang="en-US" altLang="ko-KR" sz="1800" dirty="0">
                <a:solidFill>
                  <a:srgbClr val="000000"/>
                </a:solidFill>
              </a:rPr>
              <a:t>No changes to virtual memory</a:t>
            </a:r>
          </a:p>
          <a:p>
            <a:pPr lvl="1"/>
            <a:r>
              <a:rPr lang="en-US" altLang="ko-KR" sz="1800" dirty="0">
                <a:solidFill>
                  <a:srgbClr val="000000"/>
                </a:solidFill>
              </a:rPr>
              <a:t>Minimal changes to cache coherence</a:t>
            </a:r>
          </a:p>
          <a:p>
            <a:pPr lvl="1"/>
            <a:r>
              <a:rPr lang="en-US" altLang="ko-KR" sz="1800" dirty="0">
                <a:solidFill>
                  <a:srgbClr val="000000"/>
                </a:solidFill>
              </a:rPr>
              <a:t>No need for data mapping: Each PEI restricted to a single memory module</a:t>
            </a:r>
          </a:p>
          <a:p>
            <a:pPr lvl="1"/>
            <a:endParaRPr lang="en-US" altLang="ko-KR" sz="700" dirty="0">
              <a:solidFill>
                <a:srgbClr val="FF0000"/>
              </a:solidFill>
            </a:endParaRPr>
          </a:p>
          <a:p>
            <a:r>
              <a:rPr lang="en-US" altLang="ko-KR" sz="2200" dirty="0">
                <a:solidFill>
                  <a:srgbClr val="0000FF"/>
                </a:solidFill>
              </a:rPr>
              <a:t>Key Idea 2: </a:t>
            </a:r>
            <a:r>
              <a:rPr lang="en-US" altLang="ko-KR" sz="2200" dirty="0">
                <a:solidFill>
                  <a:srgbClr val="FF0000"/>
                </a:solidFill>
              </a:rPr>
              <a:t>Dynamically decide where to execute a PEI </a:t>
            </a:r>
            <a:r>
              <a:rPr lang="en-US" altLang="ko-KR" sz="2200" dirty="0"/>
              <a:t>(i.e., the host processor or PIM accelerator) based on simple locality characteristics and simple hardware predictors</a:t>
            </a:r>
          </a:p>
          <a:p>
            <a:pPr lvl="1"/>
            <a:r>
              <a:rPr lang="en-US" altLang="ko-KR" sz="1800" dirty="0"/>
              <a:t>Execute each operation at the location that provides the best performance</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872692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a:t>Executed either in memory or in the processor: dynamic decision</a:t>
            </a:r>
          </a:p>
          <a:p>
            <a:pPr lvl="1"/>
            <a:r>
              <a:rPr lang="en-US" altLang="ko-KR" dirty="0"/>
              <a:t>Low-cost locality monitoring for a single instruction</a:t>
            </a:r>
          </a:p>
          <a:p>
            <a:r>
              <a:rPr lang="en-US" altLang="ko-KR" dirty="0"/>
              <a:t>Cache-coherent, virtually-addressed, single cache block only</a:t>
            </a:r>
          </a:p>
          <a:p>
            <a:r>
              <a:rPr lang="en-US" altLang="ko-KR" dirty="0"/>
              <a:t>Atomic between different PEIs</a:t>
            </a:r>
          </a:p>
          <a:p>
            <a:r>
              <a:rPr lang="en-US" altLang="ko-KR" i="1" dirty="0"/>
              <a:t>Not</a:t>
            </a:r>
            <a:r>
              <a:rPr lang="en-US" altLang="ko-KR" dirty="0"/>
              <a:t> atomic with normal instructions (use </a:t>
            </a:r>
            <a:r>
              <a:rPr lang="en-US" altLang="ko-KR" i="1" dirty="0" err="1"/>
              <a:t>pfence</a:t>
            </a:r>
            <a:r>
              <a:rPr lang="en-US" altLang="ko-KR" i="1" dirty="0"/>
              <a:t> </a:t>
            </a:r>
            <a:r>
              <a:rPr lang="en-US" altLang="ko-KR" dirty="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pfence</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pfence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3438916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Example (Abstract) PEI </a:t>
            </a:r>
            <a:r>
              <a:rPr lang="en-US" dirty="0" err="1"/>
              <a:t>uArchitecture</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59" name="그룹 10"/>
          <p:cNvGrpSpPr/>
          <p:nvPr/>
        </p:nvGrpSpPr>
        <p:grpSpPr>
          <a:xfrm>
            <a:off x="423544" y="1484784"/>
            <a:ext cx="8296912" cy="3795716"/>
            <a:chOff x="423544" y="1700808"/>
            <a:chExt cx="8296912" cy="3795716"/>
          </a:xfrm>
        </p:grpSpPr>
        <p:grpSp>
          <p:nvGrpSpPr>
            <p:cNvPr id="60" name="그룹 71"/>
            <p:cNvGrpSpPr/>
            <p:nvPr/>
          </p:nvGrpSpPr>
          <p:grpSpPr>
            <a:xfrm>
              <a:off x="5469069" y="3564693"/>
              <a:ext cx="439232" cy="440414"/>
              <a:chOff x="5366086" y="3927445"/>
              <a:chExt cx="414687" cy="405259"/>
            </a:xfrm>
          </p:grpSpPr>
          <p:grpSp>
            <p:nvGrpSpPr>
              <p:cNvPr id="82" name="그룹 67"/>
              <p:cNvGrpSpPr/>
              <p:nvPr/>
            </p:nvGrpSpPr>
            <p:grpSpPr>
              <a:xfrm>
                <a:off x="5366086" y="3927445"/>
                <a:ext cx="414686" cy="128337"/>
                <a:chOff x="5366087" y="3927445"/>
                <a:chExt cx="414686" cy="128337"/>
              </a:xfrm>
            </p:grpSpPr>
            <p:cxnSp>
              <p:nvCxnSpPr>
                <p:cNvPr id="86" name="직선 화살표 연결선 65"/>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7" name="직선 화살표 연결선 66"/>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nvGrpSpPr>
              <p:cNvPr id="83" name="그룹 68"/>
              <p:cNvGrpSpPr/>
              <p:nvPr/>
            </p:nvGrpSpPr>
            <p:grpSpPr>
              <a:xfrm rot="10800000">
                <a:off x="5366087" y="4204367"/>
                <a:ext cx="414686" cy="128337"/>
                <a:chOff x="5366087" y="3927445"/>
                <a:chExt cx="414686" cy="128337"/>
              </a:xfrm>
            </p:grpSpPr>
            <p:cxnSp>
              <p:nvCxnSpPr>
                <p:cNvPr id="84" name="직선 화살표 연결선 69"/>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5" name="직선 화살표 연결선 70"/>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sp>
          <p:nvSpPr>
            <p:cNvPr id="61" name="직사각형 58"/>
            <p:cNvSpPr/>
            <p:nvPr/>
          </p:nvSpPr>
          <p:spPr>
            <a:xfrm>
              <a:off x="5919729" y="2155683"/>
              <a:ext cx="2800727" cy="3244511"/>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
            <p:cNvSpPr/>
            <p:nvPr/>
          </p:nvSpPr>
          <p:spPr>
            <a:xfrm>
              <a:off x="528146" y="2153493"/>
              <a:ext cx="1523913" cy="75183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Out-Of-Order Core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3" name="직사각형 6"/>
            <p:cNvSpPr/>
            <p:nvPr/>
          </p:nvSpPr>
          <p:spPr>
            <a:xfrm rot="16200000">
              <a:off x="1785869"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L1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7"/>
            <p:cNvSpPr/>
            <p:nvPr/>
          </p:nvSpPr>
          <p:spPr>
            <a:xfrm rot="16200000">
              <a:off x="2448352"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L2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5" name="직사각형 8"/>
            <p:cNvSpPr/>
            <p:nvPr/>
          </p:nvSpPr>
          <p:spPr>
            <a:xfrm rot="16200000">
              <a:off x="3494376" y="2290467"/>
              <a:ext cx="1451683" cy="1172742"/>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Last-Level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6" name="직사각형 9"/>
            <p:cNvSpPr/>
            <p:nvPr/>
          </p:nvSpPr>
          <p:spPr>
            <a:xfrm rot="16200000">
              <a:off x="3638205" y="3576204"/>
              <a:ext cx="3256073"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HMC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67" name="직선 화살표 연결선 16"/>
            <p:cNvCxnSpPr>
              <a:stCxn id="64" idx="2"/>
              <a:endCxn id="65" idx="0"/>
            </p:cNvCxnSpPr>
            <p:nvPr/>
          </p:nvCxnSpPr>
          <p:spPr>
            <a:xfrm>
              <a:off x="3377023"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68" name="직선 화살표 연결선 19"/>
            <p:cNvCxnSpPr>
              <a:stCxn id="65" idx="2"/>
            </p:cNvCxnSpPr>
            <p:nvPr/>
          </p:nvCxnSpPr>
          <p:spPr>
            <a:xfrm>
              <a:off x="4806589"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69" name="직사각형 22"/>
            <p:cNvSpPr/>
            <p:nvPr/>
          </p:nvSpPr>
          <p:spPr>
            <a:xfrm rot="16200000">
              <a:off x="4776084" y="3576203"/>
              <a:ext cx="2967762"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0" name="직사각형 23"/>
            <p:cNvSpPr/>
            <p:nvPr/>
          </p:nvSpPr>
          <p:spPr>
            <a:xfrm>
              <a:off x="7580086" y="2292964"/>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1" name="직사각형 24"/>
            <p:cNvSpPr/>
            <p:nvPr/>
          </p:nvSpPr>
          <p:spPr>
            <a:xfrm>
              <a:off x="7580086" y="3155933"/>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2" name="직사각형 25"/>
            <p:cNvSpPr/>
            <p:nvPr/>
          </p:nvSpPr>
          <p:spPr>
            <a:xfrm>
              <a:off x="7580086" y="4620365"/>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73" name="직선 화살표 연결선 47"/>
            <p:cNvCxnSpPr/>
            <p:nvPr/>
          </p:nvCxnSpPr>
          <p:spPr>
            <a:xfrm>
              <a:off x="6471514" y="2442875"/>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4" name="직선 화살표 연결선 49"/>
            <p:cNvCxnSpPr/>
            <p:nvPr/>
          </p:nvCxnSpPr>
          <p:spPr>
            <a:xfrm>
              <a:off x="6471514" y="3297127"/>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5" name="직선 화살표 연결선 50"/>
            <p:cNvCxnSpPr/>
            <p:nvPr/>
          </p:nvCxnSpPr>
          <p:spPr>
            <a:xfrm>
              <a:off x="6471514" y="4761560"/>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76" name="TextBox 75"/>
            <p:cNvSpPr txBox="1"/>
            <p:nvPr/>
          </p:nvSpPr>
          <p:spPr>
            <a:xfrm>
              <a:off x="423544" y="1700808"/>
              <a:ext cx="1889856" cy="43481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77" name="TextBox 76"/>
            <p:cNvSpPr txBox="1"/>
            <p:nvPr/>
          </p:nvSpPr>
          <p:spPr>
            <a:xfrm>
              <a:off x="6084168" y="1700808"/>
              <a:ext cx="243713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3D-stacked Memory </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cxnSp>
          <p:nvCxnSpPr>
            <p:cNvPr id="78" name="직선 연결선 63"/>
            <p:cNvCxnSpPr/>
            <p:nvPr/>
          </p:nvCxnSpPr>
          <p:spPr>
            <a:xfrm>
              <a:off x="5694399" y="1700808"/>
              <a:ext cx="0" cy="3795716"/>
            </a:xfrm>
            <a:prstGeom prst="line">
              <a:avLst/>
            </a:prstGeom>
            <a:noFill/>
            <a:ln w="19050" cap="flat" cmpd="sng" algn="ctr">
              <a:solidFill>
                <a:sysClr val="windowText" lastClr="000000">
                  <a:shade val="95000"/>
                  <a:satMod val="105000"/>
                </a:sysClr>
              </a:solidFill>
              <a:prstDash val="dash"/>
            </a:ln>
            <a:effectLst/>
          </p:spPr>
        </p:cxnSp>
        <p:cxnSp>
          <p:nvCxnSpPr>
            <p:cNvPr id="79" name="직선 화살표 연결선 73"/>
            <p:cNvCxnSpPr>
              <a:stCxn id="63" idx="2"/>
              <a:endCxn id="64" idx="0"/>
            </p:cNvCxnSpPr>
            <p:nvPr/>
          </p:nvCxnSpPr>
          <p:spPr>
            <a:xfrm>
              <a:off x="2714541"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80" name="직선 화살표 연결선 76"/>
            <p:cNvCxnSpPr>
              <a:stCxn id="62" idx="3"/>
            </p:cNvCxnSpPr>
            <p:nvPr/>
          </p:nvCxnSpPr>
          <p:spPr>
            <a:xfrm flipV="1">
              <a:off x="2052058" y="2529412"/>
              <a:ext cx="256823" cy="1"/>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81" name="TextBox 80"/>
            <p:cNvSpPr txBox="1"/>
            <p:nvPr/>
          </p:nvSpPr>
          <p:spPr>
            <a:xfrm rot="5400000">
              <a:off x="7443271" y="3823188"/>
              <a:ext cx="308618" cy="63550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32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32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88" name="그룹 4"/>
          <p:cNvGrpSpPr/>
          <p:nvPr/>
        </p:nvGrpSpPr>
        <p:grpSpPr>
          <a:xfrm>
            <a:off x="528146" y="2372025"/>
            <a:ext cx="7051940" cy="2810303"/>
            <a:chOff x="528146" y="2588049"/>
            <a:chExt cx="7051940" cy="2810303"/>
          </a:xfrm>
        </p:grpSpPr>
        <p:cxnSp>
          <p:nvCxnSpPr>
            <p:cNvPr id="89" name="직선 화살표 연결선 13"/>
            <p:cNvCxnSpPr>
              <a:stCxn id="62" idx="2"/>
              <a:endCxn id="92" idx="0"/>
            </p:cNvCxnSpPr>
            <p:nvPr/>
          </p:nvCxnSpPr>
          <p:spPr>
            <a:xfrm>
              <a:off x="1290103" y="2853669"/>
              <a:ext cx="0" cy="292259"/>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0" name="직선 화살표 연결선 12"/>
            <p:cNvCxnSpPr/>
            <p:nvPr/>
          </p:nvCxnSpPr>
          <p:spPr>
            <a:xfrm flipV="1">
              <a:off x="2052058" y="3378788"/>
              <a:ext cx="256822"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1" name="직선 화살표 연결선 21"/>
            <p:cNvCxnSpPr/>
            <p:nvPr/>
          </p:nvCxnSpPr>
          <p:spPr>
            <a:xfrm>
              <a:off x="4806589" y="4639986"/>
              <a:ext cx="256823" cy="0"/>
            </a:xfrm>
            <a:prstGeom prst="straightConnector1">
              <a:avLst/>
            </a:prstGeom>
            <a:noFill/>
            <a:ln w="9525" cap="flat" cmpd="sng" algn="ctr">
              <a:solidFill>
                <a:srgbClr val="FAA43A">
                  <a:shade val="95000"/>
                  <a:satMod val="105000"/>
                </a:srgbClr>
              </a:solidFill>
              <a:prstDash val="solid"/>
              <a:headEnd type="triangle"/>
              <a:tailEnd type="triangle"/>
            </a:ln>
            <a:effectLst/>
          </p:spPr>
        </p:cxnSp>
        <p:sp>
          <p:nvSpPr>
            <p:cNvPr id="92" name="직사각형 26"/>
            <p:cNvSpPr/>
            <p:nvPr/>
          </p:nvSpPr>
          <p:spPr>
            <a:xfrm>
              <a:off x="528146" y="3145928"/>
              <a:ext cx="1523913" cy="455466"/>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1" i="0" u="none" strike="noStrike" kern="0" cap="none" spc="0" normalizeH="0" baseline="0" noProof="0" dirty="0">
                  <a:ln>
                    <a:noFill/>
                  </a:ln>
                  <a:solidFill>
                    <a:sysClr val="windowText" lastClr="000000"/>
                  </a:solidFill>
                  <a:effectLst/>
                  <a:uLnTx/>
                  <a:uFillTx/>
                  <a:latin typeface="Calibri"/>
                  <a:ea typeface="나눔고딕"/>
                  <a:cs typeface="+mn-cs"/>
                </a:rPr>
                <a:t>PCU </a:t>
              </a:r>
              <a:r>
                <a:rPr kumimoji="0" lang="en-US" altLang="ko-KR" sz="1200" b="0" i="0" u="none" strike="noStrike" kern="0" cap="none" spc="0" normalizeH="0" baseline="0" noProof="0" dirty="0">
                  <a:ln>
                    <a:noFill/>
                  </a:ln>
                  <a:solidFill>
                    <a:sysClr val="windowText" lastClr="000000"/>
                  </a:solidFill>
                  <a:effectLst/>
                  <a:uLnTx/>
                  <a:uFillTx/>
                  <a:latin typeface="Calibri"/>
                  <a:ea typeface="나눔고딕"/>
                  <a:cs typeface="+mn-cs"/>
                </a:rPr>
                <a:t>(PEI Computation Unit)</a:t>
              </a:r>
              <a:endParaRPr kumimoji="0" lang="ko-KR" altLang="en-US" sz="12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93" name="그룹 38"/>
            <p:cNvGrpSpPr/>
            <p:nvPr/>
          </p:nvGrpSpPr>
          <p:grpSpPr>
            <a:xfrm>
              <a:off x="6462794" y="4910763"/>
              <a:ext cx="1117292" cy="352151"/>
              <a:chOff x="6280489" y="5166067"/>
              <a:chExt cx="1028106" cy="324041"/>
            </a:xfrm>
          </p:grpSpPr>
          <p:sp>
            <p:nvSpPr>
              <p:cNvPr id="109" name="직사각형 29"/>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10" name="직선 화살표 연결선 30"/>
              <p:cNvCxnSpPr>
                <a:endCxn id="109"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11" name="직선 화살표 연결선 33"/>
              <p:cNvCxnSpPr>
                <a:stCxn id="109"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4" name="그룹 39"/>
            <p:cNvGrpSpPr/>
            <p:nvPr/>
          </p:nvGrpSpPr>
          <p:grpSpPr>
            <a:xfrm>
              <a:off x="6462794" y="3451018"/>
              <a:ext cx="1117292" cy="352151"/>
              <a:chOff x="6280489" y="5166067"/>
              <a:chExt cx="1028106" cy="324041"/>
            </a:xfrm>
          </p:grpSpPr>
          <p:sp>
            <p:nvSpPr>
              <p:cNvPr id="106" name="직사각형 40"/>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07" name="직선 화살표 연결선 41"/>
              <p:cNvCxnSpPr>
                <a:endCxn id="106"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8" name="직선 화살표 연결선 42"/>
              <p:cNvCxnSpPr>
                <a:stCxn id="106"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5" name="그룹 43"/>
            <p:cNvGrpSpPr/>
            <p:nvPr/>
          </p:nvGrpSpPr>
          <p:grpSpPr>
            <a:xfrm>
              <a:off x="6462794" y="2588049"/>
              <a:ext cx="1117292" cy="352151"/>
              <a:chOff x="6280489" y="5166067"/>
              <a:chExt cx="1028106" cy="324041"/>
            </a:xfrm>
          </p:grpSpPr>
          <p:sp>
            <p:nvSpPr>
              <p:cNvPr id="103" name="직사각형 44"/>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04" name="직선 화살표 연결선 45"/>
              <p:cNvCxnSpPr>
                <a:endCxn id="103"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5" name="직선 화살표 연결선 46"/>
              <p:cNvCxnSpPr>
                <a:stCxn id="103"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6" name="그룹 88"/>
            <p:cNvGrpSpPr/>
            <p:nvPr/>
          </p:nvGrpSpPr>
          <p:grpSpPr>
            <a:xfrm>
              <a:off x="2219290" y="3777938"/>
              <a:ext cx="2578579" cy="1620414"/>
              <a:chOff x="2187914" y="3870654"/>
              <a:chExt cx="2578579" cy="1620414"/>
            </a:xfrm>
          </p:grpSpPr>
          <p:sp>
            <p:nvSpPr>
              <p:cNvPr id="99" name="직사각형 57"/>
              <p:cNvSpPr/>
              <p:nvPr/>
            </p:nvSpPr>
            <p:spPr>
              <a:xfrm>
                <a:off x="3600945" y="3974336"/>
                <a:ext cx="1165548" cy="1516732"/>
              </a:xfrm>
              <a:prstGeom prst="rect">
                <a:avLst/>
              </a:prstGeom>
              <a:solidFill>
                <a:sysClr val="window" lastClr="FFFFFF"/>
              </a:solidFill>
              <a:ln w="1905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100" name="직사각형 54"/>
              <p:cNvSpPr/>
              <p:nvPr/>
            </p:nvSpPr>
            <p:spPr>
              <a:xfrm>
                <a:off x="3715794" y="4078938"/>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PIM Directory</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101" name="직사각형 55"/>
              <p:cNvSpPr/>
              <p:nvPr/>
            </p:nvSpPr>
            <p:spPr>
              <a:xfrm>
                <a:off x="3715794" y="4793720"/>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Locality Monitor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102" name="TextBox 101"/>
              <p:cNvSpPr txBox="1"/>
              <p:nvPr/>
            </p:nvSpPr>
            <p:spPr>
              <a:xfrm>
                <a:off x="2187914" y="3870654"/>
                <a:ext cx="1459178"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ysClr val="windowText" lastClr="000000"/>
                    </a:solidFill>
                    <a:effectLst/>
                    <a:uLnTx/>
                    <a:uFillTx/>
                    <a:latin typeface="Tahoma"/>
                    <a:ea typeface="+mn-ea"/>
                    <a:cs typeface="+mn-cs"/>
                  </a:rPr>
                  <a:t>PMU</a:t>
                </a: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 (PEI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err="1">
                    <a:ln>
                      <a:noFill/>
                    </a:ln>
                    <a:solidFill>
                      <a:sysClr val="windowText" lastClr="000000"/>
                    </a:solidFill>
                    <a:effectLst/>
                    <a:uLnTx/>
                    <a:uFillTx/>
                    <a:latin typeface="Tahoma"/>
                    <a:ea typeface="+mn-ea"/>
                    <a:cs typeface="+mn-cs"/>
                  </a:rPr>
                  <a:t>Mgmt</a:t>
                </a: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 Unit)</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97" name="직선 화살표 연결선 82"/>
            <p:cNvCxnSpPr>
              <a:stCxn id="99" idx="0"/>
              <a:endCxn id="65" idx="1"/>
            </p:cNvCxnSpPr>
            <p:nvPr/>
          </p:nvCxnSpPr>
          <p:spPr>
            <a:xfrm flipV="1">
              <a:off x="4215095" y="3551017"/>
              <a:ext cx="5123" cy="33060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8" name="구부러진 연결선 86"/>
            <p:cNvCxnSpPr>
              <a:stCxn id="92" idx="2"/>
              <a:endCxn id="99" idx="1"/>
            </p:cNvCxnSpPr>
            <p:nvPr/>
          </p:nvCxnSpPr>
          <p:spPr>
            <a:xfrm rot="16200000" flipH="1">
              <a:off x="1941916" y="2949581"/>
              <a:ext cx="1038592" cy="2342218"/>
            </a:xfrm>
            <a:prstGeom prst="curvedConnector2">
              <a:avLst/>
            </a:prstGeom>
            <a:noFill/>
            <a:ln w="9525" cap="flat" cmpd="sng" algn="ctr">
              <a:solidFill>
                <a:srgbClr val="FAA43A">
                  <a:shade val="95000"/>
                  <a:satMod val="105000"/>
                </a:srgbClr>
              </a:solidFill>
              <a:prstDash val="solid"/>
              <a:headEnd type="triangle"/>
              <a:tailEnd type="triangle"/>
            </a:ln>
            <a:effectLst/>
          </p:spPr>
        </p:cxnSp>
      </p:grpSp>
      <p:sp>
        <p:nvSpPr>
          <p:cNvPr id="112" name="TextBox 111"/>
          <p:cNvSpPr txBox="1"/>
          <p:nvPr/>
        </p:nvSpPr>
        <p:spPr>
          <a:xfrm>
            <a:off x="2678395" y="5651976"/>
            <a:ext cx="3787215"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Example PEI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uArchitecture</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2217449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2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Initial Evaluation Results</a:t>
            </a:r>
          </a:p>
        </p:txBody>
      </p:sp>
      <p:sp>
        <p:nvSpPr>
          <p:cNvPr id="3" name="Content Placeholder 2"/>
          <p:cNvSpPr>
            <a:spLocks noGrp="1"/>
          </p:cNvSpPr>
          <p:nvPr>
            <p:ph idx="1"/>
          </p:nvPr>
        </p:nvSpPr>
        <p:spPr>
          <a:xfrm>
            <a:off x="107504" y="980728"/>
            <a:ext cx="9036496" cy="5051648"/>
          </a:xfrm>
        </p:spPr>
        <p:txBody>
          <a:bodyPr/>
          <a:lstStyle/>
          <a:p>
            <a:r>
              <a:rPr lang="en-US" altLang="ko-KR" dirty="0"/>
              <a:t>Initial evaluations with </a:t>
            </a:r>
            <a:r>
              <a:rPr lang="en-US" altLang="ko-KR" dirty="0">
                <a:solidFill>
                  <a:srgbClr val="FF0000"/>
                </a:solidFill>
              </a:rPr>
              <a:t>10 emerging data-intensive workloads</a:t>
            </a:r>
          </a:p>
          <a:p>
            <a:pPr lvl="1"/>
            <a:r>
              <a:rPr lang="en-US" altLang="ko-KR" sz="2000" dirty="0">
                <a:solidFill>
                  <a:srgbClr val="0000FF"/>
                </a:solidFill>
              </a:rPr>
              <a:t>Large-scale graph processing</a:t>
            </a:r>
          </a:p>
          <a:p>
            <a:pPr lvl="1"/>
            <a:r>
              <a:rPr lang="en-US" altLang="ko-KR" sz="2000" dirty="0">
                <a:solidFill>
                  <a:srgbClr val="0000FF"/>
                </a:solidFill>
              </a:rPr>
              <a:t>In-memory data analytics</a:t>
            </a:r>
          </a:p>
          <a:p>
            <a:pPr lvl="1"/>
            <a:r>
              <a:rPr lang="en-US" altLang="ko-KR" sz="2000" dirty="0">
                <a:solidFill>
                  <a:srgbClr val="0000FF"/>
                </a:solidFill>
              </a:rPr>
              <a:t>Machine learning and data mining</a:t>
            </a:r>
          </a:p>
          <a:p>
            <a:pPr lvl="1"/>
            <a:r>
              <a:rPr lang="en-US" altLang="ko-KR" sz="2000" dirty="0"/>
              <a:t>Three input sets (small, medium, large)                                                  for each workload</a:t>
            </a:r>
            <a:r>
              <a:rPr lang="ko-KR" altLang="en-US" sz="2000" dirty="0"/>
              <a:t> </a:t>
            </a:r>
            <a:r>
              <a:rPr lang="en-US" altLang="ko-KR" sz="2000" dirty="0"/>
              <a:t>to analyze the impact                                            of data locality</a:t>
            </a:r>
          </a:p>
          <a:p>
            <a:pPr lvl="1"/>
            <a:endParaRPr lang="en-US" altLang="ko-KR" dirty="0"/>
          </a:p>
          <a:p>
            <a:r>
              <a:rPr lang="en-US" altLang="ko-KR" dirty="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a:solidFill>
                  <a:srgbClr val="2C6123"/>
                </a:solidFill>
              </a:rPr>
              <a:t>Performance Improvement and Energy Reduction: </a:t>
            </a:r>
          </a:p>
          <a:p>
            <a:pPr marL="695325" lvl="2" indent="-342900"/>
            <a:r>
              <a:rPr lang="en-US" altLang="ko-KR" dirty="0">
                <a:solidFill>
                  <a:srgbClr val="0000FF"/>
                </a:solidFill>
              </a:rPr>
              <a:t>47% average speedup with large input data sets</a:t>
            </a:r>
          </a:p>
          <a:p>
            <a:pPr marL="695325" lvl="2" indent="-342900"/>
            <a:r>
              <a:rPr lang="en-US" altLang="ko-KR" dirty="0"/>
              <a:t>32% speedup with small input data sets</a:t>
            </a:r>
          </a:p>
          <a:p>
            <a:pPr marL="695325" lvl="2" indent="-342900"/>
            <a:r>
              <a:rPr lang="en-US" altLang="ko-KR" dirty="0">
                <a:solidFill>
                  <a:srgbClr val="0000FF"/>
                </a:solidFill>
              </a:rPr>
              <a:t>25% avg. energy reduction in a single node with large input data sets</a:t>
            </a:r>
          </a:p>
          <a:p>
            <a:pPr lvl="1"/>
            <a:endParaRPr lang="en-US" altLang="ko-KR"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251378056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Simpler PIM: 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53318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Code and Data Mapping </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176</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0246027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 y="152400"/>
            <a:ext cx="9167936" cy="1066800"/>
          </a:xfrm>
        </p:spPr>
        <p:txBody>
          <a:bodyPr/>
          <a:lstStyle/>
          <a:p>
            <a:r>
              <a:rPr lang="en-US" dirty="0"/>
              <a:t>Efficient Automatic Data Coherence Support</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662860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178</a:t>
            </a:fld>
            <a:endParaRPr lang="en-US">
              <a:solidFill>
                <a:srgbClr val="000000"/>
              </a:solidFill>
            </a:endParaRPr>
          </a:p>
        </p:txBody>
      </p:sp>
    </p:spTree>
    <p:extLst>
      <p:ext uri="{BB962C8B-B14F-4D97-AF65-F5344CB8AC3E}">
        <p14:creationId xmlns:p14="http://schemas.microsoft.com/office/powerpoint/2010/main" val="1024602735"/>
      </p:ext>
    </p:extLst>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Low-Latency</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179</a:t>
            </a:fld>
            <a:endParaRPr lang="en-US">
              <a:solidFill>
                <a:srgbClr val="000000"/>
              </a:solidFill>
            </a:endParaRPr>
          </a:p>
        </p:txBody>
      </p:sp>
    </p:spTree>
    <p:extLst>
      <p:ext uri="{BB962C8B-B14F-4D97-AF65-F5344CB8AC3E}">
        <p14:creationId xmlns:p14="http://schemas.microsoft.com/office/powerpoint/2010/main" val="1974285499"/>
      </p:ext>
    </p:extLst>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7483442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solidFill>
                  <a:srgbClr val="0000FF"/>
                </a:solidFill>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181</a:t>
            </a:fld>
            <a:endParaRPr lang="en-US" sz="1600">
              <a:solidFill>
                <a:srgbClr val="000000"/>
              </a:solidFill>
              <a:latin typeface="Garamond" charset="0"/>
            </a:endParaRPr>
          </a:p>
        </p:txBody>
      </p:sp>
    </p:spTree>
    <p:extLst>
      <p:ext uri="{BB962C8B-B14F-4D97-AF65-F5344CB8AC3E}">
        <p14:creationId xmlns:p14="http://schemas.microsoft.com/office/powerpoint/2010/main" val="246047291"/>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182</a:t>
            </a:fld>
            <a:endParaRPr lang="en-US" sz="1600">
              <a:solidFill>
                <a:srgbClr val="000000"/>
              </a:solidFill>
              <a:latin typeface="Garamond" charset="0"/>
            </a:endParaRPr>
          </a:p>
        </p:txBody>
      </p:sp>
    </p:spTree>
    <p:extLst>
      <p:ext uri="{BB962C8B-B14F-4D97-AF65-F5344CB8AC3E}">
        <p14:creationId xmlns:p14="http://schemas.microsoft.com/office/powerpoint/2010/main" val="1024602735"/>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Barriers to Adoption of PIM</a:t>
            </a:r>
          </a:p>
        </p:txBody>
      </p:sp>
      <p:sp>
        <p:nvSpPr>
          <p:cNvPr id="3" name="Content Placeholder 2"/>
          <p:cNvSpPr>
            <a:spLocks noGrp="1"/>
          </p:cNvSpPr>
          <p:nvPr>
            <p:ph idx="1"/>
          </p:nvPr>
        </p:nvSpPr>
        <p:spPr/>
        <p:txBody>
          <a:bodyPr/>
          <a:lstStyle/>
          <a:p>
            <a:pPr marL="0" indent="0">
              <a:buNone/>
            </a:pPr>
            <a:r>
              <a:rPr lang="en-US" dirty="0"/>
              <a:t>1. Functionality of and applications for PIM</a:t>
            </a:r>
          </a:p>
          <a:p>
            <a:pPr marL="0" indent="0">
              <a:buNone/>
            </a:pPr>
            <a:endParaRPr lang="en-US" dirty="0"/>
          </a:p>
          <a:p>
            <a:pPr marL="0" indent="0">
              <a:buNone/>
            </a:pPr>
            <a:r>
              <a:rPr lang="en-US" dirty="0"/>
              <a:t>2. Ease of programming (interfaces and compiler/HW support)</a:t>
            </a:r>
          </a:p>
          <a:p>
            <a:pPr marL="0" indent="0">
              <a:buNone/>
            </a:pPr>
            <a:endParaRPr lang="en-US" dirty="0"/>
          </a:p>
          <a:p>
            <a:pPr marL="0" indent="0">
              <a:buNone/>
            </a:pPr>
            <a:r>
              <a:rPr lang="en-US" dirty="0"/>
              <a:t>3. System support: coherence &amp; virtual memory</a:t>
            </a:r>
          </a:p>
          <a:p>
            <a:pPr marL="0" indent="0">
              <a:buNone/>
            </a:pPr>
            <a:endParaRPr lang="en-US" dirty="0"/>
          </a:p>
          <a:p>
            <a:pPr marL="0" indent="0">
              <a:buNone/>
            </a:pPr>
            <a:r>
              <a:rPr lang="en-US" dirty="0"/>
              <a:t>4. Runtime systems for adaptive scheduling, data mapping, access/sharing control</a:t>
            </a:r>
          </a:p>
          <a:p>
            <a:pPr marL="0" indent="0">
              <a:buNone/>
            </a:pPr>
            <a:endParaRPr lang="en-US" dirty="0"/>
          </a:p>
          <a:p>
            <a:pPr marL="0" indent="0">
              <a:buNone/>
            </a:pPr>
            <a:r>
              <a:rPr lang="en-US" dirty="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183</a:t>
            </a:fld>
            <a:endParaRPr lang="en-US" altLang="en-US">
              <a:solidFill>
                <a:srgbClr val="000000"/>
              </a:solidFill>
            </a:endParaRPr>
          </a:p>
        </p:txBody>
      </p:sp>
    </p:spTree>
    <p:extLst>
      <p:ext uri="{BB962C8B-B14F-4D97-AF65-F5344CB8AC3E}">
        <p14:creationId xmlns:p14="http://schemas.microsoft.com/office/powerpoint/2010/main" val="19742854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184</a:t>
            </a:fld>
            <a:endParaRPr lang="en-US" altLang="en-US"/>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1506647142"/>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a:t>
            </a:r>
            <a:r>
              <a:rPr lang="en-US" dirty="0">
                <a:latin typeface="+mn-lt"/>
              </a:rPr>
              <a:t>1: Code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a:solidFill>
                  <a:srgbClr val="C00000"/>
                </a:solidFill>
                <a:ea typeface="Times New Roman" charset="0"/>
                <a:cs typeface="Times New Roman" charset="0"/>
              </a:rPr>
              <a:t>?</a:t>
            </a: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 xmlns:a14="http://schemas.microsoft.com/office/drawing/2010/main">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a:solidFill>
                  <a:srgbClr val="0070C0"/>
                </a:solidFill>
                <a:latin typeface="+mn-lt"/>
              </a:rPr>
              <a:t>1</a:t>
            </a:r>
            <a:r>
              <a:rPr lang="en-US" b="1" dirty="0">
                <a:solidFill>
                  <a:srgbClr val="0070C0"/>
                </a:solidFill>
              </a:rPr>
              <a:t>:</a:t>
            </a:r>
            <a:r>
              <a:rPr lang="en-US" dirty="0">
                <a:solidFill>
                  <a:srgbClr val="0070C0"/>
                </a:solidFill>
              </a:rPr>
              <a:t> Which operations should be executed in memory vs. in CPU?</a:t>
            </a: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a:solidFill>
                  <a:srgbClr val="C00000"/>
                </a:solidFill>
                <a:ea typeface="Times New Roman" charset="0"/>
                <a:cs typeface="Times New Roman" charset="0"/>
              </a:rPr>
              <a:t>?</a:t>
            </a: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74634018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2: Data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a:solidFill>
                  <a:srgbClr val="0070C0"/>
                </a:solidFill>
              </a:rPr>
              <a:t>Challenge 2:</a:t>
            </a:r>
            <a:r>
              <a:rPr lang="en-US" dirty="0">
                <a:solidFill>
                  <a:srgbClr val="0070C0"/>
                </a:solidFill>
              </a:rPr>
              <a:t> How should data be mapped to different 3D memory stacks? </a:t>
            </a:r>
          </a:p>
          <a:p>
            <a:endParaRPr lang="en-US" dirty="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08055297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Do the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187</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743648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How to Schedule Code?</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188</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46572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189</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a:solidFill>
                  <a:srgbClr val="0000FF"/>
                </a:solidFill>
              </a:rPr>
              <a:t>Traditional</a:t>
            </a:r>
          </a:p>
          <a:p>
            <a:pPr>
              <a:defRPr/>
            </a:pPr>
            <a:r>
              <a:rPr lang="en-US" sz="1600" kern="0" dirty="0">
                <a:solidFill>
                  <a:srgbClr val="0000FF"/>
                </a:solidFill>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a:solidFill>
                  <a:srgbClr val="0000FF"/>
                </a:solidFill>
              </a:rPr>
              <a:t>No coherence</a:t>
            </a:r>
          </a:p>
          <a:p>
            <a:pPr>
              <a:defRPr/>
            </a:pPr>
            <a:r>
              <a:rPr lang="en-US" sz="1600" kern="0" dirty="0">
                <a:solidFill>
                  <a:srgbClr val="0000FF"/>
                </a:solidFill>
              </a:rPr>
              <a:t>overhead</a:t>
            </a:r>
          </a:p>
        </p:txBody>
      </p:sp>
    </p:spTree>
    <p:extLst>
      <p:ext uri="{BB962C8B-B14F-4D97-AF65-F5344CB8AC3E}">
        <p14:creationId xmlns:p14="http://schemas.microsoft.com/office/powerpoint/2010/main" val="1863674296"/>
      </p:ext>
    </p:extLst>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Maintain Coherence?</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190</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61867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191</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10512637"/>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Design Data Structures for PIM?</a:t>
            </a:r>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192</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420325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Simulation Infrastructures for PIM</a:t>
            </a:r>
          </a:p>
        </p:txBody>
      </p:sp>
      <p:sp>
        <p:nvSpPr>
          <p:cNvPr id="3" name="Content Placeholder 2"/>
          <p:cNvSpPr>
            <a:spLocks noGrp="1"/>
          </p:cNvSpPr>
          <p:nvPr>
            <p:ph idx="1"/>
          </p:nvPr>
        </p:nvSpPr>
        <p:spPr>
          <a:xfrm>
            <a:off x="228600" y="1216496"/>
            <a:ext cx="8610600" cy="4876800"/>
          </a:xfrm>
        </p:spPr>
        <p:txBody>
          <a:bodyPr/>
          <a:lstStyle/>
          <a:p>
            <a:r>
              <a:rPr lang="en-US" dirty="0">
                <a:solidFill>
                  <a:srgbClr val="0000FF"/>
                </a:solidFill>
              </a:rPr>
              <a:t>Ramulator</a:t>
            </a:r>
            <a:r>
              <a:rPr lang="en-US" dirty="0"/>
              <a:t> extended for PIM</a:t>
            </a:r>
          </a:p>
          <a:p>
            <a:pPr lvl="1"/>
            <a:r>
              <a:rPr lang="en-US" dirty="0"/>
              <a:t>Flexible and extensible DRAM simulator</a:t>
            </a:r>
          </a:p>
          <a:p>
            <a:pPr lvl="1"/>
            <a:r>
              <a:rPr lang="en-US" dirty="0"/>
              <a:t>Can model many different memory standards and proposals</a:t>
            </a:r>
          </a:p>
          <a:p>
            <a:pPr lvl="1"/>
            <a:r>
              <a:rPr lang="en-US" dirty="0"/>
              <a:t>Kim+, “</a:t>
            </a:r>
            <a:r>
              <a:rPr lang="en-US" b="1" dirty="0"/>
              <a:t>Ramulator: A Flexible and Extensible DRAM Simulator</a:t>
            </a:r>
            <a:r>
              <a:rPr lang="en-US" dirty="0"/>
              <a:t>”, IEEE CAL 2015.</a:t>
            </a:r>
          </a:p>
          <a:p>
            <a:pPr lvl="1"/>
            <a:r>
              <a:rPr lang="en-US" dirty="0">
                <a:hlinkClick r:id="rId2"/>
              </a:rPr>
              <a:t>https://github.com/CMU-SAFARI/ramulator</a:t>
            </a:r>
            <a:r>
              <a:rPr lang="en-US" dirty="0"/>
              <a:t> </a:t>
            </a:r>
          </a:p>
          <a:p>
            <a:pPr lvl="1"/>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193</a:t>
            </a:fld>
            <a:endParaRPr lang="en-US" altLang="en-US"/>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2097549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 FPGA-based Test-bed for PIM?</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194</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760837275"/>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solidFill>
                  <a:srgbClr val="006633"/>
                </a:solidFill>
              </a:rPr>
              <a:t>New Applications and Use Cases for PIM</a:t>
            </a:r>
            <a:endParaRPr lang="en-US" dirty="0"/>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7359822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34936954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735888"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lgn="ctr">
              <a:buNone/>
            </a:pPr>
            <a:r>
              <a:rPr lang="en-US" sz="2000" b="1" dirty="0">
                <a:hlinkClick r:id="rId2"/>
              </a:rPr>
              <a:t>https://arxiv.org/pdf/1802.00320.pdf</a:t>
            </a:r>
            <a:r>
              <a:rPr lang="en-US" sz="2000"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3"/>
          <a:stretch>
            <a:fillRect/>
          </a:stretch>
        </p:blipFill>
        <p:spPr>
          <a:xfrm>
            <a:off x="337560" y="1286211"/>
            <a:ext cx="8589976" cy="3366925"/>
          </a:xfrm>
          <a:prstGeom prst="rect">
            <a:avLst/>
          </a:prstGeom>
        </p:spPr>
      </p:pic>
    </p:spTree>
    <p:extLst>
      <p:ext uri="{BB962C8B-B14F-4D97-AF65-F5344CB8AC3E}">
        <p14:creationId xmlns:p14="http://schemas.microsoft.com/office/powerpoint/2010/main" val="3892845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solidFill>
                  <a:srgbClr val="0000FF"/>
                </a:solidFill>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198</a:t>
            </a:fld>
            <a:endParaRPr lang="en-US" sz="1600">
              <a:solidFill>
                <a:srgbClr val="000000"/>
              </a:solidFill>
              <a:latin typeface="Garamond" charset="0"/>
            </a:endParaRPr>
          </a:p>
        </p:txBody>
      </p:sp>
    </p:spTree>
    <p:extLst>
      <p:ext uri="{BB962C8B-B14F-4D97-AF65-F5344CB8AC3E}">
        <p14:creationId xmlns:p14="http://schemas.microsoft.com/office/powerpoint/2010/main" val="525888476"/>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1124744"/>
            <a:ext cx="6865906" cy="518457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2240572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Hierarchy of Needs, A Third Time</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200</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r>
              <a:rPr lang="en-US" sz="3200" b="1" dirty="0">
                <a:solidFill>
                  <a:srgbClr val="FF0000"/>
                </a:solidFill>
              </a:rPr>
              <a:t>Speed</a:t>
            </a: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r>
              <a:rPr lang="en-US" sz="3200" b="1" dirty="0">
                <a:solidFill>
                  <a:srgbClr val="FF0000"/>
                </a:solidFill>
              </a:rPr>
              <a:t>Speed</a:t>
            </a: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r>
              <a:rPr lang="en-US" sz="3200" b="1" dirty="0">
                <a:solidFill>
                  <a:srgbClr val="FF0000"/>
                </a:solidFill>
              </a:rPr>
              <a:t>Speed</a:t>
            </a: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r>
              <a:rPr lang="en-US" sz="3200" b="1" dirty="0">
                <a:solidFill>
                  <a:srgbClr val="FF0000"/>
                </a:solidFill>
              </a:rPr>
              <a:t>Speed</a:t>
            </a: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r>
              <a:rPr lang="en-US" sz="3200" b="1" dirty="0">
                <a:solidFill>
                  <a:srgbClr val="FF0000"/>
                </a:solidFill>
              </a:rPr>
              <a:t>Speed</a:t>
            </a:r>
          </a:p>
        </p:txBody>
      </p:sp>
      <p:sp>
        <p:nvSpPr>
          <p:cNvPr id="12" name="TextBox 11"/>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r>
              <a:rPr lang="en-US" dirty="0">
                <a:solidFill>
                  <a:srgbClr val="000000"/>
                </a:solidFill>
              </a:rPr>
              <a:t>Maslow, “</a:t>
            </a:r>
            <a:r>
              <a:rPr lang="en-US" dirty="0">
                <a:solidFill>
                  <a:srgbClr val="0000FF"/>
                </a:solidFill>
              </a:rPr>
              <a:t>A Theory of Human Motivation</a:t>
            </a:r>
            <a:r>
              <a:rPr lang="en-US" dirty="0">
                <a:solidFill>
                  <a:srgbClr val="000000"/>
                </a:solidFill>
              </a:rPr>
              <a:t>,” </a:t>
            </a:r>
          </a:p>
          <a:p>
            <a:r>
              <a:rPr lang="en-US" dirty="0">
                <a:solidFill>
                  <a:srgbClr val="000000"/>
                </a:solidFill>
              </a:rPr>
              <a:t>Psychological Review, 1943. </a:t>
            </a:r>
          </a:p>
          <a:p>
            <a:endParaRPr lang="en-US" dirty="0">
              <a:solidFill>
                <a:srgbClr val="000000"/>
              </a:solidFill>
            </a:endParaRPr>
          </a:p>
          <a:p>
            <a:r>
              <a:rPr lang="en-US" dirty="0">
                <a:solidFill>
                  <a:srgbClr val="000000"/>
                </a:solidFill>
              </a:rPr>
              <a:t>Maslow, “</a:t>
            </a:r>
            <a:r>
              <a:rPr lang="en-US" dirty="0">
                <a:solidFill>
                  <a:srgbClr val="0000FF"/>
                </a:solidFill>
              </a:rPr>
              <a:t>Motivation and Personality</a:t>
            </a:r>
            <a:r>
              <a:rPr lang="en-US" dirty="0">
                <a:solidFill>
                  <a:srgbClr val="000000"/>
                </a:solidFill>
              </a:rPr>
              <a:t>,”</a:t>
            </a:r>
          </a:p>
          <a:p>
            <a:r>
              <a:rPr lang="en-US" dirty="0">
                <a:solidFill>
                  <a:srgbClr val="000000"/>
                </a:solidFill>
              </a:rPr>
              <a:t>Book, 1954-1970.</a:t>
            </a:r>
          </a:p>
        </p:txBody>
      </p:sp>
    </p:spTree>
    <p:extLst>
      <p:ext uri="{BB962C8B-B14F-4D97-AF65-F5344CB8AC3E}">
        <p14:creationId xmlns:p14="http://schemas.microsoft.com/office/powerpoint/2010/main" val="10465518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432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201</a:t>
            </a:fld>
            <a:endParaRPr lang="en-US">
              <a:solidFill>
                <a:srgbClr val="000000"/>
              </a:solidFill>
            </a:endParaRPr>
          </a:p>
        </p:txBody>
      </p:sp>
    </p:spTree>
    <p:extLst>
      <p:ext uri="{BB962C8B-B14F-4D97-AF65-F5344CB8AC3E}">
        <p14:creationId xmlns:p14="http://schemas.microsoft.com/office/powerpoint/2010/main" val="145781660"/>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Low-Latency</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202</a:t>
            </a:fld>
            <a:endParaRPr lang="en-US">
              <a:solidFill>
                <a:srgbClr val="000000"/>
              </a:solidFill>
            </a:endParaRPr>
          </a:p>
        </p:txBody>
      </p:sp>
    </p:spTree>
    <p:extLst>
      <p:ext uri="{BB962C8B-B14F-4D97-AF65-F5344CB8AC3E}">
        <p14:creationId xmlns:p14="http://schemas.microsoft.com/office/powerpoint/2010/main" val="2021002040"/>
      </p:ext>
    </p:extLst>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2722966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 Concluding Remarks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364386797"/>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205</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8536148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206</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1514408551"/>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207</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688332413"/>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fld id="{488A1A8F-E022-8E43-8BB4-89E8BD7FEAC8}" type="slidenum">
              <a:rPr lang="en-US" altLang="en-US">
                <a:solidFill>
                  <a:srgbClr val="000000"/>
                </a:solidFill>
                <a:latin typeface="Garamond" charset="0"/>
              </a:rPr>
              <a:pPr/>
              <a:t>208</a:t>
            </a:fld>
            <a:endParaRPr lang="en-US" altLang="en-US">
              <a:solidFill>
                <a:srgbClr val="000000"/>
              </a:solidFill>
              <a:latin typeface="Garamond" charset="0"/>
            </a:endParaRPr>
          </a:p>
        </p:txBody>
      </p:sp>
      <p:pic>
        <p:nvPicPr>
          <p:cNvPr id="2048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3817452"/>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58D6394D-EA62-3948-BF63-BCCE7E92300B}" type="slidenum">
              <a:rPr lang="en-US" altLang="en-US" sz="1600">
                <a:solidFill>
                  <a:srgbClr val="000000"/>
                </a:solidFill>
                <a:latin typeface="Garamond" charset="0"/>
              </a:rPr>
              <a:pPr>
                <a:spcBef>
                  <a:spcPct val="0"/>
                </a:spcBef>
                <a:buClrTx/>
                <a:buSzTx/>
                <a:buFontTx/>
                <a:buNone/>
              </a:pPr>
              <a:t>209</a:t>
            </a:fld>
            <a:endParaRPr lang="en-US" alt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24602735"/>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210</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308458902"/>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211</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800" dirty="0">
                <a:solidFill>
                  <a:srgbClr val="000000"/>
                </a:solidFill>
              </a:rPr>
              <a:t>Source: By </a:t>
            </a:r>
            <a:r>
              <a:rPr lang="en-US" sz="800" dirty="0" err="1">
                <a:solidFill>
                  <a:srgbClr val="000000"/>
                </a:solidFill>
              </a:rPr>
              <a:t>Toni_V</a:t>
            </a:r>
            <a:r>
              <a:rPr lang="en-US" sz="800" dirty="0">
                <a:solidFill>
                  <a:srgbClr val="000000"/>
                </a:solidFill>
              </a:rPr>
              <a:t>, CC BY-SA 2.0, https://</a:t>
            </a:r>
            <a:r>
              <a:rPr lang="en-US" sz="800" dirty="0" err="1">
                <a:solidFill>
                  <a:srgbClr val="000000"/>
                </a:solidFill>
              </a:rPr>
              <a:t>commons.wikimedia.org</a:t>
            </a:r>
            <a:r>
              <a:rPr lang="en-US" sz="800" dirty="0">
                <a:solidFill>
                  <a:srgbClr val="000000"/>
                </a:solidFill>
              </a:rPr>
              <a:t>/w/</a:t>
            </a:r>
            <a:r>
              <a:rPr lang="en-US" sz="800" dirty="0" err="1">
                <a:solidFill>
                  <a:srgbClr val="000000"/>
                </a:solidFill>
              </a:rPr>
              <a:t>index.php?curid</a:t>
            </a:r>
            <a:r>
              <a:rPr lang="en-US" sz="800" dirty="0">
                <a:solidFill>
                  <a:srgbClr val="000000"/>
                </a:solidFill>
              </a:rPr>
              <a:t>=4087256</a:t>
            </a:r>
          </a:p>
        </p:txBody>
      </p:sp>
    </p:spTree>
    <p:extLst>
      <p:ext uri="{BB962C8B-B14F-4D97-AF65-F5344CB8AC3E}">
        <p14:creationId xmlns:p14="http://schemas.microsoft.com/office/powerpoint/2010/main" val="243242056"/>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a:extLst>
              <a:ext uri="{28A0092B-C50C-407E-A947-70E740481C1C}">
                <a14:useLocalDpi xmlns:a14="http://schemas.microsoft.com/office/drawing/2010/main" val="0"/>
              </a:ext>
            </a:extLst>
          </a:blip>
          <a:srcRect l="22372" r="22372"/>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212</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a:solidFill>
                  <a:srgbClr val="000000"/>
                </a:solidFill>
                <a:latin typeface="Arial" charset="0"/>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a:solidFill>
                  <a:srgbClr val="000000"/>
                </a:solidFill>
                <a:latin typeface="Arial" charset="0"/>
              </a:rPr>
              <a:t>Source: http://www.arcspace.com/exhibitions/unsorted/santiago-calatrava/</a:t>
            </a:r>
          </a:p>
        </p:txBody>
      </p:sp>
    </p:spTree>
    <p:extLst>
      <p:ext uri="{BB962C8B-B14F-4D97-AF65-F5344CB8AC3E}">
        <p14:creationId xmlns:p14="http://schemas.microsoft.com/office/powerpoint/2010/main" val="197428549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213</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000">
                <a:solidFill>
                  <a:srgbClr val="000000"/>
                </a:solidFill>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800" dirty="0">
                <a:solidFill>
                  <a:srgbClr val="000000"/>
                </a:solidFill>
              </a:rPr>
              <a:t>Source: By 準建築人手札網站 </a:t>
            </a:r>
            <a:r>
              <a:rPr lang="en-US" sz="800" dirty="0" err="1">
                <a:solidFill>
                  <a:srgbClr val="000000"/>
                </a:solidFill>
              </a:rPr>
              <a:t>Forgemind</a:t>
            </a:r>
            <a:r>
              <a:rPr lang="en-US" sz="800" dirty="0">
                <a:solidFill>
                  <a:srgbClr val="000000"/>
                </a:solidFill>
              </a:rPr>
              <a:t> </a:t>
            </a:r>
            <a:r>
              <a:rPr lang="en-US" sz="800" dirty="0" err="1">
                <a:solidFill>
                  <a:srgbClr val="000000"/>
                </a:solidFill>
              </a:rPr>
              <a:t>ArchiMedia</a:t>
            </a:r>
            <a:r>
              <a:rPr lang="en-US" sz="800" dirty="0">
                <a:solidFill>
                  <a:srgbClr val="000000"/>
                </a:solidFill>
              </a:rPr>
              <a:t> - Flickr: IMG_2489.JPG, CC BY 2.0, </a:t>
            </a:r>
          </a:p>
          <a:p>
            <a:r>
              <a:rPr lang="en-US" sz="800" dirty="0">
                <a:solidFill>
                  <a:srgbClr val="000000"/>
                </a:solidFill>
                <a:hlinkClick r:id="rId4"/>
              </a:rPr>
              <a:t>https://commons.wikimedia.org/w/index.php?curid=31493356</a:t>
            </a:r>
            <a:r>
              <a:rPr lang="en-US" sz="800" dirty="0">
                <a:solidFill>
                  <a:srgbClr val="000000"/>
                </a:solidFill>
              </a:rPr>
              <a:t>, https://</a:t>
            </a:r>
            <a:r>
              <a:rPr lang="en-US" sz="800" dirty="0" err="1">
                <a:solidFill>
                  <a:srgbClr val="000000"/>
                </a:solidFill>
              </a:rPr>
              <a:t>en.wikipedia.org</a:t>
            </a:r>
            <a:r>
              <a:rPr lang="en-US" sz="800" dirty="0">
                <a:solidFill>
                  <a:srgbClr val="000000"/>
                </a:solidFill>
              </a:rPr>
              <a:t>/wiki/</a:t>
            </a:r>
            <a:r>
              <a:rPr lang="en-US" sz="800" dirty="0" err="1">
                <a:solidFill>
                  <a:srgbClr val="000000"/>
                </a:solidFill>
              </a:rPr>
              <a:t>Santiago_Calatrava</a:t>
            </a:r>
            <a:endParaRPr lang="en-US" sz="800" dirty="0">
              <a:solidFill>
                <a:srgbClr val="000000"/>
              </a:solidFill>
            </a:endParaRPr>
          </a:p>
        </p:txBody>
      </p:sp>
    </p:spTree>
    <p:extLst>
      <p:ext uri="{BB962C8B-B14F-4D97-AF65-F5344CB8AC3E}">
        <p14:creationId xmlns:p14="http://schemas.microsoft.com/office/powerpoint/2010/main" val="15078549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2B3B4E2E-30E6-F248-9444-D019D8D0019B}" type="slidenum">
              <a:rPr lang="en-US" altLang="en-US" sz="1600">
                <a:solidFill>
                  <a:srgbClr val="000000"/>
                </a:solidFill>
                <a:latin typeface="Garamond" charset="0"/>
              </a:rPr>
              <a:pPr>
                <a:spcBef>
                  <a:spcPct val="0"/>
                </a:spcBef>
                <a:buClrTx/>
                <a:buSzTx/>
                <a:buFontTx/>
                <a:buNone/>
              </a:pPr>
              <a:t>214</a:t>
            </a:fld>
            <a:endParaRPr lang="en-US" altLang="en-US" sz="1600">
              <a:solidFill>
                <a:srgbClr val="000000"/>
              </a:solidFill>
              <a:latin typeface="Garamond"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24602735"/>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 for Computing?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215</a:t>
            </a:fld>
            <a:endParaRPr lang="en-US" altLang="en-US">
              <a:solidFill>
                <a:srgbClr val="000000"/>
              </a:solidFill>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r>
              <a:rPr lang="en-US" sz="1000" dirty="0">
                <a:solidFill>
                  <a:srgbClr val="000000"/>
                </a:solidFill>
                <a:latin typeface="Calibri"/>
                <a:cs typeface="Calibri"/>
              </a:rPr>
              <a:t>Source: http://</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0246027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1187605"/>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memory </a:t>
            </a:r>
            <a:r>
              <a:rPr lang="en-US" dirty="0">
                <a:solidFill>
                  <a:schemeClr val="accent2"/>
                </a:solidFill>
              </a:rPr>
              <a:t>problem</a:t>
            </a:r>
          </a:p>
          <a:p>
            <a:endParaRPr lang="en-US" sz="2000" dirty="0"/>
          </a:p>
          <a:p>
            <a:r>
              <a:rPr lang="en-US" dirty="0">
                <a:solidFill>
                  <a:srgbClr val="FF0000"/>
                </a:solidFill>
              </a:rPr>
              <a:t>Design complete systems to be balanced, high-performance, and energy-efficient</a:t>
            </a:r>
            <a:r>
              <a:rPr lang="en-US" dirty="0"/>
              <a:t>, i.e., </a:t>
            </a:r>
            <a:r>
              <a:rPr lang="en-US" dirty="0">
                <a:solidFill>
                  <a:srgbClr val="0000FF"/>
                </a:solidFill>
              </a:rPr>
              <a:t>data-centric (or memory-centric)</a:t>
            </a:r>
          </a:p>
          <a:p>
            <a:endParaRPr lang="en-US" sz="2000" dirty="0">
              <a:solidFill>
                <a:srgbClr val="0000FF"/>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216</a:t>
            </a:fld>
            <a:endParaRPr lang="en-US" dirty="0"/>
          </a:p>
        </p:txBody>
      </p:sp>
    </p:spTree>
    <p:extLst>
      <p:ext uri="{BB962C8B-B14F-4D97-AF65-F5344CB8AC3E}">
        <p14:creationId xmlns:p14="http://schemas.microsoft.com/office/powerpoint/2010/main" val="5292436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a:t>The Future of Processing in Memory is Bright</a:t>
            </a:r>
          </a:p>
        </p:txBody>
      </p:sp>
      <p:sp>
        <p:nvSpPr>
          <p:cNvPr id="3" name="Content Placeholder 2"/>
          <p:cNvSpPr>
            <a:spLocks noGrp="1"/>
          </p:cNvSpPr>
          <p:nvPr>
            <p:ph idx="1"/>
          </p:nvPr>
        </p:nvSpPr>
        <p:spPr>
          <a:xfrm>
            <a:off x="228600" y="1115597"/>
            <a:ext cx="8610600" cy="5193723"/>
          </a:xfrm>
        </p:spPr>
        <p:txBody>
          <a:bodyPr/>
          <a:lstStyle/>
          <a:p>
            <a:r>
              <a:rPr lang="en-US" dirty="0">
                <a:solidFill>
                  <a:srgbClr val="2C6123"/>
                </a:solidFill>
              </a:rPr>
              <a:t>Regardless of challenges </a:t>
            </a:r>
          </a:p>
          <a:p>
            <a:pPr lvl="1"/>
            <a:r>
              <a:rPr lang="en-US" dirty="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217</a:t>
            </a:fld>
            <a:endParaRPr lang="en-US"/>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
        <p:nvSpPr>
          <p:cNvPr id="15" name="TextBox 14"/>
          <p:cNvSpPr txBox="1"/>
          <p:nvPr/>
        </p:nvSpPr>
        <p:spPr>
          <a:xfrm>
            <a:off x="323528" y="2780928"/>
            <a:ext cx="2579552" cy="2031325"/>
          </a:xfrm>
          <a:prstGeom prst="rect">
            <a:avLst/>
          </a:prstGeom>
          <a:noFill/>
        </p:spPr>
        <p:txBody>
          <a:bodyPr wrap="none" rtlCol="0">
            <a:spAutoFit/>
          </a:bodyPr>
          <a:lstStyle/>
          <a:p>
            <a:r>
              <a:rPr lang="en-US" dirty="0"/>
              <a:t>Can enable:</a:t>
            </a:r>
          </a:p>
          <a:p>
            <a:endParaRPr lang="en-US" dirty="0"/>
          </a:p>
          <a:p>
            <a:r>
              <a:rPr lang="en-US" dirty="0"/>
              <a:t>- Orders of magnitude </a:t>
            </a:r>
          </a:p>
          <a:p>
            <a:r>
              <a:rPr lang="en-US" dirty="0"/>
              <a:t>improvements</a:t>
            </a:r>
          </a:p>
          <a:p>
            <a:endParaRPr lang="en-US" dirty="0"/>
          </a:p>
          <a:p>
            <a:r>
              <a:rPr lang="en-US" dirty="0"/>
              <a:t>- New applications and </a:t>
            </a:r>
          </a:p>
          <a:p>
            <a:r>
              <a:rPr lang="en-US" dirty="0"/>
              <a:t>computing systems</a:t>
            </a:r>
          </a:p>
        </p:txBody>
      </p:sp>
      <p:sp>
        <p:nvSpPr>
          <p:cNvPr id="16" name="TextBox 15"/>
          <p:cNvSpPr txBox="1"/>
          <p:nvPr/>
        </p:nvSpPr>
        <p:spPr>
          <a:xfrm>
            <a:off x="6126592" y="2852936"/>
            <a:ext cx="2853666" cy="1754326"/>
          </a:xfrm>
          <a:prstGeom prst="rect">
            <a:avLst/>
          </a:prstGeom>
          <a:noFill/>
        </p:spPr>
        <p:txBody>
          <a:bodyPr wrap="none" rtlCol="0">
            <a:spAutoFit/>
          </a:bodyPr>
          <a:lstStyle/>
          <a:p>
            <a:r>
              <a:rPr lang="en-US" dirty="0"/>
              <a:t>Yet, we have to</a:t>
            </a:r>
          </a:p>
          <a:p>
            <a:endParaRPr lang="en-US" dirty="0"/>
          </a:p>
          <a:p>
            <a:r>
              <a:rPr lang="en-US" dirty="0"/>
              <a:t>- Think across the stack</a:t>
            </a:r>
          </a:p>
          <a:p>
            <a:endParaRPr lang="en-US" dirty="0"/>
          </a:p>
          <a:p>
            <a:r>
              <a:rPr lang="en-US" dirty="0"/>
              <a:t>- Design enabling systems</a:t>
            </a:r>
          </a:p>
          <a:p>
            <a:endParaRPr lang="en-US" dirty="0"/>
          </a:p>
        </p:txBody>
      </p:sp>
    </p:spTree>
    <p:extLst>
      <p:ext uri="{BB962C8B-B14F-4D97-AF65-F5344CB8AC3E}">
        <p14:creationId xmlns:p14="http://schemas.microsoft.com/office/powerpoint/2010/main" val="112183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If In Doubt, See Other Doubtful Technologies</a:t>
            </a:r>
          </a:p>
        </p:txBody>
      </p:sp>
      <p:sp>
        <p:nvSpPr>
          <p:cNvPr id="3" name="Content Placeholder 2"/>
          <p:cNvSpPr>
            <a:spLocks noGrp="1"/>
          </p:cNvSpPr>
          <p:nvPr>
            <p:ph idx="1"/>
          </p:nvPr>
        </p:nvSpPr>
        <p:spPr>
          <a:xfrm>
            <a:off x="228600" y="980728"/>
            <a:ext cx="8610600" cy="4876800"/>
          </a:xfrm>
        </p:spPr>
        <p:txBody>
          <a:bodyPr/>
          <a:lstStyle/>
          <a:p>
            <a:r>
              <a:rPr lang="en-US" dirty="0"/>
              <a:t>A very “doubtful” emerging technology </a:t>
            </a:r>
          </a:p>
          <a:p>
            <a:pPr lvl="1"/>
            <a:r>
              <a:rPr lang="en-US" dirty="0"/>
              <a:t>for at least two decades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218</a:t>
            </a:fld>
            <a:endParaRPr lang="en-US" altLang="en-US">
              <a:solidFill>
                <a:srgbClr val="000000"/>
              </a:solidFill>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2"/>
              </a:rPr>
              <a:t>https://arxiv.org/pdf/1706.08642</a:t>
            </a:r>
            <a:r>
              <a:rPr lang="en-US" sz="2100" b="1" dirty="0">
                <a:solidFill>
                  <a:srgbClr val="0000FF"/>
                </a:solidFill>
                <a:latin typeface="Adobe Garamond Pro" panose="02020502060506020403" pitchFamily="18" charset="0"/>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7051824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For Some Open Problems, See</a:t>
            </a:r>
          </a:p>
        </p:txBody>
      </p:sp>
      <p:sp>
        <p:nvSpPr>
          <p:cNvPr id="3" name="Content Placeholder 2"/>
          <p:cNvSpPr>
            <a:spLocks noGrp="1"/>
          </p:cNvSpPr>
          <p:nvPr>
            <p:ph idx="1"/>
          </p:nvPr>
        </p:nvSpPr>
        <p:spPr>
          <a:xfrm>
            <a:off x="228600" y="1052736"/>
            <a:ext cx="8735888"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lgn="ctr">
              <a:buNone/>
            </a:pPr>
            <a:r>
              <a:rPr lang="en-US" sz="2000" b="1" dirty="0">
                <a:hlinkClick r:id="rId2"/>
              </a:rPr>
              <a:t>https://arxiv.org/pdf/1802.00320.pdf</a:t>
            </a:r>
            <a:r>
              <a:rPr lang="en-US" sz="2000"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3"/>
          <a:stretch>
            <a:fillRect/>
          </a:stretch>
        </p:blipFill>
        <p:spPr>
          <a:xfrm>
            <a:off x="337560" y="1286211"/>
            <a:ext cx="8589976" cy="3366925"/>
          </a:xfrm>
          <a:prstGeom prst="rect">
            <a:avLst/>
          </a:prstGeom>
        </p:spPr>
      </p:pic>
    </p:spTree>
    <p:extLst>
      <p:ext uri="{BB962C8B-B14F-4D97-AF65-F5344CB8AC3E}">
        <p14:creationId xmlns:p14="http://schemas.microsoft.com/office/powerpoint/2010/main" val="2245086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a:t>
            </a:r>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2014/2015.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Tree>
    <p:extLst>
      <p:ext uri="{BB962C8B-B14F-4D97-AF65-F5344CB8AC3E}">
        <p14:creationId xmlns:p14="http://schemas.microsoft.com/office/powerpoint/2010/main" val="935234007"/>
      </p:ext>
    </p:extLst>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2254748315"/>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(III)</a:t>
            </a:r>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Tree>
    <p:extLst>
      <p:ext uri="{BB962C8B-B14F-4D97-AF65-F5344CB8AC3E}">
        <p14:creationId xmlns:p14="http://schemas.microsoft.com/office/powerpoint/2010/main" val="628087618"/>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(IV)</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Onur Mutlu,</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2933603241"/>
      </p:ext>
    </p:extLst>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a:t>
            </a:r>
          </a:p>
        </p:txBody>
      </p:sp>
      <p:sp>
        <p:nvSpPr>
          <p:cNvPr id="3" name="Content Placeholder 2"/>
          <p:cNvSpPr>
            <a:spLocks noGrp="1"/>
          </p:cNvSpPr>
          <p:nvPr>
            <p:ph idx="1"/>
          </p:nvPr>
        </p:nvSpPr>
        <p:spPr>
          <a:xfrm>
            <a:off x="228600" y="1115597"/>
            <a:ext cx="8915400" cy="5193723"/>
          </a:xfrm>
        </p:spPr>
        <p:txBody>
          <a:bodyPr/>
          <a:lstStyle/>
          <a:p>
            <a:r>
              <a:rPr lang="en-US" b="1" dirty="0">
                <a:hlinkClick r:id="rId2"/>
              </a:rPr>
              <a:t>Undergraduate Computer Architecture Course Lecture Videos</a:t>
            </a:r>
            <a:r>
              <a:rPr lang="en-US" b="1" dirty="0"/>
              <a:t> (</a:t>
            </a:r>
            <a:r>
              <a:rPr lang="en-US" b="1" dirty="0">
                <a:hlinkClick r:id="rId3"/>
              </a:rPr>
              <a:t>2015</a:t>
            </a:r>
            <a:r>
              <a:rPr lang="en-US" b="1" dirty="0"/>
              <a:t>, </a:t>
            </a:r>
            <a:r>
              <a:rPr lang="en-US" b="1" dirty="0">
                <a:hlinkClick r:id="rId4"/>
              </a:rPr>
              <a:t>2014</a:t>
            </a:r>
            <a:r>
              <a:rPr lang="en-US" b="1" dirty="0"/>
              <a:t>, </a:t>
            </a:r>
            <a:r>
              <a:rPr lang="en-US" b="1" dirty="0">
                <a:hlinkClick r:id="rId5"/>
              </a:rPr>
              <a:t>2013</a:t>
            </a:r>
            <a:r>
              <a:rPr lang="en-US" b="1" dirty="0"/>
              <a:t>)</a:t>
            </a:r>
          </a:p>
          <a:p>
            <a:r>
              <a:rPr lang="en-US" b="1" dirty="0">
                <a:hlinkClick r:id="rId6"/>
              </a:rPr>
              <a:t>Undergraduate Computer Architecture Course Materials</a:t>
            </a:r>
            <a:r>
              <a:rPr lang="en-US" b="1" dirty="0"/>
              <a:t> (</a:t>
            </a:r>
            <a:r>
              <a:rPr lang="en-US" b="1" dirty="0">
                <a:hlinkClick r:id="rId6"/>
              </a:rPr>
              <a:t>2015</a:t>
            </a:r>
            <a:r>
              <a:rPr lang="en-US" b="1" dirty="0"/>
              <a:t>, </a:t>
            </a:r>
            <a:r>
              <a:rPr lang="en-US" b="1" dirty="0">
                <a:hlinkClick r:id="rId7"/>
              </a:rPr>
              <a:t>2014</a:t>
            </a:r>
            <a:r>
              <a:rPr lang="en-US" b="1" dirty="0"/>
              <a:t>, </a:t>
            </a:r>
            <a:r>
              <a:rPr lang="en-US" b="1" dirty="0">
                <a:hlinkClick r:id="rId8"/>
              </a:rPr>
              <a:t>2013</a:t>
            </a:r>
            <a:r>
              <a:rPr lang="en-US" b="1" dirty="0"/>
              <a:t>)</a:t>
            </a:r>
          </a:p>
          <a:p>
            <a:endParaRPr lang="en-US" sz="1500" b="1" dirty="0">
              <a:hlinkClick r:id="rId9"/>
            </a:endParaRPr>
          </a:p>
          <a:p>
            <a:endParaRPr lang="en-US" sz="1500" b="1" dirty="0">
              <a:hlinkClick r:id="rId9"/>
            </a:endParaRPr>
          </a:p>
          <a:p>
            <a:r>
              <a:rPr lang="en-US" b="1" dirty="0">
                <a:hlinkClick r:id="rId10"/>
              </a:rPr>
              <a:t>Graduate Computer Architecture Course Lecture Videos</a:t>
            </a:r>
            <a:r>
              <a:rPr lang="en-US" b="1" dirty="0"/>
              <a:t> (</a:t>
            </a:r>
            <a:r>
              <a:rPr lang="en-US" b="1" dirty="0">
                <a:hlinkClick r:id="rId10"/>
              </a:rPr>
              <a:t>2017</a:t>
            </a:r>
            <a:r>
              <a:rPr lang="en-US" b="1" dirty="0"/>
              <a:t>, </a:t>
            </a:r>
            <a:r>
              <a:rPr lang="en-US" b="1" dirty="0">
                <a:hlinkClick r:id="rId11"/>
              </a:rPr>
              <a:t>2015</a:t>
            </a:r>
            <a:r>
              <a:rPr lang="en-US" b="1" dirty="0"/>
              <a:t>, </a:t>
            </a:r>
            <a:r>
              <a:rPr lang="en-US" b="1" dirty="0">
                <a:hlinkClick r:id="rId12"/>
              </a:rPr>
              <a:t>2013</a:t>
            </a:r>
            <a:r>
              <a:rPr lang="en-US" b="1" dirty="0"/>
              <a:t>)</a:t>
            </a:r>
          </a:p>
          <a:p>
            <a:r>
              <a:rPr lang="en-US" b="1" dirty="0">
                <a:hlinkClick r:id="rId13"/>
              </a:rPr>
              <a:t>Graduate Computer Architecture Course Materials</a:t>
            </a:r>
            <a:r>
              <a:rPr lang="en-US" b="1" dirty="0"/>
              <a:t> (</a:t>
            </a:r>
            <a:r>
              <a:rPr lang="en-US" b="1" dirty="0">
                <a:hlinkClick r:id="rId13"/>
              </a:rPr>
              <a:t>2017</a:t>
            </a:r>
            <a:r>
              <a:rPr lang="en-US" b="1" dirty="0"/>
              <a:t>, </a:t>
            </a:r>
            <a:r>
              <a:rPr lang="en-US" b="1" dirty="0">
                <a:hlinkClick r:id="rId14"/>
              </a:rPr>
              <a:t>2015</a:t>
            </a:r>
            <a:r>
              <a:rPr lang="en-US" b="1" dirty="0"/>
              <a:t>, </a:t>
            </a:r>
            <a:r>
              <a:rPr lang="en-US" b="1" dirty="0">
                <a:hlinkClick r:id="rId9"/>
              </a:rPr>
              <a:t>2013</a:t>
            </a:r>
            <a:r>
              <a:rPr lang="en-US" b="1" dirty="0"/>
              <a:t>)</a:t>
            </a:r>
          </a:p>
          <a:p>
            <a:endParaRPr lang="en-US" sz="1500" b="1" dirty="0">
              <a:hlinkClick r:id="rId15"/>
            </a:endParaRPr>
          </a:p>
          <a:p>
            <a:endParaRPr lang="en-US" sz="1500" b="1" dirty="0">
              <a:hlinkClick r:id="rId15"/>
            </a:endParaRPr>
          </a:p>
          <a:p>
            <a:r>
              <a:rPr lang="en-US" b="1" dirty="0">
                <a:hlinkClick r:id="rId15"/>
              </a:rPr>
              <a:t>Parallel Computer Architecture Course Materials</a:t>
            </a:r>
            <a:r>
              <a:rPr lang="en-US" b="1" dirty="0"/>
              <a:t> (</a:t>
            </a:r>
            <a:r>
              <a:rPr lang="en-US" b="1" dirty="0">
                <a:hlinkClick r:id="rId16"/>
              </a:rPr>
              <a:t>Lecture Videos</a:t>
            </a:r>
            <a:r>
              <a:rPr lang="en-US" b="1" dirty="0"/>
              <a:t>)</a:t>
            </a:r>
          </a:p>
          <a:p>
            <a:endParaRPr lang="en-US" sz="1200" b="1" dirty="0">
              <a:hlinkClick r:id="rId17"/>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4225355424"/>
      </p:ext>
    </p:extLst>
  </p:cSld>
  <p:clrMapOvr>
    <a:masterClrMapping/>
  </p:clrMapOvr>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(II)</a:t>
            </a:r>
          </a:p>
        </p:txBody>
      </p:sp>
      <p:sp>
        <p:nvSpPr>
          <p:cNvPr id="3" name="Content Placeholder 2"/>
          <p:cNvSpPr>
            <a:spLocks noGrp="1"/>
          </p:cNvSpPr>
          <p:nvPr>
            <p:ph idx="1"/>
          </p:nvPr>
        </p:nvSpPr>
        <p:spPr>
          <a:xfrm>
            <a:off x="228600" y="823482"/>
            <a:ext cx="8915400" cy="5193723"/>
          </a:xfrm>
        </p:spPr>
        <p:txBody>
          <a:bodyPr/>
          <a:lstStyle/>
          <a:p>
            <a:endParaRPr lang="en-US" sz="1200" b="1" dirty="0">
              <a:hlinkClick r:id="rId2"/>
            </a:endParaRPr>
          </a:p>
          <a:p>
            <a:r>
              <a:rPr lang="en-US" b="1" dirty="0">
                <a:hlinkClick r:id="rId3"/>
              </a:rPr>
              <a:t>Freshman Digital Circuits and Computer Architecture Course Lecture Videos</a:t>
            </a:r>
            <a:r>
              <a:rPr lang="en-US" b="1" dirty="0"/>
              <a:t> (</a:t>
            </a:r>
            <a:r>
              <a:rPr lang="en-US" b="1" dirty="0">
                <a:hlinkClick r:id="rId4"/>
              </a:rPr>
              <a:t>2018</a:t>
            </a:r>
            <a:r>
              <a:rPr lang="en-US" b="1" dirty="0"/>
              <a:t>, </a:t>
            </a:r>
            <a:r>
              <a:rPr lang="en-US" b="1" dirty="0">
                <a:hlinkClick r:id="rId3"/>
              </a:rPr>
              <a:t>2017</a:t>
            </a:r>
            <a:r>
              <a:rPr lang="en-US" b="1" dirty="0"/>
              <a:t>)</a:t>
            </a:r>
          </a:p>
          <a:p>
            <a:r>
              <a:rPr lang="en-US" b="1" dirty="0">
                <a:hlinkClick r:id="rId5"/>
              </a:rPr>
              <a:t>Freshman Digital Circuits and Computer Architecture Course Materials</a:t>
            </a:r>
            <a:r>
              <a:rPr lang="en-US" b="1" dirty="0"/>
              <a:t> (</a:t>
            </a:r>
            <a:r>
              <a:rPr lang="en-US" b="1" dirty="0">
                <a:hlinkClick r:id="rId5"/>
              </a:rPr>
              <a:t>2018</a:t>
            </a:r>
            <a:r>
              <a:rPr lang="en-US" b="1" dirty="0"/>
              <a:t>)</a:t>
            </a:r>
          </a:p>
          <a:p>
            <a:pPr marL="0" indent="0">
              <a:buNone/>
            </a:pPr>
            <a:endParaRPr lang="en-US" b="1" dirty="0"/>
          </a:p>
          <a:p>
            <a:r>
              <a:rPr lang="en-US" b="1" dirty="0">
                <a:hlinkClick r:id="rId2"/>
              </a:rPr>
              <a:t>Memory Systems Short Course Materials</a:t>
            </a:r>
            <a:r>
              <a:rPr lang="en-US" b="1" dirty="0"/>
              <a:t> </a:t>
            </a:r>
          </a:p>
          <a:p>
            <a:pPr marL="0" indent="0">
              <a:buNone/>
            </a:pPr>
            <a:r>
              <a:rPr lang="en-US" b="1" dirty="0"/>
              <a:t>    (</a:t>
            </a:r>
            <a:r>
              <a:rPr lang="en-US" b="1" dirty="0">
                <a:hlinkClick r:id="rId6"/>
              </a:rPr>
              <a:t>Lecture Video on Main Memory and DRAM Basics</a:t>
            </a:r>
            <a:r>
              <a:rPr lang="en-US" b="1" dirty="0"/>
              <a:t>)</a:t>
            </a:r>
          </a:p>
          <a:p>
            <a:endParaRPr lang="en-US" b="1" dirty="0">
              <a:hlinkClick r:id="rId3"/>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185551632"/>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24 June 2018</a:t>
            </a:r>
          </a:p>
          <a:p>
            <a:r>
              <a:rPr lang="en-US" sz="2200" dirty="0"/>
              <a:t>Design Automation Summer School @ DAC 2018</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 xmlns:a14="http://schemas.microsoft.com/office/drawing/2010/main">
                <a:solidFill>
                  <a:srgbClr val="FFFFFF"/>
                </a:solidFill>
              </a14:hiddenFill>
            </a:ext>
          </a:extLst>
        </p:spPr>
      </p:pic>
      <p:sp>
        <p:nvSpPr>
          <p:cNvPr id="13" name="Title 1"/>
          <p:cNvSpPr>
            <a:spLocks noGrp="1"/>
          </p:cNvSpPr>
          <p:nvPr>
            <p:ph type="ctrTitle"/>
          </p:nvPr>
        </p:nvSpPr>
        <p:spPr>
          <a:xfrm>
            <a:off x="216024" y="1196752"/>
            <a:ext cx="8820472" cy="2201416"/>
          </a:xfrm>
        </p:spPr>
        <p:txBody>
          <a:bodyPr>
            <a:normAutofit/>
          </a:bodyPr>
          <a:lstStyle/>
          <a:p>
            <a:pPr algn="ctr"/>
            <a:r>
              <a:rPr lang="en-US" sz="4200" dirty="0"/>
              <a:t>Processing Data Where It Makes Sense </a:t>
            </a:r>
            <a:br>
              <a:rPr lang="en-US" sz="4200" dirty="0"/>
            </a:br>
            <a:r>
              <a:rPr lang="en-US" sz="4200" dirty="0"/>
              <a:t>in Modern Computing Systems:</a:t>
            </a:r>
            <a:br>
              <a:rPr lang="en-US" sz="4200" dirty="0"/>
            </a:br>
            <a:r>
              <a:rPr lang="en-US" sz="4200" dirty="0">
                <a:solidFill>
                  <a:srgbClr val="FF0000"/>
                </a:solidFill>
              </a:rPr>
              <a:t>Enabling In-Memory Computation</a:t>
            </a: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8"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334599836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Rowhammer</a:t>
            </a:r>
            <a:r>
              <a:rPr lang="en-US" dirty="0">
                <a:solidFill>
                  <a:srgbClr val="0000FF"/>
                </a:solidFill>
              </a:rPr>
              <a:t> </a:t>
            </a:r>
          </a:p>
          <a:p>
            <a:pPr lvl="1"/>
            <a:r>
              <a:rPr lang="en-US" dirty="0">
                <a:hlinkClick r:id="rId2"/>
              </a:rPr>
              <a:t>https://github.com/CMU-SAFARI/rowhammer</a:t>
            </a:r>
            <a:r>
              <a:rPr lang="en-US" dirty="0"/>
              <a:t> </a:t>
            </a:r>
          </a:p>
          <a:p>
            <a:r>
              <a:rPr lang="en-US" dirty="0" err="1">
                <a:solidFill>
                  <a:srgbClr val="0000FF"/>
                </a:solidFill>
              </a:rPr>
              <a:t>Ramulator</a:t>
            </a:r>
            <a:r>
              <a:rPr lang="en-US" dirty="0">
                <a:solidFill>
                  <a:srgbClr val="0000FF"/>
                </a:solidFill>
              </a:rPr>
              <a:t> – Fast and Extensible DRAM Simulator</a:t>
            </a:r>
          </a:p>
          <a:p>
            <a:pPr lvl="1"/>
            <a:r>
              <a:rPr lang="en-US" dirty="0">
                <a:hlinkClick r:id="rId3"/>
              </a:rPr>
              <a:t>https://github.com/CMU-SAFARI/ramulator</a:t>
            </a:r>
            <a:r>
              <a:rPr lang="en-US" dirty="0"/>
              <a:t> </a:t>
            </a:r>
          </a:p>
          <a:p>
            <a:r>
              <a:rPr lang="en-US" dirty="0" err="1">
                <a:solidFill>
                  <a:srgbClr val="0000FF"/>
                </a:solidFill>
              </a:rPr>
              <a:t>MemSim</a:t>
            </a:r>
            <a:r>
              <a:rPr lang="en-US" dirty="0">
                <a:solidFill>
                  <a:srgbClr val="0000FF"/>
                </a:solidFill>
              </a:rPr>
              <a:t> </a:t>
            </a:r>
          </a:p>
          <a:p>
            <a:pPr lvl="1"/>
            <a:r>
              <a:rPr lang="en-US" dirty="0">
                <a:hlinkClick r:id="rId4"/>
              </a:rPr>
              <a:t>https://github.com/CMU-SAFARI/memsim</a:t>
            </a:r>
            <a:r>
              <a:rPr lang="en-US" dirty="0"/>
              <a:t> </a:t>
            </a:r>
          </a:p>
          <a:p>
            <a:r>
              <a:rPr lang="en-US" dirty="0" err="1">
                <a:solidFill>
                  <a:srgbClr val="0000FF"/>
                </a:solidFill>
              </a:rPr>
              <a:t>NOCulator</a:t>
            </a:r>
            <a:endParaRPr lang="en-US" dirty="0">
              <a:solidFill>
                <a:srgbClr val="0000FF"/>
              </a:solidFill>
            </a:endParaRPr>
          </a:p>
          <a:p>
            <a:pPr lvl="1"/>
            <a:r>
              <a:rPr lang="en-US" dirty="0">
                <a:hlinkClick r:id="rId5"/>
              </a:rPr>
              <a:t>https://github.com/CMU-SAFARI/NOCulator</a:t>
            </a:r>
            <a:r>
              <a:rPr lang="en-US" dirty="0"/>
              <a:t> </a:t>
            </a:r>
          </a:p>
          <a:p>
            <a:r>
              <a:rPr lang="en-US" dirty="0">
                <a:solidFill>
                  <a:srgbClr val="0000FF"/>
                </a:solidFill>
              </a:rPr>
              <a:t>DRAM Error Model</a:t>
            </a:r>
          </a:p>
          <a:p>
            <a:pPr lvl="1"/>
            <a:r>
              <a:rPr lang="en-US" dirty="0">
                <a:hlinkClick r:id="rId6"/>
              </a:rPr>
              <a:t>http://www.ece.cmu.edu/~safari/tools/memerr/index.html</a:t>
            </a:r>
            <a:r>
              <a:rPr lang="en-US" dirty="0"/>
              <a:t> </a:t>
            </a:r>
          </a:p>
          <a:p>
            <a:pPr lvl="1"/>
            <a:endParaRPr lang="en-US" sz="1200" dirty="0"/>
          </a:p>
          <a:p>
            <a:r>
              <a:rPr lang="en-US" dirty="0">
                <a:solidFill>
                  <a:srgbClr val="FF0000"/>
                </a:solidFill>
              </a:rPr>
              <a:t>Other open-source software from my group</a:t>
            </a:r>
          </a:p>
          <a:p>
            <a:pPr lvl="1"/>
            <a:r>
              <a:rPr lang="en-US" dirty="0">
                <a:hlinkClick r:id="rId7"/>
              </a:rPr>
              <a:t>https://github.com/CMU-SAFARI/</a:t>
            </a:r>
            <a:r>
              <a:rPr lang="en-US" dirty="0"/>
              <a:t> </a:t>
            </a:r>
          </a:p>
          <a:p>
            <a:pPr lvl="1"/>
            <a:r>
              <a:rPr lang="en-US" dirty="0">
                <a:hlinkClick r:id="rId8"/>
              </a:rPr>
              <a:t>http://www.ece.cmu.edu/~safari/tools.html</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758447103"/>
      </p:ext>
    </p:extLst>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a:t>
            </a:r>
          </a:p>
        </p:txBody>
      </p:sp>
      <p:sp>
        <p:nvSpPr>
          <p:cNvPr id="3" name="Content Placeholder 2"/>
          <p:cNvSpPr>
            <a:spLocks noGrp="1"/>
          </p:cNvSpPr>
          <p:nvPr>
            <p:ph idx="1"/>
          </p:nvPr>
        </p:nvSpPr>
        <p:spPr/>
        <p:txBody>
          <a:bodyPr/>
          <a:lstStyle/>
          <a:p>
            <a:endParaRPr lang="en-US" dirty="0"/>
          </a:p>
          <a:p>
            <a:r>
              <a:rPr lang="en-US" dirty="0"/>
              <a:t>All are available at</a:t>
            </a:r>
          </a:p>
          <a:p>
            <a:pPr marL="344487" lvl="1" indent="0">
              <a:buNone/>
            </a:pPr>
            <a:r>
              <a:rPr lang="en-US" dirty="0">
                <a:hlinkClick r:id="rId2"/>
              </a:rPr>
              <a:t>http://users.ece.cmu.edu/~omutlu/projects.htm</a:t>
            </a:r>
            <a:endParaRPr lang="en-US" dirty="0"/>
          </a:p>
          <a:p>
            <a:pPr marL="344487" lvl="1" indent="0">
              <a:buNone/>
            </a:pPr>
            <a:r>
              <a:rPr lang="en-US" dirty="0">
                <a:hlinkClick r:id="rId3"/>
              </a:rPr>
              <a:t>http://scholar.google.com/citations?user=7XyGUGkAAAAJ&amp;hl=en</a:t>
            </a:r>
            <a:endParaRPr lang="en-US" dirty="0"/>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925089977"/>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Acknowledgments</a:t>
            </a:r>
          </a:p>
        </p:txBody>
      </p:sp>
      <p:sp>
        <p:nvSpPr>
          <p:cNvPr id="3" name="Content Placeholder 2"/>
          <p:cNvSpPr>
            <a:spLocks noGrp="1"/>
          </p:cNvSpPr>
          <p:nvPr>
            <p:ph idx="1"/>
          </p:nvPr>
        </p:nvSpPr>
        <p:spPr>
          <a:xfrm>
            <a:off x="228600" y="1187605"/>
            <a:ext cx="8610600" cy="5193723"/>
          </a:xfrm>
        </p:spPr>
        <p:txBody>
          <a:bodyPr/>
          <a:lstStyle/>
          <a:p>
            <a:r>
              <a:rPr lang="en-US" dirty="0">
                <a:solidFill>
                  <a:srgbClr val="0000FF"/>
                </a:solidFill>
              </a:rPr>
              <a:t>My current and past students and postdocs</a:t>
            </a:r>
          </a:p>
          <a:p>
            <a:pPr lvl="1"/>
            <a:r>
              <a:rPr lang="en-US" sz="2100" dirty="0" err="1"/>
              <a:t>Rachata</a:t>
            </a:r>
            <a:r>
              <a:rPr lang="en-US" sz="2100" dirty="0"/>
              <a:t> </a:t>
            </a:r>
            <a:r>
              <a:rPr lang="en-US" sz="2100" dirty="0" err="1"/>
              <a:t>Ausavarungnirun</a:t>
            </a:r>
            <a:r>
              <a:rPr lang="en-US" sz="2100" dirty="0"/>
              <a:t>, Abhishek </a:t>
            </a:r>
            <a:r>
              <a:rPr lang="en-US" sz="2100" dirty="0" err="1"/>
              <a:t>Bhowmick</a:t>
            </a:r>
            <a:r>
              <a:rPr lang="en-US" sz="2100" dirty="0"/>
              <a:t>, </a:t>
            </a:r>
            <a:r>
              <a:rPr lang="en-US" sz="2100" dirty="0" err="1"/>
              <a:t>Amirali</a:t>
            </a:r>
            <a:r>
              <a:rPr lang="en-US" sz="2100" dirty="0"/>
              <a:t> </a:t>
            </a:r>
            <a:r>
              <a:rPr lang="en-US" sz="2100" dirty="0" err="1"/>
              <a:t>Boroumand</a:t>
            </a:r>
            <a:r>
              <a:rPr lang="en-US" sz="2100" dirty="0"/>
              <a:t>, </a:t>
            </a:r>
            <a:r>
              <a:rPr lang="en-US" sz="2100" dirty="0" err="1"/>
              <a:t>Rui</a:t>
            </a:r>
            <a:r>
              <a:rPr lang="en-US" sz="2100" dirty="0"/>
              <a:t> </a:t>
            </a:r>
            <a:r>
              <a:rPr lang="en-US" sz="2100" dirty="0" err="1"/>
              <a:t>Cai</a:t>
            </a:r>
            <a:r>
              <a:rPr lang="en-US" sz="2100" dirty="0"/>
              <a:t>, Yu </a:t>
            </a:r>
            <a:r>
              <a:rPr lang="en-US" sz="2100" dirty="0" err="1"/>
              <a:t>Cai</a:t>
            </a:r>
            <a:r>
              <a:rPr lang="en-US" sz="2100" dirty="0"/>
              <a:t>, Kevin Chang, </a:t>
            </a:r>
            <a:r>
              <a:rPr lang="en-US" sz="2100" dirty="0" err="1"/>
              <a:t>Saugata</a:t>
            </a:r>
            <a:r>
              <a:rPr lang="en-US" sz="2100" dirty="0"/>
              <a:t> </a:t>
            </a:r>
            <a:r>
              <a:rPr lang="en-US" sz="2100" dirty="0" err="1"/>
              <a:t>Ghose</a:t>
            </a:r>
            <a:r>
              <a:rPr lang="en-US" sz="2100" dirty="0"/>
              <a:t>, Kevin Hsieh, Tyler </a:t>
            </a:r>
            <a:r>
              <a:rPr lang="en-US" sz="2100" dirty="0" err="1"/>
              <a:t>Huberty</a:t>
            </a:r>
            <a:r>
              <a:rPr lang="en-US" sz="2100" dirty="0"/>
              <a:t>, Ben </a:t>
            </a:r>
            <a:r>
              <a:rPr lang="en-US" sz="2100" dirty="0" err="1"/>
              <a:t>Jaiyen</a:t>
            </a:r>
            <a:r>
              <a:rPr lang="en-US" sz="2100" dirty="0"/>
              <a:t>, Samira Khan, </a:t>
            </a:r>
            <a:r>
              <a:rPr lang="en-US" sz="2100" dirty="0" err="1"/>
              <a:t>Jeremie</a:t>
            </a:r>
            <a:r>
              <a:rPr lang="en-US" sz="2100" dirty="0"/>
              <a:t> Kim, Yoongu Kim, Yang Li, Jamie Liu, Lavanya Subramanian, Donghyuk Lee, </a:t>
            </a:r>
            <a:r>
              <a:rPr lang="en-US" sz="2100" dirty="0" err="1"/>
              <a:t>Yixin</a:t>
            </a:r>
            <a:r>
              <a:rPr lang="en-US" sz="2100" dirty="0"/>
              <a:t> </a:t>
            </a:r>
            <a:r>
              <a:rPr lang="en-US" sz="2100" dirty="0" err="1"/>
              <a:t>Luo</a:t>
            </a:r>
            <a:r>
              <a:rPr lang="en-US" sz="2100" dirty="0"/>
              <a:t>, Justin Meza, Gennady </a:t>
            </a:r>
            <a:r>
              <a:rPr lang="en-US" sz="2100" dirty="0" err="1"/>
              <a:t>Pekhimenko</a:t>
            </a:r>
            <a:r>
              <a:rPr lang="en-US" sz="2100" dirty="0"/>
              <a:t>, Vivek Seshadri, Lavanya Subramanian, </a:t>
            </a:r>
            <a:r>
              <a:rPr lang="en-US" sz="2100" dirty="0" err="1"/>
              <a:t>Nandita</a:t>
            </a:r>
            <a:r>
              <a:rPr lang="en-US" sz="2100" dirty="0"/>
              <a:t> </a:t>
            </a:r>
            <a:r>
              <a:rPr lang="en-US" sz="2100" dirty="0" err="1"/>
              <a:t>Vijaykumar</a:t>
            </a:r>
            <a:r>
              <a:rPr lang="en-US" sz="2100" dirty="0"/>
              <a:t>, </a:t>
            </a:r>
            <a:r>
              <a:rPr lang="en-US" sz="2100" dirty="0" err="1"/>
              <a:t>HanBin</a:t>
            </a:r>
            <a:r>
              <a:rPr lang="en-US" sz="2100" dirty="0"/>
              <a:t> Yoon, </a:t>
            </a:r>
            <a:r>
              <a:rPr lang="en-US" sz="2100" dirty="0" err="1"/>
              <a:t>Jishen</a:t>
            </a:r>
            <a:r>
              <a:rPr lang="en-US" sz="2100" dirty="0"/>
              <a:t> Zhao, …</a:t>
            </a:r>
          </a:p>
          <a:p>
            <a:endParaRPr lang="en-US" sz="400" dirty="0"/>
          </a:p>
          <a:p>
            <a:endParaRPr lang="en-US" sz="400" dirty="0"/>
          </a:p>
          <a:p>
            <a:endParaRPr lang="en-US" sz="400" dirty="0"/>
          </a:p>
          <a:p>
            <a:r>
              <a:rPr lang="en-US" dirty="0">
                <a:solidFill>
                  <a:srgbClr val="0000FF"/>
                </a:solidFill>
              </a:rPr>
              <a:t>My collaborators</a:t>
            </a:r>
          </a:p>
          <a:p>
            <a:pPr lvl="1"/>
            <a:r>
              <a:rPr lang="en-US" sz="2100" dirty="0"/>
              <a:t>Can Alkan, Chita Das, Phil Gibbons, </a:t>
            </a:r>
            <a:r>
              <a:rPr lang="en-US" sz="2100" dirty="0" err="1"/>
              <a:t>Sriram</a:t>
            </a:r>
            <a:r>
              <a:rPr lang="en-US" sz="2100" dirty="0"/>
              <a:t> </a:t>
            </a:r>
            <a:r>
              <a:rPr lang="en-US" sz="2100" dirty="0" err="1"/>
              <a:t>Govindan</a:t>
            </a:r>
            <a:r>
              <a:rPr lang="en-US" sz="2100" dirty="0"/>
              <a:t>, Norm </a:t>
            </a:r>
            <a:r>
              <a:rPr lang="en-US" sz="2100" dirty="0" err="1"/>
              <a:t>Jouppi</a:t>
            </a:r>
            <a:r>
              <a:rPr lang="en-US" sz="2100" dirty="0"/>
              <a:t>, </a:t>
            </a:r>
            <a:r>
              <a:rPr lang="en-US" sz="2100" dirty="0" err="1"/>
              <a:t>Mahmut</a:t>
            </a:r>
            <a:r>
              <a:rPr lang="en-US" sz="2100" dirty="0"/>
              <a:t> </a:t>
            </a:r>
            <a:r>
              <a:rPr lang="en-US" sz="2100" dirty="0" err="1"/>
              <a:t>Kandemir</a:t>
            </a:r>
            <a:r>
              <a:rPr lang="en-US" sz="2100" dirty="0"/>
              <a:t>, Mike </a:t>
            </a:r>
            <a:r>
              <a:rPr lang="en-US" sz="2100" dirty="0" err="1"/>
              <a:t>Kozuch</a:t>
            </a:r>
            <a:r>
              <a:rPr lang="en-US" sz="2100" dirty="0"/>
              <a:t>, </a:t>
            </a:r>
            <a:r>
              <a:rPr lang="en-US" sz="2100" dirty="0" err="1"/>
              <a:t>Konrad</a:t>
            </a:r>
            <a:r>
              <a:rPr lang="en-US" sz="2100" dirty="0"/>
              <a:t> Lai, Ken Mai, Todd Mowry, Yale </a:t>
            </a:r>
            <a:r>
              <a:rPr lang="en-US" sz="2100" dirty="0" err="1"/>
              <a:t>Patt</a:t>
            </a:r>
            <a:r>
              <a:rPr lang="en-US" sz="2100" dirty="0"/>
              <a:t>, </a:t>
            </a:r>
            <a:r>
              <a:rPr lang="en-US" sz="2100" dirty="0" err="1"/>
              <a:t>Moinuddin</a:t>
            </a:r>
            <a:r>
              <a:rPr lang="en-US" sz="2100" dirty="0"/>
              <a:t> </a:t>
            </a:r>
            <a:r>
              <a:rPr lang="en-US" sz="2100" dirty="0" err="1"/>
              <a:t>Qureshi</a:t>
            </a:r>
            <a:r>
              <a:rPr lang="en-US" sz="2100" dirty="0"/>
              <a:t>, Partha Ranganathan, </a:t>
            </a:r>
            <a:r>
              <a:rPr lang="en-US" sz="2100" dirty="0" err="1"/>
              <a:t>Bikash</a:t>
            </a:r>
            <a:r>
              <a:rPr lang="en-US" sz="2100" dirty="0"/>
              <a:t> Sharma, </a:t>
            </a:r>
            <a:r>
              <a:rPr lang="en-US" sz="2100" dirty="0" err="1"/>
              <a:t>Kushagra</a:t>
            </a:r>
            <a:r>
              <a:rPr lang="en-US" sz="2100" dirty="0"/>
              <a:t> </a:t>
            </a:r>
            <a:r>
              <a:rPr lang="en-US" sz="2100" dirty="0" err="1"/>
              <a:t>Vaid</a:t>
            </a:r>
            <a:r>
              <a:rPr lang="en-US" sz="2100" dirty="0"/>
              <a:t>, Chris Wilkerson,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501062886"/>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NSF</a:t>
            </a:r>
          </a:p>
          <a:p>
            <a:r>
              <a:rPr lang="en-US" dirty="0"/>
              <a:t>GSRC</a:t>
            </a:r>
          </a:p>
          <a:p>
            <a:r>
              <a:rPr lang="en-US" dirty="0"/>
              <a:t>SRC</a:t>
            </a:r>
          </a:p>
          <a:p>
            <a:r>
              <a:rPr lang="en-US" dirty="0" err="1"/>
              <a:t>CyLab</a:t>
            </a:r>
            <a:endParaRPr lang="en-US" dirty="0"/>
          </a:p>
          <a:p>
            <a:r>
              <a:rPr lang="en-US" dirty="0"/>
              <a:t>Alibaba, AMD, Google, Facebook, HP Labs, Huawei, IBM, Intel, Microsoft, Nvidia, Oracle, Qualcomm, Rambus, Samsung, Seagate, VMware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50385625"/>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Tesseract: Extra Slides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3136752320"/>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2301551742"/>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2193900795"/>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4019619368"/>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1044343499"/>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Effect of Bandwidth &amp; Programming Model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22" name="내용 개체 틀 5"/>
          <p:cNvGraphicFramePr>
            <a:graphicFrameLocks noGrp="1"/>
          </p:cNvGraphicFramePr>
          <p:nvPr>
            <p:ph idx="1"/>
            <p:extLst/>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HMC-MC Bandwidth (640GB/s)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Tesseract Bandwidth (8TB/s)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Bandwidth</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Programming Model</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(No Prefetching)</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3776141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Reducing Memory Latency</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237</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31769826"/>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Main Memory Latency Lags Behind</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5302033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Closer Look </a:t>
            </a:r>
            <a:r>
              <a:rPr lang="is-IS" dirty="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239</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a:solidFill>
                  <a:srgbClr val="000000"/>
                </a:solidFill>
              </a:rPr>
              <a:t>Chang+, “</a:t>
            </a:r>
            <a:r>
              <a:rPr lang="en-US" sz="1700" b="1" dirty="0">
                <a:solidFill>
                  <a:srgbClr val="000000"/>
                </a:solidFill>
                <a:hlinkClick r:id="rId3"/>
              </a:rPr>
              <a:t>Understanding Latency Variation in Modern DRAM Chips: Experimental </a:t>
            </a:r>
          </a:p>
          <a:p>
            <a:r>
              <a:rPr lang="en-US" sz="1700" b="1" dirty="0">
                <a:solidFill>
                  <a:srgbClr val="000000"/>
                </a:solidFill>
                <a:hlinkClick r:id="rId3"/>
              </a:rPr>
              <a:t>Characterization, Analysis, and Optimization"</a:t>
            </a:r>
            <a:r>
              <a:rPr lang="en-US" sz="1700" dirty="0">
                <a:solidFill>
                  <a:srgbClr val="000000"/>
                </a:solidFill>
              </a:rPr>
              <a:t>,” SIGMETRICS 2016.</a:t>
            </a:r>
          </a:p>
        </p:txBody>
      </p:sp>
    </p:spTree>
    <p:extLst>
      <p:ext uri="{BB962C8B-B14F-4D97-AF65-F5344CB8AC3E}">
        <p14:creationId xmlns:p14="http://schemas.microsoft.com/office/powerpoint/2010/main" val="969048074"/>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275000870"/>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prstClr val="white"/>
                </a:solidFill>
                <a:latin typeface="Futura Medium" charset="0"/>
                <a:ea typeface="Futura Medium" charset="0"/>
                <a:cs typeface="Futura Medium" charset="0"/>
              </a:rPr>
              <a:t>Long memory </a:t>
            </a:r>
            <a:r>
              <a:rPr lang="en-US" sz="320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a:solidFill>
                  <a:prstClr val="white"/>
                </a:solidFill>
                <a:latin typeface="Futura Medium" charset="0"/>
                <a:ea typeface="Futura Medium" charset="0"/>
                <a:cs typeface="Futura Medium" charset="0"/>
              </a:rPr>
              <a:t>performance </a:t>
            </a:r>
            <a:r>
              <a:rPr lang="en-US" sz="3200" dirty="0">
                <a:solidFill>
                  <a:prstClr val="white"/>
                </a:solidFill>
                <a:latin typeface="Futura Medium" charset="0"/>
                <a:ea typeface="Futura Medium" charset="0"/>
                <a:cs typeface="Futura Medium" charset="0"/>
              </a:rPr>
              <a:t>bottleneck</a:t>
            </a:r>
          </a:p>
        </p:txBody>
      </p:sp>
    </p:spTree>
    <p:extLst>
      <p:ext uri="{BB962C8B-B14F-4D97-AF65-F5344CB8AC3E}">
        <p14:creationId xmlns:p14="http://schemas.microsoft.com/office/powerpoint/2010/main" val="380633748"/>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the Long Latency?</a:t>
            </a:r>
          </a:p>
        </p:txBody>
      </p:sp>
      <p:sp>
        <p:nvSpPr>
          <p:cNvPr id="3" name="Content Placeholder 2"/>
          <p:cNvSpPr>
            <a:spLocks noGrp="1"/>
          </p:cNvSpPr>
          <p:nvPr>
            <p:ph idx="1"/>
          </p:nvPr>
        </p:nvSpPr>
        <p:spPr/>
        <p:txBody>
          <a:bodyPr/>
          <a:lstStyle/>
          <a:p>
            <a:r>
              <a:rPr lang="en-US" dirty="0">
                <a:solidFill>
                  <a:srgbClr val="0000FF"/>
                </a:solidFill>
              </a:rPr>
              <a:t>Design of DRAM </a:t>
            </a:r>
            <a:r>
              <a:rPr lang="en-US" dirty="0" err="1">
                <a:solidFill>
                  <a:srgbClr val="0000FF"/>
                </a:solidFill>
              </a:rPr>
              <a:t>uArchitecture</a:t>
            </a:r>
            <a:endParaRPr lang="en-US" dirty="0">
              <a:solidFill>
                <a:srgbClr val="0000FF"/>
              </a:solidFill>
            </a:endParaRPr>
          </a:p>
          <a:p>
            <a:pPr lvl="1"/>
            <a:r>
              <a:rPr lang="en-US" dirty="0"/>
              <a:t>Goal: Maximize capacity/area, not minimize latency</a:t>
            </a:r>
          </a:p>
          <a:p>
            <a:pPr lvl="1"/>
            <a:endParaRPr lang="en-US" dirty="0"/>
          </a:p>
          <a:p>
            <a:r>
              <a:rPr lang="en-US" dirty="0">
                <a:solidFill>
                  <a:srgbClr val="0000FF"/>
                </a:solidFill>
              </a:rPr>
              <a:t>“One size fits all” approach to latency specification</a:t>
            </a:r>
          </a:p>
          <a:p>
            <a:pPr lvl="1"/>
            <a:r>
              <a:rPr lang="en-US" dirty="0"/>
              <a:t>Same latency parameters for all </a:t>
            </a:r>
            <a:r>
              <a:rPr lang="en-US" dirty="0">
                <a:solidFill>
                  <a:srgbClr val="FF0000"/>
                </a:solidFill>
              </a:rPr>
              <a:t>temperatures</a:t>
            </a:r>
          </a:p>
          <a:p>
            <a:pPr lvl="1"/>
            <a:r>
              <a:rPr lang="en-US" dirty="0"/>
              <a:t>Same latency parameters for all </a:t>
            </a:r>
            <a:r>
              <a:rPr lang="en-US" dirty="0">
                <a:solidFill>
                  <a:srgbClr val="FF0000"/>
                </a:solidFill>
              </a:rPr>
              <a:t>DRAM chips (e.g., rows)</a:t>
            </a:r>
          </a:p>
          <a:p>
            <a:pPr lvl="1"/>
            <a:r>
              <a:rPr lang="en-US" dirty="0"/>
              <a:t>Same latency parameters for all </a:t>
            </a:r>
            <a:r>
              <a:rPr lang="en-US" dirty="0">
                <a:solidFill>
                  <a:srgbClr val="FF0000"/>
                </a:solidFill>
              </a:rPr>
              <a:t>parts of a DRAM chip</a:t>
            </a:r>
          </a:p>
          <a:p>
            <a:pPr lvl="1"/>
            <a:r>
              <a:rPr lang="en-US" dirty="0"/>
              <a:t>Same latency parameters for all </a:t>
            </a:r>
            <a:r>
              <a:rPr lang="en-US" dirty="0">
                <a:solidFill>
                  <a:srgbClr val="FF0000"/>
                </a:solidFill>
              </a:rPr>
              <a:t>supply voltage levels</a:t>
            </a:r>
          </a:p>
          <a:p>
            <a:pPr lvl="1"/>
            <a:r>
              <a:rPr lang="en-US" dirty="0"/>
              <a:t>Same latency parameters for all </a:t>
            </a:r>
            <a:r>
              <a:rPr lang="en-US" dirty="0">
                <a:solidFill>
                  <a:srgbClr val="FF0000"/>
                </a:solidFill>
              </a:rPr>
              <a:t>application data </a:t>
            </a:r>
            <a:endParaRPr lang="en-US" dirty="0"/>
          </a:p>
          <a:p>
            <a:pPr lvl="1"/>
            <a:r>
              <a:rPr lang="is-IS" dirty="0"/>
              <a:t>…</a:t>
            </a:r>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242</a:t>
            </a:fld>
            <a:endParaRPr lang="en-US" altLang="en-US">
              <a:solidFill>
                <a:srgbClr val="000000"/>
              </a:solidFill>
            </a:endParaRPr>
          </a:p>
        </p:txBody>
      </p:sp>
    </p:spTree>
    <p:extLst>
      <p:ext uri="{BB962C8B-B14F-4D97-AF65-F5344CB8AC3E}">
        <p14:creationId xmlns:p14="http://schemas.microsoft.com/office/powerpoint/2010/main" val="654044765"/>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Latency Variation in Memory Chips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243</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algn="ctr">
                  <a:defRPr/>
                </a:pPr>
                <a:r>
                  <a:rPr lang="en-US" sz="2800" b="1" i="1" kern="0" dirty="0">
                    <a:solidFill>
                      <a:prstClr val="black">
                        <a:lumMod val="65000"/>
                        <a:lumOff val="35000"/>
                      </a:prstClr>
                    </a:solidFill>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algn="ctr">
                  <a:defRPr/>
                </a:pPr>
                <a:r>
                  <a:rPr lang="en-US" sz="2800" b="1" i="1" kern="0" dirty="0">
                    <a:solidFill>
                      <a:prstClr val="black">
                        <a:lumMod val="65000"/>
                        <a:lumOff val="35000"/>
                      </a:prstClr>
                    </a:solidFill>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algn="ctr">
                <a:defRPr/>
              </a:pPr>
              <a:r>
                <a:rPr lang="en-US" sz="2800" b="1" i="1" kern="0" dirty="0">
                  <a:solidFill>
                    <a:prstClr val="black">
                      <a:lumMod val="65000"/>
                      <a:lumOff val="35000"/>
                    </a:prstClr>
                  </a:solidFill>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a:solidFill>
                    <a:prstClr val="black">
                      <a:lumMod val="65000"/>
                      <a:lumOff val="35000"/>
                    </a:prstClr>
                  </a:solidFill>
                  <a:latin typeface="Gill Sans MT"/>
                </a:rPr>
                <a:t>DRAM B</a:t>
              </a: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a:defRPr/>
                  </a:pPr>
                  <a:r>
                    <a:rPr lang="en-US" sz="2400" i="1" kern="0" dirty="0">
                      <a:solidFill>
                        <a:prstClr val="black">
                          <a:lumMod val="65000"/>
                          <a:lumOff val="35000"/>
                        </a:prstClr>
                      </a:solidFill>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a:defRPr/>
                  </a:pPr>
                  <a:r>
                    <a:rPr lang="en-US" sz="2400" i="1" kern="0" dirty="0">
                      <a:solidFill>
                        <a:prstClr val="black">
                          <a:lumMod val="65000"/>
                          <a:lumOff val="35000"/>
                        </a:prstClr>
                      </a:solidFill>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algn="ctr">
                <a:defRPr/>
              </a:pPr>
              <a:r>
                <a:rPr lang="en-US" sz="2400" b="1" kern="0" dirty="0">
                  <a:solidFill>
                    <a:prstClr val="black"/>
                  </a:solidFill>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a:solidFill>
                  <a:prstClr val="black"/>
                </a:solidFill>
                <a:latin typeface="Gill Sans MT"/>
              </a:rPr>
              <a:t>Heterogeneous manufacturing &amp; operating conditions</a:t>
            </a:r>
            <a:r>
              <a:rPr lang="en-US" sz="2800" dirty="0">
                <a:solidFill>
                  <a:prstClr val="black"/>
                </a:solidFill>
                <a:latin typeface="Cambria Math" panose="02040503050406030204" pitchFamily="18" charset="0"/>
                <a:ea typeface="Cambria Math" panose="02040503050406030204" pitchFamily="18" charset="0"/>
              </a:rPr>
              <a:t> → </a:t>
            </a:r>
            <a:br>
              <a:rPr lang="en-US" sz="2800" dirty="0">
                <a:solidFill>
                  <a:prstClr val="black"/>
                </a:solidFill>
                <a:latin typeface="Cambria Math" panose="02040503050406030204" pitchFamily="18" charset="0"/>
                <a:ea typeface="Cambria Math" panose="02040503050406030204" pitchFamily="18" charset="0"/>
              </a:rPr>
            </a:br>
            <a:r>
              <a:rPr lang="en-US" sz="2800" dirty="0">
                <a:solidFill>
                  <a:prstClr val="black"/>
                </a:solidFill>
                <a:latin typeface="Cambria Math" panose="02040503050406030204" pitchFamily="18" charset="0"/>
                <a:ea typeface="Cambria Math" panose="02040503050406030204" pitchFamily="18" charset="0"/>
              </a:rPr>
              <a:t>	</a:t>
            </a:r>
            <a:r>
              <a:rPr lang="en-US" sz="2800" dirty="0">
                <a:solidFill>
                  <a:srgbClr val="C0504D"/>
                </a:solidFill>
                <a:latin typeface="Gill Sans MT"/>
              </a:rPr>
              <a:t>latency variation in timing parameters</a:t>
            </a:r>
          </a:p>
        </p:txBody>
      </p:sp>
    </p:spTree>
    <p:extLst>
      <p:ext uri="{BB962C8B-B14F-4D97-AF65-F5344CB8AC3E}">
        <p14:creationId xmlns:p14="http://schemas.microsoft.com/office/powerpoint/2010/main" val="1709060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244</a:t>
            </a:fld>
            <a:endParaRPr lang="en-US" altLang="en-US">
              <a:solidFill>
                <a:srgbClr val="000000"/>
              </a:solidFill>
            </a:endParaRPr>
          </a:p>
        </p:txBody>
      </p:sp>
      <p:sp>
        <p:nvSpPr>
          <p:cNvPr id="6" name="Rectangle 5"/>
          <p:cNvSpPr/>
          <p:nvPr/>
        </p:nvSpPr>
        <p:spPr>
          <a:xfrm>
            <a:off x="1979712"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Tree>
    <p:extLst>
      <p:ext uri="{BB962C8B-B14F-4D97-AF65-F5344CB8AC3E}">
        <p14:creationId xmlns:p14="http://schemas.microsoft.com/office/powerpoint/2010/main" val="1577792638"/>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245</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832793710"/>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246</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612956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the Fixed Latency Mindset</a:t>
            </a:r>
          </a:p>
        </p:txBody>
      </p:sp>
      <p:sp>
        <p:nvSpPr>
          <p:cNvPr id="3" name="Content Placeholder 2"/>
          <p:cNvSpPr>
            <a:spLocks noGrp="1"/>
          </p:cNvSpPr>
          <p:nvPr>
            <p:ph idx="1"/>
          </p:nvPr>
        </p:nvSpPr>
        <p:spPr>
          <a:xfrm>
            <a:off x="228600" y="1052736"/>
            <a:ext cx="8610600" cy="4876800"/>
          </a:xfrm>
        </p:spPr>
        <p:txBody>
          <a:bodyPr/>
          <a:lstStyle/>
          <a:p>
            <a:r>
              <a:rPr lang="en-US" dirty="0"/>
              <a:t>Reliable operation latency is actually very heterogeneous</a:t>
            </a:r>
          </a:p>
          <a:p>
            <a:pPr lvl="1"/>
            <a:r>
              <a:rPr lang="en-US" dirty="0"/>
              <a:t>Across temperatures, chips, parts of a chip, voltage levels, </a:t>
            </a:r>
            <a:r>
              <a:rPr lang="is-IS" dirty="0"/>
              <a:t>…</a:t>
            </a:r>
          </a:p>
          <a:p>
            <a:pPr lvl="1"/>
            <a:endParaRPr lang="is-IS" dirty="0"/>
          </a:p>
          <a:p>
            <a:r>
              <a:rPr lang="is-IS" dirty="0"/>
              <a:t>Idea: </a:t>
            </a:r>
            <a:r>
              <a:rPr lang="is-IS" dirty="0">
                <a:solidFill>
                  <a:srgbClr val="0000FF"/>
                </a:solidFill>
              </a:rPr>
              <a:t>Dynamically find out and use the lowest latency one can reliably access a memory location with</a:t>
            </a:r>
          </a:p>
          <a:p>
            <a:pPr lvl="1"/>
            <a:r>
              <a:rPr lang="is-IS" dirty="0"/>
              <a:t>Adaptive-Latency DRAM [HPCA 2015]</a:t>
            </a:r>
          </a:p>
          <a:p>
            <a:pPr lvl="1"/>
            <a:r>
              <a:rPr lang="is-IS" dirty="0"/>
              <a:t>Flexible-Latency DRAM [SIGMETRICS 2016]</a:t>
            </a:r>
          </a:p>
          <a:p>
            <a:pPr lvl="1"/>
            <a:r>
              <a:rPr lang="is-IS" dirty="0"/>
              <a:t>Design-Induced Variation-Aware DRAM [SIGMETRICS 2017]</a:t>
            </a:r>
          </a:p>
          <a:p>
            <a:pPr lvl="1"/>
            <a:r>
              <a:rPr lang="is-IS" dirty="0"/>
              <a:t>Voltron [SIGMETRICS 2017]</a:t>
            </a:r>
          </a:p>
          <a:p>
            <a:pPr lvl="1"/>
            <a:r>
              <a:rPr lang="is-IS" dirty="0"/>
              <a:t>...</a:t>
            </a:r>
          </a:p>
          <a:p>
            <a:pPr lvl="1"/>
            <a:endParaRPr lang="is-IS" dirty="0"/>
          </a:p>
          <a:p>
            <a:r>
              <a:rPr lang="is-IS" dirty="0">
                <a:solidFill>
                  <a:srgbClr val="FF0000"/>
                </a:solidFill>
              </a:rPr>
              <a:t>We would like to find sources of latency heterogeneity and exploit them to minimize latency</a:t>
            </a: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247</a:t>
            </a:fld>
            <a:endParaRPr lang="en-US" altLang="en-US">
              <a:solidFill>
                <a:srgbClr val="000000"/>
              </a:solidFill>
            </a:endParaRPr>
          </a:p>
        </p:txBody>
      </p:sp>
    </p:spTree>
    <p:extLst>
      <p:ext uri="{BB962C8B-B14F-4D97-AF65-F5344CB8AC3E}">
        <p14:creationId xmlns:p14="http://schemas.microsoft.com/office/powerpoint/2010/main" val="1273332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a:latin typeface="+mn-lt"/>
              </a:rPr>
              <a:t>Adaptive-Latency DRAM</a:t>
            </a: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a:solidFill>
                  <a:srgbClr val="000000"/>
                </a:solidFill>
              </a:rPr>
              <a:t>Key idea</a:t>
            </a:r>
          </a:p>
          <a:p>
            <a:pPr marL="914400" lvl="1" indent="-457200">
              <a:lnSpc>
                <a:spcPct val="100000"/>
              </a:lnSpc>
              <a:spcBef>
                <a:spcPts val="0"/>
              </a:spcBef>
            </a:pPr>
            <a:r>
              <a:rPr lang="en-US" b="1" dirty="0">
                <a:solidFill>
                  <a:srgbClr val="000000"/>
                </a:solidFill>
              </a:rPr>
              <a:t>Optimize DRAM timing parameters online</a:t>
            </a:r>
          </a:p>
          <a:p>
            <a:pPr marL="914400" lvl="1" indent="-457200">
              <a:lnSpc>
                <a:spcPct val="100000"/>
              </a:lnSpc>
              <a:spcBef>
                <a:spcPts val="0"/>
              </a:spcBef>
            </a:pPr>
            <a:endParaRPr lang="en-US" sz="2000" i="1" dirty="0">
              <a:solidFill>
                <a:srgbClr val="000000"/>
              </a:solidFill>
            </a:endParaRPr>
          </a:p>
          <a:p>
            <a:pPr marL="457200" indent="-457200">
              <a:lnSpc>
                <a:spcPct val="100000"/>
              </a:lnSpc>
              <a:spcBef>
                <a:spcPts val="0"/>
              </a:spcBef>
            </a:pPr>
            <a:r>
              <a:rPr lang="en-US" i="1" dirty="0">
                <a:solidFill>
                  <a:srgbClr val="000000"/>
                </a:solidFill>
              </a:rPr>
              <a:t>Two components</a:t>
            </a:r>
            <a:endParaRPr lang="en-US" sz="3200" i="1" dirty="0">
              <a:solidFill>
                <a:srgbClr val="000000"/>
              </a:solidFill>
            </a:endParaRPr>
          </a:p>
          <a:p>
            <a:pPr lvl="1">
              <a:lnSpc>
                <a:spcPct val="100000"/>
              </a:lnSpc>
              <a:spcBef>
                <a:spcPts val="0"/>
              </a:spcBef>
            </a:pPr>
            <a:r>
              <a:rPr lang="en-US" dirty="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a:solidFill>
                  <a:srgbClr val="000000"/>
                </a:solidFill>
              </a:rPr>
              <a:t>System monitors DRAM temperature &amp; uses appropriate DRAM timing 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a:solidFill>
                  <a:prstClr val="white"/>
                </a:solidFill>
                <a:ea typeface="Cambria Math" panose="02040503050406030204" pitchFamily="18" charset="0"/>
              </a:rPr>
              <a:t>reliable DRAM timing parameters</a:t>
            </a:r>
            <a:endParaRPr lang="en-US" sz="3200" dirty="0">
              <a:solidFill>
                <a:prstClr val="white"/>
              </a:solidFill>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a:solidFill>
                  <a:prstClr val="white"/>
                </a:solidFill>
                <a:ea typeface="Cambria Math" panose="02040503050406030204" pitchFamily="18" charset="0"/>
              </a:rPr>
              <a:t>DRAM temperature</a:t>
            </a:r>
            <a:endParaRPr lang="en-US" sz="3200" dirty="0">
              <a:solidFill>
                <a:prstClr val="white"/>
              </a:solidFill>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a:solidFill>
                  <a:prstClr val="black"/>
                </a:solidFill>
              </a:rPr>
              <a:t>Lee+, “</a:t>
            </a:r>
            <a:r>
              <a:rPr lang="en-US" sz="1500" dirty="0">
                <a:solidFill>
                  <a:srgbClr val="0000FF"/>
                </a:solidFill>
              </a:rPr>
              <a:t>Adaptive-Latency DRAM: Optimizing DRAM Timing for the Common-Case</a:t>
            </a:r>
            <a:r>
              <a:rPr lang="en-US" sz="1500" dirty="0">
                <a:solidFill>
                  <a:prstClr val="black"/>
                </a:solidFill>
              </a:rPr>
              <a:t>,” HPCA 2015.</a:t>
            </a:r>
          </a:p>
        </p:txBody>
      </p:sp>
    </p:spTree>
    <p:extLst>
      <p:ext uri="{BB962C8B-B14F-4D97-AF65-F5344CB8AC3E}">
        <p14:creationId xmlns:p14="http://schemas.microsoft.com/office/powerpoint/2010/main" val="205410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prstClr val="black"/>
                </a:solidFill>
                <a:latin typeface="Calibri"/>
              </a:rPr>
              <a:t>Latency Reduction Summary of 115 DIMMs</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a:solidFill>
                  <a:srgbClr val="000000"/>
                </a:solidFill>
              </a:rPr>
              <a:t>Latency reduction for read &amp; write (55°C)</a:t>
            </a:r>
          </a:p>
          <a:p>
            <a:pPr lvl="1">
              <a:lnSpc>
                <a:spcPct val="100000"/>
              </a:lnSpc>
            </a:pPr>
            <a:r>
              <a:rPr lang="en-US" i="1" dirty="0">
                <a:solidFill>
                  <a:srgbClr val="000000"/>
                </a:solidFill>
              </a:rPr>
              <a:t>Read Latency: </a:t>
            </a:r>
            <a:r>
              <a:rPr lang="en-US" b="1" i="1" dirty="0">
                <a:solidFill>
                  <a:srgbClr val="0000FF"/>
                </a:solidFill>
              </a:rPr>
              <a:t>32.7%</a:t>
            </a:r>
          </a:p>
          <a:p>
            <a:pPr lvl="1">
              <a:lnSpc>
                <a:spcPct val="100000"/>
              </a:lnSpc>
            </a:pPr>
            <a:r>
              <a:rPr lang="en-US" i="1" dirty="0">
                <a:solidFill>
                  <a:srgbClr val="000000"/>
                </a:solidFill>
              </a:rPr>
              <a:t>Write Latency: </a:t>
            </a:r>
            <a:r>
              <a:rPr lang="en-US" b="1" i="1" dirty="0">
                <a:solidFill>
                  <a:srgbClr val="0000FF"/>
                </a:solidFill>
              </a:rPr>
              <a:t>55.1%</a:t>
            </a:r>
          </a:p>
          <a:p>
            <a:pPr marL="457200" indent="-457200">
              <a:lnSpc>
                <a:spcPct val="100000"/>
              </a:lnSpc>
              <a:spcBef>
                <a:spcPts val="3000"/>
              </a:spcBef>
            </a:pPr>
            <a:r>
              <a:rPr lang="en-US" i="1" dirty="0">
                <a:solidFill>
                  <a:srgbClr val="000000"/>
                </a:solidFill>
              </a:rPr>
              <a:t>Latency reduction for each timing parameter (55°C) </a:t>
            </a:r>
          </a:p>
          <a:p>
            <a:pPr lvl="1">
              <a:lnSpc>
                <a:spcPct val="100000"/>
              </a:lnSpc>
            </a:pPr>
            <a:r>
              <a:rPr lang="en-US" i="1" dirty="0">
                <a:solidFill>
                  <a:srgbClr val="000000"/>
                </a:solidFill>
              </a:rPr>
              <a:t>Sensing: </a:t>
            </a:r>
            <a:r>
              <a:rPr lang="en-US" b="1" i="1" dirty="0">
                <a:solidFill>
                  <a:srgbClr val="0000FF"/>
                </a:solidFill>
              </a:rPr>
              <a:t>17.3%</a:t>
            </a:r>
          </a:p>
          <a:p>
            <a:pPr lvl="1">
              <a:lnSpc>
                <a:spcPct val="100000"/>
              </a:lnSpc>
            </a:pPr>
            <a:r>
              <a:rPr lang="en-US" i="1" dirty="0">
                <a:solidFill>
                  <a:srgbClr val="000000"/>
                </a:solidFill>
              </a:rPr>
              <a:t>Restore: </a:t>
            </a:r>
            <a:r>
              <a:rPr lang="en-US" b="1" i="1" dirty="0">
                <a:solidFill>
                  <a:srgbClr val="0000FF"/>
                </a:solidFill>
              </a:rPr>
              <a:t>37.3%</a:t>
            </a:r>
            <a:r>
              <a:rPr lang="en-US" i="1" dirty="0">
                <a:solidFill>
                  <a:srgbClr val="000000"/>
                </a:solidFill>
              </a:rPr>
              <a:t> (read), </a:t>
            </a:r>
            <a:r>
              <a:rPr lang="en-US" b="1" i="1" dirty="0">
                <a:solidFill>
                  <a:srgbClr val="0000FF"/>
                </a:solidFill>
              </a:rPr>
              <a:t>54.8%</a:t>
            </a:r>
            <a:r>
              <a:rPr lang="en-US" i="1" dirty="0">
                <a:solidFill>
                  <a:srgbClr val="000000"/>
                </a:solidFill>
              </a:rPr>
              <a:t> (write)</a:t>
            </a:r>
          </a:p>
          <a:p>
            <a:pPr lvl="1">
              <a:lnSpc>
                <a:spcPct val="100000"/>
              </a:lnSpc>
            </a:pPr>
            <a:r>
              <a:rPr lang="en-US" i="1" dirty="0" err="1">
                <a:solidFill>
                  <a:srgbClr val="000000"/>
                </a:solidFill>
              </a:rPr>
              <a:t>Precharge</a:t>
            </a:r>
            <a:r>
              <a:rPr lang="en-US" i="1" dirty="0">
                <a:solidFill>
                  <a:srgbClr val="000000"/>
                </a:solidFill>
              </a:rPr>
              <a:t>: </a:t>
            </a:r>
            <a:r>
              <a:rPr lang="en-US" b="1" i="1" dirty="0">
                <a:solidFill>
                  <a:srgbClr val="0000FF"/>
                </a:solidFill>
              </a:rPr>
              <a:t>35.2%</a:t>
            </a:r>
            <a:r>
              <a:rPr lang="en-US" i="1" dirty="0">
                <a:solidFill>
                  <a:srgbClr val="0000FF"/>
                </a:solidFill>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a:solidFill>
                  <a:prstClr val="black"/>
                </a:solidFill>
              </a:rPr>
              <a:t>Lee+, “</a:t>
            </a:r>
            <a:r>
              <a:rPr lang="en-US" sz="1500" dirty="0">
                <a:solidFill>
                  <a:srgbClr val="0000FF"/>
                </a:solidFill>
              </a:rPr>
              <a:t>Adaptive-Latency DRAM: Optimizing DRAM Timing for the Common-Case</a:t>
            </a:r>
            <a:r>
              <a:rPr lang="en-US" sz="1500" dirty="0">
                <a:solidFill>
                  <a:prstClr val="black"/>
                </a:solidFill>
              </a:rPr>
              <a:t>,” HPCA 2015.</a:t>
            </a:r>
          </a:p>
        </p:txBody>
      </p:sp>
    </p:spTree>
    <p:extLst>
      <p:ext uri="{BB962C8B-B14F-4D97-AF65-F5344CB8AC3E}">
        <p14:creationId xmlns:p14="http://schemas.microsoft.com/office/powerpoint/2010/main" val="259312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Real System Evaluation</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a:solidFill>
                  <a:prstClr val="black"/>
                </a:solidFill>
              </a:rPr>
              <a:t>System</a:t>
            </a:r>
          </a:p>
          <a:p>
            <a:pPr lvl="1">
              <a:lnSpc>
                <a:spcPct val="100000"/>
              </a:lnSpc>
            </a:pPr>
            <a:r>
              <a:rPr lang="en-US" i="1" dirty="0">
                <a:solidFill>
                  <a:prstClr val="black"/>
                </a:solidFill>
              </a:rPr>
              <a:t>CPU: AMD 4386 ( 8 Cores, 3.1GHz, 8MB LLC)</a:t>
            </a:r>
            <a:endParaRPr lang="en-US" b="1" i="1" dirty="0">
              <a:solidFill>
                <a:prstClr val="black"/>
              </a:solidFill>
            </a:endParaRPr>
          </a:p>
          <a:p>
            <a:pPr lvl="1">
              <a:lnSpc>
                <a:spcPct val="100000"/>
              </a:lnSpc>
            </a:pPr>
            <a:r>
              <a:rPr lang="en-US" dirty="0">
                <a:solidFill>
                  <a:prstClr val="black"/>
                </a:solidFill>
              </a:rPr>
              <a:t>DRAM: 4GByte DDR3-1600 (800Mhz Clock)</a:t>
            </a:r>
          </a:p>
          <a:p>
            <a:pPr lvl="1">
              <a:lnSpc>
                <a:spcPct val="100000"/>
              </a:lnSpc>
            </a:pPr>
            <a:r>
              <a:rPr lang="en-US" dirty="0">
                <a:solidFill>
                  <a:prstClr val="black"/>
                </a:solidFill>
              </a:rPr>
              <a:t>OS: Linux</a:t>
            </a:r>
          </a:p>
          <a:p>
            <a:pPr lvl="1">
              <a:lnSpc>
                <a:spcPct val="100000"/>
              </a:lnSpc>
            </a:pPr>
            <a:r>
              <a:rPr lang="en-US" dirty="0">
                <a:solidFill>
                  <a:prstClr val="black"/>
                </a:solidFill>
              </a:rPr>
              <a:t>Storage: 128GByte SSD</a:t>
            </a:r>
          </a:p>
          <a:p>
            <a:pPr marL="457200" indent="-457200">
              <a:lnSpc>
                <a:spcPct val="100000"/>
              </a:lnSpc>
              <a:spcBef>
                <a:spcPts val="3000"/>
              </a:spcBef>
            </a:pPr>
            <a:r>
              <a:rPr lang="en-US" i="1" dirty="0">
                <a:solidFill>
                  <a:prstClr val="black"/>
                </a:solidFill>
              </a:rPr>
              <a:t>Workload</a:t>
            </a:r>
          </a:p>
          <a:p>
            <a:pPr lvl="1">
              <a:lnSpc>
                <a:spcPct val="100000"/>
              </a:lnSpc>
            </a:pPr>
            <a:r>
              <a:rPr lang="en-US" i="1" dirty="0">
                <a:solidFill>
                  <a:prstClr val="black"/>
                </a:solidFill>
              </a:rPr>
              <a:t>35 applications from SPEC, STREAM, Parsec, </a:t>
            </a:r>
            <a:r>
              <a:rPr lang="en-US" i="1" dirty="0" err="1">
                <a:solidFill>
                  <a:prstClr val="black"/>
                </a:solidFill>
              </a:rPr>
              <a:t>Memcached</a:t>
            </a:r>
            <a:r>
              <a:rPr lang="en-US" i="1" dirty="0">
                <a:solidFill>
                  <a:prstClr val="black"/>
                </a:solidFill>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319689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a:solidFill>
                    <a:srgbClr val="4472C4"/>
                  </a:solidFill>
                  <a:latin typeface="Calibri Light"/>
                </a:rPr>
                <a:t>1.4%</a:t>
              </a: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a:solidFill>
                    <a:srgbClr val="4472C4"/>
                  </a:solidFill>
                  <a:latin typeface="Calibri Light"/>
                </a:rPr>
                <a:t>6.7%</a:t>
              </a: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5.0%</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Single-Core Evaluation</a:t>
            </a: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a:solidFill>
                  <a:srgbClr val="0000FF"/>
                </a:solidFill>
                <a:latin typeface="Calibri Light"/>
              </a:rPr>
              <a:t>AL-DRAM </a:t>
            </a:r>
            <a:r>
              <a:rPr lang="en-US" sz="3600" b="1" i="1" dirty="0">
                <a:solidFill>
                  <a:srgbClr val="0000FF"/>
                </a:solidFill>
                <a:latin typeface="Calibri Light"/>
              </a:rPr>
              <a:t>improves single-core performance </a:t>
            </a:r>
          </a:p>
          <a:p>
            <a:pPr algn="ctr"/>
            <a:r>
              <a:rPr lang="en-US" sz="3600" i="1" dirty="0">
                <a:solidFill>
                  <a:srgbClr val="0000FF"/>
                </a:solidFill>
                <a:latin typeface="Calibri Light"/>
              </a:rPr>
              <a:t>on a real system</a:t>
            </a: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a:solidFill>
                  <a:prstClr val="black"/>
                </a:solidFill>
                <a:latin typeface="Calibri Light"/>
              </a:rPr>
              <a:t>Performance Improvement</a:t>
            </a: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a:solidFill>
                  <a:srgbClr val="000000"/>
                </a:solidFill>
                <a:latin typeface="Calibri Light"/>
              </a:rPr>
              <a:t>Average</a:t>
            </a:r>
          </a:p>
          <a:p>
            <a:pPr algn="ctr"/>
            <a:r>
              <a:rPr lang="en-US" sz="2800" dirty="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a:solidFill>
                  <a:prstClr val="black"/>
                </a:solidFill>
                <a:latin typeface="Calibri Light"/>
              </a:rPr>
              <a:t>all-35-workload</a:t>
            </a:r>
          </a:p>
        </p:txBody>
      </p:sp>
    </p:spTree>
    <p:extLst>
      <p:ext uri="{BB962C8B-B14F-4D97-AF65-F5344CB8AC3E}">
        <p14:creationId xmlns:p14="http://schemas.microsoft.com/office/powerpoint/2010/main" val="13610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14.0%</a:t>
              </a: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2.9%</a:t>
              </a: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10.4%</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Multi-Core Evaluation</a:t>
            </a: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a:solidFill>
                  <a:srgbClr val="0000FF"/>
                </a:solidFill>
                <a:latin typeface="Calibri Light"/>
              </a:rPr>
              <a:t>AL-DRAM provides higher performance on</a:t>
            </a:r>
          </a:p>
          <a:p>
            <a:pPr algn="ctr"/>
            <a:r>
              <a:rPr lang="en-US" sz="3600" b="1" i="1" dirty="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a:solidFill>
                  <a:prstClr val="black"/>
                </a:solidFill>
                <a:latin typeface="Calibri Light"/>
              </a:rPr>
              <a:t>Performance Improvement</a:t>
            </a: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a:solidFill>
                  <a:prstClr val="black"/>
                </a:solidFill>
                <a:latin typeface="Calibri Light"/>
              </a:rPr>
              <a:t>Average    </a:t>
            </a:r>
          </a:p>
          <a:p>
            <a:pPr algn="ctr"/>
            <a:r>
              <a:rPr lang="en-US" sz="2800" dirty="0">
                <a:solidFill>
                  <a:prstClr val="black"/>
                </a:solidFill>
                <a:latin typeface="Calibri Light"/>
              </a:rPr>
              <a:t>Improvement</a:t>
            </a: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a:solidFill>
                  <a:prstClr val="black"/>
                </a:solidFill>
                <a:latin typeface="Calibri Light"/>
              </a:rPr>
              <a:t>all-35-workload</a:t>
            </a:r>
          </a:p>
        </p:txBody>
      </p:sp>
    </p:spTree>
    <p:extLst>
      <p:ext uri="{BB962C8B-B14F-4D97-AF65-F5344CB8AC3E}">
        <p14:creationId xmlns:p14="http://schemas.microsoft.com/office/powerpoint/2010/main" val="1119280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Latency Also Reduces Energy</a:t>
            </a:r>
          </a:p>
        </p:txBody>
      </p:sp>
      <p:sp>
        <p:nvSpPr>
          <p:cNvPr id="3" name="Content Placeholder 2"/>
          <p:cNvSpPr>
            <a:spLocks noGrp="1"/>
          </p:cNvSpPr>
          <p:nvPr>
            <p:ph idx="1"/>
          </p:nvPr>
        </p:nvSpPr>
        <p:spPr>
          <a:xfrm>
            <a:off x="228600" y="1216496"/>
            <a:ext cx="8610600" cy="4876800"/>
          </a:xfrm>
        </p:spPr>
        <p:txBody>
          <a:bodyPr/>
          <a:lstStyle/>
          <a:p>
            <a:r>
              <a:rPr lang="en-US" dirty="0"/>
              <a:t>AL-DRAM reduces DRAM power consumption by 5.8%</a:t>
            </a:r>
          </a:p>
          <a:p>
            <a:endParaRPr lang="en-US" dirty="0"/>
          </a:p>
          <a:p>
            <a:r>
              <a:rPr lang="en-US" dirty="0"/>
              <a:t>Major reason: reduction in row activation time</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253</a:t>
            </a:fld>
            <a:endParaRPr lang="en-US">
              <a:solidFill>
                <a:srgbClr val="000000"/>
              </a:solidFill>
            </a:endParaRPr>
          </a:p>
        </p:txBody>
      </p:sp>
    </p:spTree>
    <p:extLst>
      <p:ext uri="{BB962C8B-B14F-4D97-AF65-F5344CB8AC3E}">
        <p14:creationId xmlns:p14="http://schemas.microsoft.com/office/powerpoint/2010/main" val="1136474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Adaptive-Latency DRAM</a:t>
            </a:r>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254</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010071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Heterogeneous Latency within A Chip</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255</a:t>
            </a:fld>
            <a:endParaRPr lang="en-US" altLang="en-US">
              <a:solidFill>
                <a:srgbClr val="000000"/>
              </a:solidFill>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a:solidFill>
                  <a:sysClr val="windowText" lastClr="000000"/>
                </a:solidFill>
              </a:rPr>
              <a:t>17.6%</a:t>
            </a: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a:solidFill>
                  <a:sysClr val="windowText" lastClr="000000"/>
                </a:solidFill>
              </a:rPr>
              <a:t>19.5%</a:t>
            </a: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a:solidFill>
                  <a:sysClr val="windowText" lastClr="000000"/>
                </a:solidFill>
              </a:rPr>
              <a:t>19.7%</a:t>
            </a: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a:solidFill>
                  <a:sysClr val="windowText" lastClr="000000"/>
                </a:solidFill>
              </a:rPr>
              <a:t>13.3%</a:t>
            </a: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a:solidFill>
                  <a:srgbClr val="000000"/>
                </a:solidFill>
              </a:rPr>
              <a:t>Chang+, “</a:t>
            </a:r>
            <a:r>
              <a:rPr lang="en-US" sz="1700" b="1" dirty="0">
                <a:solidFill>
                  <a:srgbClr val="000000"/>
                </a:solidFill>
                <a:hlinkClick r:id="rId3"/>
              </a:rPr>
              <a:t>Understanding Latency Variation in Modern DRAM Chips: Experimental </a:t>
            </a:r>
          </a:p>
          <a:p>
            <a:r>
              <a:rPr lang="en-US" sz="1700" b="1" dirty="0">
                <a:solidFill>
                  <a:srgbClr val="000000"/>
                </a:solidFill>
                <a:hlinkClick r:id="rId3"/>
              </a:rPr>
              <a:t>Characterization, Analysis, and Optimization"</a:t>
            </a:r>
            <a:r>
              <a:rPr lang="en-US" sz="1700" dirty="0">
                <a:solidFill>
                  <a:srgbClr val="000000"/>
                </a:solidFill>
              </a:rPr>
              <a:t>,” SIGMETRICS 2016.</a:t>
            </a:r>
          </a:p>
        </p:txBody>
      </p:sp>
    </p:spTree>
    <p:extLst>
      <p:ext uri="{BB962C8B-B14F-4D97-AF65-F5344CB8AC3E}">
        <p14:creationId xmlns:p14="http://schemas.microsoft.com/office/powerpoint/2010/main" val="405218728"/>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 Variation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256</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84051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algn="ctr"/>
              <a:r>
                <a:rPr lang="en-US" sz="2800" spc="-50" dirty="0">
                  <a:solidFill>
                    <a:srgbClr val="4472C4">
                      <a:lumMod val="75000"/>
                    </a:srgbClr>
                  </a:solidFill>
                  <a:latin typeface="Calibri Light"/>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algn="ctr"/>
              <a:r>
                <a:rPr lang="en-US" sz="2800" spc="-50" dirty="0">
                  <a:solidFill>
                    <a:srgbClr val="ED7D31">
                      <a:lumMod val="75000"/>
                    </a:srgbClr>
                  </a:solidFill>
                  <a:latin typeface="Calibri Light"/>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150" dirty="0">
                <a:solidFill>
                  <a:prstClr val="black"/>
                </a:solidFill>
              </a:rPr>
              <a:t>What Is Design-Induced Variation?</a:t>
            </a: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algn="r"/>
              <a:r>
                <a:rPr lang="en-US" sz="2800" dirty="0">
                  <a:solidFill>
                    <a:srgbClr val="000000"/>
                  </a:solidFill>
                  <a:latin typeface="Calibri Light"/>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algn="ctr"/>
            <a:r>
              <a:rPr lang="en-US" sz="3600" b="1" i="1" dirty="0">
                <a:solidFill>
                  <a:prstClr val="white"/>
                </a:solidFill>
              </a:rPr>
              <a:t>Systematic variation</a:t>
            </a:r>
            <a:r>
              <a:rPr lang="en-US" sz="3600" dirty="0">
                <a:solidFill>
                  <a:prstClr val="white"/>
                </a:solidFill>
                <a:latin typeface="Calibri Light"/>
              </a:rPr>
              <a:t> in cell access times</a:t>
            </a:r>
          </a:p>
          <a:p>
            <a:pPr algn="ctr"/>
            <a:r>
              <a:rPr lang="en-US" sz="3600" dirty="0">
                <a:solidFill>
                  <a:prstClr val="white"/>
                </a:solidFill>
                <a:latin typeface="Calibri Light"/>
              </a:rPr>
              <a:t>caused by the </a:t>
            </a:r>
            <a:r>
              <a:rPr lang="en-US" sz="3600" b="1" i="1" dirty="0">
                <a:solidFill>
                  <a:prstClr val="white"/>
                </a:solidFill>
              </a:rPr>
              <a:t>physical organization</a:t>
            </a:r>
            <a:r>
              <a:rPr lang="en-US" sz="3600" b="1" i="1" dirty="0">
                <a:solidFill>
                  <a:prstClr val="white"/>
                </a:solidFill>
                <a:latin typeface="Calibri Light"/>
              </a:rPr>
              <a:t> </a:t>
            </a:r>
            <a:r>
              <a:rPr lang="en-US" sz="3600" dirty="0">
                <a:solidFill>
                  <a:prstClr val="white"/>
                </a:solidFill>
                <a:latin typeface="Calibri Light"/>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amplifiers</a:t>
            </a: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drivers</a:t>
            </a: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a:t>
              </a:r>
              <a:r>
                <a:rPr lang="en-US" sz="2800" dirty="0" err="1">
                  <a:solidFill>
                    <a:srgbClr val="ED7D31">
                      <a:lumMod val="75000"/>
                    </a:srgbClr>
                  </a:solidFill>
                  <a:latin typeface="Calibri Light"/>
                </a:rPr>
                <a:t>wordline</a:t>
              </a:r>
              <a:r>
                <a:rPr lang="en-US" sz="2800" dirty="0">
                  <a:solidFill>
                    <a:srgbClr val="ED7D31">
                      <a:lumMod val="75000"/>
                    </a:srgbClr>
                  </a:solidFill>
                  <a:latin typeface="Calibri Light"/>
                </a:rPr>
                <a:t> driver</a:t>
              </a:r>
            </a:p>
          </p:txBody>
        </p:sp>
      </p:grpSp>
    </p:spTree>
    <p:extLst>
      <p:ext uri="{BB962C8B-B14F-4D97-AF65-F5344CB8AC3E}">
        <p14:creationId xmlns:p14="http://schemas.microsoft.com/office/powerpoint/2010/main" val="1137954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a:solidFill>
                  <a:prstClr val="black"/>
                </a:solidFill>
                <a:latin typeface="Calibri"/>
              </a:rPr>
              <a:t>DIVA</a:t>
            </a:r>
            <a:r>
              <a:rPr lang="en-US" sz="5400" spc="-60" dirty="0">
                <a:solidFill>
                  <a:prstClr val="black"/>
                </a:solidFill>
              </a:rPr>
              <a:t> Online </a:t>
            </a:r>
            <a:r>
              <a:rPr lang="en-US" sz="5400" b="1" spc="-60" dirty="0">
                <a:solidFill>
                  <a:prstClr val="black"/>
                </a:solidFill>
                <a:latin typeface="Calibri"/>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Profile </a:t>
            </a:r>
            <a:r>
              <a:rPr lang="en-US" sz="3600" b="1" i="1" spc="-100" dirty="0">
                <a:solidFill>
                  <a:srgbClr val="4472C4">
                    <a:lumMod val="75000"/>
                  </a:srgbClr>
                </a:solidFill>
                <a:latin typeface="Calibri Light"/>
              </a:rPr>
              <a:t>only</a:t>
            </a:r>
            <a:r>
              <a:rPr lang="en-US" sz="3600" spc="-100" dirty="0">
                <a:solidFill>
                  <a:prstClr val="black"/>
                </a:solidFill>
                <a:latin typeface="Calibri Light"/>
              </a:rPr>
              <a:t> </a:t>
            </a:r>
            <a:r>
              <a:rPr lang="en-US" sz="3600" b="1" i="1" spc="-100" dirty="0">
                <a:solidFill>
                  <a:srgbClr val="ED7D31">
                    <a:lumMod val="75000"/>
                  </a:srgbClr>
                </a:solidFill>
                <a:latin typeface="Calibri Light"/>
              </a:rPr>
              <a:t>slow regions </a:t>
            </a:r>
            <a:r>
              <a:rPr lang="en-US" sz="3600" spc="-100" dirty="0">
                <a:solidFill>
                  <a:prstClr val="black"/>
                </a:solidFill>
                <a:latin typeface="Calibri Light"/>
              </a:rPr>
              <a:t>to determine min. latency</a:t>
            </a:r>
          </a:p>
        </p:txBody>
      </p:sp>
      <p:sp>
        <p:nvSpPr>
          <p:cNvPr id="237"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i="1" spc="-100" dirty="0">
                <a:solidFill>
                  <a:srgbClr val="4472C4">
                    <a:lumMod val="75000"/>
                  </a:srgbClr>
                </a:solidFill>
                <a:latin typeface="Calibri Light"/>
                <a:sym typeface="Wingdings" panose="05000000000000000000" pitchFamily="2" charset="2"/>
              </a:rPr>
              <a:t>Dynamic</a:t>
            </a:r>
            <a:r>
              <a:rPr lang="en-US" sz="3600" spc="-100" dirty="0">
                <a:solidFill>
                  <a:prstClr val="black"/>
                </a:solidFill>
                <a:latin typeface="Calibri Light"/>
                <a:sym typeface="Wingdings" panose="05000000000000000000" pitchFamily="2" charset="2"/>
              </a:rPr>
              <a:t> &amp; </a:t>
            </a:r>
            <a:r>
              <a:rPr lang="en-US" sz="3600" b="1" i="1" spc="-100" dirty="0">
                <a:solidFill>
                  <a:srgbClr val="4472C4">
                    <a:lumMod val="75000"/>
                  </a:srgbClr>
                </a:solidFill>
                <a:latin typeface="Calibri Light"/>
                <a:sym typeface="Wingdings" panose="05000000000000000000" pitchFamily="2" charset="2"/>
              </a:rPr>
              <a:t>low cost </a:t>
            </a:r>
            <a:r>
              <a:rPr lang="en-US" sz="3600" spc="-100" dirty="0">
                <a:solidFill>
                  <a:prstClr val="black"/>
                </a:solidFill>
                <a:latin typeface="Calibri Light"/>
                <a:sym typeface="Wingdings" panose="05000000000000000000" pitchFamily="2" charset="2"/>
              </a:rPr>
              <a:t>latency optimization</a:t>
            </a:r>
            <a:endParaRPr lang="en-US" sz="3600" spc="-100" dirty="0">
              <a:solidFill>
                <a:prstClr val="black"/>
              </a:solidFill>
              <a:latin typeface="Calibri Light"/>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a:solidFill>
                  <a:prstClr val="black"/>
                </a:solidFill>
              </a:rPr>
              <a:t>D</a:t>
            </a:r>
            <a:r>
              <a:rPr lang="en-US" sz="3200" spc="-100" dirty="0">
                <a:solidFill>
                  <a:prstClr val="black"/>
                </a:solidFill>
              </a:rPr>
              <a:t>esign-</a:t>
            </a:r>
            <a:r>
              <a:rPr lang="en-US" sz="3200" b="1" spc="-100" dirty="0">
                <a:solidFill>
                  <a:prstClr val="black"/>
                </a:solidFill>
              </a:rPr>
              <a:t>I</a:t>
            </a:r>
            <a:r>
              <a:rPr lang="en-US" sz="3200" spc="-100" dirty="0">
                <a:solidFill>
                  <a:prstClr val="black"/>
                </a:solidFill>
              </a:rPr>
              <a:t>nduced</a:t>
            </a:r>
            <a:r>
              <a:rPr lang="en-US" sz="3200" spc="-100" dirty="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56743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a:solidFill>
                  <a:prstClr val="black"/>
                </a:solidFill>
                <a:latin typeface="Calibri"/>
              </a:rPr>
              <a:t>DIVA</a:t>
            </a:r>
            <a:r>
              <a:rPr lang="en-US" sz="5400" spc="-60" dirty="0">
                <a:solidFill>
                  <a:prstClr val="black"/>
                </a:solidFill>
              </a:rPr>
              <a:t> Online </a:t>
            </a:r>
            <a:r>
              <a:rPr lang="en-US" sz="5400" b="1" spc="-60" dirty="0">
                <a:solidFill>
                  <a:prstClr val="black"/>
                </a:solidFill>
                <a:latin typeface="Calibri"/>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algn="ctr">
                <a:lnSpc>
                  <a:spcPts val="2500"/>
                </a:lnSpc>
              </a:pPr>
              <a:r>
                <a:rPr lang="en-US" sz="3200" b="1" spc="-50" dirty="0">
                  <a:solidFill>
                    <a:srgbClr val="ED7D31">
                      <a:lumMod val="75000"/>
                    </a:srgbClr>
                  </a:solidFill>
                  <a:latin typeface="Calibri Light"/>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design-induced</a:t>
            </a:r>
          </a:p>
          <a:p>
            <a:pPr algn="ctr">
              <a:lnSpc>
                <a:spcPts val="2500"/>
              </a:lnSpc>
            </a:pPr>
            <a:r>
              <a:rPr lang="en-US" sz="2800" spc="-50" dirty="0">
                <a:solidFill>
                  <a:prstClr val="black"/>
                </a:solidFill>
                <a:latin typeface="Calibri Light"/>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process</a:t>
            </a:r>
          </a:p>
          <a:p>
            <a:pPr algn="ctr">
              <a:lnSpc>
                <a:spcPts val="2500"/>
              </a:lnSpc>
            </a:pPr>
            <a:r>
              <a:rPr lang="en-US" sz="2800" spc="-50" dirty="0">
                <a:solidFill>
                  <a:prstClr val="black"/>
                </a:solidFill>
                <a:latin typeface="Calibri Light"/>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Combine </a:t>
            </a:r>
            <a:r>
              <a:rPr lang="en-US" sz="3600" b="1" spc="-100" dirty="0">
                <a:solidFill>
                  <a:srgbClr val="4472C4">
                    <a:lumMod val="75000"/>
                  </a:srgbClr>
                </a:solidFill>
                <a:latin typeface="Calibri Light"/>
              </a:rPr>
              <a:t>error-correcting codes </a:t>
            </a:r>
            <a:r>
              <a:rPr lang="en-US" sz="3600" spc="-100" dirty="0">
                <a:solidFill>
                  <a:prstClr val="black"/>
                </a:solidFill>
                <a:latin typeface="Calibri Light"/>
              </a:rPr>
              <a:t>&amp;</a:t>
            </a:r>
            <a:r>
              <a:rPr lang="en-US" sz="3600" b="1" spc="-100" dirty="0">
                <a:solidFill>
                  <a:srgbClr val="4472C4">
                    <a:lumMod val="75000"/>
                  </a:srgbClr>
                </a:solidFill>
                <a:latin typeface="Calibri Light"/>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spc="-100" dirty="0">
                <a:solidFill>
                  <a:srgbClr val="4472C4">
                    <a:lumMod val="75000"/>
                  </a:srgbClr>
                </a:solidFill>
                <a:latin typeface="Calibri Light"/>
                <a:sym typeface="Wingdings" panose="05000000000000000000" pitchFamily="2" charset="2"/>
              </a:rPr>
              <a:t>Reliably</a:t>
            </a:r>
            <a:r>
              <a:rPr lang="en-US" sz="3600" spc="-100" dirty="0">
                <a:solidFill>
                  <a:prstClr val="black"/>
                </a:solidFill>
                <a:latin typeface="Calibri Light"/>
                <a:sym typeface="Wingdings" panose="05000000000000000000" pitchFamily="2" charset="2"/>
              </a:rPr>
              <a:t> reduce DRAM latency</a:t>
            </a:r>
            <a:endParaRPr lang="en-US" sz="3600" spc="-100" dirty="0">
              <a:solidFill>
                <a:prstClr val="black"/>
              </a:solidFill>
              <a:latin typeface="Calibri Light"/>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a:solidFill>
                  <a:prstClr val="black"/>
                </a:solidFill>
              </a:rPr>
              <a:t>D</a:t>
            </a:r>
            <a:r>
              <a:rPr lang="en-US" sz="3200" spc="-100" dirty="0">
                <a:solidFill>
                  <a:prstClr val="black"/>
                </a:solidFill>
              </a:rPr>
              <a:t>esign-</a:t>
            </a:r>
            <a:r>
              <a:rPr lang="en-US" sz="3200" b="1" spc="-100" dirty="0">
                <a:solidFill>
                  <a:prstClr val="black"/>
                </a:solidFill>
              </a:rPr>
              <a:t>I</a:t>
            </a:r>
            <a:r>
              <a:rPr lang="en-US" sz="3200" spc="-100" dirty="0">
                <a:solidFill>
                  <a:prstClr val="black"/>
                </a:solidFill>
              </a:rPr>
              <a:t>nduced</a:t>
            </a:r>
            <a:r>
              <a:rPr lang="en-US" sz="3200" spc="-100" dirty="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116325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60" dirty="0">
                <a:solidFill>
                  <a:prstClr val="black"/>
                </a:solidFill>
              </a:rPr>
              <a:t>DIVA-DRAM Reduces Latency</a:t>
            </a:r>
            <a:endParaRPr lang="en-US" sz="5400" b="1" spc="-60" dirty="0">
              <a:solidFill>
                <a:prstClr val="black"/>
              </a:solidFill>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algn="ctr">
              <a:lnSpc>
                <a:spcPts val="2800"/>
              </a:lnSpc>
            </a:pPr>
            <a:r>
              <a:rPr lang="en-US" sz="2400" dirty="0">
                <a:solidFill>
                  <a:srgbClr val="000000"/>
                </a:solidFill>
                <a:latin typeface="Calibri Light"/>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algn="ctr">
              <a:lnSpc>
                <a:spcPct val="80000"/>
              </a:lnSpc>
            </a:pPr>
            <a:r>
              <a:rPr lang="en-US" sz="3600" spc="-100" dirty="0">
                <a:solidFill>
                  <a:prstClr val="white"/>
                </a:solidFill>
                <a:latin typeface="Calibri Light"/>
              </a:rPr>
              <a:t>DIVA-DRAM </a:t>
            </a:r>
            <a:r>
              <a:rPr lang="en-US" sz="3600" b="1" i="1" spc="-100" dirty="0">
                <a:solidFill>
                  <a:prstClr val="white"/>
                </a:solidFill>
              </a:rPr>
              <a:t>reduces latency more aggressively</a:t>
            </a:r>
            <a:br>
              <a:rPr lang="en-US" sz="3600" b="1" i="1" spc="-100" dirty="0">
                <a:solidFill>
                  <a:prstClr val="white"/>
                </a:solidFill>
              </a:rPr>
            </a:br>
            <a:r>
              <a:rPr lang="en-US" sz="3600" spc="-100" dirty="0">
                <a:solidFill>
                  <a:prstClr val="white"/>
                </a:solidFill>
                <a:latin typeface="Calibri Light"/>
              </a:rPr>
              <a:t>and uses ECC to correct random slow cells</a:t>
            </a:r>
          </a:p>
        </p:txBody>
      </p:sp>
    </p:spTree>
    <p:extLst>
      <p:ext uri="{BB962C8B-B14F-4D97-AF65-F5344CB8AC3E}">
        <p14:creationId xmlns:p14="http://schemas.microsoft.com/office/powerpoint/2010/main" val="1091101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Design-Induced Latency Variation in DRAM</a:t>
            </a:r>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261</a:t>
            </a:fld>
            <a:endParaRPr lang="en-US">
              <a:solidFill>
                <a:srgbClr val="000000"/>
              </a:solidFill>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5540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a:t>Voltron: Exploiting the </a:t>
            </a:r>
            <a:br>
              <a:rPr lang="en-US" dirty="0"/>
            </a:br>
            <a:r>
              <a:rPr lang="en-US" dirty="0"/>
              <a:t>	Voltage-Latency-Reliability 					Relationship</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262</a:t>
            </a:fld>
            <a:endParaRPr lang="en-US" altLang="en-US">
              <a:solidFill>
                <a:srgbClr val="000000"/>
              </a:solidFill>
            </a:endParaRPr>
          </a:p>
        </p:txBody>
      </p:sp>
    </p:spTree>
    <p:extLst>
      <p:ext uri="{BB962C8B-B14F-4D97-AF65-F5344CB8AC3E}">
        <p14:creationId xmlns:p14="http://schemas.microsoft.com/office/powerpoint/2010/main" val="1270776193"/>
      </p:ext>
    </p:extLst>
  </p:cSld>
  <p:clrMapOvr>
    <a:masterClrMapping/>
  </p:clrMapOvr>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Executive Summary</a:t>
            </a:r>
          </a:p>
        </p:txBody>
      </p:sp>
      <p:sp>
        <p:nvSpPr>
          <p:cNvPr id="3" name="Content Placeholder 2"/>
          <p:cNvSpPr>
            <a:spLocks noGrp="1"/>
          </p:cNvSpPr>
          <p:nvPr>
            <p:ph idx="1"/>
          </p:nvPr>
        </p:nvSpPr>
        <p:spPr/>
        <p:txBody>
          <a:bodyPr>
            <a:noAutofit/>
          </a:bodyPr>
          <a:lstStyle/>
          <a:p>
            <a:r>
              <a:rPr lang="en-US" sz="2300" spc="-20" dirty="0">
                <a:solidFill>
                  <a:srgbClr val="FF4136"/>
                </a:solidFill>
              </a:rPr>
              <a:t>DRAM (memory) power is significant in today’s systems</a:t>
            </a:r>
          </a:p>
          <a:p>
            <a:pPr lvl="1"/>
            <a:r>
              <a:rPr lang="en-US" sz="2000" dirty="0"/>
              <a:t>Existing low-voltage DRAM reduces voltage </a:t>
            </a:r>
            <a:r>
              <a:rPr lang="en-US" sz="2000" b="1" dirty="0"/>
              <a:t>conservatively</a:t>
            </a:r>
          </a:p>
          <a:p>
            <a:pPr lvl="1"/>
            <a:endParaRPr lang="en-US" sz="1000" b="1" dirty="0"/>
          </a:p>
          <a:p>
            <a:r>
              <a:rPr lang="en-US" sz="2300" u="sng" dirty="0"/>
              <a:t>Goal</a:t>
            </a:r>
            <a:r>
              <a:rPr lang="en-US" sz="2300" dirty="0"/>
              <a:t>: Understand and exploit the reliability and latency behavior of real DRAM chips under</a:t>
            </a:r>
            <a:r>
              <a:rPr lang="en-US" sz="2300" b="1" i="1" dirty="0"/>
              <a:t> aggressive reduced-voltage operation</a:t>
            </a:r>
          </a:p>
          <a:p>
            <a:endParaRPr lang="en-US" sz="1000" dirty="0"/>
          </a:p>
          <a:p>
            <a:r>
              <a:rPr lang="en-US" sz="2300" u="sng" dirty="0"/>
              <a:t>Key experimental observations</a:t>
            </a:r>
            <a:r>
              <a:rPr lang="en-US" sz="2300" dirty="0"/>
              <a:t>:</a:t>
            </a:r>
          </a:p>
          <a:p>
            <a:pPr lvl="1"/>
            <a:r>
              <a:rPr lang="en-US" sz="2000" dirty="0">
                <a:solidFill>
                  <a:srgbClr val="FF4136"/>
                </a:solidFill>
              </a:rPr>
              <a:t>Huge voltage margin -- Errors occur beyond some voltage</a:t>
            </a:r>
          </a:p>
          <a:p>
            <a:pPr lvl="1"/>
            <a:r>
              <a:rPr lang="en-US" sz="2000" dirty="0"/>
              <a:t>Errors exhibit </a:t>
            </a:r>
            <a:r>
              <a:rPr lang="en-US" sz="2000" dirty="0">
                <a:solidFill>
                  <a:srgbClr val="0070C0"/>
                </a:solidFill>
              </a:rPr>
              <a:t>spatial locality</a:t>
            </a:r>
          </a:p>
          <a:p>
            <a:pPr lvl="1"/>
            <a:r>
              <a:rPr lang="en-US" sz="2000" dirty="0">
                <a:solidFill>
                  <a:srgbClr val="0070C0"/>
                </a:solidFill>
              </a:rPr>
              <a:t>Higher operation latency mitigates voltage-induced errors</a:t>
            </a:r>
          </a:p>
          <a:p>
            <a:pPr lvl="1"/>
            <a:endParaRPr lang="en-US" sz="1000" dirty="0"/>
          </a:p>
          <a:p>
            <a:r>
              <a:rPr lang="en-US" sz="2300" b="1" u="sng" dirty="0">
                <a:solidFill>
                  <a:srgbClr val="0070C0"/>
                </a:solidFill>
              </a:rPr>
              <a:t>Voltron</a:t>
            </a:r>
            <a:r>
              <a:rPr lang="en-US" sz="2300" dirty="0"/>
              <a:t>: A new DRAM energy reduction mechanism </a:t>
            </a:r>
          </a:p>
          <a:p>
            <a:pPr lvl="1"/>
            <a:r>
              <a:rPr lang="en-US" sz="2000" dirty="0"/>
              <a:t>Reduce DRAM voltage </a:t>
            </a:r>
            <a:r>
              <a:rPr lang="en-US" sz="2000" b="1" dirty="0"/>
              <a:t>without introducing errors </a:t>
            </a:r>
          </a:p>
          <a:p>
            <a:pPr lvl="1"/>
            <a:r>
              <a:rPr lang="en-US" sz="2000" dirty="0"/>
              <a:t>Use a </a:t>
            </a:r>
            <a:r>
              <a:rPr lang="en-US" sz="2000" b="1" dirty="0"/>
              <a:t>regression model </a:t>
            </a:r>
            <a:r>
              <a:rPr lang="en-US" sz="2000" dirty="0"/>
              <a:t>to select voltage that does not degrade performance beyond a chosen target </a:t>
            </a:r>
            <a:r>
              <a:rPr lang="en-US" sz="2000" dirty="0">
                <a:sym typeface="Wingdings"/>
              </a:rPr>
              <a:t> </a:t>
            </a:r>
            <a:r>
              <a:rPr lang="en-US" sz="2000" dirty="0">
                <a:solidFill>
                  <a:schemeClr val="accent3">
                    <a:lumMod val="50000"/>
                  </a:schemeClr>
                </a:solidFill>
                <a:sym typeface="Wingdings"/>
              </a:rPr>
              <a:t>7.3% system energy reduction</a:t>
            </a:r>
            <a:endParaRPr lang="en-US" sz="2000" dirty="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solidFill>
              </a:rPr>
              <a:pPr>
                <a:defRPr/>
              </a:pPr>
              <a:t>263</a:t>
            </a:fld>
            <a:endParaRPr lang="en-US" dirty="0">
              <a:solidFill>
                <a:prstClr val="black"/>
              </a:solidFill>
            </a:endParaRPr>
          </a:p>
        </p:txBody>
      </p:sp>
    </p:spTree>
    <p:extLst>
      <p:ext uri="{BB962C8B-B14F-4D97-AF65-F5344CB8AC3E}">
        <p14:creationId xmlns:p14="http://schemas.microsoft.com/office/powerpoint/2010/main" val="140061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Latency-Voltage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264</a:t>
            </a:fld>
            <a:endParaRPr lang="en-US">
              <a:solidFill>
                <a:srgbClr val="000000"/>
              </a:solidFill>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212530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And, What If </a:t>
            </a:r>
            <a:r>
              <a:rPr lang="is-IS" dirty="0"/>
              <a:t>…</a:t>
            </a:r>
            <a:endParaRPr lang="en-US" dirty="0"/>
          </a:p>
        </p:txBody>
      </p:sp>
      <p:sp>
        <p:nvSpPr>
          <p:cNvPr id="3" name="Content Placeholder 2"/>
          <p:cNvSpPr>
            <a:spLocks noGrp="1"/>
          </p:cNvSpPr>
          <p:nvPr>
            <p:ph idx="1"/>
          </p:nvPr>
        </p:nvSpPr>
        <p:spPr/>
        <p:txBody>
          <a:bodyPr/>
          <a:lstStyle/>
          <a:p>
            <a:r>
              <a:rPr lang="is-IS" dirty="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265</a:t>
            </a:fld>
            <a:endParaRPr lang="en-US" altLang="en-US">
              <a:solidFill>
                <a:srgbClr val="000000"/>
              </a:solidFill>
            </a:endParaRPr>
          </a:p>
        </p:txBody>
      </p:sp>
    </p:spTree>
    <p:extLst>
      <p:ext uri="{BB962C8B-B14F-4D97-AF65-F5344CB8AC3E}">
        <p14:creationId xmlns:p14="http://schemas.microsoft.com/office/powerpoint/2010/main" val="153279560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387148"/>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3381681"/>
            <a:ext cx="8686800" cy="724829"/>
          </a:xfrm>
          <a:prstGeom prst="rect">
            <a:avLst/>
          </a:prstGeom>
        </p:spPr>
        <p:txBody>
          <a:bodyPr anchor="ctr">
            <a:noAutofit/>
          </a:bodyPr>
          <a:lstStyle/>
          <a:p>
            <a:pPr marL="0" indent="0" algn="ctr">
              <a:buNone/>
            </a:pPr>
            <a:r>
              <a:rPr lang="en-US" sz="2800" b="1" u="sng" dirty="0" err="1">
                <a:latin typeface="Cambria"/>
                <a:cs typeface="Cambria"/>
              </a:rPr>
              <a:t>Jeremie</a:t>
            </a:r>
            <a:r>
              <a:rPr lang="en-US" sz="2800" b="1" u="sng" dirty="0">
                <a:latin typeface="Cambria"/>
                <a:cs typeface="Cambria"/>
              </a:rPr>
              <a:t> S. Kim</a:t>
            </a:r>
            <a:r>
              <a:rPr lang="en-US" sz="2800" b="1" dirty="0">
                <a:latin typeface="Cambria"/>
                <a:cs typeface="Cambria"/>
              </a:rPr>
              <a:t>    </a:t>
            </a:r>
            <a:r>
              <a:rPr lang="en-US" sz="2800" b="1" dirty="0" err="1">
                <a:latin typeface="Cambria"/>
                <a:cs typeface="Cambria"/>
              </a:rPr>
              <a:t>Minesh</a:t>
            </a:r>
            <a:r>
              <a:rPr lang="en-US" sz="2800" b="1" dirty="0">
                <a:latin typeface="Cambria"/>
                <a:cs typeface="Cambria"/>
              </a:rPr>
              <a:t> Patel  </a:t>
            </a:r>
          </a:p>
          <a:p>
            <a:pPr marL="0" indent="0" algn="ctr">
              <a:buNone/>
            </a:pPr>
            <a:r>
              <a:rPr lang="en-US" sz="2800" b="1" dirty="0">
                <a:latin typeface="Cambria"/>
                <a:cs typeface="Cambria"/>
              </a:rPr>
              <a:t>Hasan Hassan </a:t>
            </a:r>
            <a:r>
              <a:rPr lang="en-US" b="1" dirty="0">
                <a:latin typeface="Cambria"/>
                <a:cs typeface="Cambria"/>
              </a:rPr>
              <a:t>  </a:t>
            </a:r>
            <a:r>
              <a:rPr lang="en-US" sz="2800" b="1" dirty="0" err="1">
                <a:latin typeface="Cambria"/>
                <a:cs typeface="Cambria"/>
              </a:rPr>
              <a:t>Onur</a:t>
            </a:r>
            <a:r>
              <a:rPr lang="en-US" sz="2800" b="1" dirty="0">
                <a:latin typeface="Cambria"/>
                <a:cs typeface="Cambria"/>
              </a:rPr>
              <a:t> </a:t>
            </a:r>
            <a:r>
              <a:rPr lang="en-US" sz="2800" b="1" dirty="0" err="1">
                <a:latin typeface="Cambria"/>
                <a:cs typeface="Cambria"/>
              </a:rPr>
              <a:t>Mutlu</a:t>
            </a:r>
            <a:r>
              <a:rPr lang="en-US" sz="2800" b="1" dirty="0">
                <a:latin typeface="Cambria"/>
                <a:cs typeface="Cambria"/>
              </a:rPr>
              <a:t>  </a:t>
            </a:r>
            <a:endParaRPr lang="en-US" sz="28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10"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716968" y="5909981"/>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018133" y="4627207"/>
            <a:ext cx="2710200" cy="78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469942" y="4552981"/>
            <a:ext cx="1323444" cy="1123439"/>
          </a:xfrm>
          <a:prstGeom prst="rect">
            <a:avLst/>
          </a:prstGeom>
        </p:spPr>
      </p:pic>
    </p:spTree>
    <p:extLst>
      <p:ext uri="{BB962C8B-B14F-4D97-AF65-F5344CB8AC3E}">
        <p14:creationId xmlns:p14="http://schemas.microsoft.com/office/powerpoint/2010/main" val="1369441595"/>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Motivation</a:t>
            </a:r>
          </a:p>
        </p:txBody>
      </p:sp>
      <p:sp>
        <p:nvSpPr>
          <p:cNvPr id="3" name="Content Placeholder 2"/>
          <p:cNvSpPr>
            <a:spLocks noGrp="1"/>
          </p:cNvSpPr>
          <p:nvPr>
            <p:ph idx="1"/>
          </p:nvPr>
        </p:nvSpPr>
        <p:spPr>
          <a:xfrm>
            <a:off x="75991" y="1094104"/>
            <a:ext cx="8987622" cy="5318753"/>
          </a:xfrm>
        </p:spPr>
        <p:txBody>
          <a:bodyPr/>
          <a:lstStyle/>
          <a:p>
            <a:r>
              <a:rPr lang="en-US" dirty="0"/>
              <a:t>A </a:t>
            </a:r>
            <a:r>
              <a:rPr lang="en-US" b="1" dirty="0">
                <a:solidFill>
                  <a:schemeClr val="accent5"/>
                </a:solidFill>
              </a:rPr>
              <a:t>PUF</a:t>
            </a:r>
            <a:r>
              <a:rPr lang="en-US" dirty="0">
                <a:solidFill>
                  <a:schemeClr val="accent5"/>
                </a:solidFill>
              </a:rPr>
              <a:t> </a:t>
            </a:r>
            <a:r>
              <a:rPr lang="en-US" dirty="0"/>
              <a:t>is function that generates a signature </a:t>
            </a:r>
            <a:r>
              <a:rPr lang="en-US" b="1" dirty="0">
                <a:solidFill>
                  <a:schemeClr val="accent6"/>
                </a:solidFill>
              </a:rPr>
              <a:t>unique</a:t>
            </a:r>
            <a:r>
              <a:rPr lang="en-US" dirty="0">
                <a:solidFill>
                  <a:schemeClr val="accent6"/>
                </a:solidFill>
              </a:rPr>
              <a:t> </a:t>
            </a:r>
            <a:r>
              <a:rPr lang="en-US" dirty="0"/>
              <a:t>to a given device </a:t>
            </a:r>
          </a:p>
          <a:p>
            <a:endParaRPr lang="en-US" dirty="0"/>
          </a:p>
          <a:p>
            <a:r>
              <a:rPr lang="en-US" dirty="0"/>
              <a:t>Used in a </a:t>
            </a:r>
            <a:r>
              <a:rPr lang="en-US" b="1" dirty="0">
                <a:solidFill>
                  <a:schemeClr val="accent5"/>
                </a:solidFill>
              </a:rPr>
              <a:t>Challenge-Response Protocol</a:t>
            </a:r>
            <a:r>
              <a:rPr lang="en-US" dirty="0"/>
              <a:t> </a:t>
            </a:r>
          </a:p>
          <a:p>
            <a:pPr lvl="1"/>
            <a:r>
              <a:rPr lang="en-US" sz="3200" dirty="0"/>
              <a:t>Each device generates a unique </a:t>
            </a:r>
            <a:r>
              <a:rPr lang="en-US" sz="3200" b="1" dirty="0">
                <a:solidFill>
                  <a:schemeClr val="accent5"/>
                </a:solidFill>
              </a:rPr>
              <a:t>PUF response </a:t>
            </a:r>
            <a:r>
              <a:rPr lang="en-US" sz="3200" dirty="0"/>
              <a:t>depending the inputs</a:t>
            </a:r>
          </a:p>
          <a:p>
            <a:pPr lvl="1"/>
            <a:endParaRPr lang="en-US" sz="1800" dirty="0"/>
          </a:p>
          <a:p>
            <a:pPr lvl="1"/>
            <a:r>
              <a:rPr lang="en-US" sz="3200" dirty="0"/>
              <a:t>A trusted server </a:t>
            </a:r>
            <a:r>
              <a:rPr lang="en-US" sz="3200" b="1" dirty="0">
                <a:solidFill>
                  <a:schemeClr val="accent6">
                    <a:lumMod val="75000"/>
                  </a:schemeClr>
                </a:solidFill>
              </a:rPr>
              <a:t>authenticates</a:t>
            </a:r>
            <a:r>
              <a:rPr lang="en-US" sz="3200" dirty="0">
                <a:solidFill>
                  <a:schemeClr val="accent6">
                    <a:lumMod val="75000"/>
                  </a:schemeClr>
                </a:solidFill>
              </a:rPr>
              <a:t> </a:t>
            </a:r>
            <a:r>
              <a:rPr lang="en-US" sz="3200" dirty="0"/>
              <a:t>a device if it generates the expected PUF response</a:t>
            </a:r>
          </a:p>
        </p:txBody>
      </p:sp>
    </p:spTree>
    <p:extLst>
      <p:ext uri="{BB962C8B-B14F-4D97-AF65-F5344CB8AC3E}">
        <p14:creationId xmlns:p14="http://schemas.microsoft.com/office/powerpoint/2010/main" val="204016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400" b="1" dirty="0"/>
              <a:t>DRAM Latency Characterization of 223 LPDDR4 DRAM Devices</a:t>
            </a:r>
          </a:p>
        </p:txBody>
      </p:sp>
      <p:sp>
        <p:nvSpPr>
          <p:cNvPr id="3" name="Content Placeholder 2"/>
          <p:cNvSpPr>
            <a:spLocks noGrp="1"/>
          </p:cNvSpPr>
          <p:nvPr>
            <p:ph idx="1"/>
          </p:nvPr>
        </p:nvSpPr>
        <p:spPr>
          <a:xfrm>
            <a:off x="75991" y="1683657"/>
            <a:ext cx="8987622" cy="4546320"/>
          </a:xfrm>
        </p:spPr>
        <p:txBody>
          <a:bodyPr/>
          <a:lstStyle/>
          <a:p>
            <a:r>
              <a:rPr lang="en-US" dirty="0"/>
              <a:t>Latency failures come from accessing DRAM with </a:t>
            </a:r>
            <a:r>
              <a:rPr lang="en-US" b="1" dirty="0">
                <a:solidFill>
                  <a:srgbClr val="C00000"/>
                </a:solidFill>
              </a:rPr>
              <a:t>reduced</a:t>
            </a:r>
            <a:r>
              <a:rPr lang="en-US" dirty="0"/>
              <a:t> timing parameters.</a:t>
            </a:r>
          </a:p>
          <a:p>
            <a:endParaRPr lang="en-US" dirty="0"/>
          </a:p>
          <a:p>
            <a:r>
              <a:rPr lang="en-US" b="1" dirty="0"/>
              <a:t>Key Observations:</a:t>
            </a:r>
          </a:p>
          <a:p>
            <a:pPr marL="971550" lvl="1" indent="-514350">
              <a:buFont typeface="+mj-lt"/>
              <a:buAutoNum type="arabicPeriod"/>
            </a:pPr>
            <a:r>
              <a:rPr lang="en-US" sz="3200" dirty="0"/>
              <a:t>A cell’s </a:t>
            </a:r>
            <a:r>
              <a:rPr lang="en-US" sz="3200" b="1" dirty="0">
                <a:solidFill>
                  <a:schemeClr val="accent6">
                    <a:lumMod val="75000"/>
                  </a:schemeClr>
                </a:solidFill>
              </a:rPr>
              <a:t>latency failure</a:t>
            </a:r>
            <a:r>
              <a:rPr lang="en-US" sz="3200" dirty="0"/>
              <a:t> probability is determined by </a:t>
            </a:r>
            <a:r>
              <a:rPr lang="en-US" sz="3200" b="1" dirty="0">
                <a:solidFill>
                  <a:schemeClr val="accent5"/>
                </a:solidFill>
              </a:rPr>
              <a:t>random process variation</a:t>
            </a:r>
          </a:p>
          <a:p>
            <a:pPr marL="971550" lvl="1" indent="-514350">
              <a:buFont typeface="+mj-lt"/>
              <a:buAutoNum type="arabicPeriod"/>
            </a:pPr>
            <a:endParaRPr lang="en-US" sz="3200" dirty="0"/>
          </a:p>
          <a:p>
            <a:pPr marL="971550" lvl="1" indent="-514350">
              <a:buFont typeface="+mj-lt"/>
              <a:buAutoNum type="arabicPeriod"/>
            </a:pPr>
            <a:r>
              <a:rPr lang="en-US" sz="3200" dirty="0"/>
              <a:t>Latency failure patterns are </a:t>
            </a:r>
            <a:r>
              <a:rPr lang="en-US" sz="3200" b="1" dirty="0">
                <a:solidFill>
                  <a:schemeClr val="accent5"/>
                </a:solidFill>
              </a:rPr>
              <a:t>repeatable and unique to a device</a:t>
            </a:r>
            <a:endParaRPr lang="en-US" sz="3200" dirty="0"/>
          </a:p>
          <a:p>
            <a:endParaRPr lang="en-US" dirty="0"/>
          </a:p>
        </p:txBody>
      </p:sp>
    </p:spTree>
    <p:extLst>
      <p:ext uri="{BB962C8B-B14F-4D97-AF65-F5344CB8AC3E}">
        <p14:creationId xmlns:p14="http://schemas.microsoft.com/office/powerpoint/2010/main" val="3677025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242623" y="2938818"/>
            <a:ext cx="383855" cy="2265404"/>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Row Decoder</a:t>
            </a:r>
          </a:p>
        </p:txBody>
      </p:sp>
      <p:sp>
        <p:nvSpPr>
          <p:cNvPr id="2" name="Title 1"/>
          <p:cNvSpPr>
            <a:spLocks noGrp="1"/>
          </p:cNvSpPr>
          <p:nvPr>
            <p:ph type="title"/>
          </p:nvPr>
        </p:nvSpPr>
        <p:spPr/>
        <p:txBody>
          <a:bodyPr/>
          <a:lstStyle/>
          <a:p>
            <a:r>
              <a:rPr lang="en-US" b="1" dirty="0"/>
              <a:t>DRAM Latency PUF Key Idea</a:t>
            </a:r>
          </a:p>
        </p:txBody>
      </p:sp>
      <p:grpSp>
        <p:nvGrpSpPr>
          <p:cNvPr id="71" name="Group 70"/>
          <p:cNvGrpSpPr/>
          <p:nvPr/>
        </p:nvGrpSpPr>
        <p:grpSpPr>
          <a:xfrm>
            <a:off x="1624693" y="2661252"/>
            <a:ext cx="6756400" cy="2832850"/>
            <a:chOff x="1094298" y="3173501"/>
            <a:chExt cx="7281509" cy="3227302"/>
          </a:xfrm>
        </p:grpSpPr>
        <p:cxnSp>
          <p:nvCxnSpPr>
            <p:cNvPr id="59" name="Straight Connector 58"/>
            <p:cNvCxnSpPr/>
            <p:nvPr/>
          </p:nvCxnSpPr>
          <p:spPr>
            <a:xfrm>
              <a:off x="1107985" y="4740572"/>
              <a:ext cx="7267822" cy="0"/>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096222" y="5677428"/>
              <a:ext cx="7276813" cy="6195"/>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94298" y="3778425"/>
              <a:ext cx="7278737" cy="4681"/>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2662517"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603811"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4616822"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562983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6624916"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584139"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170329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120500" y="3301777"/>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p:cNvSpPr/>
            <p:nvPr/>
          </p:nvSpPr>
          <p:spPr>
            <a:xfrm>
              <a:off x="6133523"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p:cNvSpPr/>
            <p:nvPr/>
          </p:nvSpPr>
          <p:spPr>
            <a:xfrm>
              <a:off x="7109328" y="4252038"/>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30"/>
            <p:cNvSpPr/>
            <p:nvPr/>
          </p:nvSpPr>
          <p:spPr>
            <a:xfrm>
              <a:off x="3114717" y="3299015"/>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32"/>
            <p:cNvSpPr/>
            <p:nvPr/>
          </p:nvSpPr>
          <p:spPr>
            <a:xfrm>
              <a:off x="2165817"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p:cNvSpPr/>
            <p:nvPr/>
          </p:nvSpPr>
          <p:spPr>
            <a:xfrm>
              <a:off x="6181960" y="3343836"/>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p:cNvSpPr/>
            <p:nvPr/>
          </p:nvSpPr>
          <p:spPr>
            <a:xfrm>
              <a:off x="3178840" y="4303065"/>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40"/>
            <p:cNvSpPr/>
            <p:nvPr/>
          </p:nvSpPr>
          <p:spPr>
            <a:xfrm>
              <a:off x="1265397" y="5256087"/>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p:cNvSpPr/>
            <p:nvPr/>
          </p:nvSpPr>
          <p:spPr>
            <a:xfrm>
              <a:off x="5182973" y="5265051"/>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p:cNvSpPr/>
            <p:nvPr/>
          </p:nvSpPr>
          <p:spPr>
            <a:xfrm>
              <a:off x="2233585" y="3355569"/>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Oval 44"/>
            <p:cNvSpPr/>
            <p:nvPr/>
          </p:nvSpPr>
          <p:spPr>
            <a:xfrm>
              <a:off x="4224086" y="436580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45"/>
            <p:cNvSpPr/>
            <p:nvPr/>
          </p:nvSpPr>
          <p:spPr>
            <a:xfrm>
              <a:off x="7215805" y="5318837"/>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p:cNvSpPr/>
            <p:nvPr/>
          </p:nvSpPr>
          <p:spPr>
            <a:xfrm>
              <a:off x="1309942" y="341554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p:cNvSpPr/>
            <p:nvPr/>
          </p:nvSpPr>
          <p:spPr>
            <a:xfrm>
              <a:off x="4247154" y="3433471"/>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Oval 48"/>
            <p:cNvSpPr/>
            <p:nvPr/>
          </p:nvSpPr>
          <p:spPr>
            <a:xfrm>
              <a:off x="6263068" y="437478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49"/>
            <p:cNvSpPr/>
            <p:nvPr/>
          </p:nvSpPr>
          <p:spPr>
            <a:xfrm>
              <a:off x="2295363" y="438373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50"/>
            <p:cNvSpPr/>
            <p:nvPr/>
          </p:nvSpPr>
          <p:spPr>
            <a:xfrm>
              <a:off x="5282129" y="441434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51"/>
            <p:cNvSpPr/>
            <p:nvPr/>
          </p:nvSpPr>
          <p:spPr>
            <a:xfrm>
              <a:off x="3271114" y="536460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p:cNvSpPr/>
            <p:nvPr/>
          </p:nvSpPr>
          <p:spPr>
            <a:xfrm>
              <a:off x="7270956" y="3470274"/>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p:cNvSpPr/>
            <p:nvPr/>
          </p:nvSpPr>
          <p:spPr>
            <a:xfrm>
              <a:off x="1404372" y="4446499"/>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54"/>
            <p:cNvSpPr/>
            <p:nvPr/>
          </p:nvSpPr>
          <p:spPr>
            <a:xfrm>
              <a:off x="4310449" y="5408484"/>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p:cNvGrpSpPr/>
          <p:nvPr/>
        </p:nvGrpSpPr>
        <p:grpSpPr>
          <a:xfrm>
            <a:off x="583621" y="1220766"/>
            <a:ext cx="3114951" cy="2629342"/>
            <a:chOff x="235278" y="2377403"/>
            <a:chExt cx="3114951" cy="2629342"/>
          </a:xfrm>
        </p:grpSpPr>
        <p:sp>
          <p:nvSpPr>
            <p:cNvPr id="72" name="TextBox 71"/>
            <p:cNvSpPr txBox="1"/>
            <p:nvPr/>
          </p:nvSpPr>
          <p:spPr>
            <a:xfrm>
              <a:off x="235278" y="2377403"/>
              <a:ext cx="311495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DD0303"/>
                  </a:solidFill>
                  <a:effectLst/>
                  <a:uLnTx/>
                  <a:uFillTx/>
                  <a:latin typeface="Cambria" charset="0"/>
                  <a:ea typeface="Cambria" charset="0"/>
                  <a:cs typeface="Cambria" charset="0"/>
                </a:rPr>
                <a:t>High % chance to fail with reduced </a:t>
              </a:r>
              <a:r>
                <a:rPr kumimoji="0" lang="en-US" sz="2400" b="1" i="0" u="none" strike="noStrike" kern="1200" cap="none" spc="0" normalizeH="0" baseline="0" noProof="0" dirty="0" err="1">
                  <a:ln>
                    <a:noFill/>
                  </a:ln>
                  <a:solidFill>
                    <a:srgbClr val="DD0303"/>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DD0303"/>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DD0303"/>
                </a:solidFill>
                <a:effectLst/>
                <a:uLnTx/>
                <a:uFillTx/>
                <a:latin typeface="Cambria" charset="0"/>
                <a:ea typeface="Cambria" charset="0"/>
                <a:cs typeface="Cambria" charset="0"/>
              </a:endParaRPr>
            </a:p>
          </p:txBody>
        </p:sp>
        <p:cxnSp>
          <p:nvCxnSpPr>
            <p:cNvPr id="75" name="Straight Arrow Connector 74"/>
            <p:cNvCxnSpPr>
              <a:endCxn id="54" idx="1"/>
            </p:cNvCxnSpPr>
            <p:nvPr/>
          </p:nvCxnSpPr>
          <p:spPr>
            <a:xfrm>
              <a:off x="945394" y="3357931"/>
              <a:ext cx="695202" cy="1648814"/>
            </a:xfrm>
            <a:prstGeom prst="straightConnector1">
              <a:avLst/>
            </a:prstGeom>
            <a:ln w="69850">
              <a:solidFill>
                <a:srgbClr val="DD0404"/>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5494809" y="1230285"/>
            <a:ext cx="3131937" cy="1483886"/>
            <a:chOff x="5146466" y="2386922"/>
            <a:chExt cx="3131937" cy="1483886"/>
          </a:xfrm>
        </p:grpSpPr>
        <p:sp>
          <p:nvSpPr>
            <p:cNvPr id="73" name="TextBox 72"/>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Low % chance to fail with reduced </a:t>
              </a:r>
              <a:r>
                <a:rPr kumimoji="0" lang="en-US" sz="2400" b="1" i="0" u="none" strike="noStrike" kern="1200" cap="none" spc="0" normalizeH="0" baseline="0" noProof="0" dirty="0" err="1">
                  <a:ln>
                    <a:noFill/>
                  </a:ln>
                  <a:solidFill>
                    <a:srgbClr val="70AD47">
                      <a:lumMod val="75000"/>
                    </a:srgbClr>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70AD47">
                      <a:lumMod val="75000"/>
                    </a:srgbClr>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70AD47">
                    <a:lumMod val="75000"/>
                  </a:srgbClr>
                </a:solidFill>
                <a:effectLst/>
                <a:uLnTx/>
                <a:uFillTx/>
                <a:latin typeface="Cambria" charset="0"/>
                <a:ea typeface="Cambria" charset="0"/>
                <a:cs typeface="Cambria" charset="0"/>
              </a:endParaRPr>
            </a:p>
          </p:txBody>
        </p:sp>
        <p:cxnSp>
          <p:nvCxnSpPr>
            <p:cNvPr id="79" name="Straight Arrow Connector 78"/>
            <p:cNvCxnSpPr>
              <a:stCxn id="73" idx="2"/>
            </p:cNvCxnSpPr>
            <p:nvPr/>
          </p:nvCxnSpPr>
          <p:spPr>
            <a:xfrm flipH="1">
              <a:off x="5675086" y="3217919"/>
              <a:ext cx="1037349" cy="652889"/>
            </a:xfrm>
            <a:prstGeom prst="straightConnector1">
              <a:avLst/>
            </a:prstGeom>
            <a:ln w="698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a:off x="1698389" y="5393764"/>
            <a:ext cx="6388029" cy="329754"/>
            <a:chOff x="1350046" y="6424274"/>
            <a:chExt cx="6388029" cy="329754"/>
          </a:xfrm>
        </p:grpSpPr>
        <p:sp>
          <p:nvSpPr>
            <p:cNvPr id="95" name="Rounded Rectangle 94"/>
            <p:cNvSpPr/>
            <p:nvPr/>
          </p:nvSpPr>
          <p:spPr>
            <a:xfrm>
              <a:off x="6835928" y="6424274"/>
              <a:ext cx="90214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6" name="Rounded Rectangle 95"/>
            <p:cNvSpPr/>
            <p:nvPr/>
          </p:nvSpPr>
          <p:spPr>
            <a:xfrm>
              <a:off x="5908916" y="643014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7" name="Rounded Rectangle 96"/>
            <p:cNvSpPr/>
            <p:nvPr/>
          </p:nvSpPr>
          <p:spPr>
            <a:xfrm>
              <a:off x="4988210" y="6437525"/>
              <a:ext cx="92070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8" name="Rounded Rectangle 97"/>
            <p:cNvSpPr/>
            <p:nvPr/>
          </p:nvSpPr>
          <p:spPr>
            <a:xfrm>
              <a:off x="4055208" y="643752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9" name="Rounded Rectangle 98"/>
            <p:cNvSpPr/>
            <p:nvPr/>
          </p:nvSpPr>
          <p:spPr>
            <a:xfrm>
              <a:off x="3190941" y="6437525"/>
              <a:ext cx="87687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0" name="Rounded Rectangle 99"/>
            <p:cNvSpPr/>
            <p:nvPr/>
          </p:nvSpPr>
          <p:spPr>
            <a:xfrm>
              <a:off x="2256841" y="6437525"/>
              <a:ext cx="940181"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1" name="Rounded Rectangle 100"/>
            <p:cNvSpPr/>
            <p:nvPr/>
          </p:nvSpPr>
          <p:spPr>
            <a:xfrm>
              <a:off x="1350046" y="6437525"/>
              <a:ext cx="911892"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grpSp>
    </p:spTree>
    <p:extLst>
      <p:ext uri="{BB962C8B-B14F-4D97-AF65-F5344CB8AC3E}">
        <p14:creationId xmlns:p14="http://schemas.microsoft.com/office/powerpoint/2010/main" val="1960594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DRAM Accesses and Failures</a:t>
            </a:r>
          </a:p>
        </p:txBody>
      </p:sp>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9" name="Group 88"/>
          <p:cNvGrpSpPr/>
          <p:nvPr/>
        </p:nvGrpSpPr>
        <p:grpSpPr>
          <a:xfrm>
            <a:off x="7831197" y="5385225"/>
            <a:ext cx="913694" cy="632961"/>
            <a:chOff x="1217789" y="5523973"/>
            <a:chExt cx="1467950" cy="632961"/>
          </a:xfrm>
        </p:grpSpPr>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cxnSp>
        <p:nvCxnSpPr>
          <p:cNvPr id="130" name="Straight Connector 129"/>
          <p:cNvCxnSpPr/>
          <p:nvPr/>
        </p:nvCxnSpPr>
        <p:spPr>
          <a:xfrm>
            <a:off x="1824205"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83457"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8" name="TextBox 147"/>
          <p:cNvSpPr txBox="1"/>
          <p:nvPr/>
        </p:nvSpPr>
        <p:spPr>
          <a:xfrm>
            <a:off x="5535668" y="3259198"/>
            <a:ext cx="3232977"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4472C4"/>
                </a:solidFill>
                <a:effectLst/>
                <a:uLnTx/>
                <a:uFillTx/>
                <a:latin typeface="Calibri" panose="020F0502020204030204"/>
                <a:ea typeface="+mn-ea"/>
                <a:cs typeface="+mn-cs"/>
              </a:rPr>
              <a:t>Process variation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during manufacturing leads to cells having </a:t>
            </a:r>
            <a:r>
              <a:rPr kumimoji="0" lang="en-US" sz="2400" b="1" i="1"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unique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characteristics</a:t>
            </a:r>
          </a:p>
        </p:txBody>
      </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 name="Group 27"/>
          <p:cNvGrpSpPr/>
          <p:nvPr/>
        </p:nvGrpSpPr>
        <p:grpSpPr>
          <a:xfrm>
            <a:off x="1196078" y="3889997"/>
            <a:ext cx="2284536" cy="720391"/>
            <a:chOff x="1196078" y="3889997"/>
            <a:chExt cx="2284536" cy="720391"/>
          </a:xfrm>
        </p:grpSpPr>
        <p:sp>
          <p:nvSpPr>
            <p:cNvPr id="3" name="TextBox 2"/>
            <p:cNvSpPr txBox="1"/>
            <p:nvPr/>
          </p:nvSpPr>
          <p:spPr>
            <a:xfrm>
              <a:off x="1196078" y="3889997"/>
              <a:ext cx="22845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err="1">
                  <a:ln>
                    <a:noFill/>
                  </a:ln>
                  <a:solidFill>
                    <a:srgbClr val="4472C4"/>
                  </a:solidFill>
                  <a:effectLst/>
                  <a:uLnTx/>
                  <a:uFillTx/>
                  <a:latin typeface="Calibri" panose="020F0502020204030204"/>
                  <a:ea typeface="+mn-ea"/>
                  <a:cs typeface="+mn-cs"/>
                </a:rPr>
                <a:t>Bitline</a:t>
              </a:r>
              <a:r>
                <a:rPr kumimoji="0" lang="en-US" sz="1800" b="0" i="1" u="none" strike="noStrike" kern="1200" cap="none" spc="0" normalizeH="0" baseline="0" noProof="0" dirty="0">
                  <a:ln>
                    <a:noFill/>
                  </a:ln>
                  <a:solidFill>
                    <a:srgbClr val="4472C4"/>
                  </a:solidFill>
                  <a:effectLst/>
                  <a:uLnTx/>
                  <a:uFillTx/>
                  <a:latin typeface="Calibri" panose="020F0502020204030204"/>
                  <a:ea typeface="+mn-ea"/>
                  <a:cs typeface="+mn-cs"/>
                </a:rPr>
                <a:t> Charge Sharing</a:t>
              </a:r>
            </a:p>
          </p:txBody>
        </p:sp>
        <p:cxnSp>
          <p:nvCxnSpPr>
            <p:cNvPr id="27" name="Straight Arrow Connector 26"/>
            <p:cNvCxnSpPr>
              <a:stCxn id="3" idx="2"/>
            </p:cNvCxnSpPr>
            <p:nvPr/>
          </p:nvCxnSpPr>
          <p:spPr>
            <a:xfrm>
              <a:off x="2338346" y="4259329"/>
              <a:ext cx="277475" cy="351059"/>
            </a:xfrm>
            <a:prstGeom prst="straightConnector1">
              <a:avLst/>
            </a:prstGeom>
            <a:ln w="60325">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8850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nodeType="clickEffect">
                                  <p:stCondLst>
                                    <p:cond delay="0"/>
                                  </p:stCondLst>
                                  <p:childTnLst>
                                    <p:animMotion origin="layout" path="M 0.02795 -0.00671 L -0.23073 -0.19907 " pathEditMode="relative" rAng="0" ptsTypes="AA">
                                      <p:cBhvr>
                                        <p:cTn id="10" dur="1000" fill="hold"/>
                                        <p:tgtEl>
                                          <p:spTgt spid="42"/>
                                        </p:tgtEl>
                                        <p:attrNameLst>
                                          <p:attrName>ppt_x</p:attrName>
                                          <p:attrName>ppt_y</p:attrName>
                                        </p:attrNameLst>
                                      </p:cBhvr>
                                      <p:rCtr x="-12934" y="-9630"/>
                                    </p:animMotion>
                                  </p:childTnLst>
                                </p:cTn>
                              </p:par>
                              <p:par>
                                <p:cTn id="11" presetID="6" presetClass="emph" presetSubtype="0" fill="hold" nodeType="withEffect">
                                  <p:stCondLst>
                                    <p:cond delay="0"/>
                                  </p:stCondLst>
                                  <p:childTnLst>
                                    <p:animScale>
                                      <p:cBhvr>
                                        <p:cTn id="12" dur="1000" fill="hold"/>
                                        <p:tgtEl>
                                          <p:spTgt spid="42"/>
                                        </p:tgtEl>
                                      </p:cBhvr>
                                      <p:by x="60000" y="60000"/>
                                    </p:animScale>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wipe(left)">
                                      <p:cBhvr>
                                        <p:cTn id="25" dur="1000"/>
                                        <p:tgtEl>
                                          <p:spTgt spid="57"/>
                                        </p:tgtEl>
                                      </p:cBhvr>
                                    </p:animEffect>
                                  </p:childTnLst>
                                </p:cTn>
                              </p:par>
                            </p:childTnLst>
                          </p:cTn>
                        </p:par>
                        <p:par>
                          <p:cTn id="26" fill="hold">
                            <p:stCondLst>
                              <p:cond delay="1000"/>
                            </p:stCondLst>
                            <p:childTnLst>
                              <p:par>
                                <p:cTn id="27" presetID="1" presetClass="entr" presetSubtype="0" fill="hold" nodeType="afterEffect">
                                  <p:stCondLst>
                                    <p:cond delay="0"/>
                                  </p:stCondLst>
                                  <p:childTnLst>
                                    <p:set>
                                      <p:cBhvr>
                                        <p:cTn id="28" dur="1" fill="hold">
                                          <p:stCondLst>
                                            <p:cond delay="0"/>
                                          </p:stCondLst>
                                        </p:cTn>
                                        <p:tgtEl>
                                          <p:spTgt spid="8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5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1"/>
                                        </p:tgtEl>
                                        <p:attrNameLst>
                                          <p:attrName>style.visibility</p:attrName>
                                        </p:attrNameLst>
                                      </p:cBhvr>
                                      <p:to>
                                        <p:strVal val="visible"/>
                                      </p:to>
                                    </p:set>
                                    <p:animEffect transition="in" filter="wipe(left)">
                                      <p:cBhvr>
                                        <p:cTn id="35" dur="1000"/>
                                        <p:tgtEl>
                                          <p:spTgt spid="71"/>
                                        </p:tgtEl>
                                      </p:cBhvr>
                                    </p:animEffect>
                                  </p:childTnLst>
                                </p:cTn>
                              </p:par>
                              <p:par>
                                <p:cTn id="36" presetID="1" presetClass="entr" presetSubtype="0" fill="hold" nodeType="withEffect">
                                  <p:stCondLst>
                                    <p:cond delay="0"/>
                                  </p:stCondLst>
                                  <p:childTnLst>
                                    <p:set>
                                      <p:cBhvr>
                                        <p:cTn id="37" dur="1" fill="hold">
                                          <p:stCondLst>
                                            <p:cond delay="0"/>
                                          </p:stCondLst>
                                        </p:cTn>
                                        <p:tgtEl>
                                          <p:spTgt spid="28"/>
                                        </p:tgtEl>
                                        <p:attrNameLst>
                                          <p:attrName>style.visibility</p:attrName>
                                        </p:attrNameLst>
                                      </p:cBhvr>
                                      <p:to>
                                        <p:strVal val="visible"/>
                                      </p:to>
                                    </p:set>
                                  </p:childTnLst>
                                </p:cTn>
                              </p:par>
                            </p:childTnLst>
                          </p:cTn>
                        </p:par>
                        <p:par>
                          <p:cTn id="38" fill="hold">
                            <p:stCondLst>
                              <p:cond delay="1000"/>
                            </p:stCondLst>
                            <p:childTnLst>
                              <p:par>
                                <p:cTn id="39" presetID="1" presetClass="entr" presetSubtype="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5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1000"/>
                                        <p:tgtEl>
                                          <p:spTgt spid="72"/>
                                        </p:tgtEl>
                                      </p:cBhvr>
                                    </p:animEffec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8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5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36"/>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30"/>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3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40"/>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wipe(left)">
                                      <p:cBhvr>
                                        <p:cTn id="67" dur="500"/>
                                        <p:tgtEl>
                                          <p:spTgt spid="93"/>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128"/>
                                        </p:tgtEl>
                                        <p:attrNameLst>
                                          <p:attrName>style.visibility</p:attrName>
                                        </p:attrNameLst>
                                      </p:cBhvr>
                                      <p:to>
                                        <p:strVal val="visible"/>
                                      </p:to>
                                    </p:set>
                                    <p:animEffect transition="in" filter="wipe(left)">
                                      <p:cBhvr>
                                        <p:cTn id="70" dur="500"/>
                                        <p:tgtEl>
                                          <p:spTgt spid="128"/>
                                        </p:tgtEl>
                                      </p:cBhvr>
                                    </p:animEffect>
                                  </p:childTnLst>
                                </p:cTn>
                              </p:par>
                              <p:par>
                                <p:cTn id="71" presetID="1" presetClass="entr" presetSubtype="0" fill="hold" grpId="0" nodeType="withEffect">
                                  <p:stCondLst>
                                    <p:cond delay="0"/>
                                  </p:stCondLst>
                                  <p:childTnLst>
                                    <p:set>
                                      <p:cBhvr>
                                        <p:cTn id="72" dur="1" fill="hold">
                                          <p:stCondLst>
                                            <p:cond delay="0"/>
                                          </p:stCondLst>
                                        </p:cTn>
                                        <p:tgtEl>
                                          <p:spTgt spid="14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125"/>
                                        </p:tgtEl>
                                        <p:attrNameLst>
                                          <p:attrName>style.visibility</p:attrName>
                                        </p:attrNameLst>
                                      </p:cBhvr>
                                      <p:to>
                                        <p:strVal val="visible"/>
                                      </p:to>
                                    </p:set>
                                    <p:animEffect transition="in" filter="wipe(left)">
                                      <p:cBhvr>
                                        <p:cTn id="77" dur="2000"/>
                                        <p:tgtEl>
                                          <p:spTgt spid="125"/>
                                        </p:tgtEl>
                                      </p:cBhvr>
                                    </p:animEffect>
                                  </p:childTnLst>
                                </p:cTn>
                              </p:par>
                              <p:par>
                                <p:cTn id="78" presetID="22" presetClass="entr" presetSubtype="8" fill="hold" nodeType="withEffect">
                                  <p:stCondLst>
                                    <p:cond delay="2000"/>
                                  </p:stCondLst>
                                  <p:childTnLst>
                                    <p:set>
                                      <p:cBhvr>
                                        <p:cTn id="79" dur="1" fill="hold">
                                          <p:stCondLst>
                                            <p:cond delay="0"/>
                                          </p:stCondLst>
                                        </p:cTn>
                                        <p:tgtEl>
                                          <p:spTgt spid="124"/>
                                        </p:tgtEl>
                                        <p:attrNameLst>
                                          <p:attrName>style.visibility</p:attrName>
                                        </p:attrNameLst>
                                      </p:cBhvr>
                                      <p:to>
                                        <p:strVal val="visible"/>
                                      </p:to>
                                    </p:set>
                                    <p:animEffect transition="in" filter="wipe(left)">
                                      <p:cBhvr>
                                        <p:cTn id="80" dur="2000"/>
                                        <p:tgtEl>
                                          <p:spTgt spid="124"/>
                                        </p:tgtEl>
                                      </p:cBhvr>
                                    </p:animEffect>
                                  </p:childTnLst>
                                </p:cTn>
                              </p:par>
                              <p:par>
                                <p:cTn id="81" presetID="22" presetClass="entr" presetSubtype="8" fill="hold" nodeType="withEffect">
                                  <p:stCondLst>
                                    <p:cond delay="1000"/>
                                  </p:stCondLst>
                                  <p:childTnLst>
                                    <p:set>
                                      <p:cBhvr>
                                        <p:cTn id="82" dur="1" fill="hold">
                                          <p:stCondLst>
                                            <p:cond delay="0"/>
                                          </p:stCondLst>
                                        </p:cTn>
                                        <p:tgtEl>
                                          <p:spTgt spid="123"/>
                                        </p:tgtEl>
                                        <p:attrNameLst>
                                          <p:attrName>style.visibility</p:attrName>
                                        </p:attrNameLst>
                                      </p:cBhvr>
                                      <p:to>
                                        <p:strVal val="visible"/>
                                      </p:to>
                                    </p:set>
                                    <p:animEffect transition="in" filter="wipe(left)">
                                      <p:cBhvr>
                                        <p:cTn id="83" dur="2000"/>
                                        <p:tgtEl>
                                          <p:spTgt spid="123"/>
                                        </p:tgtEl>
                                      </p:cBhvr>
                                    </p:animEffect>
                                  </p:childTnLst>
                                </p:cTn>
                              </p:par>
                              <p:par>
                                <p:cTn id="84" presetID="22" presetClass="entr" presetSubtype="8" fill="hold" nodeType="withEffect">
                                  <p:stCondLst>
                                    <p:cond delay="500"/>
                                  </p:stCondLst>
                                  <p:childTnLst>
                                    <p:set>
                                      <p:cBhvr>
                                        <p:cTn id="85" dur="1" fill="hold">
                                          <p:stCondLst>
                                            <p:cond delay="0"/>
                                          </p:stCondLst>
                                        </p:cTn>
                                        <p:tgtEl>
                                          <p:spTgt spid="122"/>
                                        </p:tgtEl>
                                        <p:attrNameLst>
                                          <p:attrName>style.visibility</p:attrName>
                                        </p:attrNameLst>
                                      </p:cBhvr>
                                      <p:to>
                                        <p:strVal val="visible"/>
                                      </p:to>
                                    </p:set>
                                    <p:animEffect transition="in" filter="wipe(left)">
                                      <p:cBhvr>
                                        <p:cTn id="86" dur="2000"/>
                                        <p:tgtEl>
                                          <p:spTgt spid="122"/>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28" grpId="0"/>
      <p:bldP spid="136" grpId="0"/>
      <p:bldP spid="148" grpId="0"/>
      <p:bldP spid="149" grpId="0"/>
      <p:bldP spid="150" grpId="0"/>
      <p:bldP spid="151" grpId="0"/>
      <p:bldP spid="152"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sp>
        <p:nvSpPr>
          <p:cNvPr id="3" name="Rectangle 2"/>
          <p:cNvSpPr/>
          <p:nvPr/>
        </p:nvSpPr>
        <p:spPr>
          <a:xfrm>
            <a:off x="23322" y="0"/>
            <a:ext cx="9120678" cy="64255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lstStyle/>
          <a:p>
            <a:r>
              <a:rPr lang="en-US" b="1" dirty="0"/>
              <a:t>DRAM Accesses and Failures</a:t>
            </a:r>
          </a:p>
        </p:txBody>
      </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grpSp>
        <p:nvGrpSpPr>
          <p:cNvPr id="31" name="Group 30"/>
          <p:cNvGrpSpPr/>
          <p:nvPr/>
        </p:nvGrpSpPr>
        <p:grpSpPr>
          <a:xfrm>
            <a:off x="1832047" y="6094196"/>
            <a:ext cx="6464628" cy="184780"/>
            <a:chOff x="1832047" y="6094196"/>
            <a:chExt cx="6464628" cy="184780"/>
          </a:xfrm>
        </p:grpSpPr>
        <p:cxnSp>
          <p:nvCxnSpPr>
            <p:cNvPr id="130" name="Straight Connector 129"/>
            <p:cNvCxnSpPr/>
            <p:nvPr/>
          </p:nvCxnSpPr>
          <p:spPr>
            <a:xfrm>
              <a:off x="1832047"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91299"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gr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grpSp>
        <p:nvGrpSpPr>
          <p:cNvPr id="39" name="Group 38"/>
          <p:cNvGrpSpPr/>
          <p:nvPr/>
        </p:nvGrpSpPr>
        <p:grpSpPr>
          <a:xfrm>
            <a:off x="7831197" y="1940903"/>
            <a:ext cx="4572638" cy="4349433"/>
            <a:chOff x="7831197" y="1940903"/>
            <a:chExt cx="4572638" cy="4349433"/>
          </a:xfrm>
        </p:grpSpPr>
        <p:grpSp>
          <p:nvGrpSpPr>
            <p:cNvPr id="89" name="Group 88"/>
            <p:cNvGrpSpPr/>
            <p:nvPr/>
          </p:nvGrpSpPr>
          <p:grpSpPr>
            <a:xfrm>
              <a:off x="7831197" y="5385225"/>
              <a:ext cx="913694" cy="632961"/>
              <a:chOff x="1217789" y="5523973"/>
              <a:chExt cx="1467950" cy="632961"/>
            </a:xfrm>
          </p:grpSpPr>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Group 35"/>
            <p:cNvGrpSpPr/>
            <p:nvPr/>
          </p:nvGrpSpPr>
          <p:grpSpPr>
            <a:xfrm>
              <a:off x="8283457" y="1940903"/>
              <a:ext cx="4120378" cy="4349433"/>
              <a:chOff x="8283457" y="1940903"/>
              <a:chExt cx="4120378" cy="4349433"/>
            </a:xfrm>
          </p:grpSpPr>
          <p:cxnSp>
            <p:nvCxnSpPr>
              <p:cNvPr id="27" name="Straight Connector 26"/>
              <p:cNvCxnSpPr/>
              <p:nvPr/>
            </p:nvCxnSpPr>
            <p:spPr>
              <a:xfrm flipV="1">
                <a:off x="8283964" y="1940903"/>
                <a:ext cx="0" cy="4240061"/>
              </a:xfrm>
              <a:prstGeom prst="line">
                <a:avLst/>
              </a:prstGeom>
              <a:ln w="34925">
                <a:solidFill>
                  <a:schemeClr val="accent2"/>
                </a:solidFill>
                <a:prstDash val="sysDash"/>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8283457" y="6094196"/>
                <a:ext cx="118" cy="17325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8312922" y="6057133"/>
                <a:ext cx="4090913" cy="2332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1" name="Group 100"/>
          <p:cNvGrpSpPr/>
          <p:nvPr/>
        </p:nvGrpSpPr>
        <p:grpSpPr>
          <a:xfrm>
            <a:off x="1856638" y="2507027"/>
            <a:ext cx="6433695" cy="2849490"/>
            <a:chOff x="1854349" y="2629912"/>
            <a:chExt cx="6433695" cy="2849490"/>
          </a:xfrm>
        </p:grpSpPr>
        <p:sp>
          <p:nvSpPr>
            <p:cNvPr id="102" name="Freeform 101"/>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 name="Group 103"/>
          <p:cNvGrpSpPr/>
          <p:nvPr/>
        </p:nvGrpSpPr>
        <p:grpSpPr>
          <a:xfrm>
            <a:off x="1847591" y="2683964"/>
            <a:ext cx="6440499" cy="2685256"/>
            <a:chOff x="1847591" y="2807936"/>
            <a:chExt cx="6440499" cy="2685256"/>
          </a:xfrm>
        </p:grpSpPr>
        <p:sp>
          <p:nvSpPr>
            <p:cNvPr id="106" name="Freeform 105"/>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09" name="TextBox 108"/>
          <p:cNvSpPr txBox="1"/>
          <p:nvPr/>
        </p:nvSpPr>
        <p:spPr>
          <a:xfrm>
            <a:off x="5607856" y="3259198"/>
            <a:ext cx="338463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weaker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cells have </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a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higher</a:t>
            </a:r>
            <a:r>
              <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probability</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 to fail</a:t>
            </a:r>
            <a:endPar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4488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2795 -0.00671 L -0.23073 -0.19907 " pathEditMode="relative" rAng="0" ptsTypes="AA">
                                      <p:cBhvr>
                                        <p:cTn id="6" dur="10" fill="hold"/>
                                        <p:tgtEl>
                                          <p:spTgt spid="42"/>
                                        </p:tgtEl>
                                        <p:attrNameLst>
                                          <p:attrName>ppt_x</p:attrName>
                                          <p:attrName>ppt_y</p:attrName>
                                        </p:attrNameLst>
                                      </p:cBhvr>
                                      <p:rCtr x="-12934" y="-9630"/>
                                    </p:animMotion>
                                  </p:childTnLst>
                                </p:cTn>
                              </p:par>
                              <p:par>
                                <p:cTn id="7" presetID="6" presetClass="emph" presetSubtype="0" fill="hold" nodeType="withEffect">
                                  <p:stCondLst>
                                    <p:cond delay="0"/>
                                  </p:stCondLst>
                                  <p:childTnLst>
                                    <p:animScale>
                                      <p:cBhvr>
                                        <p:cTn id="8" dur="10" fill="hold"/>
                                        <p:tgtEl>
                                          <p:spTgt spid="42"/>
                                        </p:tgtEl>
                                      </p:cBhvr>
                                      <p:by x="60000" y="60000"/>
                                    </p:animScale>
                                  </p:childTnLst>
                                </p:cTn>
                              </p:par>
                              <p:par>
                                <p:cTn id="9" presetID="1" presetClass="exit" presetSubtype="0" fill="hold" grpId="0" nodeType="withEffect">
                                  <p:stCondLst>
                                    <p:cond delay="10"/>
                                  </p:stCondLst>
                                  <p:childTnLst>
                                    <p:set>
                                      <p:cBhvr>
                                        <p:cTn id="10" dur="1" fill="hold">
                                          <p:stCondLst>
                                            <p:cond delay="0"/>
                                          </p:stCondLst>
                                        </p:cTn>
                                        <p:tgtEl>
                                          <p:spTgt spid="3"/>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nodeType="clickEffect">
                                  <p:stCondLst>
                                    <p:cond delay="0"/>
                                  </p:stCondLst>
                                  <p:childTnLst>
                                    <p:animMotion origin="layout" path="M -8.33333E-7 2.59259E-6 L -0.28941 -0.00116 " pathEditMode="relative" rAng="0" ptsTypes="AA">
                                      <p:cBhvr>
                                        <p:cTn id="14" dur="2000" fill="hold"/>
                                        <p:tgtEl>
                                          <p:spTgt spid="39"/>
                                        </p:tgtEl>
                                        <p:attrNameLst>
                                          <p:attrName>ppt_x</p:attrName>
                                          <p:attrName>ppt_y</p:attrName>
                                        </p:attrNameLst>
                                      </p:cBhvr>
                                      <p:rCtr x="-14497" y="-116"/>
                                    </p:animMotion>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101"/>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10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9"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b="1" dirty="0"/>
              <a:t>The DRAM Latency PUF Evaluation</a:t>
            </a:r>
          </a:p>
        </p:txBody>
      </p:sp>
      <p:sp>
        <p:nvSpPr>
          <p:cNvPr id="3" name="Content Placeholder 2"/>
          <p:cNvSpPr>
            <a:spLocks noGrp="1"/>
          </p:cNvSpPr>
          <p:nvPr>
            <p:ph idx="1"/>
          </p:nvPr>
        </p:nvSpPr>
        <p:spPr>
          <a:xfrm>
            <a:off x="148564" y="1306621"/>
            <a:ext cx="8603552" cy="5318753"/>
          </a:xfrm>
        </p:spPr>
        <p:txBody>
          <a:bodyPr/>
          <a:lstStyle/>
          <a:p>
            <a:r>
              <a:rPr lang="en-US" dirty="0"/>
              <a:t>We generate PUF responses using </a:t>
            </a:r>
            <a:r>
              <a:rPr lang="en-US" b="1" dirty="0">
                <a:solidFill>
                  <a:srgbClr val="C00000"/>
                </a:solidFill>
              </a:rPr>
              <a:t>latency</a:t>
            </a:r>
            <a:r>
              <a:rPr lang="en-US" b="1" dirty="0"/>
              <a:t> </a:t>
            </a:r>
            <a:r>
              <a:rPr lang="en-US" b="1" dirty="0">
                <a:solidFill>
                  <a:srgbClr val="C00000"/>
                </a:solidFill>
              </a:rPr>
              <a:t>errors </a:t>
            </a:r>
            <a:r>
              <a:rPr lang="en-US" dirty="0"/>
              <a:t>in a region of DRAM</a:t>
            </a:r>
          </a:p>
          <a:p>
            <a:endParaRPr lang="en-US" dirty="0"/>
          </a:p>
          <a:p>
            <a:r>
              <a:rPr lang="en-US" dirty="0"/>
              <a:t>The latency error patterns </a:t>
            </a:r>
            <a:r>
              <a:rPr lang="en-US" b="1" dirty="0">
                <a:solidFill>
                  <a:srgbClr val="0070C0"/>
                </a:solidFill>
              </a:rPr>
              <a:t>satisfy PUF requirements</a:t>
            </a:r>
          </a:p>
          <a:p>
            <a:endParaRPr lang="en-US" b="1" dirty="0">
              <a:solidFill>
                <a:srgbClr val="0070C0"/>
              </a:solidFill>
            </a:endParaRPr>
          </a:p>
          <a:p>
            <a:r>
              <a:rPr lang="en-US" dirty="0"/>
              <a:t>The DRAM Latency PUF </a:t>
            </a:r>
            <a:r>
              <a:rPr lang="en-US" b="1" dirty="0">
                <a:solidFill>
                  <a:srgbClr val="7030A0"/>
                </a:solidFill>
              </a:rPr>
              <a:t>generates PUF responses in 88.2ms</a:t>
            </a:r>
          </a:p>
          <a:p>
            <a:endParaRPr lang="en-US" b="1" dirty="0">
              <a:solidFill>
                <a:srgbClr val="7030A0"/>
              </a:solidFill>
            </a:endParaRPr>
          </a:p>
        </p:txBody>
      </p:sp>
    </p:spTree>
    <p:extLst>
      <p:ext uri="{BB962C8B-B14F-4D97-AF65-F5344CB8AC3E}">
        <p14:creationId xmlns:p14="http://schemas.microsoft.com/office/powerpoint/2010/main" val="3371487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Results</a:t>
            </a:r>
          </a:p>
        </p:txBody>
      </p:sp>
      <p:sp>
        <p:nvSpPr>
          <p:cNvPr id="3" name="Content Placeholder 2"/>
          <p:cNvSpPr>
            <a:spLocks noGrp="1"/>
          </p:cNvSpPr>
          <p:nvPr>
            <p:ph idx="1"/>
          </p:nvPr>
        </p:nvSpPr>
        <p:spPr>
          <a:xfrm>
            <a:off x="75991" y="5283200"/>
            <a:ext cx="8987622" cy="1324148"/>
          </a:xfrm>
        </p:spPr>
        <p:txBody>
          <a:bodyPr/>
          <a:lstStyle/>
          <a:p>
            <a:r>
              <a:rPr lang="en-US" dirty="0"/>
              <a:t>We are </a:t>
            </a:r>
            <a:r>
              <a:rPr lang="en-US" b="1" dirty="0">
                <a:solidFill>
                  <a:schemeClr val="accent6">
                    <a:lumMod val="75000"/>
                  </a:schemeClr>
                </a:solidFill>
              </a:rPr>
              <a:t>orders of magnitude faster </a:t>
            </a:r>
            <a:r>
              <a:rPr lang="en-US" dirty="0"/>
              <a:t>than prior DRAM PUFs!</a:t>
            </a:r>
          </a:p>
          <a:p>
            <a:endParaRPr lang="en-US"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002" y="813916"/>
            <a:ext cx="8229600" cy="4273383"/>
          </a:xfrm>
          <a:prstGeom prst="rect">
            <a:avLst/>
          </a:prstGeom>
        </p:spPr>
      </p:pic>
    </p:spTree>
    <p:extLst>
      <p:ext uri="{BB962C8B-B14F-4D97-AF65-F5344CB8AC3E}">
        <p14:creationId xmlns:p14="http://schemas.microsoft.com/office/powerpoint/2010/main" val="4248283783"/>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650177"/>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256520"/>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2801475"/>
            <a:ext cx="8686800" cy="724829"/>
          </a:xfrm>
          <a:prstGeom prst="rect">
            <a:avLst/>
          </a:prstGeom>
        </p:spPr>
        <p:txBody>
          <a:bodyPr anchor="ctr">
            <a:noAutofit/>
          </a:bodyPr>
          <a:lstStyle/>
          <a:p>
            <a:pPr marL="0" indent="0" algn="ctr">
              <a:buNone/>
            </a:pPr>
            <a:r>
              <a:rPr lang="en-US" sz="2400" b="1" u="sng" dirty="0" err="1">
                <a:latin typeface="Cambria"/>
                <a:cs typeface="Cambria"/>
              </a:rPr>
              <a:t>Jeremie</a:t>
            </a:r>
            <a:r>
              <a:rPr lang="en-US" sz="2400" b="1" u="sng" dirty="0">
                <a:latin typeface="Cambria"/>
                <a:cs typeface="Cambria"/>
              </a:rPr>
              <a:t> S. Kim</a:t>
            </a:r>
            <a:r>
              <a:rPr lang="en-US" sz="2400" b="1" dirty="0">
                <a:latin typeface="Cambria"/>
                <a:cs typeface="Cambria"/>
              </a:rPr>
              <a:t>    </a:t>
            </a:r>
            <a:r>
              <a:rPr lang="en-US" sz="2400" b="1" dirty="0" err="1">
                <a:latin typeface="Cambria"/>
                <a:cs typeface="Cambria"/>
              </a:rPr>
              <a:t>Minesh</a:t>
            </a:r>
            <a:r>
              <a:rPr lang="en-US" sz="2400" b="1" dirty="0">
                <a:latin typeface="Cambria"/>
                <a:cs typeface="Cambria"/>
              </a:rPr>
              <a:t> Patel  </a:t>
            </a:r>
          </a:p>
          <a:p>
            <a:pPr marL="0" indent="0" algn="ctr">
              <a:buNone/>
            </a:pPr>
            <a:r>
              <a:rPr lang="en-US" sz="2400" b="1" dirty="0">
                <a:latin typeface="Cambria"/>
                <a:cs typeface="Cambria"/>
              </a:rPr>
              <a:t>Hasan Hassan   </a:t>
            </a:r>
            <a:r>
              <a:rPr lang="en-US" sz="2400" b="1" dirty="0" err="1">
                <a:latin typeface="Cambria"/>
                <a:cs typeface="Cambria"/>
              </a:rPr>
              <a:t>Onur</a:t>
            </a:r>
            <a:r>
              <a:rPr lang="en-US" sz="2400" b="1" dirty="0">
                <a:latin typeface="Cambria"/>
                <a:cs typeface="Cambria"/>
              </a:rPr>
              <a:t> </a:t>
            </a:r>
            <a:r>
              <a:rPr lang="en-US" sz="2400" b="1" dirty="0" err="1">
                <a:latin typeface="Cambria"/>
                <a:cs typeface="Cambria"/>
              </a:rPr>
              <a:t>Mutlu</a:t>
            </a:r>
            <a:r>
              <a:rPr lang="en-US" sz="2400" b="1" dirty="0">
                <a:latin typeface="Cambria"/>
                <a:cs typeface="Cambria"/>
              </a:rPr>
              <a:t>  </a:t>
            </a:r>
            <a:endParaRPr lang="en-US" sz="24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782" y="59970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911164" y="5997065"/>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524146" y="4987127"/>
            <a:ext cx="2472546" cy="714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60094" y="4710650"/>
            <a:ext cx="1323444" cy="1123439"/>
          </a:xfrm>
          <a:prstGeom prst="rect">
            <a:avLst/>
          </a:prstGeom>
        </p:spPr>
      </p:pic>
      <p:pic>
        <p:nvPicPr>
          <p:cNvPr id="2" name="Picture 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53892" y="3615592"/>
            <a:ext cx="1706059" cy="1706059"/>
          </a:xfrm>
          <a:prstGeom prst="rect">
            <a:avLst/>
          </a:prstGeom>
        </p:spPr>
      </p:pic>
      <p:sp>
        <p:nvSpPr>
          <p:cNvPr id="3" name="TextBox 2"/>
          <p:cNvSpPr txBox="1"/>
          <p:nvPr/>
        </p:nvSpPr>
        <p:spPr>
          <a:xfrm>
            <a:off x="2889695" y="5182362"/>
            <a:ext cx="3634451"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QR Code for the paper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https://</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people.inf.ethz.ch</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omutlu</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/pub/dram-latency-puf_hpca18.pdf</a:t>
            </a:r>
          </a:p>
        </p:txBody>
      </p:sp>
      <p:sp>
        <p:nvSpPr>
          <p:cNvPr id="11" name="Rectangle 10">
            <a:extLst>
              <a:ext uri="{FF2B5EF4-FFF2-40B4-BE49-F238E27FC236}">
                <a16:creationId xmlns:a16="http://schemas.microsoft.com/office/drawing/2014/main" id="{D0272797-7B19-6B45-B32C-06F620B40514}"/>
              </a:ext>
            </a:extLst>
          </p:cNvPr>
          <p:cNvSpPr/>
          <p:nvPr/>
        </p:nvSpPr>
        <p:spPr>
          <a:xfrm>
            <a:off x="6256258" y="3911355"/>
            <a:ext cx="2449710"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HPCA 2018</a:t>
            </a:r>
          </a:p>
        </p:txBody>
      </p:sp>
    </p:spTree>
    <p:extLst>
      <p:ext uri="{BB962C8B-B14F-4D97-AF65-F5344CB8AC3E}">
        <p14:creationId xmlns:p14="http://schemas.microsoft.com/office/powerpoint/2010/main" val="740607702"/>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DRAM Latency PUFs</a:t>
            </a:r>
          </a:p>
        </p:txBody>
      </p:sp>
      <p:sp>
        <p:nvSpPr>
          <p:cNvPr id="3" name="Content Placeholder 2"/>
          <p:cNvSpPr>
            <a:spLocks noGrp="1"/>
          </p:cNvSpPr>
          <p:nvPr>
            <p:ph idx="1"/>
          </p:nvPr>
        </p:nvSpPr>
        <p:spPr>
          <a:xfrm>
            <a:off x="228600" y="980728"/>
            <a:ext cx="8915400" cy="5193723"/>
          </a:xfrm>
        </p:spPr>
        <p:txBody>
          <a:bodyPr/>
          <a:lstStyle/>
          <a:p>
            <a:r>
              <a:rPr lang="en-US" sz="2000" dirty="0" err="1"/>
              <a:t>Jeremie</a:t>
            </a:r>
            <a:r>
              <a:rPr lang="en-US" sz="2000" dirty="0"/>
              <a:t> S. Kim, Minesh Patel, Hasan Hassan, and </a:t>
            </a:r>
            <a:r>
              <a:rPr lang="en-US" sz="2000" u="sng" dirty="0"/>
              <a:t>Onur Mutlu</a:t>
            </a:r>
            <a:r>
              <a:rPr lang="en-US" sz="2000" dirty="0"/>
              <a:t>,</a:t>
            </a:r>
            <a:br>
              <a:rPr lang="en-US" sz="2000" dirty="0"/>
            </a:br>
            <a:r>
              <a:rPr lang="en-US" sz="2000" b="1" dirty="0">
                <a:hlinkClick r:id="rId2"/>
              </a:rPr>
              <a:t>"The DRAM Latency PUF: Quickly Evaluating Physical Unclonable Functions by Exploiting the Latency-Reliability Tradeoff in Modern DRAM Devices"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9"/>
          <a:stretch>
            <a:fillRect/>
          </a:stretch>
        </p:blipFill>
        <p:spPr>
          <a:xfrm>
            <a:off x="0" y="4224367"/>
            <a:ext cx="9144000" cy="1724913"/>
          </a:xfrm>
          <a:prstGeom prst="rect">
            <a:avLst/>
          </a:prstGeom>
        </p:spPr>
      </p:pic>
    </p:spTree>
    <p:extLst>
      <p:ext uri="{BB962C8B-B14F-4D97-AF65-F5344CB8AC3E}">
        <p14:creationId xmlns:p14="http://schemas.microsoft.com/office/powerpoint/2010/main" val="424838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Tiered Latency DRAM</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276</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6160955"/>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1" i="1" u="none" strike="noStrike" kern="1200" cap="none" spc="0" normalizeH="0" baseline="0" noProof="0" dirty="0" err="1">
                <a:ln>
                  <a:noFill/>
                </a:ln>
                <a:solidFill>
                  <a:srgbClr val="FF0000"/>
                </a:solidFill>
                <a:effectLst/>
                <a:uLnTx/>
                <a:uFillTx/>
                <a:latin typeface="Calibri"/>
                <a:ea typeface="+mn-ea"/>
                <a:cs typeface="+mn-cs"/>
              </a:rPr>
              <a:t>Subarray</a:t>
            </a:r>
            <a:r>
              <a:rPr kumimoji="0" lang="en-US" sz="3200" b="1" i="1" u="none" strike="noStrike" kern="1200" cap="none" spc="0" normalizeH="0" baseline="0" noProof="0" dirty="0">
                <a:ln>
                  <a:noFill/>
                </a:ln>
                <a:solidFill>
                  <a:srgbClr val="FF0000"/>
                </a:solidFill>
                <a:effectLst/>
                <a:uLnTx/>
                <a:uFillTx/>
                <a:latin typeface="Calibri"/>
                <a:ea typeface="+mn-ea"/>
                <a:cs typeface="+mn-cs"/>
              </a:rPr>
              <a:t> Latency</a:t>
            </a:r>
            <a:r>
              <a:rPr kumimoji="0" lang="en-US" sz="3200" b="0" i="1" u="none" strike="noStrike" kern="1200" cap="none" spc="0" normalizeH="0" baseline="0" noProof="0" dirty="0">
                <a:ln>
                  <a:noFill/>
                </a:ln>
                <a:solidFill>
                  <a:prstClr val="black"/>
                </a:solidFill>
                <a:effectLst/>
                <a:uLnTx/>
                <a:uFillTx/>
                <a:latin typeface="Calibri"/>
                <a:ea typeface="+mn-ea"/>
                <a:cs typeface="+mn-cs"/>
              </a:rPr>
              <a:t> + I/O Latency</a:t>
            </a:r>
          </a:p>
        </p:txBody>
      </p:sp>
      <p:sp>
        <p:nvSpPr>
          <p:cNvPr id="2" name="Title 1"/>
          <p:cNvSpPr>
            <a:spLocks noGrp="1"/>
          </p:cNvSpPr>
          <p:nvPr>
            <p:ph type="title"/>
          </p:nvPr>
        </p:nvSpPr>
        <p:spPr>
          <a:xfrm>
            <a:off x="0" y="0"/>
            <a:ext cx="8991600" cy="838200"/>
          </a:xfrm>
        </p:spPr>
        <p:txBody>
          <a:bodyPr>
            <a:normAutofit/>
          </a:bodyPr>
          <a:lstStyle/>
          <a:p>
            <a:r>
              <a:rPr lang="en-US"/>
              <a:t>   What 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cell array</a:t>
            </a: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0" b="1" i="0" u="none" strike="noStrike" kern="1200" cap="none" spc="0" normalizeH="0" baseline="0" noProof="0">
                <a:ln>
                  <a:noFill/>
                </a:ln>
                <a:solidFill>
                  <a:prstClr val="black"/>
                </a:solidFill>
                <a:effectLst/>
                <a:uLnTx/>
                <a:uFillTx/>
                <a:latin typeface="Calibri"/>
                <a:ea typeface="+mn-ea"/>
                <a:cs typeface="+mn-cs"/>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0" i="1" u="none" strike="noStrike" kern="1200" cap="none" spc="0" normalizeH="0" baseline="0" noProof="0" dirty="0" err="1">
                <a:ln>
                  <a:noFill/>
                </a:ln>
                <a:solidFill>
                  <a:prstClr val="black"/>
                </a:solidFill>
                <a:effectLst/>
                <a:uLnTx/>
                <a:uFillTx/>
                <a:latin typeface="Calibri"/>
                <a:ea typeface="+mn-ea"/>
                <a:cs typeface="+mn-cs"/>
              </a:rPr>
              <a:t>Subarray</a:t>
            </a:r>
            <a:r>
              <a:rPr kumimoji="0" lang="en-US" sz="3200" b="0" i="1" u="none" strike="noStrike" kern="1200" cap="none" spc="0" normalizeH="0" baseline="0" noProof="0" dirty="0">
                <a:ln>
                  <a:noFill/>
                </a:ln>
                <a:solidFill>
                  <a:prstClr val="black"/>
                </a:solidFill>
                <a:effectLst/>
                <a:uLnTx/>
                <a:uFillTx/>
                <a:latin typeface="Calibri"/>
                <a:ea typeface="+mn-ea"/>
                <a:cs typeface="+mn-cs"/>
              </a:rPr>
              <a:t> Latency + I/O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srgbClr val="FF0000"/>
                  </a:solidFill>
                  <a:effectLst/>
                  <a:uLnTx/>
                  <a:uFillTx/>
                  <a:latin typeface="Calibri"/>
                  <a:ea typeface="+mn-ea"/>
                  <a:cs typeface="+mn-cs"/>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err="1">
                <a:ln>
                  <a:noFill/>
                </a:ln>
                <a:solidFill>
                  <a:prstClr val="white"/>
                </a:solidFill>
                <a:effectLst/>
                <a:uLnTx/>
                <a:uFillTx/>
                <a:latin typeface="Calibri"/>
                <a:ea typeface="+mn-ea"/>
                <a:cs typeface="+mn-cs"/>
              </a:rPr>
              <a:t>Subarray</a:t>
            </a:r>
            <a:endParaRPr kumimoji="0" lang="en-US" sz="2600" b="1" i="0" u="none" strike="noStrike" kern="1200" cap="none" spc="0" normalizeH="0" baseline="0" noProof="0" dirty="0">
              <a:ln>
                <a:noFill/>
              </a:ln>
              <a:solidFill>
                <a:prstClr val="white"/>
              </a:solidFill>
              <a:effectLst/>
              <a:uLnTx/>
              <a:uFillTx/>
              <a:latin typeface="Calibri"/>
              <a:ea typeface="+mn-ea"/>
              <a:cs typeface="+mn-cs"/>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white"/>
                </a:solidFill>
                <a:effectLst/>
                <a:uLnTx/>
                <a:uFillTx/>
                <a:latin typeface="Calibri"/>
                <a:ea typeface="+mn-ea"/>
                <a:cs typeface="+mn-cs"/>
              </a:rPr>
              <a:t>I/O</a:t>
            </a:r>
          </a:p>
        </p:txBody>
      </p:sp>
    </p:spTree>
    <p:extLst>
      <p:ext uri="{BB962C8B-B14F-4D97-AF65-F5344CB8AC3E}">
        <p14:creationId xmlns:p14="http://schemas.microsoft.com/office/powerpoint/2010/main" val="3351190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Why is the </a:t>
            </a:r>
            <a:r>
              <a:rPr lang="en-US" dirty="0" err="1"/>
              <a:t>Subarray</a:t>
            </a:r>
            <a:r>
              <a:rPr lang="en-US" dirty="0"/>
              <a:t> So Slow?</a:t>
            </a:r>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3200" b="1" i="1" u="none" strike="noStrike" kern="1200" cap="none" spc="0" normalizeH="0" baseline="0" noProof="0" dirty="0">
              <a:ln>
                <a:noFill/>
              </a:ln>
              <a:solidFill>
                <a:prstClr val="black"/>
              </a:solidFill>
              <a:effectLst/>
              <a:uLnTx/>
              <a:uFillTx/>
              <a:latin typeface="Calibri"/>
              <a:ea typeface="+mn-ea"/>
              <a:cs typeface="+mn-cs"/>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access</a:t>
              </a: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transistor</a:t>
              </a: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wordline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bitline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err="1">
                  <a:ln>
                    <a:noFill/>
                  </a:ln>
                  <a:solidFill>
                    <a:srgbClr val="FF0000"/>
                  </a:solidFill>
                  <a:effectLst/>
                  <a:uLnTx/>
                  <a:uFillTx/>
                  <a:latin typeface="Calibri"/>
                  <a:ea typeface="+mn-ea"/>
                  <a:cs typeface="Calibri"/>
                </a:rPr>
                <a:t>bitline</a:t>
              </a:r>
              <a:r>
                <a:rPr kumimoji="0" lang="en-US" sz="2400" b="1" i="1" u="none" strike="noStrike" kern="1200" cap="none" spc="0" normalizeH="0" baseline="0" noProof="0" dirty="0">
                  <a:ln>
                    <a:noFill/>
                  </a:ln>
                  <a:solidFill>
                    <a:srgbClr val="FF0000"/>
                  </a:solidFill>
                  <a:effectLst/>
                  <a:uLnTx/>
                  <a:uFillTx/>
                  <a:latin typeface="Calibri"/>
                  <a:ea typeface="+mn-ea"/>
                  <a:cs typeface="Calibri"/>
                </a:rPr>
                <a:t>: 512 cells</a:t>
              </a: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200" b="1" i="0" u="none" strike="noStrike" kern="1200" cap="none" spc="0" normalizeH="0" baseline="0" noProof="0" dirty="0">
                <a:ln>
                  <a:noFill/>
                </a:ln>
                <a:solidFill>
                  <a:prstClr val="black"/>
                </a:solidFill>
                <a:effectLst/>
                <a:uLnTx/>
                <a:uFillTx/>
                <a:latin typeface="Calibri"/>
                <a:ea typeface="+mn-ea"/>
                <a:cs typeface="+mn-cs"/>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mn-cs"/>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mn-cs"/>
            </a:endParaRP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006600"/>
                </a:solidFill>
                <a:effectLst/>
                <a:uLnTx/>
                <a:uFillTx/>
                <a:latin typeface="Calibri"/>
                <a:ea typeface="+mn-ea"/>
                <a:cs typeface="+mn-cs"/>
              </a:rPr>
              <a:t>Amortizes sense amplifier cost </a:t>
            </a:r>
            <a:r>
              <a:rPr kumimoji="0" lang="en-US" sz="2800" b="1" i="0" u="none" strike="noStrike" kern="1200" cap="none" spc="0" normalizeH="0" baseline="0" noProof="0" dirty="0">
                <a:ln>
                  <a:noFill/>
                </a:ln>
                <a:solidFill>
                  <a:srgbClr val="006600"/>
                </a:solidFill>
                <a:effectLst/>
                <a:uLnTx/>
                <a:uFillTx/>
                <a:latin typeface="Calibri"/>
                <a:ea typeface="+mn-ea"/>
                <a:cs typeface="+mn-cs"/>
                <a:sym typeface="Wingdings" pitchFamily="2" charset="2"/>
              </a:rPr>
              <a:t> Small area</a:t>
            </a: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Large </a:t>
            </a:r>
            <a:r>
              <a:rPr kumimoji="0" lang="en-US" sz="2800" b="1" i="0" u="none" strike="noStrike" kern="1200" cap="none" spc="0" normalizeH="0" baseline="0" noProof="0" dirty="0" err="1">
                <a:ln>
                  <a:noFill/>
                </a:ln>
                <a:solidFill>
                  <a:srgbClr val="FF0000"/>
                </a:solidFill>
                <a:effectLst/>
                <a:uLnTx/>
                <a:uFillTx/>
                <a:latin typeface="Calibri"/>
                <a:ea typeface="+mn-ea"/>
                <a:cs typeface="+mn-cs"/>
                <a:sym typeface="Wingdings" pitchFamily="2" charset="2"/>
              </a:rPr>
              <a:t>bitline</a:t>
            </a: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 capacitance  High latency &amp; power</a:t>
            </a:r>
            <a:endParaRPr kumimoji="0" lang="en-US" sz="2800" b="0" i="0" u="none" strike="noStrike" kern="1200" cap="none" spc="0" normalizeH="0" baseline="0" noProof="0" dirty="0">
              <a:ln>
                <a:noFill/>
              </a:ln>
              <a:solidFill>
                <a:srgbClr val="FF0000"/>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4400" b="1" i="1" u="none" strike="noStrike" kern="1200" cap="none" spc="0" normalizeH="0" baseline="0" noProof="0" dirty="0">
              <a:ln>
                <a:noFill/>
              </a:ln>
              <a:solidFill>
                <a:srgbClr val="1F497D"/>
              </a:solidFill>
              <a:effectLst/>
              <a:uLnTx/>
              <a:uFillTx/>
              <a:latin typeface="Calibri"/>
              <a:ea typeface="+mn-ea"/>
              <a:cs typeface="+mn-cs"/>
            </a:endParaRPr>
          </a:p>
          <a:p>
            <a:pPr marL="746125" marR="0" lvl="1" indent="-346075"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Tree>
    <p:extLst>
      <p:ext uri="{BB962C8B-B14F-4D97-AF65-F5344CB8AC3E}">
        <p14:creationId xmlns:p14="http://schemas.microsoft.com/office/powerpoint/2010/main" val="299899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Smaller</a:t>
            </a: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rgbClr val="FFFF00"/>
                </a:solidFill>
                <a:effectLst/>
                <a:uLnTx/>
                <a:uFillTx/>
                <a:latin typeface="Calibri"/>
                <a:ea typeface="+mn-ea"/>
                <a:cs typeface="+mn-cs"/>
              </a:rPr>
              <a:t>Trade-Off: Area vs. Latency</a:t>
            </a:r>
          </a:p>
        </p:txBody>
      </p:sp>
    </p:spTree>
    <p:extLst>
      <p:ext uri="{BB962C8B-B14F-4D97-AF65-F5344CB8AC3E}">
        <p14:creationId xmlns:p14="http://schemas.microsoft.com/office/powerpoint/2010/main" val="4083176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3581400" y="3124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128</a:t>
            </a:r>
          </a:p>
        </p:txBody>
      </p:sp>
      <p:sp>
        <p:nvSpPr>
          <p:cNvPr id="37" name="TextBox 36"/>
          <p:cNvSpPr txBox="1"/>
          <p:nvPr/>
        </p:nvSpPr>
        <p:spPr>
          <a:xfrm>
            <a:off x="4572000" y="36576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6019800" y="3757990"/>
            <a:ext cx="2895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504D"/>
                </a:solidFill>
                <a:effectLst/>
                <a:uLnTx/>
                <a:uFillTx/>
                <a:latin typeface="Calibri"/>
                <a:ea typeface="+mn-ea"/>
                <a:cs typeface="+mn-cs"/>
              </a:rPr>
              <a:t>512 cells/</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bitline</a:t>
            </a:r>
            <a:endParaRPr kumimoji="0" lang="en-US" sz="2800" b="1" i="0" u="none" strike="noStrike" kern="1200" cap="none" spc="0" normalizeH="0" baseline="0" noProof="0" dirty="0">
              <a:ln>
                <a:noFill/>
              </a:ln>
              <a:solidFill>
                <a:srgbClr val="C0504D"/>
              </a:solidFill>
              <a:effectLst/>
              <a:uLnTx/>
              <a:uFillTx/>
              <a:latin typeface="Calibri"/>
              <a:ea typeface="+mn-ea"/>
              <a:cs typeface="+mn-cs"/>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Commodity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Long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Fancy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Short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42779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a:ln>
                  <a:noFill/>
                </a:ln>
                <a:solidFill>
                  <a:srgbClr val="008000"/>
                </a:solidFill>
                <a:effectLst/>
                <a:uLnTx/>
                <a:uFillTx/>
                <a:latin typeface="Calibri"/>
                <a:ea typeface="+mn-ea"/>
                <a:cs typeface="+mn-cs"/>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Short </a:t>
            </a:r>
            <a:r>
              <a:rPr kumimoji="0" lang="en-US" sz="3200" b="1" i="0" u="none" strike="noStrike" kern="1200" cap="none" spc="0" normalizeH="0" baseline="0" noProof="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a:ln>
                <a:noFill/>
              </a:ln>
              <a:solidFill>
                <a:srgbClr val="FFFF00"/>
              </a:solidFill>
              <a:effectLst/>
              <a:uLnTx/>
              <a:uFillTx/>
              <a:latin typeface="Calibri"/>
              <a:ea typeface="+mn-ea"/>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Short </a:t>
              </a:r>
              <a:r>
                <a:rPr kumimoji="0" lang="en-US" sz="3200" b="1" i="1" u="none" strike="noStrike" kern="1200" cap="none" spc="0" normalizeH="0" baseline="0" noProof="0" dirty="0" err="1">
                  <a:ln>
                    <a:noFill/>
                  </a:ln>
                  <a:solidFill>
                    <a:srgbClr val="FFFF66"/>
                  </a:solidFill>
                  <a:effectLst/>
                  <a:uLnTx/>
                  <a:uFillTx/>
                  <a:latin typeface="Calibri"/>
                  <a:ea typeface="+mn-ea"/>
                  <a:cs typeface="+mn-cs"/>
                </a:rPr>
                <a:t>Bitline</a:t>
              </a:r>
              <a:r>
                <a:rPr kumimoji="0" lang="en-US" sz="3200" b="1" i="1" u="none" strike="noStrike" kern="1200" cap="none" spc="0" normalizeH="0" baseline="0" noProof="0" dirty="0">
                  <a:ln>
                    <a:noFill/>
                  </a:ln>
                  <a:solidFill>
                    <a:srgbClr val="FFFF66"/>
                  </a:solidFill>
                  <a:effectLst/>
                  <a:uLnTx/>
                  <a:uFillTx/>
                  <a:latin typeface="Calibri"/>
                  <a:ea typeface="+mn-ea"/>
                  <a:cs typeface="+mn-cs"/>
                </a:rPr>
                <a:t> </a:t>
              </a:r>
              <a:r>
                <a:rPr kumimoji="0" lang="en-US" sz="3200" b="1" i="1" u="none" strike="noStrike" kern="1200" cap="none" spc="0" normalizeH="0" baseline="0" noProof="0" dirty="0">
                  <a:ln>
                    <a:noFill/>
                  </a:ln>
                  <a:solidFill>
                    <a:srgbClr val="FFFF66"/>
                  </a:solidFill>
                  <a:effectLst/>
                  <a:uLnTx/>
                  <a:uFillTx/>
                  <a:latin typeface="Calibri"/>
                  <a:ea typeface="+mn-ea"/>
                  <a:cs typeface="+mn-cs"/>
                  <a:sym typeface="Wingdings"/>
                </a:rPr>
                <a:t> </a:t>
              </a:r>
              <a:r>
                <a:rPr kumimoji="0" lang="en-US" sz="3200" b="1" i="1" u="none" strike="noStrike" kern="1200" cap="none" spc="0" normalizeH="0" baseline="0" noProof="0" dirty="0">
                  <a:ln>
                    <a:noFill/>
                  </a:ln>
                  <a:solidFill>
                    <a:srgbClr val="FFFF66"/>
                  </a:solidFill>
                  <a:effectLst/>
                  <a:uLnTx/>
                  <a:uFillTx/>
                  <a:latin typeface="Calibri"/>
                  <a:ea typeface="+mn-ea"/>
                  <a:cs typeface="+mn-cs"/>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Add Isolation Transistors</a:t>
            </a: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3140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Long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Short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Short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Low Latency</a:t>
              </a: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Small area using 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71090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Commodity DRAM vs. TL-DRAM </a:t>
            </a:r>
            <a:r>
              <a:rPr lang="en-US" sz="2700" dirty="0">
                <a:solidFill>
                  <a:srgbClr val="1A5712"/>
                </a:solidFill>
              </a:rPr>
              <a:t>[HPCA 2013] </a:t>
            </a: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Latency</a:t>
            </a: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Power</a:t>
            </a: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rgbClr val="0000FF"/>
                </a:solidFill>
                <a:effectLst/>
                <a:uLnTx/>
                <a:uFillTx/>
                <a:latin typeface="Calibri"/>
                <a:ea typeface="+mn-ea"/>
                <a:cs typeface="+mn-cs"/>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0000FF"/>
                </a:solidFill>
                <a:effectLst/>
                <a:uLnTx/>
                <a:uFillTx/>
                <a:latin typeface="Calibri"/>
                <a:ea typeface="+mn-ea"/>
                <a:cs typeface="+mn-cs"/>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Latency </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r>
              <a:rPr kumimoji="0" lang="en-US" sz="3600" b="0" i="0" u="none" strike="noStrike" kern="1200" cap="none" spc="0" normalizeH="0" baseline="0" noProof="0" dirty="0" err="1">
                <a:ln>
                  <a:noFill/>
                </a:ln>
                <a:solidFill>
                  <a:prstClr val="black"/>
                </a:solidFill>
                <a:effectLst/>
                <a:uLnTx/>
                <a:uFillTx/>
                <a:latin typeface="Calibri"/>
                <a:ea typeface="+mn-ea"/>
                <a:cs typeface="+mn-cs"/>
              </a:rPr>
              <a:t>tRC</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Area Overhead</a:t>
            </a:r>
          </a:p>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0" u="none" strike="noStrike" kern="1200" cap="none" spc="0" normalizeH="0" baseline="0" noProof="0" dirty="0">
                <a:ln>
                  <a:noFill/>
                </a:ln>
                <a:solidFill>
                  <a:srgbClr val="4F81BD">
                    <a:lumMod val="75000"/>
                  </a:srgbClr>
                </a:solidFill>
                <a:effectLst/>
                <a:uLnTx/>
                <a:uFillTx/>
                <a:latin typeface="Calibri"/>
                <a:ea typeface="+mn-ea"/>
                <a:cs typeface="+mn-cs"/>
              </a:rPr>
              <a:t>~3%</a:t>
            </a:r>
            <a:r>
              <a:rPr kumimoji="0" lang="en-US" sz="2800" b="0" i="0" u="none" strike="noStrike" kern="1200" cap="none" spc="0" normalizeH="0" baseline="0" noProof="0" dirty="0">
                <a:ln>
                  <a:noFill/>
                </a:ln>
                <a:solidFill>
                  <a:prstClr val="black"/>
                </a:solidFill>
                <a:effectLst/>
                <a:uLnTx/>
                <a:uFillTx/>
                <a:latin typeface="Calibri"/>
                <a:ea typeface="+mn-ea"/>
                <a:cs typeface="+mn-cs"/>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 (52.5ns)</a:t>
            </a:r>
          </a:p>
        </p:txBody>
      </p:sp>
    </p:spTree>
    <p:extLst>
      <p:ext uri="{BB962C8B-B14F-4D97-AF65-F5344CB8AC3E}">
        <p14:creationId xmlns:p14="http://schemas.microsoft.com/office/powerpoint/2010/main" val="3852746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(Die-Area)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4419600" y="2743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128</a:t>
            </a:r>
          </a:p>
        </p:txBody>
      </p:sp>
      <p:sp>
        <p:nvSpPr>
          <p:cNvPr id="37" name="TextBox 36"/>
          <p:cNvSpPr txBox="1"/>
          <p:nvPr/>
        </p:nvSpPr>
        <p:spPr>
          <a:xfrm>
            <a:off x="5105400" y="30480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5981700" y="3084493"/>
            <a:ext cx="28956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512 cells/</a:t>
            </a:r>
            <a:r>
              <a:rPr kumimoji="0" lang="en-US" sz="2800" b="1" i="0" u="none" strike="noStrike" kern="1200" cap="none" spc="0" normalizeH="0" baseline="0" noProof="0" dirty="0" err="1">
                <a:ln>
                  <a:noFill/>
                </a:ln>
                <a:solidFill>
                  <a:prstClr val="black"/>
                </a:solidFill>
                <a:effectLst/>
                <a:uLnTx/>
                <a:uFillTx/>
                <a:latin typeface="Calibri"/>
                <a:ea typeface="+mn-ea"/>
                <a:cs typeface="+mn-cs"/>
              </a:rPr>
              <a:t>bitline</a:t>
            </a: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9BBB59">
                    <a:lumMod val="50000"/>
                  </a:srgbClr>
                </a:solidFill>
                <a:effectLst/>
                <a:uLnTx/>
                <a:uFillTx/>
                <a:latin typeface="Calibri"/>
                <a:ea typeface="+mn-ea"/>
                <a:cs typeface="+mn-cs"/>
              </a:rPr>
              <a:t>Near Segment</a:t>
            </a: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Far Segment</a:t>
            </a: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4099337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Leveraging Tiered-Latency DRAM </a:t>
            </a:r>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a:t>TL-DRAM is a </a:t>
            </a:r>
            <a:r>
              <a:rPr lang="en-US" sz="3200" b="1" i="1" dirty="0"/>
              <a:t>substrate</a:t>
            </a:r>
            <a:r>
              <a:rPr lang="en-US" sz="3200" dirty="0"/>
              <a:t> that can be leveraged by the hardware and/or software</a:t>
            </a:r>
          </a:p>
          <a:p>
            <a:pPr>
              <a:lnSpc>
                <a:spcPct val="85000"/>
              </a:lnSpc>
            </a:pPr>
            <a:endParaRPr lang="en-US" sz="1800" dirty="0"/>
          </a:p>
          <a:p>
            <a:pPr>
              <a:lnSpc>
                <a:spcPct val="85000"/>
              </a:lnSpc>
            </a:pPr>
            <a:r>
              <a:rPr lang="en-US" sz="3200" dirty="0"/>
              <a:t>Many potential uses</a:t>
            </a:r>
          </a:p>
          <a:p>
            <a:pPr marL="801688" lvl="1" indent="-344488">
              <a:lnSpc>
                <a:spcPct val="85000"/>
              </a:lnSpc>
              <a:buFont typeface="+mj-lt"/>
              <a:buAutoNum type="arabicPeriod"/>
            </a:pPr>
            <a:r>
              <a:rPr lang="en-US" sz="2800" dirty="0"/>
              <a:t>Use near segment as hardware-managed </a:t>
            </a:r>
            <a:r>
              <a:rPr lang="en-US" sz="2800" b="1" i="1" dirty="0"/>
              <a:t>inclusive</a:t>
            </a:r>
            <a:r>
              <a:rPr lang="en-US" sz="2800" dirty="0"/>
              <a:t> cache to far segment</a:t>
            </a:r>
          </a:p>
          <a:p>
            <a:pPr marL="801688" lvl="1" indent="-344488">
              <a:lnSpc>
                <a:spcPct val="85000"/>
              </a:lnSpc>
              <a:buFont typeface="+mj-lt"/>
              <a:buAutoNum type="arabicPeriod"/>
            </a:pPr>
            <a:r>
              <a:rPr lang="en-US" sz="2800" dirty="0"/>
              <a:t>Use near segment as hardware-managed </a:t>
            </a:r>
            <a:r>
              <a:rPr lang="en-US" sz="2800" b="1" i="1" dirty="0"/>
              <a:t>exclusive</a:t>
            </a:r>
            <a:r>
              <a:rPr lang="en-US" sz="2800" dirty="0"/>
              <a:t> cache to far segment</a:t>
            </a:r>
          </a:p>
          <a:p>
            <a:pPr marL="801688" lvl="1" indent="-344488">
              <a:lnSpc>
                <a:spcPct val="85000"/>
              </a:lnSpc>
              <a:buFont typeface="+mj-lt"/>
              <a:buAutoNum type="arabicPeriod"/>
            </a:pPr>
            <a:r>
              <a:rPr lang="en-US" sz="2800" dirty="0"/>
              <a:t>Profile-based page mapping by operating system</a:t>
            </a:r>
          </a:p>
          <a:p>
            <a:pPr marL="801688" lvl="1" indent="-344488">
              <a:lnSpc>
                <a:spcPct val="85000"/>
              </a:lnSpc>
              <a:buFont typeface="+mj-lt"/>
              <a:buAutoNum type="arabicPeriod"/>
            </a:pPr>
            <a:r>
              <a:rPr lang="en-US" sz="2800" dirty="0"/>
              <a:t>Simply replace DRAM with TL-DRAM </a:t>
            </a:r>
            <a:r>
              <a:rPr lang="en-US" sz="1000" dirty="0">
                <a:latin typeface="Wingdings"/>
                <a:ea typeface="Wingdings"/>
                <a:cs typeface="Wingdings"/>
                <a:sym typeface="Wingdings"/>
              </a:rPr>
              <a:t> </a:t>
            </a:r>
            <a:endParaRPr lang="en-US" sz="2800" dirty="0"/>
          </a:p>
          <a:p>
            <a:pPr marL="457200" lvl="1" indent="0">
              <a:lnSpc>
                <a:spcPct val="85000"/>
              </a:lnSpc>
              <a:buNone/>
            </a:pPr>
            <a:endParaRPr lang="en-US" sz="2800" dirty="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Rectangle 5"/>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4134760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Performance &amp; Power Consumption  </a:t>
            </a:r>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11.5%</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Performance</a:t>
            </a: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Power</a:t>
            </a: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10.7%</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–26%</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srgbClr val="4F81BD">
                    <a:lumMod val="75000"/>
                  </a:srgbClr>
                </a:solidFill>
                <a:effectLst/>
                <a:uLnTx/>
                <a:uFillTx/>
                <a:latin typeface="Calibri"/>
                <a:ea typeface="+mn-ea"/>
                <a:cs typeface="+mn-cs"/>
              </a:rPr>
              <a:t>Using near segment as a cache improves performance and reduces power consumption</a:t>
            </a:r>
          </a:p>
        </p:txBody>
      </p:sp>
      <p:sp>
        <p:nvSpPr>
          <p:cNvPr id="21" name="Rectangle 20"/>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1899645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0080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 Latency</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287</a:t>
            </a:fld>
            <a:endParaRPr lang="en-US">
              <a:solidFill>
                <a:srgbClr val="000000"/>
              </a:solidFill>
            </a:endParaRPr>
          </a:p>
        </p:txBody>
      </p:sp>
    </p:spTree>
    <p:extLst>
      <p:ext uri="{BB962C8B-B14F-4D97-AF65-F5344CB8AC3E}">
        <p14:creationId xmlns:p14="http://schemas.microsoft.com/office/powerpoint/2010/main" val="996314814"/>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a:t>Ramulator</a:t>
            </a:r>
            <a:r>
              <a:rPr lang="en-US" sz="4000" dirty="0"/>
              <a:t>: A Fast and Extensible DRAM Simulator </a:t>
            </a:r>
            <a:br>
              <a:rPr lang="en-US" sz="4000" dirty="0"/>
            </a:br>
            <a:r>
              <a:rPr lang="en-US" sz="4000" dirty="0"/>
              <a:t>	</a:t>
            </a:r>
            <a:r>
              <a:rPr lang="en-US" sz="3000" b="1" dirty="0"/>
              <a:t>[IEEE Comp Arch Letters’15]</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796315199"/>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Motivation</a:t>
            </a:r>
          </a:p>
        </p:txBody>
      </p:sp>
      <p:sp>
        <p:nvSpPr>
          <p:cNvPr id="3" name="Content Placeholder 2"/>
          <p:cNvSpPr>
            <a:spLocks noGrp="1"/>
          </p:cNvSpPr>
          <p:nvPr>
            <p:ph idx="1"/>
          </p:nvPr>
        </p:nvSpPr>
        <p:spPr/>
        <p:txBody>
          <a:bodyPr/>
          <a:lstStyle/>
          <a:p>
            <a:r>
              <a:rPr lang="en-US" sz="2000" dirty="0"/>
              <a:t>DRAM and Memory Controller landscape is changing</a:t>
            </a:r>
          </a:p>
          <a:p>
            <a:r>
              <a:rPr lang="en-US" sz="2000" dirty="0"/>
              <a:t>Many new and upcoming standards</a:t>
            </a:r>
          </a:p>
          <a:p>
            <a:r>
              <a:rPr lang="en-US" sz="2000" dirty="0"/>
              <a:t>Many new controller designs</a:t>
            </a:r>
          </a:p>
          <a:p>
            <a:r>
              <a:rPr lang="en-US" sz="2000" dirty="0"/>
              <a:t>A fast and easy-to-extend simulator is very much needed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4155312005"/>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a:t>
            </a:r>
          </a:p>
        </p:txBody>
      </p:sp>
      <p:sp>
        <p:nvSpPr>
          <p:cNvPr id="3" name="Content Placeholder 2"/>
          <p:cNvSpPr>
            <a:spLocks noGrp="1"/>
          </p:cNvSpPr>
          <p:nvPr>
            <p:ph idx="1"/>
          </p:nvPr>
        </p:nvSpPr>
        <p:spPr/>
        <p:txBody>
          <a:bodyPr/>
          <a:lstStyle/>
          <a:p>
            <a:r>
              <a:rPr lang="en-US" dirty="0"/>
              <a:t>Provides out-of-the box support for many DRAM standards:</a:t>
            </a:r>
          </a:p>
          <a:p>
            <a:pPr lvl="1"/>
            <a:r>
              <a:rPr lang="en-US" dirty="0"/>
              <a:t>DDR3/4, LPDDR3/4, GDDR5, WIO1/2, HBM, plus new proposals (SALP, AL-DRAM, TLDRAM, RowClone, and SARP)</a:t>
            </a:r>
          </a:p>
          <a:p>
            <a:r>
              <a:rPr lang="en-US" dirty="0"/>
              <a:t>~2.5X faster than fastest open-source simulator</a:t>
            </a:r>
          </a:p>
          <a:p>
            <a:r>
              <a:rPr lang="en-US" dirty="0"/>
              <a:t>Modular and extensible to different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30278071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Case Study: Comparison of DRAM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Across 22 workloads, simple CPU model</a:t>
            </a:r>
          </a:p>
        </p:txBody>
      </p:sp>
    </p:spTree>
    <p:extLst>
      <p:ext uri="{BB962C8B-B14F-4D97-AF65-F5344CB8AC3E}">
        <p14:creationId xmlns:p14="http://schemas.microsoft.com/office/powerpoint/2010/main" val="3022279996"/>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Paper and Source Code</a:t>
            </a:r>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p>
          <a:p>
            <a:endParaRPr lang="en-US" dirty="0"/>
          </a:p>
          <a:p>
            <a:r>
              <a:rPr lang="en-US" dirty="0"/>
              <a:t>Source code is released under the liberal MIT License</a:t>
            </a:r>
          </a:p>
          <a:p>
            <a:pPr lvl="1"/>
            <a:r>
              <a:rPr lang="en-US" dirty="0">
                <a:hlinkClick r:id="rId4"/>
              </a:rPr>
              <a:t>https://github.com/CMU-SAFARI/ramulator</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964361565"/>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A Deeper Dive into </a:t>
            </a:r>
            <a:br>
              <a:rPr lang="en-US" dirty="0"/>
            </a:br>
            <a:r>
              <a:rPr lang="en-US" dirty="0"/>
              <a:t>		DRAM Reliability Issues</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2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sz="12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76266626"/>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There are Two Other Solution Directions</a:t>
            </a:r>
          </a:p>
        </p:txBody>
      </p:sp>
      <p:sp>
        <p:nvSpPr>
          <p:cNvPr id="3" name="Content Placeholder 2"/>
          <p:cNvSpPr>
            <a:spLocks noGrp="1"/>
          </p:cNvSpPr>
          <p:nvPr>
            <p:ph idx="1"/>
          </p:nvPr>
        </p:nvSpPr>
        <p:spPr>
          <a:xfrm>
            <a:off x="107504" y="980728"/>
            <a:ext cx="8964488" cy="5193723"/>
          </a:xfrm>
        </p:spPr>
        <p:txBody>
          <a:bodyPr/>
          <a:lstStyle/>
          <a:p>
            <a:r>
              <a:rPr lang="en-US" b="1" dirty="0">
                <a:solidFill>
                  <a:srgbClr val="FF0000"/>
                </a:solidFill>
              </a:rPr>
              <a:t>New Technologies: </a:t>
            </a:r>
            <a:r>
              <a:rPr lang="en-US" dirty="0"/>
              <a:t>Replace or (more likely) augment DRAM with a different technology</a:t>
            </a:r>
          </a:p>
          <a:p>
            <a:pPr lvl="1"/>
            <a:r>
              <a:rPr lang="en-US" dirty="0">
                <a:solidFill>
                  <a:srgbClr val="0000FF"/>
                </a:solidFill>
              </a:rPr>
              <a:t>Non-volatile memories</a:t>
            </a:r>
          </a:p>
          <a:p>
            <a:endParaRPr lang="en-US" dirty="0"/>
          </a:p>
          <a:p>
            <a:r>
              <a:rPr lang="en-US" b="1" dirty="0">
                <a:solidFill>
                  <a:srgbClr val="FF0000"/>
                </a:solidFill>
              </a:rPr>
              <a:t>Embracing Un-reliability:</a:t>
            </a:r>
            <a:r>
              <a:rPr lang="en-US" dirty="0">
                <a:solidFill>
                  <a:srgbClr val="FF0000"/>
                </a:solidFill>
              </a:rPr>
              <a:t> </a:t>
            </a:r>
          </a:p>
          <a:p>
            <a:pPr marL="0" indent="0">
              <a:buNone/>
            </a:pPr>
            <a:r>
              <a:rPr lang="en-US" dirty="0">
                <a:solidFill>
                  <a:srgbClr val="FF0000"/>
                </a:solidFill>
              </a:rPr>
              <a:t>    </a:t>
            </a:r>
            <a:r>
              <a:rPr lang="en-US" dirty="0"/>
              <a:t>Design memories with different reliability</a:t>
            </a:r>
          </a:p>
          <a:p>
            <a:pPr marL="0" indent="0">
              <a:buNone/>
            </a:pPr>
            <a:r>
              <a:rPr lang="en-US" dirty="0"/>
              <a:t>    and store data intelligently across them</a:t>
            </a:r>
          </a:p>
          <a:p>
            <a:pPr marL="0" indent="0">
              <a:buNone/>
            </a:pPr>
            <a:endParaRPr lang="en-US" dirty="0"/>
          </a:p>
          <a:p>
            <a:pPr marL="0" indent="0">
              <a:buNone/>
            </a:pPr>
            <a:endParaRPr lang="en-US" dirty="0"/>
          </a:p>
          <a:p>
            <a:r>
              <a:rPr lang="en-US" dirty="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0000FF"/>
                </a:solidFill>
                <a:effectLst/>
                <a:uLnTx/>
                <a:uFillTx/>
                <a:latin typeface="Calibri"/>
                <a:ea typeface="+mn-ea"/>
                <a:cs typeface="+mn-cs"/>
              </a:rPr>
              <a:t>Fundamental solutions to security require co-design across the hierarchy</a:t>
            </a: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938786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xmlns="">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xmlns="">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3726144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431211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655496" cy="761999"/>
          </a:xfrm>
        </p:spPr>
        <p:txBody>
          <a:bodyPr/>
          <a:lstStyle/>
          <a:p>
            <a:r>
              <a:rPr lang="en-US" dirty="0"/>
              <a:t>Root Causes of Disturbance Errors</a:t>
            </a:r>
          </a:p>
        </p:txBody>
      </p:sp>
      <p:sp>
        <p:nvSpPr>
          <p:cNvPr id="3" name="Content Placeholder 2"/>
          <p:cNvSpPr>
            <a:spLocks noGrp="1"/>
          </p:cNvSpPr>
          <p:nvPr>
            <p:ph idx="1"/>
          </p:nvPr>
        </p:nvSpPr>
        <p:spPr/>
        <p:txBody>
          <a:bodyPr/>
          <a:lstStyle/>
          <a:p>
            <a:pPr>
              <a:lnSpc>
                <a:spcPct val="100000"/>
              </a:lnSpc>
            </a:pPr>
            <a:r>
              <a:rPr lang="en-US" i="1" dirty="0">
                <a:solidFill>
                  <a:schemeClr val="tx2"/>
                </a:solidFill>
              </a:rPr>
              <a:t>Cause 1: Electromagnetic coupling</a:t>
            </a:r>
          </a:p>
          <a:p>
            <a:pPr lvl="1">
              <a:lnSpc>
                <a:spcPct val="100000"/>
              </a:lnSpc>
            </a:pPr>
            <a:r>
              <a:rPr lang="en-US" sz="2800" dirty="0"/>
              <a:t>Toggling the </a:t>
            </a:r>
            <a:r>
              <a:rPr lang="en-US" sz="2800" dirty="0" err="1"/>
              <a:t>wordline</a:t>
            </a:r>
            <a:r>
              <a:rPr lang="en-US" sz="2800" dirty="0"/>
              <a:t> voltage briefly increases the voltage of adjacent </a:t>
            </a:r>
            <a:r>
              <a:rPr lang="en-US" sz="2800" dirty="0" err="1"/>
              <a:t>wordlines</a:t>
            </a:r>
            <a:endParaRPr lang="en-US" sz="2800" dirty="0"/>
          </a:p>
          <a:p>
            <a:pPr lvl="1">
              <a:lnSpc>
                <a:spcPct val="100000"/>
              </a:lnSpc>
            </a:pPr>
            <a:r>
              <a:rPr lang="en-US" sz="2800" dirty="0"/>
              <a:t>Slightly opens adjacent rows </a:t>
            </a:r>
            <a:r>
              <a:rPr lang="en-US" sz="2400" dirty="0">
                <a:sym typeface="Wingdings" panose="05000000000000000000" pitchFamily="2" charset="2"/>
              </a:rPr>
              <a:t></a:t>
            </a:r>
            <a:r>
              <a:rPr lang="en-US" sz="2800" dirty="0">
                <a:sym typeface="Wingdings" panose="05000000000000000000" pitchFamily="2" charset="2"/>
              </a:rPr>
              <a:t> Charge </a:t>
            </a:r>
            <a:r>
              <a:rPr lang="en-US" sz="2800" dirty="0"/>
              <a:t>leakage</a:t>
            </a:r>
          </a:p>
          <a:p>
            <a:pPr>
              <a:lnSpc>
                <a:spcPct val="100000"/>
              </a:lnSpc>
            </a:pPr>
            <a:r>
              <a:rPr lang="en-US" i="1" dirty="0">
                <a:solidFill>
                  <a:schemeClr val="tx2"/>
                </a:solidFill>
              </a:rPr>
              <a:t>Cause 2: Conductive bridges</a:t>
            </a:r>
          </a:p>
          <a:p>
            <a:pPr>
              <a:lnSpc>
                <a:spcPct val="100000"/>
              </a:lnSpc>
            </a:pPr>
            <a:r>
              <a:rPr lang="en-US" i="1" dirty="0">
                <a:solidFill>
                  <a:schemeClr val="tx2"/>
                </a:solidFill>
              </a:rPr>
              <a:t>Cause 3: Hot-carrier injection</a:t>
            </a:r>
            <a:endParaRPr lang="en-US" sz="1000" i="1" dirty="0">
              <a:solidFill>
                <a:schemeClr val="tx2"/>
              </a:solidFill>
            </a:endParaRPr>
          </a:p>
          <a:p>
            <a:pPr marL="0" indent="0">
              <a:lnSpc>
                <a:spcPct val="100000"/>
              </a:lnSpc>
              <a:buNone/>
            </a:pPr>
            <a:endParaRPr lang="en-US" sz="1600" i="1" dirty="0">
              <a:solidFill>
                <a:srgbClr val="FF0000"/>
              </a:solidFill>
            </a:endParaRPr>
          </a:p>
          <a:p>
            <a:pPr marL="0" indent="0">
              <a:lnSpc>
                <a:spcPct val="100000"/>
              </a:lnSpc>
              <a:buNone/>
            </a:pPr>
            <a:endParaRPr lang="en-US" sz="2800" i="1" dirty="0">
              <a:solidFill>
                <a:srgbClr val="FF0000"/>
              </a:solidFill>
            </a:endParaRPr>
          </a:p>
          <a:p>
            <a:pPr marL="0" indent="0">
              <a:lnSpc>
                <a:spcPct val="100000"/>
              </a:lnSpc>
              <a:buNone/>
            </a:pPr>
            <a:r>
              <a:rPr lang="en-US" i="1" dirty="0">
                <a:solidFill>
                  <a:srgbClr val="FF0000"/>
                </a:solidFill>
              </a:rPr>
              <a:t>Confirmed by at least one manufacturer</a:t>
            </a: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495557850"/>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517525" indent="-517525">
              <a:buFont typeface="+mj-lt"/>
              <a:buAutoNum type="arabicPeriod"/>
            </a:pPr>
            <a:r>
              <a:rPr lang="en-US" sz="4000" dirty="0"/>
              <a:t>Most Modules Are at Risk</a:t>
            </a:r>
          </a:p>
          <a:p>
            <a:pPr marL="517525" indent="-517525">
              <a:buFont typeface="+mj-lt"/>
              <a:buAutoNum type="arabicPeriod"/>
            </a:pPr>
            <a:r>
              <a:rPr lang="en-US" sz="4000" dirty="0"/>
              <a:t>Errors vs. Vintage</a:t>
            </a:r>
          </a:p>
          <a:p>
            <a:pPr marL="517525" indent="-517525">
              <a:buFont typeface="+mj-lt"/>
              <a:buAutoNum type="arabicPeriod"/>
            </a:pPr>
            <a:r>
              <a:rPr lang="en-US" sz="4000" dirty="0"/>
              <a:t>Error = Charge Loss</a:t>
            </a:r>
          </a:p>
          <a:p>
            <a:pPr marL="517525" indent="-517525">
              <a:buFont typeface="+mj-lt"/>
              <a:buAutoNum type="arabicPeriod"/>
            </a:pPr>
            <a:r>
              <a:rPr lang="en-US" sz="4000" dirty="0"/>
              <a:t>Adjacency: Aggressor &amp; Victim</a:t>
            </a:r>
          </a:p>
          <a:p>
            <a:pPr marL="517525" indent="-517525">
              <a:buFont typeface="+mj-lt"/>
              <a:buAutoNum type="arabicPeriod"/>
            </a:pPr>
            <a:r>
              <a:rPr lang="en-US" sz="4000" dirty="0"/>
              <a:t>Sensitivity Studies</a:t>
            </a:r>
            <a:endParaRPr lang="en-US" sz="2400" dirty="0"/>
          </a:p>
          <a:p>
            <a:pPr marL="517525" indent="-517525">
              <a:buFont typeface="+mj-lt"/>
              <a:buAutoNum type="arabicPeriod"/>
            </a:pPr>
            <a:r>
              <a:rPr lang="en-US" sz="4000" dirty="0"/>
              <a:t>Other Results in Paper</a:t>
            </a:r>
          </a:p>
          <a:p>
            <a:pPr marL="517525" indent="-517525">
              <a:buFont typeface="+mj-lt"/>
              <a:buAutoNum type="arabicPeriod"/>
            </a:pPr>
            <a:r>
              <a:rPr lang="en-US" sz="4000" dirty="0"/>
              <a:t>Solution Space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6" name="Title 1"/>
          <p:cNvSpPr>
            <a:spLocks noGrp="1"/>
          </p:cNvSpPr>
          <p:nvPr>
            <p:ph type="title"/>
          </p:nvPr>
        </p:nvSpPr>
        <p:spPr>
          <a:xfrm>
            <a:off x="228600" y="-14064"/>
            <a:ext cx="8610600" cy="1066800"/>
          </a:xfrm>
        </p:spPr>
        <p:txBody>
          <a:bodyPr/>
          <a:lstStyle/>
          <a:p>
            <a:r>
              <a:rPr lang="en-US" sz="4400" b="0" dirty="0" err="1">
                <a:solidFill>
                  <a:srgbClr val="1A5712"/>
                </a:solidFill>
                <a:latin typeface="Garamond" charset="0"/>
                <a:ea typeface="ＭＳ Ｐゴシック" charset="0"/>
                <a:cs typeface="ＭＳ Ｐゴシック" charset="0"/>
              </a:rPr>
              <a:t>RowHammer</a:t>
            </a:r>
            <a:r>
              <a:rPr lang="en-US" sz="4400" b="0" dirty="0">
                <a:solidFill>
                  <a:srgbClr val="1A5712"/>
                </a:solidFill>
                <a:latin typeface="Garamond" charset="0"/>
                <a:ea typeface="ＭＳ Ｐゴシック" charset="0"/>
                <a:cs typeface="ＭＳ Ｐゴシック" charset="0"/>
              </a:rPr>
              <a:t> Characterization Results</a:t>
            </a:r>
          </a:p>
        </p:txBody>
      </p:sp>
      <p:sp>
        <p:nvSpPr>
          <p:cNvPr id="7" name="Rectangle 6"/>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4227426782"/>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4. Adjacency: Aggressor &amp; Victim</a:t>
            </a:r>
          </a:p>
        </p:txBody>
      </p:sp>
      <p:pic>
        <p:nvPicPr>
          <p:cNvPr id="6" name="Blank"/>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681488" y="990600"/>
            <a:ext cx="7810972" cy="4164240"/>
          </a:xfrm>
        </p:spPr>
      </p:pic>
      <p:pic>
        <p:nvPicPr>
          <p:cNvPr id="14"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88" y="990600"/>
            <a:ext cx="7810972" cy="4164240"/>
          </a:xfrm>
          <a:prstGeom prst="rect">
            <a:avLst/>
          </a:prstGeom>
        </p:spPr>
      </p:pic>
      <p:sp>
        <p:nvSpPr>
          <p:cNvPr id="13" name="Punchline"/>
          <p:cNvSpPr txBox="1"/>
          <p:nvPr/>
        </p:nvSpPr>
        <p:spPr>
          <a:xfrm>
            <a:off x="530003" y="5718692"/>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Most aggressors &amp; victims are adjacent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Disclaimer"/>
          <p:cNvSpPr txBox="1"/>
          <p:nvPr/>
        </p:nvSpPr>
        <p:spPr>
          <a:xfrm>
            <a:off x="685800" y="5105400"/>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For three modules with the most errors (only first bank)</a:t>
            </a:r>
          </a:p>
        </p:txBody>
      </p:sp>
      <p:sp>
        <p:nvSpPr>
          <p:cNvPr id="8" name="Adjacent"/>
          <p:cNvSpPr/>
          <p:nvPr/>
        </p:nvSpPr>
        <p:spPr>
          <a:xfrm>
            <a:off x="45180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9" name="Adjacent"/>
          <p:cNvSpPr/>
          <p:nvPr/>
        </p:nvSpPr>
        <p:spPr>
          <a:xfrm>
            <a:off x="53181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10" name="Adjacent"/>
          <p:cNvSpPr/>
          <p:nvPr/>
        </p:nvSpPr>
        <p:spPr>
          <a:xfrm>
            <a:off x="4914900" y="1390650"/>
            <a:ext cx="403225" cy="309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11" name="Non-Adjacent"/>
          <p:cNvSpPr/>
          <p:nvPr/>
        </p:nvSpPr>
        <p:spPr>
          <a:xfrm>
            <a:off x="6118224"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Non-Adjacent</a:t>
            </a:r>
          </a:p>
        </p:txBody>
      </p:sp>
      <p:sp>
        <p:nvSpPr>
          <p:cNvPr id="12" name="Non-Adjacent"/>
          <p:cNvSpPr/>
          <p:nvPr/>
        </p:nvSpPr>
        <p:spPr>
          <a:xfrm>
            <a:off x="1756773"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Non-Adjacent</a:t>
            </a:r>
          </a:p>
        </p:txBody>
      </p:sp>
    </p:spTree>
    <p:extLst>
      <p:ext uri="{BB962C8B-B14F-4D97-AF65-F5344CB8AC3E}">
        <p14:creationId xmlns:p14="http://schemas.microsoft.com/office/powerpoint/2010/main" val="371745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animBg="1"/>
      <p:bldP spid="9" grpId="0" animBg="1"/>
      <p:bldP spid="11" grpId="0" animBg="1"/>
      <p:bldP spid="12"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pic>
        <p:nvPicPr>
          <p:cNvPr id="19"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sp>
        <p:nvSpPr>
          <p:cNvPr id="7" name="Disclaimer"/>
          <p:cNvSpPr txBox="1"/>
          <p:nvPr/>
        </p:nvSpPr>
        <p:spPr>
          <a:xfrm>
            <a:off x="685800" y="5032892"/>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For three modules with the most errors (only first bank)</a:t>
            </a:r>
          </a:p>
        </p:txBody>
      </p:sp>
      <p:sp>
        <p:nvSpPr>
          <p:cNvPr id="9" name="NotAllowed"/>
          <p:cNvSpPr/>
          <p:nvPr/>
        </p:nvSpPr>
        <p:spPr>
          <a:xfrm>
            <a:off x="2381251" y="1447800"/>
            <a:ext cx="493712" cy="2905125"/>
          </a:xfrm>
          <a:prstGeom prst="rect">
            <a:avLst/>
          </a:prstGeom>
          <a:solidFill>
            <a:srgbClr val="00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Light"/>
                <a:ea typeface="+mn-ea"/>
                <a:cs typeface="+mn-cs"/>
              </a:rPr>
              <a:t>Not Allowed</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Less frequent accesses </a:t>
            </a:r>
            <a:r>
              <a:rPr kumimoji="0" lang="en-US" sz="32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a:t>
            </a: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 Fewer errors</a:t>
            </a:r>
            <a:endParaRPr kumimoji="0" lang="en-US" sz="3600" b="0" i="1" u="none" strike="noStrike" kern="1200" cap="none" spc="0" normalizeH="0" baseline="0" noProof="0" dirty="0">
              <a:ln>
                <a:noFill/>
              </a:ln>
              <a:solidFill>
                <a:srgbClr val="FF0000"/>
              </a:solidFill>
              <a:effectLst/>
              <a:uLnTx/>
              <a:uFillTx/>
              <a:latin typeface="Calibri Light"/>
              <a:ea typeface="+mn-ea"/>
              <a:cs typeface="+mn-cs"/>
            </a:endParaRPr>
          </a:p>
        </p:txBody>
      </p:sp>
      <p:cxnSp>
        <p:nvCxnSpPr>
          <p:cNvPr id="12" name="55nsBorder"/>
          <p:cNvCxnSpPr/>
          <p:nvPr/>
        </p:nvCxnSpPr>
        <p:spPr>
          <a:xfrm flipV="1">
            <a:off x="2919795"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55ns"/>
          <p:cNvSpPr/>
          <p:nvPr/>
        </p:nvSpPr>
        <p:spPr>
          <a:xfrm rot="16200000">
            <a:off x="2154427" y="3345656"/>
            <a:ext cx="1533527"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55ns</a:t>
            </a:r>
          </a:p>
        </p:txBody>
      </p:sp>
      <p:sp>
        <p:nvSpPr>
          <p:cNvPr id="4" name="Zero"/>
          <p:cNvSpPr/>
          <p:nvPr/>
        </p:nvSpPr>
        <p:spPr>
          <a:xfrm>
            <a:off x="719328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Zero"/>
          <p:cNvSpPr/>
          <p:nvPr/>
        </p:nvSpPr>
        <p:spPr>
          <a:xfrm>
            <a:off x="477012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 name="Zero"/>
          <p:cNvSpPr/>
          <p:nvPr/>
        </p:nvSpPr>
        <p:spPr>
          <a:xfrm>
            <a:off x="669544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 name="500nsLine"/>
          <p:cNvCxnSpPr/>
          <p:nvPr/>
        </p:nvCxnSpPr>
        <p:spPr>
          <a:xfrm flipV="1">
            <a:off x="7309518"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500ns"/>
          <p:cNvSpPr/>
          <p:nvPr/>
        </p:nvSpPr>
        <p:spPr>
          <a:xfrm rot="16200000">
            <a:off x="6086951" y="2888457"/>
            <a:ext cx="2447925"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500ns</a:t>
            </a: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2" name="Title 1"/>
          <p:cNvSpPr>
            <a:spLocks noGrp="1"/>
          </p:cNvSpPr>
          <p:nvPr>
            <p:ph type="title"/>
          </p:nvPr>
        </p:nvSpPr>
        <p:spPr/>
        <p:txBody>
          <a:bodyPr/>
          <a:lstStyle/>
          <a:p>
            <a:r>
              <a:rPr lang="en-US" sz="4000" dirty="0"/>
              <a:t>❶ </a:t>
            </a:r>
            <a:r>
              <a:rPr lang="en-US" dirty="0"/>
              <a:t>Access Interval (Aggressor)</a:t>
            </a:r>
          </a:p>
        </p:txBody>
      </p:sp>
    </p:spTree>
    <p:extLst>
      <p:ext uri="{BB962C8B-B14F-4D97-AF65-F5344CB8AC3E}">
        <p14:creationId xmlns:p14="http://schemas.microsoft.com/office/powerpoint/2010/main" val="313014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9" grpId="0"/>
      <p:bldP spid="10" grpId="0"/>
      <p:bldP spid="4" grpId="0" animBg="1"/>
      <p:bldP spid="17" grpId="0" animBg="1"/>
      <p:bldP spid="18" grpId="0" animBg="1"/>
      <p:bldP spid="16"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pic>
        <p:nvPicPr>
          <p:cNvPr id="3"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sp>
        <p:nvSpPr>
          <p:cNvPr id="7" name="Disclaimer"/>
          <p:cNvSpPr txBox="1"/>
          <p:nvPr/>
        </p:nvSpPr>
        <p:spPr>
          <a:xfrm>
            <a:off x="533400" y="5029200"/>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Using three modules with the most errors (only first bank)</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More frequent refreshes </a:t>
            </a:r>
            <a:r>
              <a:rPr kumimoji="0" lang="en-US" sz="32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a:t>
            </a: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 Fewer errors</a:t>
            </a:r>
          </a:p>
        </p:txBody>
      </p:sp>
      <p:cxnSp>
        <p:nvCxnSpPr>
          <p:cNvPr id="18" name="9msLine"/>
          <p:cNvCxnSpPr/>
          <p:nvPr/>
        </p:nvCxnSpPr>
        <p:spPr>
          <a:xfrm flipV="1">
            <a:off x="2820827"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Reduction"/>
          <p:cNvSpPr/>
          <p:nvPr/>
        </p:nvSpPr>
        <p:spPr>
          <a:xfrm>
            <a:off x="2820826" y="1447800"/>
            <a:ext cx="2023185" cy="614362"/>
          </a:xfrm>
          <a:prstGeom prst="lef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~7x</a:t>
            </a:r>
            <a:r>
              <a:rPr kumimoji="0" lang="en-US" sz="24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 frequent</a:t>
            </a:r>
          </a:p>
        </p:txBody>
      </p:sp>
      <p:cxnSp>
        <p:nvCxnSpPr>
          <p:cNvPr id="20" name="64msLine"/>
          <p:cNvCxnSpPr/>
          <p:nvPr/>
        </p:nvCxnSpPr>
        <p:spPr>
          <a:xfrm flipV="1">
            <a:off x="4844012"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64ms"/>
          <p:cNvSpPr/>
          <p:nvPr/>
        </p:nvSpPr>
        <p:spPr>
          <a:xfrm rot="16200000">
            <a:off x="4075039" y="3345657"/>
            <a:ext cx="1533526"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64ms</a:t>
            </a:r>
          </a:p>
        </p:txBody>
      </p:sp>
      <p:sp>
        <p:nvSpPr>
          <p:cNvPr id="23" name="Zero"/>
          <p:cNvSpPr/>
          <p:nvPr/>
        </p:nvSpPr>
        <p:spPr>
          <a:xfrm>
            <a:off x="2709862"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Zero"/>
          <p:cNvSpPr/>
          <p:nvPr/>
        </p:nvSpPr>
        <p:spPr>
          <a:xfrm>
            <a:off x="3014980" y="4221183"/>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Zero"/>
          <p:cNvSpPr/>
          <p:nvPr/>
        </p:nvSpPr>
        <p:spPr>
          <a:xfrm>
            <a:off x="2769869" y="4218864"/>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2" name="Title 1"/>
          <p:cNvSpPr>
            <a:spLocks noGrp="1"/>
          </p:cNvSpPr>
          <p:nvPr>
            <p:ph type="title"/>
          </p:nvPr>
        </p:nvSpPr>
        <p:spPr/>
        <p:txBody>
          <a:bodyPr/>
          <a:lstStyle/>
          <a:p>
            <a:r>
              <a:rPr lang="en-US" sz="4000" dirty="0"/>
              <a:t>❷</a:t>
            </a:r>
            <a:r>
              <a:rPr lang="en-US" dirty="0"/>
              <a:t> Refresh Interval</a:t>
            </a:r>
          </a:p>
        </p:txBody>
      </p:sp>
    </p:spTree>
    <p:extLst>
      <p:ext uri="{BB962C8B-B14F-4D97-AF65-F5344CB8AC3E}">
        <p14:creationId xmlns:p14="http://schemas.microsoft.com/office/powerpoint/2010/main" val="752441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1" grpId="0" animBg="1"/>
      <p:bldP spid="23" grpId="0" animBg="1"/>
      <p:bldP spid="25" grpId="0" animBg="1"/>
      <p:bldP spid="26"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ounded Rectangle 37"/>
          <p:cNvSpPr/>
          <p:nvPr/>
        </p:nvSpPr>
        <p:spPr>
          <a:xfrm>
            <a:off x="5867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 name="67Text"/>
          <p:cNvSpPr txBox="1"/>
          <p:nvPr/>
        </p:nvSpPr>
        <p:spPr>
          <a:xfrm>
            <a:off x="5867400" y="10668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mbria Math" panose="02040503050406030204" pitchFamily="18" charset="0"/>
                <a:ea typeface="Cambria Math" panose="02040503050406030204" pitchFamily="18" charset="0"/>
                <a:cs typeface="+mn-cs"/>
              </a:rPr>
              <a:t>RowStripe</a:t>
            </a:r>
            <a:endPar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endParaRPr>
          </a:p>
        </p:txBody>
      </p:sp>
      <p:cxnSp>
        <p:nvCxnSpPr>
          <p:cNvPr id="40" name="Straight Arrow Connector 39"/>
          <p:cNvCxnSpPr>
            <a:stCxn id="38" idx="3"/>
            <a:endCxn id="38" idx="1"/>
          </p:cNvCxnSpPr>
          <p:nvPr/>
        </p:nvCxnSpPr>
        <p:spPr>
          <a:xfrm flipH="1">
            <a:off x="5867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67Text"/>
          <p:cNvSpPr txBox="1"/>
          <p:nvPr/>
        </p:nvSpPr>
        <p:spPr>
          <a:xfrm>
            <a:off x="5791200" y="3314700"/>
            <a:ext cx="21336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a:t>
            </a:r>
            <a:r>
              <a:rPr kumimoji="0" lang="en-US" sz="2800" b="0" i="0" u="none" strike="noStrike" kern="1200" cap="none" spc="0" normalizeH="0" baseline="0" noProof="0" dirty="0" err="1">
                <a:ln>
                  <a:noFill/>
                </a:ln>
                <a:solidFill>
                  <a:prstClr val="black"/>
                </a:solidFill>
                <a:effectLst/>
                <a:uLnTx/>
                <a:uFillTx/>
                <a:latin typeface="Cambria Math" panose="02040503050406030204" pitchFamily="18" charset="0"/>
                <a:ea typeface="Cambria Math" panose="02040503050406030204" pitchFamily="18" charset="0"/>
                <a:cs typeface="+mn-cs"/>
              </a:rPr>
              <a:t>RowStripe</a:t>
            </a:r>
            <a:endPar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endParaRPr>
          </a:p>
        </p:txBody>
      </p:sp>
      <p:sp>
        <p:nvSpPr>
          <p:cNvPr id="30" name="Rounded Rectangle 29"/>
          <p:cNvSpPr/>
          <p:nvPr/>
        </p:nvSpPr>
        <p:spPr>
          <a:xfrm>
            <a:off x="1295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 name="Title 1"/>
          <p:cNvSpPr>
            <a:spLocks noGrp="1"/>
          </p:cNvSpPr>
          <p:nvPr>
            <p:ph type="title"/>
          </p:nvPr>
        </p:nvSpPr>
        <p:spPr/>
        <p:txBody>
          <a:bodyPr/>
          <a:lstStyle/>
          <a:p>
            <a:r>
              <a:rPr lang="en-US" sz="4000" dirty="0"/>
              <a:t>❸</a:t>
            </a:r>
            <a:r>
              <a:rPr lang="en-US" dirty="0"/>
              <a:t> Data Pattern</a:t>
            </a:r>
          </a:p>
        </p:txBody>
      </p:sp>
      <p:grpSp>
        <p:nvGrpSpPr>
          <p:cNvPr id="9" name="Group 8"/>
          <p:cNvGrpSpPr/>
          <p:nvPr/>
        </p:nvGrpSpPr>
        <p:grpSpPr>
          <a:xfrm>
            <a:off x="1514475" y="1600200"/>
            <a:ext cx="1524000" cy="1524000"/>
            <a:chOff x="6096000" y="4114800"/>
            <a:chExt cx="2133600" cy="1524000"/>
          </a:xfrm>
        </p:grpSpPr>
        <p:sp>
          <p:nvSpPr>
            <p:cNvPr id="4"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5"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6"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7"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grpSp>
      <p:grpSp>
        <p:nvGrpSpPr>
          <p:cNvPr id="15" name="Group 14"/>
          <p:cNvGrpSpPr/>
          <p:nvPr/>
        </p:nvGrpSpPr>
        <p:grpSpPr>
          <a:xfrm>
            <a:off x="1533525" y="3848101"/>
            <a:ext cx="1524000" cy="1524000"/>
            <a:chOff x="6096000" y="4114800"/>
            <a:chExt cx="2133600" cy="1524000"/>
          </a:xfrm>
        </p:grpSpPr>
        <p:sp>
          <p:nvSpPr>
            <p:cNvPr id="1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grpSp>
      <p:grpSp>
        <p:nvGrpSpPr>
          <p:cNvPr id="20" name="Group 19"/>
          <p:cNvGrpSpPr/>
          <p:nvPr/>
        </p:nvGrpSpPr>
        <p:grpSpPr>
          <a:xfrm>
            <a:off x="6096000" y="1600200"/>
            <a:ext cx="1524000" cy="1524000"/>
            <a:chOff x="6096000" y="4114800"/>
            <a:chExt cx="2133600" cy="1524000"/>
          </a:xfrm>
        </p:grpSpPr>
        <p:sp>
          <p:nvSpPr>
            <p:cNvPr id="21"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2"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3"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4"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grpSp>
      <p:grpSp>
        <p:nvGrpSpPr>
          <p:cNvPr id="25" name="Group 24"/>
          <p:cNvGrpSpPr/>
          <p:nvPr/>
        </p:nvGrpSpPr>
        <p:grpSpPr>
          <a:xfrm>
            <a:off x="6096000" y="3848101"/>
            <a:ext cx="1524000" cy="1524000"/>
            <a:chOff x="6096000" y="4114800"/>
            <a:chExt cx="2133600" cy="1524000"/>
          </a:xfrm>
        </p:grpSpPr>
        <p:sp>
          <p:nvSpPr>
            <p:cNvPr id="2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grpSp>
      <p:sp>
        <p:nvSpPr>
          <p:cNvPr id="32" name="67Text"/>
          <p:cNvSpPr txBox="1"/>
          <p:nvPr/>
        </p:nvSpPr>
        <p:spPr>
          <a:xfrm>
            <a:off x="1295400" y="10668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Solid</a:t>
            </a:r>
          </a:p>
        </p:txBody>
      </p:sp>
      <p:cxnSp>
        <p:nvCxnSpPr>
          <p:cNvPr id="34" name="Straight Arrow Connector 33"/>
          <p:cNvCxnSpPr>
            <a:stCxn id="30" idx="3"/>
            <a:endCxn id="30" idx="1"/>
          </p:cNvCxnSpPr>
          <p:nvPr/>
        </p:nvCxnSpPr>
        <p:spPr>
          <a:xfrm flipH="1">
            <a:off x="1295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67Text"/>
          <p:cNvSpPr txBox="1"/>
          <p:nvPr/>
        </p:nvSpPr>
        <p:spPr>
          <a:xfrm>
            <a:off x="1295400" y="33147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~Solid</a:t>
            </a:r>
          </a:p>
        </p:txBody>
      </p:sp>
      <p:sp>
        <p:nvSpPr>
          <p:cNvPr id="44" name="Wave 43"/>
          <p:cNvSpPr/>
          <p:nvPr/>
        </p:nvSpPr>
        <p:spPr>
          <a:xfrm rot="20625612">
            <a:off x="5258502" y="2483872"/>
            <a:ext cx="3213542" cy="1669534"/>
          </a:xfrm>
          <a:prstGeom prst="wave">
            <a:avLst>
              <a:gd name="adj1" fmla="val 12500"/>
              <a:gd name="adj2" fmla="val -357"/>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white"/>
                </a:solidFill>
                <a:effectLst/>
                <a:uLnTx/>
                <a:uFillTx/>
                <a:latin typeface="Calibri Light"/>
                <a:ea typeface="+mn-ea"/>
                <a:cs typeface="+mn-cs"/>
              </a:rPr>
              <a:t>10x Errors</a:t>
            </a:r>
          </a:p>
        </p:txBody>
      </p:sp>
      <p:sp>
        <p:nvSpPr>
          <p:cNvPr id="45"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Errors affected by data stored in other cells </a:t>
            </a:r>
          </a:p>
        </p:txBody>
      </p:sp>
      <p:sp>
        <p:nvSpPr>
          <p:cNvPr id="8" name="Slide Number Placeholder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4242244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 Other Results (in Paper)</a:t>
            </a:r>
          </a:p>
        </p:txBody>
      </p:sp>
      <p:sp>
        <p:nvSpPr>
          <p:cNvPr id="3" name="Content Placeholder 2"/>
          <p:cNvSpPr>
            <a:spLocks noGrp="1"/>
          </p:cNvSpPr>
          <p:nvPr>
            <p:ph idx="1"/>
          </p:nvPr>
        </p:nvSpPr>
        <p:spPr/>
        <p:txBody>
          <a:bodyPr/>
          <a:lstStyle/>
          <a:p>
            <a:r>
              <a:rPr lang="en-US" sz="3200" i="1" dirty="0">
                <a:solidFill>
                  <a:schemeClr val="tx2"/>
                </a:solidFill>
              </a:rPr>
              <a:t>Victim Cells </a:t>
            </a:r>
            <a:r>
              <a:rPr lang="en-US" sz="3200" i="1" dirty="0">
                <a:solidFill>
                  <a:schemeClr val="tx2"/>
                </a:solidFill>
                <a:latin typeface="Cambria Math" panose="02040503050406030204" pitchFamily="18" charset="0"/>
                <a:ea typeface="Cambria Math" panose="02040503050406030204" pitchFamily="18" charset="0"/>
              </a:rPr>
              <a:t>≠</a:t>
            </a:r>
            <a:r>
              <a:rPr lang="en-US" sz="3200" i="1" dirty="0">
                <a:solidFill>
                  <a:schemeClr val="tx2"/>
                </a:solidFill>
                <a:ea typeface="Cambria Math" panose="02040503050406030204" pitchFamily="18" charset="0"/>
              </a:rPr>
              <a:t> Weak Cells (i.e., leaky cells)</a:t>
            </a:r>
          </a:p>
          <a:p>
            <a:pPr lvl="1"/>
            <a:r>
              <a:rPr lang="en-US" sz="2800" dirty="0">
                <a:ea typeface="Cambria Math" panose="02040503050406030204" pitchFamily="18" charset="0"/>
              </a:rPr>
              <a:t>Almost no overlap between them</a:t>
            </a:r>
          </a:p>
          <a:p>
            <a:pPr lvl="1"/>
            <a:endParaRPr lang="en-US" dirty="0"/>
          </a:p>
          <a:p>
            <a:r>
              <a:rPr lang="en-US" sz="3200" i="1" dirty="0">
                <a:solidFill>
                  <a:schemeClr val="tx2"/>
                </a:solidFill>
              </a:rPr>
              <a:t>Errors not strongly affected by temperature</a:t>
            </a:r>
          </a:p>
          <a:p>
            <a:pPr lvl="1"/>
            <a:r>
              <a:rPr lang="en-US" sz="2800" dirty="0"/>
              <a:t>Default temperature: </a:t>
            </a:r>
            <a:r>
              <a:rPr lang="en-US" sz="2600" dirty="0">
                <a:latin typeface="Cambria Math" panose="02040503050406030204" pitchFamily="18" charset="0"/>
                <a:ea typeface="Cambria Math" panose="02040503050406030204" pitchFamily="18" charset="0"/>
              </a:rPr>
              <a:t>50°C</a:t>
            </a:r>
          </a:p>
          <a:p>
            <a:pPr lvl="1"/>
            <a:r>
              <a:rPr lang="en-US" sz="2800" dirty="0"/>
              <a:t>At </a:t>
            </a:r>
            <a:r>
              <a:rPr lang="en-US" sz="2600" dirty="0">
                <a:latin typeface="Cambria Math" panose="02040503050406030204" pitchFamily="18" charset="0"/>
                <a:ea typeface="Cambria Math" panose="02040503050406030204" pitchFamily="18" charset="0"/>
              </a:rPr>
              <a:t>30°C</a:t>
            </a:r>
            <a:r>
              <a:rPr lang="en-US" sz="2800" dirty="0"/>
              <a:t> and </a:t>
            </a:r>
            <a:r>
              <a:rPr lang="en-US" sz="2600" dirty="0">
                <a:latin typeface="Cambria Math" panose="02040503050406030204" pitchFamily="18" charset="0"/>
                <a:ea typeface="Cambria Math" panose="02040503050406030204" pitchFamily="18" charset="0"/>
              </a:rPr>
              <a:t>70°C</a:t>
            </a:r>
            <a:r>
              <a:rPr lang="en-US" sz="2800" dirty="0"/>
              <a:t>, number of errors changes </a:t>
            </a:r>
            <a:r>
              <a:rPr lang="en-US" sz="2600" dirty="0">
                <a:latin typeface="Cambria Math" panose="02040503050406030204" pitchFamily="18" charset="0"/>
                <a:ea typeface="Cambria Math" panose="02040503050406030204" pitchFamily="18" charset="0"/>
              </a:rPr>
              <a:t>&lt;15%</a:t>
            </a:r>
          </a:p>
          <a:p>
            <a:pPr lvl="1"/>
            <a:endParaRPr lang="en-US" dirty="0">
              <a:ea typeface="Cambria Math" panose="02040503050406030204" pitchFamily="18" charset="0"/>
            </a:endParaRPr>
          </a:p>
          <a:p>
            <a:r>
              <a:rPr lang="en-US" sz="3200" i="1" dirty="0">
                <a:solidFill>
                  <a:srgbClr val="FF0000"/>
                </a:solidFill>
                <a:ea typeface="Cambria Math" panose="02040503050406030204" pitchFamily="18" charset="0"/>
              </a:rPr>
              <a:t>Errors are repeatable</a:t>
            </a:r>
          </a:p>
          <a:p>
            <a:pPr lvl="1"/>
            <a:r>
              <a:rPr lang="en-US" sz="2800" dirty="0">
                <a:ea typeface="Cambria Math" panose="02040503050406030204" pitchFamily="18" charset="0"/>
              </a:rPr>
              <a:t>Across ten iterations of testing, &gt;</a:t>
            </a:r>
            <a:r>
              <a:rPr lang="en-US" sz="2600" dirty="0">
                <a:latin typeface="Cambria Math" panose="02040503050406030204" pitchFamily="18" charset="0"/>
                <a:ea typeface="Cambria Math" panose="02040503050406030204" pitchFamily="18" charset="0"/>
              </a:rPr>
              <a:t>70%</a:t>
            </a:r>
            <a:r>
              <a:rPr lang="en-US" sz="2800" dirty="0">
                <a:ea typeface="Cambria Math" panose="02040503050406030204" pitchFamily="18" charset="0"/>
              </a:rPr>
              <a:t> of victim cells had errors in every iteration</a:t>
            </a:r>
          </a:p>
          <a:p>
            <a:pPr lvl="1"/>
            <a:endParaRPr lang="en-US" dirty="0"/>
          </a:p>
          <a:p>
            <a:pPr lvl="1"/>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479445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 Other Results (in Paper) cont’d</a:t>
            </a:r>
          </a:p>
        </p:txBody>
      </p:sp>
      <p:sp>
        <p:nvSpPr>
          <p:cNvPr id="3" name="Content Placeholder 2"/>
          <p:cNvSpPr>
            <a:spLocks noGrp="1"/>
          </p:cNvSpPr>
          <p:nvPr>
            <p:ph idx="1"/>
          </p:nvPr>
        </p:nvSpPr>
        <p:spPr/>
        <p:txBody>
          <a:bodyPr/>
          <a:lstStyle/>
          <a:p>
            <a:r>
              <a:rPr lang="en-US" sz="3200" i="1" dirty="0">
                <a:solidFill>
                  <a:schemeClr val="tx2"/>
                </a:solidFill>
              </a:rPr>
              <a:t>As many as </a:t>
            </a:r>
            <a:r>
              <a:rPr lang="en-US" sz="3000" dirty="0">
                <a:solidFill>
                  <a:schemeClr val="tx2"/>
                </a:solidFill>
                <a:latin typeface="Cambria Math" panose="02040503050406030204" pitchFamily="18" charset="0"/>
                <a:ea typeface="Cambria Math" panose="02040503050406030204" pitchFamily="18" charset="0"/>
              </a:rPr>
              <a:t>4</a:t>
            </a:r>
            <a:r>
              <a:rPr lang="en-US" sz="3200" i="1" dirty="0">
                <a:solidFill>
                  <a:schemeClr val="tx2"/>
                </a:solidFill>
              </a:rPr>
              <a:t> errors per cache-line</a:t>
            </a:r>
            <a:endParaRPr lang="en-US" sz="3200" i="1" dirty="0">
              <a:solidFill>
                <a:schemeClr val="tx2"/>
              </a:solidFill>
              <a:ea typeface="Cambria Math" panose="02040503050406030204" pitchFamily="18" charset="0"/>
            </a:endParaRPr>
          </a:p>
          <a:p>
            <a:pPr lvl="1"/>
            <a:r>
              <a:rPr lang="en-US" sz="2800" dirty="0">
                <a:ea typeface="Cambria Math" panose="02040503050406030204" pitchFamily="18" charset="0"/>
              </a:rPr>
              <a:t>Simple ECC (e.g., SECDED) cannot prevent all errors</a:t>
            </a:r>
          </a:p>
          <a:p>
            <a:pPr lvl="1"/>
            <a:endParaRPr lang="en-US" dirty="0"/>
          </a:p>
          <a:p>
            <a:r>
              <a:rPr lang="en-US" sz="3200" i="1" dirty="0">
                <a:solidFill>
                  <a:schemeClr val="tx2"/>
                </a:solidFill>
              </a:rPr>
              <a:t>Number of cells &amp; rows affected by aggressor</a:t>
            </a:r>
          </a:p>
          <a:p>
            <a:pPr lvl="1"/>
            <a:r>
              <a:rPr lang="en-US" sz="2800" dirty="0"/>
              <a:t>Victims cells per aggressor:  </a:t>
            </a:r>
            <a:r>
              <a:rPr lang="en-US" sz="2600" dirty="0">
                <a:latin typeface="Cambria Math" panose="02040503050406030204" pitchFamily="18" charset="0"/>
                <a:ea typeface="Cambria Math" panose="02040503050406030204" pitchFamily="18" charset="0"/>
              </a:rPr>
              <a:t>≤110</a:t>
            </a:r>
          </a:p>
          <a:p>
            <a:pPr lvl="1"/>
            <a:r>
              <a:rPr lang="en-US" sz="2800" dirty="0"/>
              <a:t>Victims rows per aggressor:  </a:t>
            </a:r>
            <a:r>
              <a:rPr lang="en-US" sz="2600" dirty="0">
                <a:latin typeface="Cambria Math" panose="02040503050406030204" pitchFamily="18" charset="0"/>
                <a:ea typeface="Cambria Math" panose="02040503050406030204" pitchFamily="18" charset="0"/>
              </a:rPr>
              <a:t>≤9</a:t>
            </a:r>
          </a:p>
          <a:p>
            <a:pPr lvl="1"/>
            <a:endParaRPr lang="en-US" dirty="0">
              <a:ea typeface="Cambria Math" panose="02040503050406030204" pitchFamily="18" charset="0"/>
            </a:endParaRPr>
          </a:p>
          <a:p>
            <a:r>
              <a:rPr lang="en-US" sz="3200" i="1" dirty="0">
                <a:solidFill>
                  <a:schemeClr val="tx2"/>
                </a:solidFill>
                <a:ea typeface="Cambria Math" panose="02040503050406030204" pitchFamily="18" charset="0"/>
              </a:rPr>
              <a:t>Cells affected by two aggressors on either side</a:t>
            </a:r>
          </a:p>
          <a:p>
            <a:pPr lvl="1"/>
            <a:r>
              <a:rPr lang="en-US" sz="2800" dirty="0">
                <a:ea typeface="Cambria Math" panose="02040503050406030204" pitchFamily="18" charset="0"/>
              </a:rPr>
              <a:t>Very small fraction of victim cells (</a:t>
            </a:r>
            <a:r>
              <a:rPr lang="en-US" sz="2600" dirty="0">
                <a:latin typeface="Cambria Math" panose="02040503050406030204" pitchFamily="18" charset="0"/>
                <a:ea typeface="Cambria Math" panose="02040503050406030204" pitchFamily="18" charset="0"/>
              </a:rPr>
              <a:t>&lt;100</a:t>
            </a:r>
            <a:r>
              <a:rPr lang="en-US" sz="2800" dirty="0">
                <a:ea typeface="Cambria Math" panose="02040503050406030204" pitchFamily="18" charset="0"/>
              </a:rPr>
              <a:t>) have an error when either one of the aggressors is toggled</a:t>
            </a:r>
            <a:endParaRPr lang="en-US" dirty="0"/>
          </a:p>
          <a:p>
            <a:pPr lvl="1"/>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1715097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Potential Solutions</a:t>
            </a:r>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1600" b="0" i="0" u="none" strike="noStrike" kern="1200" cap="none" spc="0" normalizeH="0" baseline="0" noProof="0" smtClean="0">
                <a:ln>
                  <a:noFill/>
                </a:ln>
                <a:solidFill>
                  <a:prstClr val="black">
                    <a:tint val="75000"/>
                  </a:prstClr>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305</a:t>
            </a:fld>
            <a:r>
              <a:rPr kumimoji="0" lang="en-US" sz="1600" b="0" i="0" u="none" strike="noStrike" kern="1200" cap="none" spc="0" normalizeH="0" baseline="0" noProof="0" dirty="0">
                <a:ln>
                  <a:noFill/>
                </a:ln>
                <a:solidFill>
                  <a:prstClr val="black">
                    <a:tint val="75000"/>
                  </a:prstClr>
                </a:solidFill>
                <a:effectLst/>
                <a:uLnTx/>
                <a:uFillTx/>
                <a:latin typeface="Garamond" charset="0"/>
                <a:ea typeface="+mn-ea"/>
                <a:cs typeface="Arial" charset="0"/>
              </a:rPr>
              <a:t> </a:t>
            </a: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a:t>
            </a: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Make better DRAM chips</a:t>
            </a: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a:t>
            </a: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Sophisticated ECC</a:t>
            </a: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Power, Performance</a:t>
            </a: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Refresh frequently</a:t>
            </a: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 Complexity</a:t>
            </a: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Access counters </a:t>
            </a:r>
          </a:p>
        </p:txBody>
      </p:sp>
    </p:spTree>
    <p:extLst>
      <p:ext uri="{BB962C8B-B14F-4D97-AF65-F5344CB8AC3E}">
        <p14:creationId xmlns:p14="http://schemas.microsoft.com/office/powerpoint/2010/main" val="39582790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Naive Solutions</a:t>
            </a:r>
          </a:p>
        </p:txBody>
      </p:sp>
      <p:sp>
        <p:nvSpPr>
          <p:cNvPr id="3" name="Content Placeholder 2"/>
          <p:cNvSpPr>
            <a:spLocks noGrp="1"/>
          </p:cNvSpPr>
          <p:nvPr>
            <p:ph idx="1"/>
          </p:nvPr>
        </p:nvSpPr>
        <p:spPr/>
        <p:txBody>
          <a:bodyPr/>
          <a:lstStyle/>
          <a:p>
            <a:pPr marL="0" indent="0">
              <a:buNone/>
            </a:pPr>
            <a:r>
              <a:rPr lang="en-US" sz="3200" i="1" dirty="0">
                <a:solidFill>
                  <a:schemeClr val="tx2"/>
                </a:solidFill>
              </a:rPr>
              <a:t>❶</a:t>
            </a:r>
            <a:r>
              <a:rPr lang="en-US" dirty="0"/>
              <a:t> </a:t>
            </a:r>
            <a:r>
              <a:rPr lang="en-US" i="1" dirty="0">
                <a:solidFill>
                  <a:schemeClr val="tx2"/>
                </a:solidFill>
              </a:rPr>
              <a:t>Throttle accesses to same row</a:t>
            </a:r>
          </a:p>
          <a:p>
            <a:pPr lvl="1"/>
            <a:r>
              <a:rPr lang="en-US" sz="2800" dirty="0"/>
              <a:t>Limit access-interval: </a:t>
            </a:r>
            <a:r>
              <a:rPr lang="en-US" sz="2600" dirty="0">
                <a:solidFill>
                  <a:srgbClr val="FF0000"/>
                </a:solidFill>
                <a:latin typeface="Cambria Math" panose="02040503050406030204" pitchFamily="18" charset="0"/>
                <a:ea typeface="Cambria Math" panose="02040503050406030204" pitchFamily="18" charset="0"/>
              </a:rPr>
              <a:t>≥500ns</a:t>
            </a:r>
          </a:p>
          <a:p>
            <a:pPr lvl="1"/>
            <a:r>
              <a:rPr lang="en-US" sz="2800" dirty="0">
                <a:ea typeface="Cambria Math" panose="02040503050406030204" pitchFamily="18" charset="0"/>
              </a:rPr>
              <a:t>Limit number of accesses: </a:t>
            </a:r>
            <a:r>
              <a:rPr lang="en-US" sz="2600" dirty="0">
                <a:solidFill>
                  <a:srgbClr val="FF0000"/>
                </a:solidFill>
                <a:latin typeface="Cambria Math" panose="02040503050406030204" pitchFamily="18" charset="0"/>
                <a:ea typeface="Cambria Math" panose="02040503050406030204" pitchFamily="18" charset="0"/>
              </a:rPr>
              <a:t>≤128K</a:t>
            </a:r>
            <a:r>
              <a:rPr lang="en-US" sz="2600" dirty="0">
                <a:latin typeface="Cambria Math" panose="02040503050406030204" pitchFamily="18" charset="0"/>
                <a:ea typeface="Cambria Math" panose="02040503050406030204" pitchFamily="18" charset="0"/>
              </a:rPr>
              <a:t> (=64ms/500ns)</a:t>
            </a:r>
          </a:p>
          <a:p>
            <a:pPr marL="742950" indent="-742950">
              <a:buFont typeface="+mj-lt"/>
              <a:buAutoNum type="arabicPeriod"/>
            </a:pPr>
            <a:endParaRPr lang="en-US" dirty="0"/>
          </a:p>
          <a:p>
            <a:pPr marL="0" indent="0">
              <a:buNone/>
            </a:pPr>
            <a:r>
              <a:rPr lang="en-US" sz="3200" i="1" dirty="0">
                <a:solidFill>
                  <a:schemeClr val="tx2"/>
                </a:solidFill>
              </a:rPr>
              <a:t>❷ </a:t>
            </a:r>
            <a:r>
              <a:rPr lang="en-US" i="1" dirty="0">
                <a:solidFill>
                  <a:schemeClr val="tx2"/>
                </a:solidFill>
              </a:rPr>
              <a:t>Refresh more frequently</a:t>
            </a:r>
          </a:p>
          <a:p>
            <a:pPr lvl="1"/>
            <a:r>
              <a:rPr lang="en-US" sz="2800" dirty="0"/>
              <a:t>Shorten refresh-interval by </a:t>
            </a:r>
            <a:r>
              <a:rPr lang="en-US" sz="2600" dirty="0">
                <a:solidFill>
                  <a:srgbClr val="FF0000"/>
                </a:solidFill>
                <a:latin typeface="Cambria Math" panose="02040503050406030204" pitchFamily="18" charset="0"/>
                <a:ea typeface="Cambria Math" panose="02040503050406030204" pitchFamily="18" charset="0"/>
              </a:rPr>
              <a:t>~7x</a:t>
            </a:r>
          </a:p>
          <a:p>
            <a:endParaRPr lang="en-US" dirty="0">
              <a:ea typeface="Cambria Math" panose="02040503050406030204" pitchFamily="18" charset="0"/>
            </a:endParaRPr>
          </a:p>
          <a:p>
            <a:pPr marL="0" indent="0">
              <a:buNone/>
            </a:pPr>
            <a:r>
              <a:rPr lang="en-US" i="1" dirty="0">
                <a:solidFill>
                  <a:srgbClr val="FF0000"/>
                </a:solidFill>
                <a:ea typeface="Cambria Math" panose="02040503050406030204" pitchFamily="18" charset="0"/>
              </a:rPr>
              <a:t>Both naive solutions introduce significant overhead in performance and power</a:t>
            </a:r>
          </a:p>
          <a:p>
            <a:endParaRPr lang="en-US" dirty="0">
              <a:ea typeface="Cambria Math" panose="02040503050406030204" pitchFamily="18" charset="0"/>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98816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HP and Lenovo released similar patches</a:t>
            </a:r>
          </a:p>
        </p:txBody>
      </p:sp>
    </p:spTree>
    <p:extLst>
      <p:ext uri="{BB962C8B-B14F-4D97-AF65-F5344CB8AC3E}">
        <p14:creationId xmlns:p14="http://schemas.microsoft.com/office/powerpoint/2010/main" val="25839811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662316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PARA</a:t>
            </a:r>
          </a:p>
        </p:txBody>
      </p:sp>
      <p:sp>
        <p:nvSpPr>
          <p:cNvPr id="3" name="Content Placeholder 2"/>
          <p:cNvSpPr>
            <a:spLocks noGrp="1"/>
          </p:cNvSpPr>
          <p:nvPr>
            <p:ph idx="1"/>
          </p:nvPr>
        </p:nvSpPr>
        <p:spPr/>
        <p:txBody>
          <a:bodyPr/>
          <a:lstStyle/>
          <a:p>
            <a:r>
              <a:rPr lang="en-US" sz="3200" i="1" dirty="0">
                <a:solidFill>
                  <a:schemeClr val="tx2"/>
                </a:solidFill>
                <a:sym typeface="Wingdings" panose="05000000000000000000" pitchFamily="2" charset="2"/>
              </a:rPr>
              <a:t>PARA refreshes rows infrequently</a:t>
            </a:r>
          </a:p>
          <a:p>
            <a:pPr lvl="1"/>
            <a:r>
              <a:rPr lang="en-US" sz="2800" dirty="0">
                <a:sym typeface="Wingdings" panose="05000000000000000000" pitchFamily="2" charset="2"/>
              </a:rPr>
              <a:t>Low power</a:t>
            </a:r>
          </a:p>
          <a:p>
            <a:pPr lvl="1"/>
            <a:r>
              <a:rPr lang="en-US" sz="2800" dirty="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a:t>Maximum slowdown: </a:t>
            </a:r>
            <a:r>
              <a:rPr lang="en-US" sz="2600" dirty="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a:solidFill>
                  <a:schemeClr val="tx2"/>
                </a:solidFill>
              </a:rPr>
              <a:t>PARA is stateless</a:t>
            </a:r>
          </a:p>
          <a:p>
            <a:pPr lvl="1"/>
            <a:r>
              <a:rPr lang="en-US" sz="2800" dirty="0">
                <a:sym typeface="Wingdings" panose="05000000000000000000" pitchFamily="2" charset="2"/>
              </a:rPr>
              <a:t>Low cost</a:t>
            </a:r>
          </a:p>
          <a:p>
            <a:pPr lvl="1"/>
            <a:r>
              <a:rPr lang="en-US" sz="2800" dirty="0">
                <a:sym typeface="Wingdings" panose="05000000000000000000" pitchFamily="2" charset="2"/>
              </a:rPr>
              <a:t>Low complexity</a:t>
            </a:r>
          </a:p>
          <a:p>
            <a:endParaRPr lang="en-US" sz="2000" i="1" dirty="0">
              <a:solidFill>
                <a:srgbClr val="FF0000"/>
              </a:solidFill>
              <a:ea typeface="Cambria Math" panose="02040503050406030204" pitchFamily="18" charset="0"/>
            </a:endParaRPr>
          </a:p>
          <a:p>
            <a:r>
              <a:rPr lang="en-US" sz="3200" i="1" dirty="0">
                <a:solidFill>
                  <a:srgbClr val="FF0000"/>
                </a:solidFill>
                <a:ea typeface="Cambria Math" panose="02040503050406030204" pitchFamily="18" charset="0"/>
              </a:rPr>
              <a:t>PARA 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604476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Requirements for PARA</a:t>
            </a:r>
          </a:p>
        </p:txBody>
      </p:sp>
      <p:sp>
        <p:nvSpPr>
          <p:cNvPr id="3" name="Content Placeholder 2"/>
          <p:cNvSpPr>
            <a:spLocks noGrp="1"/>
          </p:cNvSpPr>
          <p:nvPr>
            <p:ph idx="1"/>
          </p:nvPr>
        </p:nvSpPr>
        <p:spPr>
          <a:xfrm>
            <a:off x="107504" y="1066800"/>
            <a:ext cx="8928992" cy="5638800"/>
          </a:xfrm>
        </p:spPr>
        <p:txBody>
          <a:bodyPr/>
          <a:lstStyle/>
          <a:p>
            <a:r>
              <a:rPr lang="en-US" sz="3200" dirty="0"/>
              <a:t>If implemented in </a:t>
            </a:r>
            <a:r>
              <a:rPr lang="en-US" sz="3200" dirty="0">
                <a:solidFill>
                  <a:srgbClr val="0000FF"/>
                </a:solidFill>
              </a:rPr>
              <a:t>DRAM chip</a:t>
            </a:r>
          </a:p>
          <a:p>
            <a:pPr lvl="1"/>
            <a:r>
              <a:rPr lang="en-US" sz="2800" dirty="0"/>
              <a:t>Enough slack in timing parameters</a:t>
            </a:r>
          </a:p>
          <a:p>
            <a:pPr lvl="1"/>
            <a:r>
              <a:rPr lang="en-US" sz="2800" dirty="0"/>
              <a:t>Plenty of slack today: </a:t>
            </a:r>
          </a:p>
          <a:p>
            <a:pPr lvl="2"/>
            <a:r>
              <a:rPr lang="en-US" sz="1600" dirty="0"/>
              <a:t>Lee et al., “</a:t>
            </a:r>
            <a:r>
              <a:rPr lang="en-US" sz="1600" b="1" dirty="0">
                <a:solidFill>
                  <a:srgbClr val="660066"/>
                </a:solidFill>
              </a:rPr>
              <a:t>Adaptive-Latency DRAM: Optimizing DRAM Timing for the Common Case</a:t>
            </a:r>
            <a:r>
              <a:rPr lang="en-US" sz="1600" dirty="0"/>
              <a:t>,” HPCA 2015.</a:t>
            </a:r>
          </a:p>
          <a:p>
            <a:pPr lvl="2"/>
            <a:r>
              <a:rPr lang="en-US" sz="1600" dirty="0"/>
              <a:t>Chang et al., “</a:t>
            </a:r>
            <a:r>
              <a:rPr lang="en-US" sz="1600" b="1" dirty="0">
                <a:solidFill>
                  <a:srgbClr val="660066"/>
                </a:solidFill>
              </a:rPr>
              <a:t>Understanding Latency Variation in Modern DRAM Chips</a:t>
            </a:r>
            <a:r>
              <a:rPr lang="en-US" sz="1600" dirty="0"/>
              <a:t>,” SIGMETRICS 2016.</a:t>
            </a:r>
          </a:p>
          <a:p>
            <a:pPr lvl="2"/>
            <a:r>
              <a:rPr lang="en-US" sz="1600" dirty="0"/>
              <a:t>Lee et al., “</a:t>
            </a:r>
            <a:r>
              <a:rPr lang="en-US" sz="1600" b="1" dirty="0">
                <a:solidFill>
                  <a:srgbClr val="660066"/>
                </a:solidFill>
              </a:rPr>
              <a:t>Design-Induced Latency Variation in Modern DRAM Chips</a:t>
            </a:r>
            <a:r>
              <a:rPr lang="en-US" sz="1600" dirty="0"/>
              <a:t>,” SIGMETRICS 2017.</a:t>
            </a:r>
          </a:p>
          <a:p>
            <a:pPr lvl="2"/>
            <a:r>
              <a:rPr lang="en-US" sz="1600" dirty="0"/>
              <a:t>Chang et al., “</a:t>
            </a:r>
            <a:r>
              <a:rPr lang="en-US" sz="1600" b="1" dirty="0">
                <a:solidFill>
                  <a:srgbClr val="660066"/>
                </a:solidFill>
              </a:rPr>
              <a:t>Understanding Reduced-Voltage Operation in Modern DRAM Devices</a:t>
            </a:r>
            <a:r>
              <a:rPr lang="en-US" sz="1600" dirty="0"/>
              <a:t>,” SIGMETRICS 2017.</a:t>
            </a:r>
          </a:p>
          <a:p>
            <a:pPr lvl="2"/>
            <a:endParaRPr lang="en-US" sz="1600" dirty="0"/>
          </a:p>
          <a:p>
            <a:r>
              <a:rPr lang="en-US" sz="3200" dirty="0"/>
              <a:t>If implemented in </a:t>
            </a:r>
            <a:r>
              <a:rPr lang="en-US" sz="3200" dirty="0">
                <a:solidFill>
                  <a:srgbClr val="0000FF"/>
                </a:solidFill>
              </a:rPr>
              <a:t>memory controller</a:t>
            </a:r>
          </a:p>
          <a:p>
            <a:pPr lvl="1"/>
            <a:r>
              <a:rPr lang="en-US" sz="2800" dirty="0"/>
              <a:t>Better coordination between memory controller and DRAM</a:t>
            </a:r>
          </a:p>
          <a:p>
            <a:pPr lvl="1"/>
            <a:r>
              <a:rPr lang="en-US" sz="2800" dirty="0"/>
              <a:t>Memory controller should know which rows are physically adjacent</a:t>
            </a:r>
          </a:p>
          <a:p>
            <a:pPr lvl="1"/>
            <a:endParaRPr lang="en-US" sz="2800" dirty="0"/>
          </a:p>
          <a:p>
            <a:endParaRPr lang="en-US" dirty="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056445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442880729"/>
      </p:ext>
    </p:extLst>
  </p:cSld>
  <p:clrMapOvr>
    <a:masterClrMapping/>
  </p:clrMapOvr>
  <p:transition/>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Retrospective on RowHammer &amp; Future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987463159"/>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748500449"/>
      </p:ext>
    </p:extLst>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4770109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948680603"/>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xmlns="" val="1"/>
            </a:ext>
          </a:extLst>
        </p:spPr>
        <p:txBody>
          <a:bodyPr wrap="non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xmlns="" val="1"/>
            </a:ext>
          </a:extLst>
        </p:spPr>
        <p:txBody>
          <a:bodyPr wrap="none" lIns="38466" tIns="38466" rIns="38466" bIns="38466" anchor="ctr">
            <a:spAutoFit/>
          </a:bodyPr>
          <a:lstStyle>
            <a:lvl1pPr>
              <a:defRPr sz="8000" b="1" spc="-79">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sz="1800" b="0" spc="0"/>
            </a:pPr>
            <a:r>
              <a:rPr kumimoji="0" lang="en-US" sz="6100" b="0" i="0" u="none" strike="noStrike" kern="1200" cap="none" spc="-60" normalizeH="0" baseline="0" noProof="0" dirty="0">
                <a:ln>
                  <a:noFill/>
                </a:ln>
                <a:solidFill>
                  <a:srgbClr val="000000"/>
                </a:solidFill>
                <a:effectLst/>
                <a:uLnTx/>
                <a:uFillTx/>
                <a:latin typeface="Tahoma"/>
                <a:ea typeface="+mn-ea"/>
                <a:cs typeface="+mn-cs"/>
              </a:rPr>
              <a:t>DRAM Reliability Reducing</a:t>
            </a:r>
            <a:endParaRPr kumimoji="0" sz="6100" b="0" i="0" u="none" strike="noStrike" kern="1200" cap="none" spc="-60" normalizeH="0" baseline="0" noProof="0" dirty="0">
              <a:ln>
                <a:noFill/>
              </a:ln>
              <a:solidFill>
                <a:srgbClr val="000000"/>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2436461409"/>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Aside: 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endParaRPr lang="en-US" sz="2200" dirty="0">
              <a:solidFill>
                <a:srgbClr val="0000FF"/>
              </a:solidFill>
            </a:endParaRPr>
          </a:p>
          <a:p>
            <a:r>
              <a:rPr lang="en-US" sz="2200" dirty="0"/>
              <a:t>Justin 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a:t>
            </a:r>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21240997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a:p>
            <a:r>
              <a:rPr lang="en-US" dirty="0">
                <a:sym typeface="Wingdings"/>
              </a:rPr>
              <a:t>Due to difficulties in DRAM scaling, other problems may also appear (or they may be going unnoticed)</a:t>
            </a:r>
          </a:p>
          <a:p>
            <a:endParaRPr lang="en-US" dirty="0">
              <a:sym typeface="Wingdings"/>
            </a:endParaRPr>
          </a:p>
          <a:p>
            <a:r>
              <a:rPr lang="en-US" dirty="0">
                <a:sym typeface="Wingdings"/>
              </a:rPr>
              <a:t>Some errors may already be slipping into the field</a:t>
            </a:r>
          </a:p>
          <a:p>
            <a:pPr lvl="1"/>
            <a:r>
              <a:rPr lang="en-US" dirty="0">
                <a:sym typeface="Wingdings"/>
              </a:rPr>
              <a:t>Read disturb errors (</a:t>
            </a:r>
            <a:r>
              <a:rPr lang="en-US" dirty="0" err="1">
                <a:sym typeface="Wingdings"/>
              </a:rPr>
              <a:t>Rowhammer</a:t>
            </a:r>
            <a:r>
              <a:rPr lang="en-US" dirty="0">
                <a:sym typeface="Wingdings"/>
              </a:rPr>
              <a:t>)</a:t>
            </a:r>
          </a:p>
          <a:p>
            <a:pPr lvl="1"/>
            <a:r>
              <a:rPr lang="en-US" dirty="0">
                <a:sym typeface="Wingdings"/>
              </a:rPr>
              <a:t>Retention errors</a:t>
            </a:r>
          </a:p>
          <a:p>
            <a:pPr lvl="1"/>
            <a:r>
              <a:rPr lang="en-US" dirty="0">
                <a:sym typeface="Wingdings"/>
              </a:rPr>
              <a:t>Read errors, write errors</a:t>
            </a:r>
          </a:p>
          <a:p>
            <a:pPr lvl="1"/>
            <a:r>
              <a:rPr lang="en-US" dirty="0">
                <a:sym typeface="Wingdings"/>
              </a:rPr>
              <a:t>…</a:t>
            </a:r>
          </a:p>
          <a:p>
            <a:endParaRPr lang="en-US" dirty="0">
              <a:sym typeface="Wingdings"/>
            </a:endParaRPr>
          </a:p>
          <a:p>
            <a:r>
              <a:rPr lang="en-US" dirty="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6298668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Data Retention Time Failures</a:t>
            </a:r>
          </a:p>
        </p:txBody>
      </p:sp>
      <p:sp>
        <p:nvSpPr>
          <p:cNvPr id="3" name="Content Placeholder 2"/>
          <p:cNvSpPr>
            <a:spLocks noGrp="1"/>
          </p:cNvSpPr>
          <p:nvPr>
            <p:ph idx="1"/>
          </p:nvPr>
        </p:nvSpPr>
        <p:spPr/>
        <p:txBody>
          <a:bodyPr/>
          <a:lstStyle/>
          <a:p>
            <a:r>
              <a:rPr lang="en-US" dirty="0"/>
              <a:t>Determining the data retention time of a cell/row is getting more difficult</a:t>
            </a:r>
          </a:p>
          <a:p>
            <a:endParaRPr lang="en-US" dirty="0"/>
          </a:p>
          <a:p>
            <a:r>
              <a:rPr lang="en-US" dirty="0"/>
              <a:t>Retention failures may already be slipping into the field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436548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610600" cy="884238"/>
          </a:xfrm>
        </p:spPr>
        <p:txBody>
          <a:bodyPr/>
          <a:lstStyle/>
          <a:p>
            <a:r>
              <a:rPr lang="en-US" dirty="0"/>
              <a:t>Analysis of Retention Failures </a:t>
            </a:r>
            <a:r>
              <a:rPr lang="en-US" sz="3000" b="1" dirty="0"/>
              <a:t>[ISCA’13]</a:t>
            </a:r>
          </a:p>
        </p:txBody>
      </p:sp>
    </p:spTree>
    <p:extLst>
      <p:ext uri="{BB962C8B-B14F-4D97-AF65-F5344CB8AC3E}">
        <p14:creationId xmlns:p14="http://schemas.microsoft.com/office/powerpoint/2010/main" val="86181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099677639"/>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FD2CC19-049F-354C-8180-33C2AEE3F68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13894543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4024236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8" grpId="0" animBg="1"/>
      <p:bldP spid="8" grpId="1" animBg="1"/>
      <p:bldP spid="9" grpId="0" animBg="1"/>
      <p:bldP spid="9" grpId="1" animBg="1"/>
      <p:bldP spid="10"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Retention time of a cell depends on data patterns stored in nearby cells </a:t>
            </a:r>
          </a:p>
          <a:p>
            <a:pPr marL="0" indent="0">
              <a:buFont typeface="Wingdings" charset="0"/>
              <a:buNone/>
              <a:defRPr/>
            </a:pPr>
            <a:r>
              <a:rPr lang="en-US" sz="2100" dirty="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a:solidFill>
                  <a:srgbClr val="FF0000"/>
                </a:solidFill>
                <a:latin typeface="Tahoma" charset="0"/>
                <a:ea typeface="ＭＳ Ｐゴシック" charset="0"/>
                <a:sym typeface="Wingdings" charset="0"/>
              </a:rPr>
              <a:t>    </a:t>
            </a:r>
            <a:r>
              <a:rPr lang="en-US" sz="2100" dirty="0">
                <a:solidFill>
                  <a:srgbClr val="FF0000"/>
                </a:solidFill>
                <a:latin typeface="Tahoma" charset="0"/>
                <a:ea typeface="ＭＳ Ｐゴシック" charset="0"/>
                <a:sym typeface="Wingdings"/>
              </a:rPr>
              <a:t> this pattern is location dependent</a:t>
            </a:r>
            <a:endParaRPr lang="en-US" sz="2100" dirty="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713264916"/>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p>
          <a:p>
            <a:pPr lvl="2">
              <a:defRPr/>
            </a:pPr>
            <a:r>
              <a:rPr lang="en-US" dirty="0">
                <a:solidFill>
                  <a:srgbClr val="0000FF"/>
                </a:solidFill>
                <a:latin typeface="Tahoma" charset="0"/>
                <a:ea typeface="ＭＳ Ｐゴシック" charset="0"/>
              </a:rPr>
              <a:t>a cell alternates between multiple retention time states</a:t>
            </a: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process </a:t>
            </a:r>
            <a:r>
              <a:rPr lang="en-US" sz="1800" b="1" dirty="0">
                <a:solidFill>
                  <a:srgbClr val="2C6123"/>
                </a:solidFill>
                <a:latin typeface="Tahoma" charset="0"/>
                <a:ea typeface="ＭＳ Ｐゴシック" charset="0"/>
              </a:rPr>
              <a:t>[Kim+ IEEE TED’11]</a:t>
            </a:r>
          </a:p>
          <a:p>
            <a:pPr lvl="2">
              <a:defRPr/>
            </a:pPr>
            <a:endParaRPr lang="en-US" dirty="0">
              <a:latin typeface="Tahoma" charset="0"/>
              <a:ea typeface="ＭＳ Ｐゴシック" charset="0"/>
            </a:endParaRPr>
          </a:p>
          <a:p>
            <a:pPr lvl="1">
              <a:defRPr/>
            </a:pPr>
            <a:r>
              <a:rPr lang="en-US" dirty="0">
                <a:solidFill>
                  <a:srgbClr val="FF0000"/>
                </a:solidFill>
                <a:latin typeface="Tahoma" charset="0"/>
                <a:ea typeface="ＭＳ Ｐゴシック" charset="0"/>
              </a:rPr>
              <a:t>Worst-case retention time depends on a random process </a:t>
            </a:r>
          </a:p>
          <a:p>
            <a:pPr marL="671512" lvl="2" indent="0">
              <a:buFont typeface="Wingdings" charset="0"/>
              <a:buNone/>
              <a:defRPr/>
            </a:pPr>
            <a:r>
              <a:rPr lang="en-US" dirty="0">
                <a:solidFill>
                  <a:srgbClr val="FF0000"/>
                </a:solidFill>
                <a:latin typeface="Tahoma" charset="0"/>
                <a:ea typeface="ＭＳ Ｐゴシック" charset="0"/>
                <a:sym typeface="Wingdings" charset="0"/>
              </a:rPr>
              <a:t> 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74AD25-8CC2-CA49-83CB-00EA7636A2E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29743639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a:latin typeface="Garamond" charset="0"/>
                <a:ea typeface="ＭＳ Ｐゴシック" charset="0"/>
                <a:cs typeface="ＭＳ Ｐゴシック" charset="0"/>
              </a:rPr>
              <a:t>Modern DRAM Retention 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401818D-C5CA-8E43-8FDB-60478C7F7E7C}"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Newer device families have more weak cells than older ones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Tree>
    <p:extLst>
      <p:ext uri="{BB962C8B-B14F-4D97-AF65-F5344CB8AC3E}">
        <p14:creationId xmlns:p14="http://schemas.microsoft.com/office/powerpoint/2010/main" val="347938433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700033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701DB56-A57E-A640-B61D-96363059E5F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0" i="0" u="none" strike="noStrike" kern="1200" cap="none" spc="0" normalizeH="0" baseline="0" noProof="0">
                <a:ln>
                  <a:noFill/>
                </a:ln>
                <a:solidFill>
                  <a:srgbClr val="FF0000"/>
                </a:solidFill>
                <a:effectLst/>
                <a:uLnTx/>
                <a:uFillTx/>
                <a:latin typeface="Arial" charset="0"/>
                <a:ea typeface="ＭＳ Ｐゴシック" charset="0"/>
              </a:rPr>
              <a:t>Min ret time = Max ret time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1" i="0" u="none" strike="noStrike" kern="1200" cap="none" spc="0" normalizeH="0" baseline="0" noProof="0">
                <a:ln>
                  <a:noFill/>
                </a:ln>
                <a:solidFill>
                  <a:srgbClr val="FF0000"/>
                </a:solidFill>
                <a:effectLst/>
                <a:uLnTx/>
                <a:uFillTx/>
                <a:latin typeface="Arial" charset="0"/>
                <a:ea typeface="ＭＳ Ｐゴシック" charset="0"/>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Most failing cells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Many failing cells jump from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very high retention time to very low</a:t>
            </a:r>
          </a:p>
        </p:txBody>
      </p:sp>
    </p:spTree>
    <p:extLst>
      <p:ext uri="{BB962C8B-B14F-4D97-AF65-F5344CB8AC3E}">
        <p14:creationId xmlns:p14="http://schemas.microsoft.com/office/powerpoint/2010/main" val="2335862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Retention Analysis</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51861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22871179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4045276868"/>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a:t>Mitigation of Retention Issues </a:t>
            </a:r>
            <a:r>
              <a:rPr lang="en-US" sz="2600" b="1" dirty="0"/>
              <a:t>[SIGMETRICS’14]</a:t>
            </a:r>
          </a:p>
        </p:txBody>
      </p:sp>
    </p:spTree>
    <p:extLst>
      <p:ext uri="{BB962C8B-B14F-4D97-AF65-F5344CB8AC3E}">
        <p14:creationId xmlns:p14="http://schemas.microsoft.com/office/powerpoint/2010/main" val="2276261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Data-Dependent Failures </a:t>
            </a:r>
            <a:r>
              <a:rPr lang="en-US" sz="2600" b="1" dirty="0">
                <a:solidFill>
                  <a:srgbClr val="006633"/>
                </a:solidFill>
              </a:rPr>
              <a:t>[DSN’16]</a:t>
            </a:r>
            <a:r>
              <a:rPr lang="en-US" sz="2600" dirty="0"/>
              <a:t> </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109847"/>
            <a:ext cx="9144000" cy="1839433"/>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a:t>Samira Khan, </a:t>
            </a:r>
            <a:r>
              <a:rPr lang="en-US" sz="1800" dirty="0" err="1"/>
              <a:t>Donghyuk</a:t>
            </a:r>
            <a:r>
              <a:rPr lang="en-US" sz="1800" dirty="0"/>
              <a:t> Lee, </a:t>
            </a:r>
            <a:r>
              <a:rPr lang="en-US" sz="1800" dirty="0" err="1"/>
              <a:t>Yoongu</a:t>
            </a:r>
            <a:r>
              <a:rPr lang="en-US" sz="1800" dirty="0"/>
              <a:t>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3"/>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4"/>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Poster (pptx)</a:t>
            </a:r>
            <a:r>
              <a:rPr lang="en-US" sz="1800" dirty="0"/>
              <a:t> </a:t>
            </a:r>
            <a:r>
              <a:rPr lang="en-US" sz="1800" dirty="0">
                <a:hlinkClick r:id="rId8"/>
              </a:rPr>
              <a:t>(pdf)</a:t>
            </a:r>
            <a:r>
              <a:rPr lang="en-US" sz="1800" dirty="0"/>
              <a:t>] [</a:t>
            </a:r>
            <a:r>
              <a:rPr lang="en-US" sz="1800" dirty="0">
                <a:hlinkClick r:id="rId9"/>
              </a:rPr>
              <a:t>Full data sets</a:t>
            </a:r>
            <a:r>
              <a:rPr lang="en-US" sz="1800" dirty="0"/>
              <a:t>] </a:t>
            </a:r>
          </a:p>
          <a:p>
            <a:endParaRPr lang="en-US" dirty="0"/>
          </a:p>
        </p:txBody>
      </p:sp>
    </p:spTree>
    <p:extLst>
      <p:ext uri="{BB962C8B-B14F-4D97-AF65-F5344CB8AC3E}">
        <p14:creationId xmlns:p14="http://schemas.microsoft.com/office/powerpoint/2010/main" val="3957394703"/>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Data-Dependent Failures </a:t>
            </a:r>
            <a:r>
              <a:rPr lang="en-US" sz="2600" b="1" dirty="0">
                <a:solidFill>
                  <a:srgbClr val="006633"/>
                </a:solidFill>
              </a:rPr>
              <a:t>[CAL’16]</a:t>
            </a:r>
            <a:r>
              <a:rPr lang="en-US" sz="2600" dirty="0"/>
              <a:t> </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Content Placeholder 2"/>
          <p:cNvSpPr>
            <a:spLocks noGrp="1"/>
          </p:cNvSpPr>
          <p:nvPr>
            <p:ph idx="1"/>
          </p:nvPr>
        </p:nvSpPr>
        <p:spPr>
          <a:xfrm>
            <a:off x="228600" y="980728"/>
            <a:ext cx="8610600" cy="5153025"/>
          </a:xfrm>
        </p:spPr>
        <p:txBody>
          <a:bodyPr/>
          <a:lstStyle/>
          <a:p>
            <a:r>
              <a:rPr lang="en-US" sz="1800" dirty="0"/>
              <a:t>Samira Khan, Chris Wilkerson, </a:t>
            </a:r>
            <a:r>
              <a:rPr lang="en-US" sz="1800" dirty="0" err="1"/>
              <a:t>Donghyuk</a:t>
            </a:r>
            <a:r>
              <a:rPr lang="en-US" sz="1800" dirty="0"/>
              <a:t> Lee, </a:t>
            </a:r>
            <a:r>
              <a:rPr lang="en-US" sz="1800" dirty="0" err="1"/>
              <a:t>Alaa</a:t>
            </a:r>
            <a:r>
              <a:rPr lang="en-US" sz="1800" dirty="0"/>
              <a:t> R. </a:t>
            </a:r>
            <a:r>
              <a:rPr lang="en-US" sz="1800" dirty="0" err="1"/>
              <a:t>Alameldeen</a:t>
            </a:r>
            <a:r>
              <a:rPr lang="en-US" sz="1800" dirty="0"/>
              <a:t>, and </a:t>
            </a:r>
            <a:r>
              <a:rPr lang="en-US" sz="1800" u="sng" dirty="0"/>
              <a:t>Onur Mutlu</a:t>
            </a:r>
            <a:r>
              <a:rPr lang="en-US" sz="1800" dirty="0"/>
              <a:t>,</a:t>
            </a:r>
            <a:br>
              <a:rPr lang="en-US" sz="1800" dirty="0"/>
            </a:br>
            <a:r>
              <a:rPr lang="en-US" sz="1800" b="1" dirty="0">
                <a:hlinkClick r:id="rId2"/>
              </a:rPr>
              <a:t>"A Case for Memory Content-Based Detection and Mitigation of Data-Dependent Failures in DRAM"</a:t>
            </a:r>
            <a:br>
              <a:rPr lang="en-US" sz="1800" dirty="0"/>
            </a:br>
            <a:r>
              <a:rPr lang="en-US" sz="1800" i="1" dirty="0">
                <a:hlinkClick r:id="rId3"/>
              </a:rPr>
              <a:t>IEEE Computer Architecture Letters</a:t>
            </a:r>
            <a:r>
              <a:rPr lang="en-US" sz="1800" i="1" dirty="0"/>
              <a:t> (</a:t>
            </a:r>
            <a:r>
              <a:rPr lang="en-US" sz="1800" b="1" i="1" dirty="0"/>
              <a:t>CAL</a:t>
            </a:r>
            <a:r>
              <a:rPr lang="en-US" sz="1800" i="1" dirty="0"/>
              <a:t>)</a:t>
            </a:r>
            <a:r>
              <a:rPr lang="en-US" sz="1800" dirty="0"/>
              <a:t>, November 2016. </a:t>
            </a:r>
            <a:endParaRPr lang="en-US" dirty="0"/>
          </a:p>
        </p:txBody>
      </p:sp>
      <p:pic>
        <p:nvPicPr>
          <p:cNvPr id="3" name="Picture 2"/>
          <p:cNvPicPr>
            <a:picLocks noChangeAspect="1"/>
          </p:cNvPicPr>
          <p:nvPr/>
        </p:nvPicPr>
        <p:blipFill>
          <a:blip r:embed="rId4"/>
          <a:stretch>
            <a:fillRect/>
          </a:stretch>
        </p:blipFill>
        <p:spPr>
          <a:xfrm>
            <a:off x="0" y="3717032"/>
            <a:ext cx="9144000" cy="1181420"/>
          </a:xfrm>
          <a:prstGeom prst="rect">
            <a:avLst/>
          </a:prstGeom>
        </p:spPr>
      </p:pic>
    </p:spTree>
    <p:extLst>
      <p:ext uri="{BB962C8B-B14F-4D97-AF65-F5344CB8AC3E}">
        <p14:creationId xmlns:p14="http://schemas.microsoft.com/office/powerpoint/2010/main" val="1943302924"/>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
        <p:nvSpPr>
          <p:cNvPr id="7" name="Title 1"/>
          <p:cNvSpPr>
            <a:spLocks noGrp="1"/>
          </p:cNvSpPr>
          <p:nvPr>
            <p:ph type="title"/>
          </p:nvPr>
        </p:nvSpPr>
        <p:spPr>
          <a:xfrm>
            <a:off x="228600" y="152400"/>
            <a:ext cx="8915400" cy="884238"/>
          </a:xfrm>
        </p:spPr>
        <p:txBody>
          <a:bodyPr/>
          <a:lstStyle/>
          <a:p>
            <a:r>
              <a:rPr lang="en-US" dirty="0"/>
              <a:t>Handling Variable Retention Time </a:t>
            </a:r>
            <a:r>
              <a:rPr lang="en-US" sz="2600" b="1" dirty="0">
                <a:solidFill>
                  <a:srgbClr val="006633"/>
                </a:solidFill>
              </a:rPr>
              <a:t>[DSN’15]</a:t>
            </a:r>
            <a:r>
              <a:rPr lang="en-US" sz="3400" dirty="0"/>
              <a:t> </a:t>
            </a:r>
          </a:p>
        </p:txBody>
      </p:sp>
    </p:spTree>
    <p:extLst>
      <p:ext uri="{BB962C8B-B14F-4D97-AF65-F5344CB8AC3E}">
        <p14:creationId xmlns:p14="http://schemas.microsoft.com/office/powerpoint/2010/main" val="1068300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Both DPD and VRT </a:t>
            </a:r>
            <a:r>
              <a:rPr lang="en-US" sz="2600" b="1" dirty="0"/>
              <a:t>[ISCA’17]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116752"/>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err="1"/>
              <a:t>Minesh</a:t>
            </a:r>
            <a:r>
              <a:rPr lang="en-US" sz="1800" dirty="0"/>
              <a:t> Patel, </a:t>
            </a:r>
            <a:r>
              <a:rPr lang="en-US" sz="1800" dirty="0" err="1"/>
              <a:t>Jeremie</a:t>
            </a:r>
            <a:r>
              <a:rPr lang="en-US" sz="1800" dirty="0"/>
              <a:t> S. Kim, and </a:t>
            </a:r>
            <a:r>
              <a:rPr lang="en-US" sz="1800" u="sng" dirty="0"/>
              <a:t>Onur Mutlu</a:t>
            </a:r>
            <a:r>
              <a:rPr lang="en-US" sz="1800" dirty="0"/>
              <a:t>,</a:t>
            </a:r>
            <a:br>
              <a:rPr lang="en-US" sz="1800" dirty="0"/>
            </a:br>
            <a:r>
              <a:rPr lang="en-US" sz="1800" b="1" dirty="0">
                <a:hlinkClick r:id="rId3"/>
              </a:rPr>
              <a:t>"The Reach Profiler (REAPER): Enabling the Mitigation of DRAM Retention Failures via Profiling at Aggressive Conditions"</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p>
          <a:p>
            <a:endParaRPr lang="en-US" sz="1800" dirty="0"/>
          </a:p>
          <a:p>
            <a:r>
              <a:rPr lang="en-US" sz="1800" dirty="0">
                <a:solidFill>
                  <a:srgbClr val="FF0000"/>
                </a:solidFill>
              </a:rPr>
              <a:t>First experimental analysis of (mobile) LPDDR4 chips</a:t>
            </a:r>
          </a:p>
          <a:p>
            <a:r>
              <a:rPr lang="en-US" sz="1800" dirty="0">
                <a:solidFill>
                  <a:srgbClr val="FF0000"/>
                </a:solidFill>
              </a:rPr>
              <a:t>Analyzes the complex tradeoff space of retention time profiling</a:t>
            </a:r>
          </a:p>
          <a:p>
            <a:r>
              <a:rPr lang="en-US" sz="1800" dirty="0">
                <a:solidFill>
                  <a:srgbClr val="FF0000"/>
                </a:solidFill>
              </a:rPr>
              <a:t>Key idea: enable fast and robust profiling at higher refresh intervals &amp; temp.</a:t>
            </a:r>
            <a:endParaRPr lang="en-US" dirty="0">
              <a:solidFill>
                <a:srgbClr val="FF0000"/>
              </a:solidFill>
            </a:endParaRPr>
          </a:p>
        </p:txBody>
      </p:sp>
    </p:spTree>
    <p:extLst>
      <p:ext uri="{BB962C8B-B14F-4D97-AF65-F5344CB8AC3E}">
        <p14:creationId xmlns:p14="http://schemas.microsoft.com/office/powerpoint/2010/main" val="1358688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Summary: Memory Reliability and Security</a:t>
            </a:r>
          </a:p>
        </p:txBody>
      </p:sp>
      <p:sp>
        <p:nvSpPr>
          <p:cNvPr id="3" name="Content Placeholder 2"/>
          <p:cNvSpPr>
            <a:spLocks noGrp="1"/>
          </p:cNvSpPr>
          <p:nvPr>
            <p:ph idx="1"/>
          </p:nvPr>
        </p:nvSpPr>
        <p:spPr>
          <a:xfrm>
            <a:off x="251520" y="1052736"/>
            <a:ext cx="8892480" cy="5256584"/>
          </a:xfrm>
        </p:spPr>
        <p:txBody>
          <a:bodyPr/>
          <a:lstStyle/>
          <a:p>
            <a:r>
              <a:rPr lang="en-US" sz="2200" dirty="0">
                <a:solidFill>
                  <a:srgbClr val="FF0000"/>
                </a:solidFill>
              </a:rPr>
              <a:t>Memory reliability is reducing</a:t>
            </a:r>
          </a:p>
          <a:p>
            <a:r>
              <a:rPr lang="en-US" sz="2200" dirty="0"/>
              <a:t>Reliability issues open up security vulnerabilities</a:t>
            </a:r>
          </a:p>
          <a:p>
            <a:pPr lvl="1"/>
            <a:r>
              <a:rPr lang="en-US" sz="2000" dirty="0"/>
              <a:t>Very hard to defend against</a:t>
            </a:r>
          </a:p>
          <a:p>
            <a:r>
              <a:rPr lang="en-US" sz="2200" dirty="0" err="1"/>
              <a:t>Rowhammer</a:t>
            </a:r>
            <a:r>
              <a:rPr lang="en-US" sz="2200" dirty="0"/>
              <a:t> is an example </a:t>
            </a:r>
          </a:p>
          <a:p>
            <a:pPr lvl="1"/>
            <a:r>
              <a:rPr lang="en-US" sz="2000" dirty="0"/>
              <a:t>Its implications on system security research are tremendous &amp; exciting</a:t>
            </a:r>
          </a:p>
          <a:p>
            <a:endParaRPr lang="en-US" dirty="0">
              <a:solidFill>
                <a:srgbClr val="0000FF"/>
              </a:solidFill>
            </a:endParaRPr>
          </a:p>
          <a:p>
            <a:r>
              <a:rPr lang="en-US" sz="2200" b="1" dirty="0">
                <a:solidFill>
                  <a:schemeClr val="accent6">
                    <a:lumMod val="75000"/>
                  </a:schemeClr>
                </a:solidFill>
              </a:rPr>
              <a:t>Good news: We have a lot more to do.</a:t>
            </a:r>
          </a:p>
          <a:p>
            <a:r>
              <a:rPr lang="en-US" sz="2200" dirty="0">
                <a:solidFill>
                  <a:srgbClr val="FF0000"/>
                </a:solidFill>
              </a:rPr>
              <a:t>Understand:</a:t>
            </a:r>
            <a:r>
              <a:rPr lang="en-US" sz="2200" dirty="0">
                <a:solidFill>
                  <a:srgbClr val="0000FF"/>
                </a:solidFill>
              </a:rPr>
              <a:t> Solid methodologies for failure modeling and discovery</a:t>
            </a:r>
          </a:p>
          <a:p>
            <a:pPr lvl="1"/>
            <a:r>
              <a:rPr lang="en-US" sz="2000" dirty="0"/>
              <a:t>Modeling based on real device data – small scale and large scale</a:t>
            </a:r>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stack</a:t>
            </a:r>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6228803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If Time Permits: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br>
              <a:rPr lang="en-US" sz="1800" dirty="0"/>
            </a:br>
            <a:r>
              <a:rPr lang="en-US" sz="1800" i="1" dirty="0"/>
              <a:t>to appear in </a:t>
            </a:r>
            <a:r>
              <a:rPr lang="en-US" sz="1800" i="1" dirty="0">
                <a:hlinkClick r:id="rId2"/>
              </a:rPr>
              <a:t>Proceedings of the IEEE</a:t>
            </a:r>
            <a:r>
              <a:rPr lang="en-US" sz="1800" dirty="0"/>
              <a:t>, 2017. </a:t>
            </a:r>
          </a:p>
          <a:p>
            <a:endParaRPr lang="en-US" sz="600" dirty="0"/>
          </a:p>
          <a:p>
            <a:endParaRPr lang="en-US" sz="100" dirty="0"/>
          </a:p>
          <a:p>
            <a:endParaRPr lang="en-US" sz="300" dirty="0"/>
          </a:p>
          <a:p>
            <a:pPr marL="0" indent="0">
              <a:buNone/>
            </a:pPr>
            <a:r>
              <a:rPr lang="en-US" sz="1300" dirty="0" err="1"/>
              <a:t>Cai</a:t>
            </a:r>
            <a:r>
              <a:rPr lang="en-US" sz="1300" dirty="0"/>
              <a:t>+, “</a:t>
            </a:r>
            <a:r>
              <a:rPr lang="en-US" sz="1300" dirty="0">
                <a:solidFill>
                  <a:srgbClr val="0000FF"/>
                </a:solidFill>
              </a:rPr>
              <a:t>Error Patterns in MLC NAND Flash Memory: Measurement, Characterization, and Analysis</a:t>
            </a:r>
            <a:r>
              <a:rPr lang="en-US" sz="1300" dirty="0"/>
              <a:t>,” DATE 2012.</a:t>
            </a:r>
          </a:p>
          <a:p>
            <a:pPr marL="0" indent="0">
              <a:buNone/>
            </a:pPr>
            <a:r>
              <a:rPr lang="en-US" sz="1300" dirty="0" err="1"/>
              <a:t>Cai</a:t>
            </a:r>
            <a:r>
              <a:rPr lang="en-US" sz="1300" dirty="0"/>
              <a:t>+, “</a:t>
            </a:r>
            <a:r>
              <a:rPr lang="en-US" sz="1300" dirty="0">
                <a:solidFill>
                  <a:srgbClr val="0000FF"/>
                </a:solidFill>
              </a:rPr>
              <a:t>Flash Correct-and-Refresh: Retention-Aware Error Management for Increased Flash Memory Lifetime</a:t>
            </a:r>
            <a:r>
              <a:rPr lang="en-US" sz="1300" dirty="0"/>
              <a:t>,” ICCD 2012.</a:t>
            </a:r>
          </a:p>
          <a:p>
            <a:pPr marL="0" indent="0">
              <a:buNone/>
            </a:pPr>
            <a:r>
              <a:rPr lang="en-US" sz="1300" dirty="0" err="1"/>
              <a:t>Cai</a:t>
            </a:r>
            <a:r>
              <a:rPr lang="en-US" sz="1300" dirty="0"/>
              <a:t>+, “</a:t>
            </a:r>
            <a:r>
              <a:rPr lang="en-US" sz="1300" dirty="0">
                <a:solidFill>
                  <a:srgbClr val="0000FF"/>
                </a:solidFill>
              </a:rPr>
              <a:t>Threshold Voltage Distribution in MLC NAND Flash Memory: Characterization, Analysis and Modeling</a:t>
            </a:r>
            <a:r>
              <a:rPr lang="en-US" sz="1300" dirty="0"/>
              <a:t>,” DATE 2013.</a:t>
            </a:r>
          </a:p>
          <a:p>
            <a:pPr marL="0" indent="0">
              <a:buNone/>
            </a:pPr>
            <a:r>
              <a:rPr lang="en-US" sz="1300" dirty="0" err="1"/>
              <a:t>Cai</a:t>
            </a:r>
            <a:r>
              <a:rPr lang="en-US" sz="1300" dirty="0"/>
              <a:t>+, “</a:t>
            </a:r>
            <a:r>
              <a:rPr lang="en-US" sz="1300" dirty="0">
                <a:solidFill>
                  <a:srgbClr val="0000FF"/>
                </a:solidFill>
              </a:rPr>
              <a:t>Error Analysis and Retention-Aware Error Management for NAND Flash Memory</a:t>
            </a:r>
            <a:r>
              <a:rPr lang="en-US" sz="1300" dirty="0"/>
              <a:t>,” Intel Technology Journal 2013.</a:t>
            </a:r>
          </a:p>
          <a:p>
            <a:pPr marL="0" indent="0">
              <a:buNone/>
            </a:pPr>
            <a:r>
              <a:rPr lang="en-US" sz="1300" dirty="0" err="1"/>
              <a:t>Cai</a:t>
            </a:r>
            <a:r>
              <a:rPr lang="en-US" sz="1300" dirty="0"/>
              <a:t>+, “</a:t>
            </a:r>
            <a:r>
              <a:rPr lang="en-US" sz="1300" dirty="0">
                <a:solidFill>
                  <a:srgbClr val="0000FF"/>
                </a:solidFill>
              </a:rPr>
              <a:t>Program Interference in MLC NAND Flash Memory: Characterization, Modeling, and Mitigation</a:t>
            </a:r>
            <a:r>
              <a:rPr lang="en-US" sz="1300" dirty="0"/>
              <a:t>,” ICCD 2013.</a:t>
            </a:r>
          </a:p>
          <a:p>
            <a:pPr marL="0" indent="0">
              <a:buNone/>
            </a:pPr>
            <a:r>
              <a:rPr lang="en-US" sz="1300" dirty="0" err="1"/>
              <a:t>Cai</a:t>
            </a:r>
            <a:r>
              <a:rPr lang="en-US" sz="1300" dirty="0"/>
              <a:t>+, “</a:t>
            </a:r>
            <a:r>
              <a:rPr lang="en-US" sz="1300" dirty="0">
                <a:solidFill>
                  <a:srgbClr val="0000FF"/>
                </a:solidFill>
              </a:rPr>
              <a:t>Neighbor-Cell Assisted Error Correction for MLC NAND Flash Memories</a:t>
            </a:r>
            <a:r>
              <a:rPr lang="en-US" sz="1300" dirty="0"/>
              <a:t>,” SIGMETRICS 2014.</a:t>
            </a:r>
          </a:p>
          <a:p>
            <a:pPr marL="0" indent="0">
              <a:buNone/>
            </a:pPr>
            <a:r>
              <a:rPr lang="en-US" sz="1300" dirty="0" err="1"/>
              <a:t>Cai</a:t>
            </a:r>
            <a:r>
              <a:rPr lang="en-US" sz="1300" dirty="0"/>
              <a:t>+,”</a:t>
            </a:r>
            <a:r>
              <a:rPr lang="en-US" sz="1300" dirty="0">
                <a:solidFill>
                  <a:srgbClr val="0000FF"/>
                </a:solidFill>
              </a:rPr>
              <a:t>Data Retention in MLC NAND Flash Memory: Characterization, Optimization and Recovery</a:t>
            </a:r>
            <a:r>
              <a:rPr lang="en-US" sz="1300" dirty="0"/>
              <a:t>,” HPCA 2015.</a:t>
            </a:r>
          </a:p>
          <a:p>
            <a:pPr marL="0" indent="0">
              <a:buNone/>
            </a:pPr>
            <a:r>
              <a:rPr lang="en-US" sz="1300" dirty="0" err="1"/>
              <a:t>Cai</a:t>
            </a:r>
            <a:r>
              <a:rPr lang="en-US" sz="1300" dirty="0"/>
              <a:t>+, “</a:t>
            </a:r>
            <a:r>
              <a:rPr lang="en-US" sz="1300" dirty="0">
                <a:solidFill>
                  <a:srgbClr val="0000FF"/>
                </a:solidFill>
              </a:rPr>
              <a:t>Read Disturb Errors in MLC NAND Flash Memory: Characterization and Mitigation</a:t>
            </a:r>
            <a:r>
              <a:rPr lang="en-US" sz="1300" dirty="0"/>
              <a:t>,” DSN 2015. </a:t>
            </a:r>
          </a:p>
          <a:p>
            <a:pPr marL="0" indent="0">
              <a:buNone/>
            </a:pPr>
            <a:r>
              <a:rPr lang="en-US" sz="1300" dirty="0" err="1"/>
              <a:t>Luo</a:t>
            </a:r>
            <a:r>
              <a:rPr lang="en-US" sz="1300" dirty="0"/>
              <a:t>+, “</a:t>
            </a:r>
            <a:r>
              <a:rPr lang="en-US" sz="1300" dirty="0">
                <a:solidFill>
                  <a:srgbClr val="0000FF"/>
                </a:solidFill>
              </a:rPr>
              <a:t>WARM: Improving NAND Flash Memory Lifetime with Write-hotness Aware Retention Management</a:t>
            </a:r>
            <a:r>
              <a:rPr lang="en-US" sz="1300" dirty="0"/>
              <a:t>,” MSST 2015.</a:t>
            </a:r>
          </a:p>
          <a:p>
            <a:pPr marL="0" indent="0">
              <a:buNone/>
            </a:pPr>
            <a:r>
              <a:rPr lang="en-US" sz="1300" dirty="0"/>
              <a:t>Meza+, “</a:t>
            </a:r>
            <a:r>
              <a:rPr lang="en-US" sz="1300" dirty="0">
                <a:solidFill>
                  <a:srgbClr val="0000FF"/>
                </a:solidFill>
              </a:rPr>
              <a:t>A Large-Scale Study of Flash Memory Errors in the Field</a:t>
            </a:r>
            <a:r>
              <a:rPr lang="en-US" sz="1300" dirty="0"/>
              <a:t>,” SIGMETRICS 2015.</a:t>
            </a:r>
          </a:p>
          <a:p>
            <a:pPr marL="0" indent="0">
              <a:buNone/>
            </a:pPr>
            <a:r>
              <a:rPr lang="en-US" sz="1300" dirty="0"/>
              <a:t>Luo+, “</a:t>
            </a:r>
            <a:r>
              <a:rPr lang="en-US" sz="1300" dirty="0">
                <a:solidFill>
                  <a:srgbClr val="0000FF"/>
                </a:solidFill>
              </a:rPr>
              <a:t>Enabling Accurate and Practical Online Flash Channel Modeling for Modern MLC NAND Flash Memory</a:t>
            </a:r>
            <a:r>
              <a:rPr lang="en-US" sz="1300" dirty="0"/>
              <a:t>,” IEEE JSAC 2016.</a:t>
            </a:r>
          </a:p>
          <a:p>
            <a:pPr marL="0" indent="0">
              <a:buNone/>
            </a:pPr>
            <a:r>
              <a:rPr lang="en-US" sz="1300" dirty="0"/>
              <a:t>Cai+, “</a:t>
            </a:r>
            <a:r>
              <a:rPr lang="en-US" sz="1300" dirty="0">
                <a:solidFill>
                  <a:srgbClr val="0000FF"/>
                </a:solidFill>
              </a:rPr>
              <a:t>Vulnerabilities in MLC NAND Flash Memory Programming: Experimental Analysis, Exploits, and Mitigation Techniques</a:t>
            </a:r>
            <a:r>
              <a:rPr lang="en-US" sz="1300" dirty="0"/>
              <a:t>,” HPCA 2017.</a:t>
            </a:r>
          </a:p>
          <a:p>
            <a:pPr marL="0" indent="0">
              <a:buNone/>
            </a:pPr>
            <a:r>
              <a:rPr lang="en-US" sz="1300" dirty="0" err="1"/>
              <a:t>Fukami</a:t>
            </a:r>
            <a:r>
              <a:rPr lang="en-US" sz="1300" dirty="0"/>
              <a:t>+, “</a:t>
            </a:r>
            <a:r>
              <a:rPr lang="en-US" sz="1300" dirty="0">
                <a:solidFill>
                  <a:srgbClr val="0000FF"/>
                </a:solidFill>
              </a:rPr>
              <a:t>Improving the Reliability of Chip-Off Forensic Analysis of NAND Flash Memory Devices</a:t>
            </a:r>
            <a:r>
              <a:rPr lang="en-US" sz="1300" dirty="0"/>
              <a:t>,” DFRWS EU 2017. </a:t>
            </a:r>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9122080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Overview Paper on Flash Reliability</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350124776"/>
      </p:ext>
    </p:extLst>
  </p:cSld>
  <p:clrMapOvr>
    <a:masterClrMapping/>
  </p:clrMapOvr>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462662512"/>
      </p:ext>
    </p:extLst>
  </p:cSld>
  <p:clrMapOvr>
    <a:masterClrMapping/>
  </p:clrMapOvr>
  <p:transition/>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NAND Flash Memory</a:t>
            </a:r>
            <a:br>
              <a:rPr lang="en-US" dirty="0"/>
            </a:br>
            <a:r>
              <a:rPr lang="en-US" dirty="0"/>
              <a:t>		   Reliability and Security</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003621"/>
      </p:ext>
    </p:extLst>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Upcoming Overview Paper</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2301918635"/>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itle 1"/>
          <p:cNvSpPr>
            <a:spLocks noGrp="1"/>
          </p:cNvSpPr>
          <p:nvPr>
            <p:ph type="title"/>
          </p:nvPr>
        </p:nvSpPr>
        <p:spPr/>
        <p:txBody>
          <a:bodyPr/>
          <a:lstStyle/>
          <a:p>
            <a:r>
              <a:rPr lang="en-US">
                <a:latin typeface="Garamond" charset="0"/>
                <a:ea typeface="ＭＳ Ｐゴシック" charset="0"/>
                <a:cs typeface="MS PGothic" charset="0"/>
              </a:rPr>
              <a:t>Evolution of NAND Flash Memory</a:t>
            </a:r>
          </a:p>
        </p:txBody>
      </p:sp>
      <p:sp>
        <p:nvSpPr>
          <p:cNvPr id="207874" name="Content Placeholder 2"/>
          <p:cNvSpPr>
            <a:spLocks noGrp="1"/>
          </p:cNvSpPr>
          <p:nvPr>
            <p:ph idx="1"/>
          </p:nvPr>
        </p:nvSpPr>
        <p:spPr>
          <a:xfrm>
            <a:off x="85725" y="5303838"/>
            <a:ext cx="8972550" cy="841375"/>
          </a:xfrm>
        </p:spPr>
        <p:txBody>
          <a:bodyPr/>
          <a:lstStyle/>
          <a:p>
            <a:r>
              <a:rPr lang="en-US">
                <a:latin typeface="Arial" charset="0"/>
                <a:ea typeface="ＭＳ Ｐゴシック" charset="0"/>
                <a:cs typeface="MS PGothic" charset="0"/>
              </a:rPr>
              <a:t>Flash memory is widening its range of applications</a:t>
            </a:r>
          </a:p>
          <a:p>
            <a:pPr lvl="1"/>
            <a:r>
              <a:rPr lang="en-US">
                <a:latin typeface="Arial" charset="0"/>
                <a:ea typeface="ＭＳ Ｐゴシック" charset="0"/>
                <a:cs typeface="MS PGothic" charset="0"/>
              </a:rPr>
              <a:t>Portable consumer devices, laptop PCs and enterprise servers</a:t>
            </a:r>
          </a:p>
        </p:txBody>
      </p:sp>
      <p:sp>
        <p:nvSpPr>
          <p:cNvPr id="207875" name="Text Box 6"/>
          <p:cNvSpPr txBox="1">
            <a:spLocks noChangeArrowheads="1"/>
          </p:cNvSpPr>
          <p:nvPr/>
        </p:nvSpPr>
        <p:spPr bwMode="auto">
          <a:xfrm>
            <a:off x="1212850" y="4887913"/>
            <a:ext cx="67183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charset="0"/>
                <a:ea typeface="宋体" charset="0"/>
                <a:cs typeface="宋体" charset="0"/>
              </a:rPr>
              <a:t>Seaung Suk Lee, “Emerging Challenges in NAND Flash Technology”, Flash Summit 2011 (Hynix)</a:t>
            </a:r>
          </a:p>
        </p:txBody>
      </p:sp>
      <p:pic>
        <p:nvPicPr>
          <p:cNvPr id="20787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 y="1008063"/>
            <a:ext cx="7689850" cy="3886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7877" name="TextBox 5"/>
          <p:cNvSpPr txBox="1">
            <a:spLocks noChangeArrowheads="1"/>
          </p:cNvSpPr>
          <p:nvPr/>
        </p:nvSpPr>
        <p:spPr bwMode="auto">
          <a:xfrm>
            <a:off x="6327775" y="2547938"/>
            <a:ext cx="212090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cs typeface="MS PGothic" charset="0"/>
              </a:rPr>
              <a:t>CMOS scaling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cs typeface="MS PGothic" charset="0"/>
              </a:rPr>
              <a:t>More bits per Cell</a:t>
            </a:r>
          </a:p>
        </p:txBody>
      </p:sp>
      <p:sp>
        <p:nvSpPr>
          <p:cNvPr id="207878" name="Slide Number Placeholder 1"/>
          <p:cNvSpPr>
            <a:spLocks noGrp="1"/>
          </p:cNvSpPr>
          <p:nvPr>
            <p:ph type="sldNum" sz="quarter" idx="11"/>
          </p:nvPr>
        </p:nvSpPr>
        <p:spPr>
          <a:xfrm>
            <a:off x="6553200" y="6332538"/>
            <a:ext cx="2133600" cy="4572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349DB7D-5EF2-3747-9747-0A1E16FC5B8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07879" name="Picture 6" descr="FMS_logo_lightbluematte_3C5CAE.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479129356"/>
      </p:ext>
    </p:extLst>
  </p:cSld>
  <p:clrMapOvr>
    <a:masterClrMapping/>
  </p:clrMapOvr>
  <p:transition/>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228600" y="152400"/>
            <a:ext cx="8810625" cy="1066800"/>
          </a:xfrm>
        </p:spPr>
        <p:txBody>
          <a:bodyPr/>
          <a:lstStyle/>
          <a:p>
            <a:pPr eaLnBrk="1" hangingPunct="1"/>
            <a:r>
              <a:rPr lang="en-US">
                <a:latin typeface="Garamond" charset="0"/>
              </a:rPr>
              <a:t>Flash Challenges: Reliability and Endurance</a:t>
            </a:r>
          </a:p>
        </p:txBody>
      </p:sp>
      <p:pic>
        <p:nvPicPr>
          <p:cNvPr id="2088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450" y="1123950"/>
            <a:ext cx="6188075" cy="4429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8899" name="Text Box 6"/>
          <p:cNvSpPr txBox="1">
            <a:spLocks noChangeArrowheads="1"/>
          </p:cNvSpPr>
          <p:nvPr/>
        </p:nvSpPr>
        <p:spPr bwMode="auto">
          <a:xfrm>
            <a:off x="438150" y="5745163"/>
            <a:ext cx="5857875" cy="4302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Arial" charset="0"/>
                <a:ea typeface="SimSun" charset="0"/>
                <a:cs typeface="SimSun" charset="0"/>
              </a:rPr>
              <a:t>E. Grochowski et al., “Future technology challenges for NAND flash and HDD products”, Flash Memory Summit 2012</a:t>
            </a:r>
          </a:p>
        </p:txBody>
      </p:sp>
      <p:sp>
        <p:nvSpPr>
          <p:cNvPr id="15" name="Rectangle 3"/>
          <p:cNvSpPr txBox="1">
            <a:spLocks noChangeArrowheads="1"/>
          </p:cNvSpPr>
          <p:nvPr/>
        </p:nvSpPr>
        <p:spPr bwMode="auto">
          <a:xfrm>
            <a:off x="6261100" y="2797175"/>
            <a:ext cx="2778125" cy="1309688"/>
          </a:xfrm>
          <a:prstGeom prst="rect">
            <a:avLst/>
          </a:prstGeom>
          <a:noFill/>
          <a:ln w="9525">
            <a:noFill/>
            <a:miter lim="800000"/>
            <a:headEnd/>
            <a:tailEnd/>
          </a:ln>
        </p:spPr>
        <p:txBody>
          <a:bodyPr/>
          <a:lstStyle/>
          <a:p>
            <a:pPr marL="342900" marR="0" lvl="0" indent="-342900" algn="l" defTabSz="914400" rtl="0" eaLnBrk="1" fontAlgn="auto" latinLnBrk="0" hangingPunct="1">
              <a:lnSpc>
                <a:spcPct val="100000"/>
              </a:lnSpc>
              <a:spcBef>
                <a:spcPct val="20000"/>
              </a:spcBef>
              <a:spcAft>
                <a:spcPts val="0"/>
              </a:spcAft>
              <a:buClr>
                <a:srgbClr val="400561"/>
              </a:buClr>
              <a:buSzTx/>
              <a:buFont typeface="Wingdings" pitchFamily="2" charset="2"/>
              <a:buChar char="§"/>
              <a:tabLst/>
              <a:defRPr/>
            </a:pPr>
            <a:r>
              <a:rPr kumimoji="0" lang="en-US" altLang="ko-KR" sz="1800" b="1" i="0" u="none" strike="noStrike" kern="0" cap="none" spc="0" normalizeH="0" baseline="0" noProof="0" dirty="0">
                <a:ln>
                  <a:noFill/>
                </a:ln>
                <a:solidFill>
                  <a:srgbClr val="000000"/>
                </a:solidFill>
                <a:effectLst/>
                <a:uLnTx/>
                <a:uFillTx/>
                <a:latin typeface="Tahoma"/>
                <a:ea typeface="굴림" charset="-127"/>
                <a:cs typeface="+mn-cs"/>
              </a:rPr>
              <a:t>P/E cycles (required)</a:t>
            </a:r>
          </a:p>
        </p:txBody>
      </p:sp>
      <p:sp>
        <p:nvSpPr>
          <p:cNvPr id="16" name="Rectangle 3"/>
          <p:cNvSpPr txBox="1">
            <a:spLocks noChangeArrowheads="1"/>
          </p:cNvSpPr>
          <p:nvPr/>
        </p:nvSpPr>
        <p:spPr bwMode="auto">
          <a:xfrm>
            <a:off x="6261100" y="1308100"/>
            <a:ext cx="2778125" cy="1309688"/>
          </a:xfrm>
          <a:prstGeom prst="rect">
            <a:avLst/>
          </a:prstGeom>
          <a:noFill/>
          <a:ln w="9525">
            <a:noFill/>
            <a:miter lim="800000"/>
            <a:headEnd/>
            <a:tailEnd/>
          </a:ln>
        </p:spPr>
        <p:txBody>
          <a:bodyPr/>
          <a:lstStyle/>
          <a:p>
            <a:pPr marL="342900" marR="0" lvl="0" indent="-342900" algn="l" defTabSz="914400" rtl="0" eaLnBrk="1" fontAlgn="auto" latinLnBrk="0" hangingPunct="1">
              <a:lnSpc>
                <a:spcPct val="100000"/>
              </a:lnSpc>
              <a:spcBef>
                <a:spcPct val="20000"/>
              </a:spcBef>
              <a:spcAft>
                <a:spcPts val="0"/>
              </a:spcAft>
              <a:buClr>
                <a:srgbClr val="400561"/>
              </a:buClr>
              <a:buSzTx/>
              <a:buFont typeface="Wingdings" pitchFamily="2" charset="2"/>
              <a:buChar char="§"/>
              <a:tabLst/>
              <a:defRPr/>
            </a:pPr>
            <a:r>
              <a:rPr kumimoji="0" lang="en-US" altLang="ko-KR" sz="1800" b="1" i="0" u="none" strike="noStrike" kern="0" cap="none" spc="0" normalizeH="0" baseline="0" noProof="0" dirty="0">
                <a:ln>
                  <a:noFill/>
                </a:ln>
                <a:solidFill>
                  <a:srgbClr val="000000"/>
                </a:solidFill>
                <a:effectLst/>
                <a:uLnTx/>
                <a:uFillTx/>
                <a:latin typeface="Tahoma"/>
                <a:ea typeface="굴림" charset="-127"/>
                <a:cs typeface="+mn-cs"/>
              </a:rPr>
              <a:t>P/E cycles (provided)</a:t>
            </a:r>
          </a:p>
        </p:txBody>
      </p:sp>
      <p:sp>
        <p:nvSpPr>
          <p:cNvPr id="17" name="TextBox 16"/>
          <p:cNvSpPr txBox="1">
            <a:spLocks noChangeArrowheads="1"/>
          </p:cNvSpPr>
          <p:nvPr/>
        </p:nvSpPr>
        <p:spPr bwMode="auto">
          <a:xfrm>
            <a:off x="6704013" y="2087563"/>
            <a:ext cx="1893887"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A few thousand</a:t>
            </a:r>
          </a:p>
        </p:txBody>
      </p:sp>
      <p:sp>
        <p:nvSpPr>
          <p:cNvPr id="24590" name="TextBox 11"/>
          <p:cNvSpPr txBox="1">
            <a:spLocks noChangeArrowheads="1"/>
          </p:cNvSpPr>
          <p:nvPr/>
        </p:nvSpPr>
        <p:spPr bwMode="auto">
          <a:xfrm>
            <a:off x="6329363" y="3551238"/>
            <a:ext cx="2409825" cy="1754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Writing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the full capacity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of the drive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10 times per day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for 5 years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(STEC)</a:t>
            </a:r>
          </a:p>
        </p:txBody>
      </p:sp>
      <p:sp>
        <p:nvSpPr>
          <p:cNvPr id="22" name="TextBox 21"/>
          <p:cNvSpPr txBox="1">
            <a:spLocks noChangeArrowheads="1"/>
          </p:cNvSpPr>
          <p:nvPr/>
        </p:nvSpPr>
        <p:spPr bwMode="auto">
          <a:xfrm>
            <a:off x="6704013" y="5603875"/>
            <a:ext cx="2011362"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&gt; 50k P/E cycles</a:t>
            </a:r>
          </a:p>
        </p:txBody>
      </p:sp>
      <p:sp>
        <p:nvSpPr>
          <p:cNvPr id="208905"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B08329-B652-724B-978B-915F0D48DA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353175" y="2008188"/>
            <a:ext cx="2362200" cy="4046537"/>
            <a:chOff x="6353175" y="2007554"/>
            <a:chExt cx="2362200" cy="4046854"/>
          </a:xfrm>
        </p:grpSpPr>
        <p:sp>
          <p:nvSpPr>
            <p:cNvPr id="208907" name="Oval 15"/>
            <p:cNvSpPr>
              <a:spLocks noChangeArrowheads="1"/>
            </p:cNvSpPr>
            <p:nvPr/>
          </p:nvSpPr>
          <p:spPr bwMode="auto">
            <a:xfrm>
              <a:off x="6353175" y="2007554"/>
              <a:ext cx="2362200" cy="526414"/>
            </a:xfrm>
            <a:prstGeom prst="ellipse">
              <a:avLst/>
            </a:prstGeom>
            <a:noFill/>
            <a:ln w="28575">
              <a:solidFill>
                <a:schemeClr val="tx1"/>
              </a:solidFill>
              <a:prstDash val="sysDash"/>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08908" name="Oval 15"/>
            <p:cNvSpPr>
              <a:spLocks noChangeArrowheads="1"/>
            </p:cNvSpPr>
            <p:nvPr/>
          </p:nvSpPr>
          <p:spPr bwMode="auto">
            <a:xfrm>
              <a:off x="6353175" y="5527994"/>
              <a:ext cx="2362200" cy="526414"/>
            </a:xfrm>
            <a:prstGeom prst="ellipse">
              <a:avLst/>
            </a:prstGeom>
            <a:noFill/>
            <a:ln w="28575">
              <a:solidFill>
                <a:schemeClr val="tx1"/>
              </a:solidFill>
              <a:prstDash val="sysDash"/>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grpSp>
    </p:spTree>
    <p:extLst>
      <p:ext uri="{BB962C8B-B14F-4D97-AF65-F5344CB8AC3E}">
        <p14:creationId xmlns:p14="http://schemas.microsoft.com/office/powerpoint/2010/main" val="2417600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5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24590" grpId="0"/>
      <p:bldP spid="22"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p:cNvSpPr>
            <a:spLocks noGrp="1"/>
          </p:cNvSpPr>
          <p:nvPr>
            <p:ph type="title"/>
          </p:nvPr>
        </p:nvSpPr>
        <p:spPr>
          <a:xfrm>
            <a:off x="228600" y="152400"/>
            <a:ext cx="8915400" cy="1066800"/>
          </a:xfrm>
        </p:spPr>
        <p:txBody>
          <a:bodyPr/>
          <a:lstStyle/>
          <a:p>
            <a:r>
              <a:rPr lang="en-US">
                <a:latin typeface="Garamond" charset="0"/>
              </a:rPr>
              <a:t>NAND Flash Memory is Increasingly Noisy</a:t>
            </a:r>
          </a:p>
        </p:txBody>
      </p:sp>
      <p:pic>
        <p:nvPicPr>
          <p:cNvPr id="21094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2306638"/>
            <a:ext cx="2533650" cy="1733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0947" name="TextBox 58"/>
          <p:cNvSpPr txBox="1">
            <a:spLocks noChangeArrowheads="1"/>
          </p:cNvSpPr>
          <p:nvPr/>
        </p:nvSpPr>
        <p:spPr bwMode="auto">
          <a:xfrm>
            <a:off x="3368675" y="2925763"/>
            <a:ext cx="2201863"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0948" name="Straight Arrow Connector 7"/>
          <p:cNvCxnSpPr>
            <a:cxnSpLocks noChangeShapeType="1"/>
          </p:cNvCxnSpPr>
          <p:nvPr/>
        </p:nvCxnSpPr>
        <p:spPr bwMode="auto">
          <a:xfrm>
            <a:off x="2141538" y="31575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0949" name="Straight Arrow Connector 8"/>
          <p:cNvCxnSpPr>
            <a:cxnSpLocks noChangeShapeType="1"/>
          </p:cNvCxnSpPr>
          <p:nvPr/>
        </p:nvCxnSpPr>
        <p:spPr bwMode="auto">
          <a:xfrm>
            <a:off x="5683250" y="31511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0950" name="TextBox 67"/>
          <p:cNvSpPr txBox="1">
            <a:spLocks noChangeArrowheads="1"/>
          </p:cNvSpPr>
          <p:nvPr/>
        </p:nvSpPr>
        <p:spPr bwMode="auto">
          <a:xfrm>
            <a:off x="828675" y="2874963"/>
            <a:ext cx="101600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0951" name="TextBox 68"/>
          <p:cNvSpPr txBox="1">
            <a:spLocks noChangeArrowheads="1"/>
          </p:cNvSpPr>
          <p:nvPr/>
        </p:nvSpPr>
        <p:spPr bwMode="auto">
          <a:xfrm>
            <a:off x="6958013" y="2817813"/>
            <a:ext cx="1044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210952"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20627D4-C87F-CD43-AD6C-67E22DBAAEE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84407276"/>
      </p:ext>
    </p:extLst>
  </p:cSld>
  <p:clrMapOvr>
    <a:masterClrMapping/>
  </p:clrMapOvr>
  <p:transition/>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p:cNvSpPr>
            <a:spLocks noGrp="1"/>
          </p:cNvSpPr>
          <p:nvPr>
            <p:ph type="title"/>
          </p:nvPr>
        </p:nvSpPr>
        <p:spPr>
          <a:xfrm>
            <a:off x="228600" y="152400"/>
            <a:ext cx="8915400" cy="1066800"/>
          </a:xfrm>
        </p:spPr>
        <p:txBody>
          <a:bodyPr/>
          <a:lstStyle/>
          <a:p>
            <a:r>
              <a:rPr lang="en-US" altLang="zh-CN" sz="3600">
                <a:latin typeface="Garamond" charset="0"/>
                <a:ea typeface="SimSun" charset="0"/>
                <a:cs typeface="SimSun" charset="0"/>
              </a:rPr>
              <a:t>Future NAND Flash-based Storage Architecture</a:t>
            </a:r>
            <a:endParaRPr lang="en-US" sz="3600">
              <a:latin typeface="Garamond" charset="0"/>
            </a:endParaRPr>
          </a:p>
        </p:txBody>
      </p:sp>
      <p:pic>
        <p:nvPicPr>
          <p:cNvPr id="21197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2305050"/>
            <a:ext cx="1844676" cy="1447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197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 y="1084263"/>
            <a:ext cx="1905001" cy="12969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27" name="Straight Connector 26"/>
          <p:cNvCxnSpPr>
            <a:cxnSpLocks noChangeShapeType="1"/>
          </p:cNvCxnSpPr>
          <p:nvPr/>
        </p:nvCxnSpPr>
        <p:spPr bwMode="auto">
          <a:xfrm>
            <a:off x="4316413" y="2522538"/>
            <a:ext cx="987425"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28" name="Group 21"/>
          <p:cNvGrpSpPr>
            <a:grpSpLocks/>
          </p:cNvGrpSpPr>
          <p:nvPr/>
        </p:nvGrpSpPr>
        <p:grpSpPr bwMode="auto">
          <a:xfrm>
            <a:off x="1570038" y="1379538"/>
            <a:ext cx="2673350" cy="2362200"/>
            <a:chOff x="2057400" y="1531938"/>
            <a:chExt cx="2673350" cy="2362200"/>
          </a:xfrm>
        </p:grpSpPr>
        <p:cxnSp>
          <p:nvCxnSpPr>
            <p:cNvPr id="29" name="Straight Connector 28"/>
            <p:cNvCxnSpPr>
              <a:cxnSpLocks noChangeShapeType="1"/>
            </p:cNvCxnSpPr>
            <p:nvPr/>
          </p:nvCxnSpPr>
          <p:spPr bwMode="auto">
            <a:xfrm>
              <a:off x="2057400" y="2674938"/>
              <a:ext cx="91440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211990" name="Group 16"/>
            <p:cNvGrpSpPr>
              <a:grpSpLocks/>
            </p:cNvGrpSpPr>
            <p:nvPr/>
          </p:nvGrpSpPr>
          <p:grpSpPr bwMode="auto">
            <a:xfrm>
              <a:off x="3021013" y="1531938"/>
              <a:ext cx="1709737" cy="2362200"/>
              <a:chOff x="2971800" y="1531938"/>
              <a:chExt cx="1709738" cy="2362200"/>
            </a:xfrm>
          </p:grpSpPr>
          <p:sp>
            <p:nvSpPr>
              <p:cNvPr id="31" name="Rectangle 30"/>
              <p:cNvSpPr/>
              <p:nvPr/>
            </p:nvSpPr>
            <p:spPr>
              <a:xfrm>
                <a:off x="2971799" y="1531938"/>
                <a:ext cx="1676401"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Arial" pitchFamily="34" charset="0"/>
                  <a:ea typeface="ＭＳ Ｐゴシック" pitchFamily="34" charset="-128"/>
                  <a:cs typeface="+mn-cs"/>
                </a:endParaRPr>
              </a:p>
            </p:txBody>
          </p:sp>
          <p:sp>
            <p:nvSpPr>
              <p:cNvPr id="211992" name="TextBox 16"/>
              <p:cNvSpPr txBox="1">
                <a:spLocks noChangeArrowheads="1"/>
              </p:cNvSpPr>
              <p:nvPr/>
            </p:nvSpPr>
            <p:spPr bwMode="auto">
              <a:xfrm>
                <a:off x="2971800" y="2063750"/>
                <a:ext cx="1709738" cy="1200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Memory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Signal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Processing</a:t>
                </a:r>
              </a:p>
            </p:txBody>
          </p:sp>
        </p:grpSp>
      </p:grpSp>
      <p:grpSp>
        <p:nvGrpSpPr>
          <p:cNvPr id="33" name="Group 20"/>
          <p:cNvGrpSpPr>
            <a:grpSpLocks/>
          </p:cNvGrpSpPr>
          <p:nvPr/>
        </p:nvGrpSpPr>
        <p:grpSpPr bwMode="auto">
          <a:xfrm>
            <a:off x="5380038" y="1379538"/>
            <a:ext cx="1676400" cy="2362200"/>
            <a:chOff x="5867400" y="1531938"/>
            <a:chExt cx="1676400" cy="2362200"/>
          </a:xfrm>
        </p:grpSpPr>
        <p:sp>
          <p:nvSpPr>
            <p:cNvPr id="34" name="Rectangle 33"/>
            <p:cNvSpPr/>
            <p:nvPr/>
          </p:nvSpPr>
          <p:spPr>
            <a:xfrm>
              <a:off x="5867400" y="1531938"/>
              <a:ext cx="1676400"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Arial" pitchFamily="34" charset="0"/>
                <a:ea typeface="ＭＳ Ｐゴシック" pitchFamily="34" charset="-128"/>
                <a:cs typeface="+mn-cs"/>
              </a:endParaRPr>
            </a:p>
          </p:txBody>
        </p:sp>
        <p:sp>
          <p:nvSpPr>
            <p:cNvPr id="211988" name="TextBox 17"/>
            <p:cNvSpPr txBox="1">
              <a:spLocks noChangeArrowheads="1"/>
            </p:cNvSpPr>
            <p:nvPr/>
          </p:nvSpPr>
          <p:spPr bwMode="auto">
            <a:xfrm>
              <a:off x="5867400" y="2217738"/>
              <a:ext cx="1606550" cy="831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Error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Correction</a:t>
              </a:r>
            </a:p>
          </p:txBody>
        </p:sp>
      </p:grpSp>
      <p:sp>
        <p:nvSpPr>
          <p:cNvPr id="211975" name="TextBox 18"/>
          <p:cNvSpPr txBox="1">
            <a:spLocks noChangeArrowheads="1"/>
          </p:cNvSpPr>
          <p:nvPr/>
        </p:nvSpPr>
        <p:spPr bwMode="auto">
          <a:xfrm>
            <a:off x="4160838" y="1800225"/>
            <a:ext cx="1249362"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Raw Bit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Error Rate</a:t>
            </a:r>
          </a:p>
        </p:txBody>
      </p:sp>
      <p:grpSp>
        <p:nvGrpSpPr>
          <p:cNvPr id="38" name="Group 24"/>
          <p:cNvGrpSpPr>
            <a:grpSpLocks/>
          </p:cNvGrpSpPr>
          <p:nvPr/>
        </p:nvGrpSpPr>
        <p:grpSpPr bwMode="auto">
          <a:xfrm>
            <a:off x="7056438" y="1800225"/>
            <a:ext cx="1684337" cy="696913"/>
            <a:chOff x="7482840" y="1824724"/>
            <a:chExt cx="1685077" cy="697814"/>
          </a:xfrm>
        </p:grpSpPr>
        <p:cxnSp>
          <p:nvCxnSpPr>
            <p:cNvPr id="39" name="Straight Connector 38"/>
            <p:cNvCxnSpPr>
              <a:cxnSpLocks noChangeShapeType="1"/>
            </p:cNvCxnSpPr>
            <p:nvPr/>
          </p:nvCxnSpPr>
          <p:spPr bwMode="auto">
            <a:xfrm>
              <a:off x="7619425" y="2522538"/>
              <a:ext cx="141826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11986" name="TextBox 20"/>
            <p:cNvSpPr txBox="1">
              <a:spLocks noChangeArrowheads="1"/>
            </p:cNvSpPr>
            <p:nvPr/>
          </p:nvSpPr>
          <p:spPr bwMode="auto">
            <a:xfrm>
              <a:off x="7482840" y="1824724"/>
              <a:ext cx="1685077"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Uncorrectable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BER &lt; 10</a:t>
              </a:r>
              <a:r>
                <a:rPr kumimoji="0" lang="en-US" sz="1800" b="0" i="0" u="none" strike="noStrike" kern="1200" cap="none" spc="0" normalizeH="0" baseline="30000" noProof="0">
                  <a:ln>
                    <a:noFill/>
                  </a:ln>
                  <a:solidFill>
                    <a:srgbClr val="000000"/>
                  </a:solidFill>
                  <a:effectLst/>
                  <a:uLnTx/>
                  <a:uFillTx/>
                  <a:latin typeface="Arial" charset="0"/>
                  <a:ea typeface="ＭＳ Ｐゴシック" charset="0"/>
                </a:rPr>
                <a:t>-15</a:t>
              </a:r>
            </a:p>
          </p:txBody>
        </p:sp>
      </p:grpSp>
      <p:sp>
        <p:nvSpPr>
          <p:cNvPr id="211977" name="TextBox 17"/>
          <p:cNvSpPr txBox="1">
            <a:spLocks noChangeArrowheads="1"/>
          </p:cNvSpPr>
          <p:nvPr/>
        </p:nvSpPr>
        <p:spPr bwMode="auto">
          <a:xfrm>
            <a:off x="11113" y="2114550"/>
            <a:ext cx="1163637"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charset="0"/>
                <a:ea typeface="ＭＳ Ｐゴシック" charset="0"/>
              </a:rPr>
              <a:t>Noisy</a:t>
            </a:r>
          </a:p>
        </p:txBody>
      </p:sp>
      <p:sp>
        <p:nvSpPr>
          <p:cNvPr id="44" name="TextBox 43"/>
          <p:cNvSpPr txBox="1">
            <a:spLocks noChangeArrowheads="1"/>
          </p:cNvSpPr>
          <p:nvPr/>
        </p:nvSpPr>
        <p:spPr bwMode="auto">
          <a:xfrm>
            <a:off x="4418013" y="2619375"/>
            <a:ext cx="658812"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High</a:t>
            </a:r>
          </a:p>
        </p:txBody>
      </p:sp>
      <p:sp>
        <p:nvSpPr>
          <p:cNvPr id="45" name="TextBox 44"/>
          <p:cNvSpPr txBox="1">
            <a:spLocks noChangeArrowheads="1"/>
          </p:cNvSpPr>
          <p:nvPr/>
        </p:nvSpPr>
        <p:spPr bwMode="auto">
          <a:xfrm>
            <a:off x="4295775" y="2619375"/>
            <a:ext cx="865188"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Lower</a:t>
            </a:r>
          </a:p>
        </p:txBody>
      </p:sp>
      <p:sp>
        <p:nvSpPr>
          <p:cNvPr id="211980"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6C87E67-9A24-9A4D-9794-E3D0DFA14B4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4" name="TextBox 21"/>
          <p:cNvSpPr txBox="1">
            <a:spLocks noChangeArrowheads="1"/>
          </p:cNvSpPr>
          <p:nvPr/>
        </p:nvSpPr>
        <p:spPr bwMode="auto">
          <a:xfrm>
            <a:off x="152400" y="4641850"/>
            <a:ext cx="7094538" cy="46196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rPr>
              <a:t>Build reliable error models for NAND flash memory </a:t>
            </a:r>
          </a:p>
        </p:txBody>
      </p:sp>
      <p:sp>
        <p:nvSpPr>
          <p:cNvPr id="25" name="TextBox 21"/>
          <p:cNvSpPr txBox="1">
            <a:spLocks noChangeArrowheads="1"/>
          </p:cNvSpPr>
          <p:nvPr/>
        </p:nvSpPr>
        <p:spPr bwMode="auto">
          <a:xfrm>
            <a:off x="142875" y="5118100"/>
            <a:ext cx="8424863" cy="46196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rPr>
              <a:t>Design efficient reliability mechanisms based on the model</a:t>
            </a:r>
          </a:p>
        </p:txBody>
      </p:sp>
      <p:sp>
        <p:nvSpPr>
          <p:cNvPr id="26" name="TextBox 21"/>
          <p:cNvSpPr txBox="1">
            <a:spLocks noChangeArrowheads="1"/>
          </p:cNvSpPr>
          <p:nvPr/>
        </p:nvSpPr>
        <p:spPr bwMode="auto">
          <a:xfrm>
            <a:off x="139700" y="4184650"/>
            <a:ext cx="1673225" cy="46196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Our Goals:</a:t>
            </a:r>
          </a:p>
        </p:txBody>
      </p:sp>
      <p:sp>
        <p:nvSpPr>
          <p:cNvPr id="30" name="TextBox 29"/>
          <p:cNvSpPr txBox="1">
            <a:spLocks noChangeArrowheads="1"/>
          </p:cNvSpPr>
          <p:nvPr/>
        </p:nvSpPr>
        <p:spPr bwMode="auto">
          <a:xfrm>
            <a:off x="5813425" y="3038475"/>
            <a:ext cx="852488"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Better</a:t>
            </a:r>
          </a:p>
        </p:txBody>
      </p:sp>
    </p:spTree>
    <p:extLst>
      <p:ext uri="{BB962C8B-B14F-4D97-AF65-F5344CB8AC3E}">
        <p14:creationId xmlns:p14="http://schemas.microsoft.com/office/powerpoint/2010/main" val="30692419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xit" presetSubtype="10" fill="hold" grpId="0" nodeType="clickEffect">
                                  <p:stCondLst>
                                    <p:cond delay="0"/>
                                  </p:stCondLst>
                                  <p:childTnLst>
                                    <p:animEffect transition="out" filter="blinds(horizontal)">
                                      <p:cBhvr>
                                        <p:cTn id="18" dur="500"/>
                                        <p:tgtEl>
                                          <p:spTgt spid="44"/>
                                        </p:tgtEl>
                                      </p:cBhvr>
                                    </p:animEffect>
                                    <p:set>
                                      <p:cBhvr>
                                        <p:cTn id="19" dur="1" fill="hold">
                                          <p:stCondLst>
                                            <p:cond delay="499"/>
                                          </p:stCondLst>
                                        </p:cTn>
                                        <p:tgtEl>
                                          <p:spTgt spid="44"/>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6">
                                            <p:bg/>
                                          </p:spTgt>
                                        </p:tgtEl>
                                        <p:attrNameLst>
                                          <p:attrName>style.visibility</p:attrName>
                                        </p:attrNameLst>
                                      </p:cBhvr>
                                      <p:to>
                                        <p:strVal val="visible"/>
                                      </p:to>
                                    </p:set>
                                    <p:animEffect transition="in" filter="blinds(horizontal)">
                                      <p:cBhvr>
                                        <p:cTn id="32" dur="500"/>
                                        <p:tgtEl>
                                          <p:spTgt spid="26">
                                            <p:bg/>
                                          </p:spTgt>
                                        </p:tgtEl>
                                      </p:cBhvr>
                                    </p:animEffect>
                                  </p:childTnLst>
                                </p:cTn>
                              </p:par>
                              <p:par>
                                <p:cTn id="33" presetID="3" presetClass="entr" presetSubtype="1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animEffect transition="in" filter="blinds(horizontal)">
                                      <p:cBhvr>
                                        <p:cTn id="35" dur="500"/>
                                        <p:tgtEl>
                                          <p:spTgt spid="26">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4">
                                            <p:bg/>
                                          </p:spTgt>
                                        </p:tgtEl>
                                        <p:attrNameLst>
                                          <p:attrName>style.visibility</p:attrName>
                                        </p:attrNameLst>
                                      </p:cBhvr>
                                      <p:to>
                                        <p:strVal val="visible"/>
                                      </p:to>
                                    </p:set>
                                    <p:animEffect transition="in" filter="blinds(horizontal)">
                                      <p:cBhvr>
                                        <p:cTn id="40" dur="500"/>
                                        <p:tgtEl>
                                          <p:spTgt spid="24">
                                            <p:bg/>
                                          </p:spTgt>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Effect transition="in" filter="blinds(horizontal)">
                                      <p:cBhvr>
                                        <p:cTn id="43" dur="500"/>
                                        <p:tgtEl>
                                          <p:spTgt spid="24">
                                            <p:txEl>
                                              <p:pRg st="0" end="0"/>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5">
                                            <p:bg/>
                                          </p:spTgt>
                                        </p:tgtEl>
                                        <p:attrNameLst>
                                          <p:attrName>style.visibility</p:attrName>
                                        </p:attrNameLst>
                                      </p:cBhvr>
                                      <p:to>
                                        <p:strVal val="visible"/>
                                      </p:to>
                                    </p:set>
                                    <p:animEffect transition="in" filter="blinds(horizontal)">
                                      <p:cBhvr>
                                        <p:cTn id="48" dur="500"/>
                                        <p:tgtEl>
                                          <p:spTgt spid="25">
                                            <p:bg/>
                                          </p:spTgt>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blinds(horizontal)">
                                      <p:cBhvr>
                                        <p:cTn id="51"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24" grpId="0" build="allAtOnce" animBg="1"/>
      <p:bldP spid="25" grpId="0" build="allAtOnce" animBg="1"/>
      <p:bldP spid="26" grpId="0" build="allAtOnce" animBg="1"/>
      <p:bldP spid="30"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3B812F"/>
                </a:solidFill>
                <a:effectLst/>
                <a:uLnTx/>
                <a:uFillTx/>
                <a:latin typeface="Arial" charset="0"/>
                <a:ea typeface="ＭＳ Ｐゴシック" charset="0"/>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Neighbor page </a:t>
              </a:r>
              <a:r>
                <a:rPr kumimoji="0" lang="en-US" sz="1600" b="1" i="0" u="none" strike="noStrike" kern="0" cap="none" spc="0" normalizeH="0" baseline="0" noProof="0" dirty="0" err="1">
                  <a:ln>
                    <a:noFill/>
                  </a:ln>
                  <a:solidFill>
                    <a:srgbClr val="000000"/>
                  </a:solidFill>
                  <a:effectLst/>
                  <a:uLnTx/>
                  <a:uFillTx/>
                  <a:latin typeface="Tahoma"/>
                  <a:ea typeface="ＭＳ Ｐゴシック" charset="-128"/>
                  <a:cs typeface="+mn-cs"/>
                </a:rPr>
                <a:t>prog</a:t>
              </a: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/read (c-to-c interference)</a:t>
              </a: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Erase block</a:t>
              </a:r>
            </a:p>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Program page</a:t>
              </a: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Threshold voltage distribution in MLC NAND Flash Memory: Characterization, Analysis, and Modeling</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DATE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Vulnerabilities in MLC NAND Flash Memory Programming: Experimental Analysis, Exploits, and Mitigation Techniques</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HPCA 2017</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Flash Correct-and-Refresh: Retention-aware error management for increased flash memory lifetime</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2012</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13012"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0EE30EC-A97F-1C49-9637-E521652DD1D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Program Interference in MLC NAND Flash Memory: Characterization, Modeling, and Mitigation</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2C6123"/>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“Neighbor-Cell Assisted Error Correction in MLC NAND Flash Memories”,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SIGMETRICS 2014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“Read Disturb Errors in MLC NAND Flash Memory: Characterization and Mitigation”,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DSN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Cai et al., “Error Patterns in MLC NAND Flash Memory: Measurement, Characterization, and Analysis””, </a:t>
            </a:r>
            <a:r>
              <a:rPr kumimoji="0" lang="en-US" sz="1200" b="1" i="0" u="none" strike="noStrike" kern="1200" cap="none" spc="0" normalizeH="0" baseline="0" noProof="0" dirty="0">
                <a:ln>
                  <a:noFill/>
                </a:ln>
                <a:solidFill>
                  <a:srgbClr val="0000FF"/>
                </a:solidFill>
                <a:effectLst/>
                <a:uLnTx/>
                <a:uFillTx/>
                <a:latin typeface="Tahoma"/>
                <a:ea typeface="+mn-ea"/>
                <a:cs typeface="+mn-cs"/>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“Error Analysis and Retention-Aware Error Management for NAND Flash Memory</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“Data Retention in MLC NAND Flash Memory: Characterization, Optimization and Recovery" </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HPCA 2015</a:t>
            </a: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Luo et al., “Enabling Accurate and Practical Online Flash Channel Modeling for Modern MLC NAND Flash Memory”, </a:t>
            </a:r>
            <a:r>
              <a:rPr kumimoji="0" lang="en-US" sz="1200" b="1" i="0" u="none" strike="noStrike" kern="1200" cap="none" spc="0" normalizeH="0" baseline="0" noProof="0" dirty="0">
                <a:ln>
                  <a:noFill/>
                </a:ln>
                <a:solidFill>
                  <a:srgbClr val="0000FF"/>
                </a:solidFill>
                <a:effectLst/>
                <a:uLnTx/>
                <a:uFillTx/>
                <a:latin typeface="Tahoma"/>
                <a:ea typeface="+mn-ea"/>
                <a:cs typeface="+mn-cs"/>
              </a:rPr>
              <a:t>JSAC 2016</a:t>
            </a:r>
          </a:p>
        </p:txBody>
      </p:sp>
    </p:spTree>
    <p:extLst>
      <p:ext uri="{BB962C8B-B14F-4D97-AF65-F5344CB8AC3E}">
        <p14:creationId xmlns:p14="http://schemas.microsoft.com/office/powerpoint/2010/main" val="3484072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Our Goals and Approach</a:t>
            </a:r>
          </a:p>
        </p:txBody>
      </p:sp>
      <p:sp>
        <p:nvSpPr>
          <p:cNvPr id="3" name="Content Placeholder 2"/>
          <p:cNvSpPr>
            <a:spLocks noGrp="1"/>
          </p:cNvSpPr>
          <p:nvPr>
            <p:ph idx="1"/>
          </p:nvPr>
        </p:nvSpPr>
        <p:spPr/>
        <p:txBody>
          <a:bodyPr/>
          <a:lstStyle/>
          <a:p>
            <a:r>
              <a:rPr lang="en-US" dirty="0">
                <a:latin typeface="Tahoma" charset="0"/>
              </a:rPr>
              <a:t>Goals:</a:t>
            </a:r>
          </a:p>
          <a:p>
            <a:pPr lvl="1"/>
            <a:r>
              <a:rPr lang="en-US" dirty="0">
                <a:solidFill>
                  <a:srgbClr val="0000FF"/>
                </a:solidFill>
                <a:latin typeface="Tahoma" charset="0"/>
              </a:rPr>
              <a:t>Understand error mechanisms and develop reliable predictive models </a:t>
            </a:r>
            <a:r>
              <a:rPr lang="en-US" dirty="0">
                <a:latin typeface="Tahoma" charset="0"/>
              </a:rPr>
              <a:t>for MLC NAND flash memory errors</a:t>
            </a:r>
          </a:p>
          <a:p>
            <a:pPr lvl="1"/>
            <a:r>
              <a:rPr lang="en-US" dirty="0">
                <a:solidFill>
                  <a:srgbClr val="0000FF"/>
                </a:solidFill>
                <a:latin typeface="Tahoma" charset="0"/>
              </a:rPr>
              <a:t>Develop efficient error management techniques </a:t>
            </a:r>
            <a:r>
              <a:rPr lang="en-US" dirty="0">
                <a:latin typeface="Tahoma" charset="0"/>
              </a:rPr>
              <a:t>to mitigate errors and improve flash reliability and endurance</a:t>
            </a:r>
          </a:p>
          <a:p>
            <a:endParaRPr lang="en-US" dirty="0">
              <a:latin typeface="Tahoma" charset="0"/>
            </a:endParaRPr>
          </a:p>
          <a:p>
            <a:r>
              <a:rPr lang="en-US" dirty="0">
                <a:latin typeface="Tahoma" charset="0"/>
              </a:rPr>
              <a:t>Approach:</a:t>
            </a:r>
          </a:p>
          <a:p>
            <a:pPr lvl="1"/>
            <a:r>
              <a:rPr lang="en-US" dirty="0">
                <a:latin typeface="Tahoma" charset="0"/>
              </a:rPr>
              <a:t>Solid </a:t>
            </a:r>
            <a:r>
              <a:rPr lang="en-US" dirty="0">
                <a:solidFill>
                  <a:srgbClr val="FF0000"/>
                </a:solidFill>
                <a:latin typeface="Tahoma" charset="0"/>
              </a:rPr>
              <a:t>experimental analyses of errors in real MLC NAND flash </a:t>
            </a:r>
            <a:r>
              <a:rPr lang="en-US" dirty="0">
                <a:latin typeface="Tahoma" charset="0"/>
              </a:rPr>
              <a:t>memory </a:t>
            </a:r>
            <a:r>
              <a:rPr lang="en-US" dirty="0">
                <a:latin typeface="Tahoma" charset="0"/>
                <a:sym typeface="Wingdings" charset="0"/>
              </a:rPr>
              <a:t> drive the understanding and models</a:t>
            </a:r>
          </a:p>
          <a:p>
            <a:pPr lvl="1"/>
            <a:r>
              <a:rPr lang="en-US" dirty="0">
                <a:solidFill>
                  <a:srgbClr val="FF0000"/>
                </a:solidFill>
                <a:latin typeface="Tahoma" charset="0"/>
                <a:sym typeface="Wingdings" charset="0"/>
              </a:rPr>
              <a:t>Understanding, models, and creativity </a:t>
            </a:r>
            <a:r>
              <a:rPr lang="en-US" dirty="0">
                <a:latin typeface="Tahoma" charset="0"/>
                <a:sym typeface="Wingdings" charset="0"/>
              </a:rPr>
              <a:t> drive the new techniques</a:t>
            </a:r>
            <a:endParaRPr lang="en-US" dirty="0">
              <a:latin typeface="Tahoma" charset="0"/>
            </a:endParaRPr>
          </a:p>
          <a:p>
            <a:pPr lvl="1"/>
            <a:endParaRPr lang="en-US" dirty="0">
              <a:latin typeface="Tahoma" charset="0"/>
            </a:endParaRP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0E853FF-C699-1F45-9011-37D75239EA8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422713508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Experimental Testing Platform</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61" name="Rectangle 60"/>
          <p:cNvSpPr/>
          <p:nvPr/>
        </p:nvSpPr>
        <p:spPr>
          <a:xfrm>
            <a:off x="0" y="5877272"/>
            <a:ext cx="6588224"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
        <p:nvSpPr>
          <p:cNvPr id="62" name="Rectangle 2"/>
          <p:cNvSpPr>
            <a:spLocks noChangeArrowheads="1"/>
          </p:cNvSpPr>
          <p:nvPr/>
        </p:nvSpPr>
        <p:spPr bwMode="auto">
          <a:xfrm>
            <a:off x="1447800" y="6427788"/>
            <a:ext cx="7696200"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Cai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FPGA-based Solid-State Drive prototyping platform, </a:t>
            </a:r>
            <a:r>
              <a:rPr kumimoji="0" lang="en-US" sz="1600" b="0" i="0" u="none" strike="noStrike" kern="1200" cap="none" spc="0" normalizeH="0" baseline="0" noProof="0" dirty="0">
                <a:ln>
                  <a:noFill/>
                </a:ln>
                <a:solidFill>
                  <a:srgbClr val="000000"/>
                </a:solidFill>
                <a:effectLst/>
                <a:uLnTx/>
                <a:uFillTx/>
                <a:latin typeface="Tahoma"/>
                <a:ea typeface="+mn-ea"/>
                <a:cs typeface="+mn-cs"/>
              </a:rPr>
              <a:t>FCCM 2011.</a:t>
            </a:r>
          </a:p>
        </p:txBody>
      </p:sp>
    </p:spTree>
    <p:extLst>
      <p:ext uri="{BB962C8B-B14F-4D97-AF65-F5344CB8AC3E}">
        <p14:creationId xmlns:p14="http://schemas.microsoft.com/office/powerpoint/2010/main" val="3508412620"/>
      </p:ext>
    </p:extLst>
  </p:cSld>
  <p:clrMapOvr>
    <a:masterClrMapping/>
  </p:clrMapOvr>
  <p:transition/>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Title 1"/>
          <p:cNvSpPr>
            <a:spLocks noGrp="1"/>
          </p:cNvSpPr>
          <p:nvPr>
            <p:ph type="title"/>
          </p:nvPr>
        </p:nvSpPr>
        <p:spPr/>
        <p:txBody>
          <a:bodyPr/>
          <a:lstStyle/>
          <a:p>
            <a:r>
              <a:rPr lang="en-US">
                <a:latin typeface="Garamond" charset="0"/>
              </a:rPr>
              <a:t>NAND Flash Error Types</a:t>
            </a:r>
          </a:p>
        </p:txBody>
      </p:sp>
      <p:sp>
        <p:nvSpPr>
          <p:cNvPr id="3" name="Content Placeholder 2"/>
          <p:cNvSpPr>
            <a:spLocks noGrp="1"/>
          </p:cNvSpPr>
          <p:nvPr>
            <p:ph idx="1"/>
          </p:nvPr>
        </p:nvSpPr>
        <p:spPr>
          <a:xfrm>
            <a:off x="228600" y="1206500"/>
            <a:ext cx="8610600" cy="5041900"/>
          </a:xfrm>
        </p:spPr>
        <p:txBody>
          <a:bodyPr/>
          <a:lstStyle/>
          <a:p>
            <a:r>
              <a:rPr lang="en-US">
                <a:latin typeface="Tahoma" charset="0"/>
              </a:rPr>
              <a:t>Four types of errors [Cai+, DATE 2012]</a:t>
            </a:r>
          </a:p>
          <a:p>
            <a:endParaRPr lang="en-US">
              <a:latin typeface="Tahoma" charset="0"/>
            </a:endParaRPr>
          </a:p>
          <a:p>
            <a:r>
              <a:rPr lang="en-US">
                <a:latin typeface="Tahoma" charset="0"/>
              </a:rPr>
              <a:t>Caused by </a:t>
            </a:r>
            <a:r>
              <a:rPr lang="en-US">
                <a:solidFill>
                  <a:srgbClr val="FF0000"/>
                </a:solidFill>
                <a:latin typeface="Tahoma" charset="0"/>
              </a:rPr>
              <a:t>common flash operations</a:t>
            </a:r>
          </a:p>
          <a:p>
            <a:pPr lvl="1"/>
            <a:r>
              <a:rPr lang="en-US">
                <a:solidFill>
                  <a:srgbClr val="0000FF"/>
                </a:solidFill>
                <a:latin typeface="Tahoma" charset="0"/>
              </a:rPr>
              <a:t>Read</a:t>
            </a:r>
            <a:r>
              <a:rPr lang="en-US">
                <a:latin typeface="Tahoma" charset="0"/>
              </a:rPr>
              <a:t> errors</a:t>
            </a:r>
          </a:p>
          <a:p>
            <a:pPr lvl="1"/>
            <a:r>
              <a:rPr lang="en-US">
                <a:solidFill>
                  <a:srgbClr val="0000FF"/>
                </a:solidFill>
                <a:latin typeface="Tahoma" charset="0"/>
              </a:rPr>
              <a:t>Erase</a:t>
            </a:r>
            <a:r>
              <a:rPr lang="en-US">
                <a:latin typeface="Tahoma" charset="0"/>
              </a:rPr>
              <a:t> errors</a:t>
            </a:r>
          </a:p>
          <a:p>
            <a:pPr lvl="1"/>
            <a:r>
              <a:rPr lang="en-US">
                <a:solidFill>
                  <a:srgbClr val="0000FF"/>
                </a:solidFill>
                <a:latin typeface="Tahoma" charset="0"/>
              </a:rPr>
              <a:t>Program</a:t>
            </a:r>
            <a:r>
              <a:rPr lang="en-US">
                <a:latin typeface="Tahoma" charset="0"/>
              </a:rPr>
              <a:t> (interference) errors</a:t>
            </a:r>
          </a:p>
          <a:p>
            <a:pPr lvl="1"/>
            <a:endParaRPr lang="en-US">
              <a:latin typeface="Tahoma" charset="0"/>
            </a:endParaRPr>
          </a:p>
          <a:p>
            <a:r>
              <a:rPr lang="en-US">
                <a:latin typeface="Tahoma" charset="0"/>
              </a:rPr>
              <a:t>Caused by flash </a:t>
            </a:r>
            <a:r>
              <a:rPr lang="en-US">
                <a:solidFill>
                  <a:srgbClr val="FF0000"/>
                </a:solidFill>
                <a:latin typeface="Tahoma" charset="0"/>
              </a:rPr>
              <a:t>cell losing charge over time</a:t>
            </a:r>
          </a:p>
          <a:p>
            <a:pPr lvl="1"/>
            <a:r>
              <a:rPr lang="en-US">
                <a:solidFill>
                  <a:srgbClr val="0000FF"/>
                </a:solidFill>
                <a:latin typeface="Tahoma" charset="0"/>
              </a:rPr>
              <a:t>Retention</a:t>
            </a:r>
            <a:r>
              <a:rPr lang="en-US">
                <a:latin typeface="Tahoma" charset="0"/>
              </a:rPr>
              <a:t> errors</a:t>
            </a:r>
          </a:p>
          <a:p>
            <a:pPr lvl="2"/>
            <a:r>
              <a:rPr lang="en-US">
                <a:latin typeface="Tahoma" charset="0"/>
              </a:rPr>
              <a:t>Whether an error happens depends on required retention time</a:t>
            </a:r>
          </a:p>
          <a:p>
            <a:pPr lvl="2"/>
            <a:r>
              <a:rPr lang="en-US">
                <a:latin typeface="Tahoma" charset="0"/>
              </a:rPr>
              <a:t>Especially problematic in MLC flash because threshold voltage window to determine stored value is smaller</a:t>
            </a:r>
          </a:p>
          <a:p>
            <a:pPr lvl="2"/>
            <a:endParaRPr lang="en-US">
              <a:latin typeface="Tahoma" charset="0"/>
            </a:endParaRPr>
          </a:p>
        </p:txBody>
      </p:sp>
      <p:sp>
        <p:nvSpPr>
          <p:cNvPr id="22118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F11EBAE-8EF2-2C41-8609-8DC2CFFBA5B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41407186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7" name="Group 7"/>
          <p:cNvGrpSpPr>
            <a:grpSpLocks/>
          </p:cNvGrpSpPr>
          <p:nvPr/>
        </p:nvGrpSpPr>
        <p:grpSpPr bwMode="auto">
          <a:xfrm>
            <a:off x="63500" y="815975"/>
            <a:ext cx="9144000" cy="4351338"/>
            <a:chOff x="0" y="906463"/>
            <a:chExt cx="9144000" cy="4351337"/>
          </a:xfrm>
        </p:grpSpPr>
        <p:pic>
          <p:nvPicPr>
            <p:cNvPr id="224265" name="Picture 24" descr="all_errors.bmp"/>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06463"/>
              <a:ext cx="9144000" cy="4351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266" name="Oval 15"/>
            <p:cNvSpPr>
              <a:spLocks noChangeArrowheads="1"/>
            </p:cNvSpPr>
            <p:nvPr/>
          </p:nvSpPr>
          <p:spPr bwMode="auto">
            <a:xfrm>
              <a:off x="7099300" y="1435100"/>
              <a:ext cx="469900" cy="1284288"/>
            </a:xfrm>
            <a:prstGeom prst="ellipse">
              <a:avLst/>
            </a:prstGeom>
            <a:noFill/>
            <a:ln w="28575">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24267" name="TextBox 16"/>
            <p:cNvSpPr txBox="1">
              <a:spLocks noChangeArrowheads="1"/>
            </p:cNvSpPr>
            <p:nvPr/>
          </p:nvSpPr>
          <p:spPr bwMode="auto">
            <a:xfrm>
              <a:off x="5118100" y="1104900"/>
              <a:ext cx="1749425"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retention errors</a:t>
              </a:r>
            </a:p>
          </p:txBody>
        </p:sp>
        <p:cxnSp>
          <p:nvCxnSpPr>
            <p:cNvPr id="224268" name="Straight Arrow Connector 22"/>
            <p:cNvCxnSpPr>
              <a:cxnSpLocks noChangeShapeType="1"/>
            </p:cNvCxnSpPr>
            <p:nvPr/>
          </p:nvCxnSpPr>
          <p:spPr bwMode="auto">
            <a:xfrm>
              <a:off x="6223000" y="1423988"/>
              <a:ext cx="876300" cy="469900"/>
            </a:xfrm>
            <a:prstGeom prst="straightConnector1">
              <a:avLst/>
            </a:prstGeom>
            <a:noFill/>
            <a:ln w="9525">
              <a:solidFill>
                <a:schemeClr val="tx1"/>
              </a:solidFill>
              <a:round/>
              <a:headEnd/>
              <a:tailEnd type="arrow" w="med" len="med"/>
            </a:ln>
            <a:extLst>
              <a:ext uri="{909E8E84-426E-40dd-AFC4-6F175D3DCCD1}">
                <a14:hiddenFill xmlns:a14="http://schemas.microsoft.com/office/drawing/2010/main" xmlns="">
                  <a:noFill/>
                </a14:hiddenFill>
              </a:ext>
            </a:extLst>
          </p:spPr>
        </p:cxnSp>
      </p:grpSp>
      <p:sp>
        <p:nvSpPr>
          <p:cNvPr id="20483" name="Content Placeholder 14"/>
          <p:cNvSpPr>
            <a:spLocks noGrp="1"/>
          </p:cNvSpPr>
          <p:nvPr>
            <p:ph idx="1"/>
          </p:nvPr>
        </p:nvSpPr>
        <p:spPr>
          <a:xfrm>
            <a:off x="117475" y="4962525"/>
            <a:ext cx="8850313" cy="1344613"/>
          </a:xfrm>
        </p:spPr>
        <p:txBody>
          <a:bodyPr/>
          <a:lstStyle/>
          <a:p>
            <a:r>
              <a:rPr lang="en-US">
                <a:solidFill>
                  <a:srgbClr val="0000FF"/>
                </a:solidFill>
                <a:latin typeface="Tahoma" charset="0"/>
              </a:rPr>
              <a:t>Raw bit error rate increases exponentially with P/E cycles</a:t>
            </a:r>
          </a:p>
          <a:p>
            <a:r>
              <a:rPr lang="en-US">
                <a:solidFill>
                  <a:srgbClr val="0000FF"/>
                </a:solidFill>
                <a:latin typeface="Tahoma" charset="0"/>
              </a:rPr>
              <a:t>Retention errors are dominant </a:t>
            </a:r>
            <a:r>
              <a:rPr lang="en-US">
                <a:latin typeface="Tahoma" charset="0"/>
              </a:rPr>
              <a:t>(&gt;99% for 1-year ret. time)</a:t>
            </a:r>
          </a:p>
          <a:p>
            <a:r>
              <a:rPr lang="en-US">
                <a:solidFill>
                  <a:srgbClr val="0000FF"/>
                </a:solidFill>
                <a:latin typeface="Tahoma" charset="0"/>
              </a:rPr>
              <a:t>Retention errors increase with retention time requirement</a:t>
            </a:r>
          </a:p>
          <a:p>
            <a:endParaRPr lang="en-US">
              <a:latin typeface="Tahoma" charset="0"/>
            </a:endParaRPr>
          </a:p>
        </p:txBody>
      </p:sp>
      <p:sp>
        <p:nvSpPr>
          <p:cNvPr id="224259" name="Title 1"/>
          <p:cNvSpPr>
            <a:spLocks noGrp="1"/>
          </p:cNvSpPr>
          <p:nvPr>
            <p:ph type="title"/>
          </p:nvPr>
        </p:nvSpPr>
        <p:spPr>
          <a:xfrm>
            <a:off x="228600" y="152400"/>
            <a:ext cx="8915400" cy="1066800"/>
          </a:xfrm>
        </p:spPr>
        <p:txBody>
          <a:bodyPr/>
          <a:lstStyle/>
          <a:p>
            <a:r>
              <a:rPr lang="en-US">
                <a:latin typeface="Garamond" charset="0"/>
              </a:rPr>
              <a:t>Observations: Flash Error Analysis</a:t>
            </a:r>
          </a:p>
        </p:txBody>
      </p:sp>
      <p:sp>
        <p:nvSpPr>
          <p:cNvPr id="2242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8E76C40-A8C2-6749-A54E-AD8A0DE3FDE0}"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24261" name="TextBox 1"/>
          <p:cNvSpPr txBox="1">
            <a:spLocks noChangeArrowheads="1"/>
          </p:cNvSpPr>
          <p:nvPr/>
        </p:nvSpPr>
        <p:spPr bwMode="auto">
          <a:xfrm>
            <a:off x="3543300" y="4673600"/>
            <a:ext cx="1312863" cy="36988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rPr>
              <a:t>P/E Cycles</a:t>
            </a:r>
          </a:p>
        </p:txBody>
      </p:sp>
      <p:sp>
        <p:nvSpPr>
          <p:cNvPr id="11" name="TextBox 10"/>
          <p:cNvSpPr txBox="1"/>
          <p:nvPr/>
        </p:nvSpPr>
        <p:spPr>
          <a:xfrm>
            <a:off x="-850900" y="2679700"/>
            <a:ext cx="2108758" cy="369332"/>
          </a:xfrm>
          <a:prstGeom prst="rect">
            <a:avLst/>
          </a:prstGeom>
          <a:solidFill>
            <a:schemeClr val="bg1"/>
          </a:solidFill>
          <a:scene3d>
            <a:camera prst="orthographicFront">
              <a:rot lat="0" lon="0" rev="5400000"/>
            </a:camera>
            <a:lightRig rig="threePt" dir="t"/>
          </a:scene3d>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Raw Bit Error Rate</a:t>
            </a:r>
          </a:p>
        </p:txBody>
      </p:sp>
      <p:sp>
        <p:nvSpPr>
          <p:cNvPr id="224263" name="TextBox 1"/>
          <p:cNvSpPr txBox="1">
            <a:spLocks noChangeArrowheads="1"/>
          </p:cNvSpPr>
          <p:nvPr/>
        </p:nvSpPr>
        <p:spPr bwMode="auto">
          <a:xfrm>
            <a:off x="1371600" y="6464300"/>
            <a:ext cx="6988175"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Cai et al., </a:t>
            </a: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Error Patterns in MLC NAND Flash Memory</a:t>
            </a: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 DATE 2012.</a:t>
            </a:r>
          </a:p>
        </p:txBody>
      </p:sp>
    </p:spTree>
    <p:extLst>
      <p:ext uri="{BB962C8B-B14F-4D97-AF65-F5344CB8AC3E}">
        <p14:creationId xmlns:p14="http://schemas.microsoft.com/office/powerpoint/2010/main" val="2915647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04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p:cNvSpPr>
            <a:spLocks noGrp="1"/>
          </p:cNvSpPr>
          <p:nvPr>
            <p:ph type="title"/>
          </p:nvPr>
        </p:nvSpPr>
        <p:spPr/>
        <p:txBody>
          <a:bodyPr/>
          <a:lstStyle/>
          <a:p>
            <a:r>
              <a:rPr lang="en-US">
                <a:latin typeface="Garamond" charset="0"/>
              </a:rPr>
              <a:t>More on Flash Error Analysis</a:t>
            </a:r>
          </a:p>
        </p:txBody>
      </p:sp>
      <p:sp>
        <p:nvSpPr>
          <p:cNvPr id="229378" name="Content Placeholder 2"/>
          <p:cNvSpPr>
            <a:spLocks noGrp="1"/>
          </p:cNvSpPr>
          <p:nvPr>
            <p:ph idx="1"/>
          </p:nvPr>
        </p:nvSpPr>
        <p:spPr>
          <a:xfrm>
            <a:off x="228600" y="1124744"/>
            <a:ext cx="8610600" cy="4876800"/>
          </a:xfrm>
        </p:spPr>
        <p:txBody>
          <a:bodyPr/>
          <a:lstStyle/>
          <a:p>
            <a:r>
              <a:rPr lang="en-US" dirty="0">
                <a:latin typeface="Tahoma" charset="0"/>
              </a:rPr>
              <a:t>Yu Cai, Erich F. </a:t>
            </a:r>
            <a:r>
              <a:rPr lang="en-US" dirty="0" err="1">
                <a:latin typeface="Tahoma" charset="0"/>
              </a:rPr>
              <a:t>Haratsch</a:t>
            </a:r>
            <a:r>
              <a:rPr lang="en-US" dirty="0">
                <a:latin typeface="Tahoma" charset="0"/>
              </a:rPr>
              <a:t>, Onur Mutlu, and Ken Mai,</a:t>
            </a:r>
            <a:br>
              <a:rPr lang="en-US" dirty="0">
                <a:latin typeface="Tahoma" charset="0"/>
              </a:rPr>
            </a:br>
            <a:r>
              <a:rPr lang="en-US" b="1" dirty="0">
                <a:latin typeface="Tahoma" charset="0"/>
                <a:hlinkClick r:id="rId2"/>
              </a:rPr>
              <a:t>"Error Patterns in MLC NAND Flash Memory: Measurement, Characterization, and Analysis"</a:t>
            </a:r>
            <a:r>
              <a:rPr lang="en-US" dirty="0">
                <a:latin typeface="Tahoma" charset="0"/>
              </a:rPr>
              <a:t> </a:t>
            </a:r>
            <a:br>
              <a:rPr lang="en-US" dirty="0">
                <a:latin typeface="Tahoma" charset="0"/>
              </a:rPr>
            </a:br>
            <a:r>
              <a:rPr lang="en-US" i="1" dirty="0">
                <a:latin typeface="Tahoma" charset="0"/>
              </a:rPr>
              <a:t>Proceedings of the </a:t>
            </a:r>
            <a:r>
              <a:rPr lang="en-US" i="1" dirty="0">
                <a:latin typeface="Tahoma" charset="0"/>
                <a:hlinkClick r:id="rId3"/>
              </a:rPr>
              <a:t>Design, Automation, and Test in Europe Conference</a:t>
            </a:r>
            <a:r>
              <a:rPr lang="en-US" i="1" dirty="0">
                <a:latin typeface="Tahoma" charset="0"/>
              </a:rPr>
              <a:t> (</a:t>
            </a:r>
            <a:r>
              <a:rPr lang="en-US" b="1" i="1" dirty="0">
                <a:latin typeface="Tahoma" charset="0"/>
              </a:rPr>
              <a:t>DATE</a:t>
            </a:r>
            <a:r>
              <a:rPr lang="en-US" i="1" dirty="0">
                <a:latin typeface="Tahoma" charset="0"/>
              </a:rPr>
              <a:t>)</a:t>
            </a:r>
            <a:r>
              <a:rPr lang="en-US" dirty="0">
                <a:latin typeface="Tahoma" charset="0"/>
              </a:rPr>
              <a:t>, Dresden, Germany, March 2012. </a:t>
            </a:r>
            <a:r>
              <a:rPr lang="en-US" dirty="0">
                <a:latin typeface="Tahoma" charset="0"/>
                <a:hlinkClick r:id="rId4"/>
              </a:rPr>
              <a:t>Slides (ppt)</a:t>
            </a:r>
            <a:endParaRPr lang="en-US" dirty="0">
              <a:latin typeface="Tahoma" charset="0"/>
            </a:endParaRPr>
          </a:p>
          <a:p>
            <a:endParaRPr lang="en-US" dirty="0">
              <a:latin typeface="Tahoma" charset="0"/>
            </a:endParaRPr>
          </a:p>
          <a:p>
            <a:endParaRPr lang="en-US" dirty="0">
              <a:latin typeface="Tahoma" charset="0"/>
            </a:endParaRPr>
          </a:p>
        </p:txBody>
      </p:sp>
      <p:sp>
        <p:nvSpPr>
          <p:cNvPr id="22937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FC5A756-10A1-6C48-8C00-705E2B8E71E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5"/>
          <a:stretch>
            <a:fillRect/>
          </a:stretch>
        </p:blipFill>
        <p:spPr>
          <a:xfrm>
            <a:off x="0" y="3998757"/>
            <a:ext cx="9144000" cy="2094539"/>
          </a:xfrm>
          <a:prstGeom prst="rect">
            <a:avLst/>
          </a:prstGeom>
        </p:spPr>
      </p:pic>
    </p:spTree>
    <p:extLst>
      <p:ext uri="{BB962C8B-B14F-4D97-AF65-F5344CB8AC3E}">
        <p14:creationId xmlns:p14="http://schemas.microsoft.com/office/powerpoint/2010/main" val="4213838748"/>
      </p:ext>
    </p:extLst>
  </p:cSld>
  <p:clrMapOvr>
    <a:masterClrMapping/>
  </p:clrMapOvr>
  <p:transition/>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Solution to Retention Errors</a:t>
            </a:r>
          </a:p>
        </p:txBody>
      </p:sp>
      <p:sp>
        <p:nvSpPr>
          <p:cNvPr id="3" name="Content Placeholder 2"/>
          <p:cNvSpPr>
            <a:spLocks noGrp="1"/>
          </p:cNvSpPr>
          <p:nvPr>
            <p:ph idx="1"/>
          </p:nvPr>
        </p:nvSpPr>
        <p:spPr>
          <a:xfrm>
            <a:off x="228600" y="1124744"/>
            <a:ext cx="8610600" cy="4979640"/>
          </a:xfrm>
        </p:spPr>
        <p:txBody>
          <a:bodyPr/>
          <a:lstStyle/>
          <a:p>
            <a:r>
              <a:rPr lang="en-US" dirty="0"/>
              <a:t>Refresh periodically</a:t>
            </a:r>
          </a:p>
          <a:p>
            <a:r>
              <a:rPr lang="en-US" dirty="0"/>
              <a:t>Change the period based on P/E cycle </a:t>
            </a:r>
            <a:r>
              <a:rPr lang="en-US" dirty="0" err="1"/>
              <a:t>wearout</a:t>
            </a:r>
            <a:endParaRPr lang="en-US" dirty="0"/>
          </a:p>
          <a:p>
            <a:pPr lvl="1"/>
            <a:r>
              <a:rPr lang="en-US" dirty="0"/>
              <a:t>Refresh more often at higher P/E cycles</a:t>
            </a:r>
          </a:p>
          <a:p>
            <a:r>
              <a:rPr lang="en-US" dirty="0"/>
              <a:t>Use a combination of </a:t>
            </a:r>
            <a:r>
              <a:rPr lang="en-US" dirty="0">
                <a:solidFill>
                  <a:srgbClr val="0000FF"/>
                </a:solidFill>
              </a:rPr>
              <a:t>in-place </a:t>
            </a:r>
            <a:r>
              <a:rPr lang="en-US" dirty="0"/>
              <a:t>and </a:t>
            </a:r>
            <a:r>
              <a:rPr lang="en-US" dirty="0">
                <a:solidFill>
                  <a:srgbClr val="0000FF"/>
                </a:solidFill>
              </a:rPr>
              <a:t>remapping-based </a:t>
            </a:r>
            <a:r>
              <a:rPr lang="en-US" dirty="0"/>
              <a:t>refresh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3548462"/>
            <a:ext cx="9144000" cy="2112786"/>
          </a:xfrm>
          <a:prstGeom prst="rect">
            <a:avLst/>
          </a:prstGeom>
        </p:spPr>
      </p:pic>
    </p:spTree>
    <p:extLst>
      <p:ext uri="{BB962C8B-B14F-4D97-AF65-F5344CB8AC3E}">
        <p14:creationId xmlns:p14="http://schemas.microsoft.com/office/powerpoint/2010/main" val="10547864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One Issue: Read Disturb in Flash Memory</a:t>
            </a:r>
          </a:p>
        </p:txBody>
      </p:sp>
      <p:sp>
        <p:nvSpPr>
          <p:cNvPr id="256002" name="Content Placeholder 2"/>
          <p:cNvSpPr>
            <a:spLocks noGrp="1"/>
          </p:cNvSpPr>
          <p:nvPr>
            <p:ph idx="1"/>
          </p:nvPr>
        </p:nvSpPr>
        <p:spPr>
          <a:xfrm>
            <a:off x="228600" y="1055688"/>
            <a:ext cx="8610600" cy="5192712"/>
          </a:xfrm>
        </p:spPr>
        <p:txBody>
          <a:bodyPr/>
          <a:lstStyle/>
          <a:p>
            <a:r>
              <a:rPr lang="en-US" dirty="0">
                <a:latin typeface="Tahoma" charset="0"/>
              </a:rPr>
              <a:t>All scaled memories are prone to read disturb errors</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354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551495388"/>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p:cNvSpPr>
            <a:spLocks noGrp="1"/>
          </p:cNvSpPr>
          <p:nvPr>
            <p:ph type="title"/>
          </p:nvPr>
        </p:nvSpPr>
        <p:spPr/>
        <p:txBody>
          <a:bodyPr/>
          <a:lstStyle/>
          <a:p>
            <a:pPr eaLnBrk="1" hangingPunct="1"/>
            <a:r>
              <a:rPr lang="en-US">
                <a:latin typeface="Calibri" charset="0"/>
              </a:rPr>
              <a:t>NAND Flash Memory Background</a:t>
            </a:r>
          </a:p>
        </p:txBody>
      </p:sp>
      <p:sp>
        <p:nvSpPr>
          <p:cNvPr id="43" name="Rectangle 42"/>
          <p:cNvSpPr/>
          <p:nvPr/>
        </p:nvSpPr>
        <p:spPr>
          <a:xfrm>
            <a:off x="738188" y="1085850"/>
            <a:ext cx="7693025" cy="36385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Flash Memory</a:t>
            </a:r>
          </a:p>
        </p:txBody>
      </p:sp>
      <p:grpSp>
        <p:nvGrpSpPr>
          <p:cNvPr id="44" name="Group 43"/>
          <p:cNvGrpSpPr/>
          <p:nvPr/>
        </p:nvGrpSpPr>
        <p:grpSpPr>
          <a:xfrm>
            <a:off x="874834" y="1734281"/>
            <a:ext cx="7420709" cy="2800352"/>
            <a:chOff x="1195753" y="1480770"/>
            <a:chExt cx="9894279" cy="2800352"/>
          </a:xfrm>
          <a:solidFill>
            <a:sysClr val="window" lastClr="FFFFFF"/>
          </a:solidFill>
        </p:grpSpPr>
        <p:sp>
          <p:nvSpPr>
            <p:cNvPr id="45" name="Rectangle 44"/>
            <p:cNvSpPr/>
            <p:nvPr/>
          </p:nvSpPr>
          <p:spPr>
            <a:xfrm>
              <a:off x="1195753"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46" name="Rectangle 45"/>
            <p:cNvSpPr/>
            <p:nvPr/>
          </p:nvSpPr>
          <p:spPr>
            <a:xfrm>
              <a:off x="1195754"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0</a:t>
              </a:r>
            </a:p>
          </p:txBody>
        </p:sp>
        <p:sp>
          <p:nvSpPr>
            <p:cNvPr id="47" name="Rectangle 46"/>
            <p:cNvSpPr/>
            <p:nvPr/>
          </p:nvSpPr>
          <p:spPr>
            <a:xfrm>
              <a:off x="1195754"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48" name="Rectangle 47"/>
            <p:cNvSpPr/>
            <p:nvPr/>
          </p:nvSpPr>
          <p:spPr>
            <a:xfrm>
              <a:off x="1195753"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255</a:t>
              </a:r>
            </a:p>
          </p:txBody>
        </p:sp>
        <p:sp>
          <p:nvSpPr>
            <p:cNvPr id="49" name="Rectangle 48"/>
            <p:cNvSpPr/>
            <p:nvPr/>
          </p:nvSpPr>
          <p:spPr>
            <a:xfrm>
              <a:off x="1195753"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0" name="Rectangle 49"/>
            <p:cNvSpPr/>
            <p:nvPr/>
          </p:nvSpPr>
          <p:spPr>
            <a:xfrm>
              <a:off x="3141784"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257</a:t>
              </a:r>
            </a:p>
          </p:txBody>
        </p:sp>
        <p:sp>
          <p:nvSpPr>
            <p:cNvPr id="51" name="Rectangle 50"/>
            <p:cNvSpPr/>
            <p:nvPr/>
          </p:nvSpPr>
          <p:spPr>
            <a:xfrm>
              <a:off x="3141785"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256</a:t>
              </a:r>
            </a:p>
          </p:txBody>
        </p:sp>
        <p:sp>
          <p:nvSpPr>
            <p:cNvPr id="52" name="Rectangle 51"/>
            <p:cNvSpPr/>
            <p:nvPr/>
          </p:nvSpPr>
          <p:spPr>
            <a:xfrm>
              <a:off x="3141785"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258</a:t>
              </a:r>
            </a:p>
          </p:txBody>
        </p:sp>
        <p:sp>
          <p:nvSpPr>
            <p:cNvPr id="53" name="Rectangle 52"/>
            <p:cNvSpPr/>
            <p:nvPr/>
          </p:nvSpPr>
          <p:spPr>
            <a:xfrm>
              <a:off x="3141784"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511</a:t>
              </a:r>
            </a:p>
          </p:txBody>
        </p:sp>
        <p:sp>
          <p:nvSpPr>
            <p:cNvPr id="54" name="Rectangle 53"/>
            <p:cNvSpPr/>
            <p:nvPr/>
          </p:nvSpPr>
          <p:spPr>
            <a:xfrm>
              <a:off x="3141784"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5" name="Rectangle 54"/>
            <p:cNvSpPr/>
            <p:nvPr/>
          </p:nvSpPr>
          <p:spPr>
            <a:xfrm>
              <a:off x="5087815" y="1480770"/>
              <a:ext cx="4056185" cy="2800352"/>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6" name="Rectangle 55"/>
            <p:cNvSpPr/>
            <p:nvPr/>
          </p:nvSpPr>
          <p:spPr>
            <a:xfrm>
              <a:off x="9144000"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M+1</a:t>
              </a:r>
            </a:p>
          </p:txBody>
        </p:sp>
        <p:sp>
          <p:nvSpPr>
            <p:cNvPr id="57" name="Rectangle 56"/>
            <p:cNvSpPr/>
            <p:nvPr/>
          </p:nvSpPr>
          <p:spPr>
            <a:xfrm>
              <a:off x="9144001"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a:t>
              </a:r>
            </a:p>
          </p:txBody>
        </p:sp>
        <p:sp>
          <p:nvSpPr>
            <p:cNvPr id="58" name="Rectangle 57"/>
            <p:cNvSpPr/>
            <p:nvPr/>
          </p:nvSpPr>
          <p:spPr>
            <a:xfrm>
              <a:off x="9144001"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M+2</a:t>
              </a:r>
            </a:p>
          </p:txBody>
        </p:sp>
        <p:sp>
          <p:nvSpPr>
            <p:cNvPr id="59" name="Rectangle 58"/>
            <p:cNvSpPr/>
            <p:nvPr/>
          </p:nvSpPr>
          <p:spPr>
            <a:xfrm>
              <a:off x="9144000"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M+255</a:t>
              </a:r>
            </a:p>
          </p:txBody>
        </p:sp>
        <p:sp>
          <p:nvSpPr>
            <p:cNvPr id="60" name="Rectangle 59"/>
            <p:cNvSpPr/>
            <p:nvPr/>
          </p:nvSpPr>
          <p:spPr>
            <a:xfrm>
              <a:off x="9144000"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grpSp>
      <p:cxnSp>
        <p:nvCxnSpPr>
          <p:cNvPr id="263172" name="Straight Connector 60"/>
          <p:cNvCxnSpPr>
            <a:cxnSpLocks noChangeShapeType="1"/>
          </p:cNvCxnSpPr>
          <p:nvPr/>
        </p:nvCxnSpPr>
        <p:spPr bwMode="auto">
          <a:xfrm>
            <a:off x="1133475" y="4724400"/>
            <a:ext cx="0" cy="1254125"/>
          </a:xfrm>
          <a:prstGeom prst="line">
            <a:avLst/>
          </a:prstGeom>
          <a:noFill/>
          <a:ln w="38100">
            <a:solidFill>
              <a:srgbClr val="000000"/>
            </a:solidFill>
            <a:miter lim="800000"/>
            <a:headEnd/>
            <a:tailEnd/>
          </a:ln>
          <a:extLst>
            <a:ext uri="{909E8E84-426E-40dd-AFC4-6F175D3DCCD1}">
              <a14:hiddenFill xmlns:a14="http://schemas.microsoft.com/office/drawing/2010/main" xmlns="">
                <a:noFill/>
              </a14:hiddenFill>
            </a:ext>
          </a:extLst>
        </p:spPr>
      </p:cxnSp>
      <p:cxnSp>
        <p:nvCxnSpPr>
          <p:cNvPr id="263173" name="Straight Connector 61"/>
          <p:cNvCxnSpPr>
            <a:cxnSpLocks noChangeShapeType="1"/>
            <a:endCxn id="63" idx="1"/>
          </p:cNvCxnSpPr>
          <p:nvPr/>
        </p:nvCxnSpPr>
        <p:spPr bwMode="auto">
          <a:xfrm>
            <a:off x="1133475" y="5978525"/>
            <a:ext cx="969963" cy="0"/>
          </a:xfrm>
          <a:prstGeom prst="line">
            <a:avLst/>
          </a:prstGeom>
          <a:noFill/>
          <a:ln w="38100">
            <a:solidFill>
              <a:srgbClr val="000000"/>
            </a:solidFill>
            <a:miter lim="800000"/>
            <a:headEnd/>
            <a:tailEnd/>
          </a:ln>
          <a:extLst>
            <a:ext uri="{909E8E84-426E-40dd-AFC4-6F175D3DCCD1}">
              <a14:hiddenFill xmlns:a14="http://schemas.microsoft.com/office/drawing/2010/main" xmlns="">
                <a:noFill/>
              </a14:hiddenFill>
            </a:ext>
          </a:extLst>
        </p:spPr>
      </p:cxnSp>
      <p:sp>
        <p:nvSpPr>
          <p:cNvPr id="63" name="Rectangle 62"/>
          <p:cNvSpPr/>
          <p:nvPr/>
        </p:nvSpPr>
        <p:spPr>
          <a:xfrm>
            <a:off x="2103438" y="5562600"/>
            <a:ext cx="1554162" cy="8318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Flash Controller</a:t>
            </a:r>
          </a:p>
        </p:txBody>
      </p:sp>
      <p:cxnSp>
        <p:nvCxnSpPr>
          <p:cNvPr id="263175" name="Straight Connector 63"/>
          <p:cNvCxnSpPr>
            <a:cxnSpLocks noChangeShapeType="1"/>
            <a:stCxn id="63" idx="3"/>
          </p:cNvCxnSpPr>
          <p:nvPr/>
        </p:nvCxnSpPr>
        <p:spPr bwMode="auto">
          <a:xfrm>
            <a:off x="3657600" y="5978525"/>
            <a:ext cx="3565525" cy="0"/>
          </a:xfrm>
          <a:prstGeom prst="line">
            <a:avLst/>
          </a:prstGeom>
          <a:noFill/>
          <a:ln w="38100">
            <a:solidFill>
              <a:srgbClr val="000000"/>
            </a:solidFill>
            <a:miter lim="800000"/>
            <a:headEnd/>
            <a:tailEnd/>
          </a:ln>
          <a:extLst>
            <a:ext uri="{909E8E84-426E-40dd-AFC4-6F175D3DCCD1}">
              <a14:hiddenFill xmlns:a14="http://schemas.microsoft.com/office/drawing/2010/main" xmlns="">
                <a:noFill/>
              </a14:hiddenFill>
            </a:ext>
          </a:extLst>
        </p:spPr>
      </p:cxnSp>
      <p:pic>
        <p:nvPicPr>
          <p:cNvPr id="263176" name="Picture 2" descr="http://www.computerclipart.com/computer_clipart_images/netbook_or_notebook_computer_cartoon_character_waving_0521-1004-3015-4036_SMU.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8475" y="4962525"/>
            <a:ext cx="1838325" cy="185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7"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0AF4636-A662-B64F-9DC7-C5F87E7AE8AC}"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355</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4" name="Rectangle 3"/>
          <p:cNvSpPr/>
          <p:nvPr/>
        </p:nvSpPr>
        <p:spPr>
          <a:xfrm>
            <a:off x="874713" y="1752600"/>
            <a:ext cx="1458912"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0</a:t>
            </a:r>
          </a:p>
        </p:txBody>
      </p:sp>
      <p:sp>
        <p:nvSpPr>
          <p:cNvPr id="31" name="Rectangle 30"/>
          <p:cNvSpPr/>
          <p:nvPr/>
        </p:nvSpPr>
        <p:spPr>
          <a:xfrm>
            <a:off x="2330450" y="1752600"/>
            <a:ext cx="1458913"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1</a:t>
            </a:r>
          </a:p>
        </p:txBody>
      </p:sp>
      <p:sp>
        <p:nvSpPr>
          <p:cNvPr id="32" name="Rectangle 31"/>
          <p:cNvSpPr/>
          <p:nvPr/>
        </p:nvSpPr>
        <p:spPr>
          <a:xfrm>
            <a:off x="6835775" y="1752600"/>
            <a:ext cx="1460500"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N</a:t>
            </a:r>
          </a:p>
        </p:txBody>
      </p:sp>
      <p:grpSp>
        <p:nvGrpSpPr>
          <p:cNvPr id="5" name="Group 4"/>
          <p:cNvGrpSpPr>
            <a:grpSpLocks/>
          </p:cNvGrpSpPr>
          <p:nvPr/>
        </p:nvGrpSpPr>
        <p:grpSpPr bwMode="auto">
          <a:xfrm>
            <a:off x="2330450" y="1733550"/>
            <a:ext cx="1463675" cy="2797175"/>
            <a:chOff x="2329807" y="1734280"/>
            <a:chExt cx="1464072" cy="2795939"/>
          </a:xfrm>
        </p:grpSpPr>
        <p:sp>
          <p:nvSpPr>
            <p:cNvPr id="33" name="Rectangle 32"/>
            <p:cNvSpPr/>
            <p:nvPr/>
          </p:nvSpPr>
          <p:spPr>
            <a:xfrm>
              <a:off x="2334571" y="1734280"/>
              <a:ext cx="1459308" cy="398287"/>
            </a:xfrm>
            <a:prstGeom prst="rect">
              <a:avLst/>
            </a:prstGeom>
            <a:solidFill>
              <a:schemeClr val="tx2"/>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Read</a:t>
              </a:r>
            </a:p>
          </p:txBody>
        </p:sp>
        <p:sp>
          <p:nvSpPr>
            <p:cNvPr id="35" name="Rectangle 34"/>
            <p:cNvSpPr/>
            <p:nvPr/>
          </p:nvSpPr>
          <p:spPr>
            <a:xfrm>
              <a:off x="2334571" y="2134153"/>
              <a:ext cx="1459308" cy="39987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sp>
          <p:nvSpPr>
            <p:cNvPr id="37" name="Rectangle 36"/>
            <p:cNvSpPr/>
            <p:nvPr/>
          </p:nvSpPr>
          <p:spPr>
            <a:xfrm>
              <a:off x="2334571" y="2537200"/>
              <a:ext cx="1459308" cy="398287"/>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sp>
          <p:nvSpPr>
            <p:cNvPr id="38" name="Rectangle 37"/>
            <p:cNvSpPr/>
            <p:nvPr/>
          </p:nvSpPr>
          <p:spPr>
            <a:xfrm>
              <a:off x="2331395" y="2924379"/>
              <a:ext cx="1460896" cy="119803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a:t>
              </a:r>
            </a:p>
          </p:txBody>
        </p:sp>
        <p:sp>
          <p:nvSpPr>
            <p:cNvPr id="39" name="Rectangle 38"/>
            <p:cNvSpPr/>
            <p:nvPr/>
          </p:nvSpPr>
          <p:spPr>
            <a:xfrm>
              <a:off x="2329807" y="4131933"/>
              <a:ext cx="1459309" cy="398286"/>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grpSp>
    </p:spTree>
    <p:custDataLst>
      <p:tags r:id="rId1"/>
    </p:custDataLst>
    <p:extLst>
      <p:ext uri="{BB962C8B-B14F-4D97-AF65-F5344CB8AC3E}">
        <p14:creationId xmlns:p14="http://schemas.microsoft.com/office/powerpoint/2010/main" val="17113953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1"/>
                                        </p:tgtEl>
                                      </p:cBhvr>
                                    </p:animEffect>
                                    <p:set>
                                      <p:cBhvr>
                                        <p:cTn id="10" dur="1" fill="hold">
                                          <p:stCondLst>
                                            <p:cond delay="499"/>
                                          </p:stCondLst>
                                        </p:cTn>
                                        <p:tgtEl>
                                          <p:spTgt spid="31"/>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4"/>
                                        </p:tgtEl>
                                      </p:cBhvr>
                                    </p:animEffect>
                                    <p:set>
                                      <p:cBhvr>
                                        <p:cTn id="13" dur="1" fill="hold">
                                          <p:stCondLst>
                                            <p:cond delay="499"/>
                                          </p:stCondLst>
                                        </p:cTn>
                                        <p:tgtEl>
                                          <p:spTgt spid="4"/>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1" grpId="0" animBg="1"/>
      <p:bldP spid="32" grpId="0" animBg="1"/>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Rectangle 233"/>
          <p:cNvSpPr/>
          <p:nvPr/>
        </p:nvSpPr>
        <p:spPr>
          <a:xfrm>
            <a:off x="3532188" y="6373813"/>
            <a:ext cx="5143500" cy="4270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Sense Amplifiers</a:t>
            </a:r>
          </a:p>
        </p:txBody>
      </p:sp>
      <p:cxnSp>
        <p:nvCxnSpPr>
          <p:cNvPr id="17" name="Straight Connector 16"/>
          <p:cNvCxnSpPr/>
          <p:nvPr/>
        </p:nvCxnSpPr>
        <p:spPr>
          <a:xfrm>
            <a:off x="2886075" y="20685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886075" y="31845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886075" y="42989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886075" y="54165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5222" name="Title 1"/>
          <p:cNvSpPr>
            <a:spLocks noGrp="1"/>
          </p:cNvSpPr>
          <p:nvPr>
            <p:ph type="title"/>
          </p:nvPr>
        </p:nvSpPr>
        <p:spPr/>
        <p:txBody>
          <a:bodyPr/>
          <a:lstStyle/>
          <a:p>
            <a:pPr eaLnBrk="1" hangingPunct="1"/>
            <a:r>
              <a:rPr lang="en-US">
                <a:latin typeface="Calibri" charset="0"/>
              </a:rPr>
              <a:t>Flash Cell Array</a:t>
            </a:r>
          </a:p>
        </p:txBody>
      </p:sp>
      <p:grpSp>
        <p:nvGrpSpPr>
          <p:cNvPr id="265223" name="Group 176"/>
          <p:cNvGrpSpPr>
            <a:grpSpLocks/>
          </p:cNvGrpSpPr>
          <p:nvPr/>
        </p:nvGrpSpPr>
        <p:grpSpPr bwMode="auto">
          <a:xfrm>
            <a:off x="3346450" y="1270000"/>
            <a:ext cx="969963" cy="1601788"/>
            <a:chOff x="3079798" y="1981201"/>
            <a:chExt cx="1631998" cy="2694885"/>
          </a:xfrm>
        </p:grpSpPr>
        <p:cxnSp>
          <p:nvCxnSpPr>
            <p:cNvPr id="30" name="Straight Connector 29"/>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4" name="Group 40"/>
          <p:cNvGrpSpPr>
            <a:grpSpLocks/>
          </p:cNvGrpSpPr>
          <p:nvPr/>
        </p:nvGrpSpPr>
        <p:grpSpPr bwMode="auto">
          <a:xfrm>
            <a:off x="4640263" y="1260475"/>
            <a:ext cx="969962" cy="1601788"/>
            <a:chOff x="3079798" y="1981201"/>
            <a:chExt cx="1631998" cy="2694885"/>
          </a:xfrm>
        </p:grpSpPr>
        <p:cxnSp>
          <p:nvCxnSpPr>
            <p:cNvPr id="42" name="Straight Connector 4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5" name="Group 50"/>
          <p:cNvGrpSpPr>
            <a:grpSpLocks/>
          </p:cNvGrpSpPr>
          <p:nvPr/>
        </p:nvGrpSpPr>
        <p:grpSpPr bwMode="auto">
          <a:xfrm>
            <a:off x="5934075" y="1270000"/>
            <a:ext cx="971550" cy="1601788"/>
            <a:chOff x="3079798" y="1981201"/>
            <a:chExt cx="1631998" cy="2694885"/>
          </a:xfrm>
        </p:grpSpPr>
        <p:cxnSp>
          <p:nvCxnSpPr>
            <p:cNvPr id="52" name="Straight Connector 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6" name="Group 60"/>
          <p:cNvGrpSpPr>
            <a:grpSpLocks/>
          </p:cNvGrpSpPr>
          <p:nvPr/>
        </p:nvGrpSpPr>
        <p:grpSpPr bwMode="auto">
          <a:xfrm>
            <a:off x="7229475" y="12604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7" name="Group 70"/>
          <p:cNvGrpSpPr>
            <a:grpSpLocks/>
          </p:cNvGrpSpPr>
          <p:nvPr/>
        </p:nvGrpSpPr>
        <p:grpSpPr bwMode="auto">
          <a:xfrm>
            <a:off x="3346450" y="2389188"/>
            <a:ext cx="969963" cy="1601787"/>
            <a:chOff x="3079798" y="1981201"/>
            <a:chExt cx="1631998" cy="2694885"/>
          </a:xfrm>
        </p:grpSpPr>
        <p:cxnSp>
          <p:nvCxnSpPr>
            <p:cNvPr id="72" name="Straight Connector 7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8" name="Group 80"/>
          <p:cNvGrpSpPr>
            <a:grpSpLocks/>
          </p:cNvGrpSpPr>
          <p:nvPr/>
        </p:nvGrpSpPr>
        <p:grpSpPr bwMode="auto">
          <a:xfrm>
            <a:off x="4640263" y="2379663"/>
            <a:ext cx="969962" cy="1601787"/>
            <a:chOff x="3079798" y="1981201"/>
            <a:chExt cx="1631998" cy="2694885"/>
          </a:xfrm>
        </p:grpSpPr>
        <p:cxnSp>
          <p:nvCxnSpPr>
            <p:cNvPr id="82" name="Straight Connector 8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9" name="Group 90"/>
          <p:cNvGrpSpPr>
            <a:grpSpLocks/>
          </p:cNvGrpSpPr>
          <p:nvPr/>
        </p:nvGrpSpPr>
        <p:grpSpPr bwMode="auto">
          <a:xfrm>
            <a:off x="5934075" y="2389188"/>
            <a:ext cx="971550" cy="1601787"/>
            <a:chOff x="3079798" y="1981201"/>
            <a:chExt cx="1631998" cy="2694885"/>
          </a:xfrm>
        </p:grpSpPr>
        <p:cxnSp>
          <p:nvCxnSpPr>
            <p:cNvPr id="92" name="Straight Connector 9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0" name="Group 100"/>
          <p:cNvGrpSpPr>
            <a:grpSpLocks/>
          </p:cNvGrpSpPr>
          <p:nvPr/>
        </p:nvGrpSpPr>
        <p:grpSpPr bwMode="auto">
          <a:xfrm>
            <a:off x="7229475" y="2379663"/>
            <a:ext cx="969963" cy="1601787"/>
            <a:chOff x="3079798" y="1981201"/>
            <a:chExt cx="1631998" cy="2694885"/>
          </a:xfrm>
        </p:grpSpPr>
        <p:cxnSp>
          <p:nvCxnSpPr>
            <p:cNvPr id="102" name="Straight Connector 10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1" name="Group 110"/>
          <p:cNvGrpSpPr>
            <a:grpSpLocks/>
          </p:cNvGrpSpPr>
          <p:nvPr/>
        </p:nvGrpSpPr>
        <p:grpSpPr bwMode="auto">
          <a:xfrm>
            <a:off x="3346450" y="3500438"/>
            <a:ext cx="969963" cy="1603375"/>
            <a:chOff x="3079798" y="1981201"/>
            <a:chExt cx="1631998" cy="2694885"/>
          </a:xfrm>
        </p:grpSpPr>
        <p:cxnSp>
          <p:nvCxnSpPr>
            <p:cNvPr id="112" name="Straight Connector 11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2" name="Group 120"/>
          <p:cNvGrpSpPr>
            <a:grpSpLocks/>
          </p:cNvGrpSpPr>
          <p:nvPr/>
        </p:nvGrpSpPr>
        <p:grpSpPr bwMode="auto">
          <a:xfrm>
            <a:off x="4640263" y="3490913"/>
            <a:ext cx="969962" cy="1601787"/>
            <a:chOff x="3079798" y="1981201"/>
            <a:chExt cx="1631998" cy="2694885"/>
          </a:xfrm>
        </p:grpSpPr>
        <p:cxnSp>
          <p:nvCxnSpPr>
            <p:cNvPr id="122" name="Straight Connector 12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3" name="Group 130"/>
          <p:cNvGrpSpPr>
            <a:grpSpLocks/>
          </p:cNvGrpSpPr>
          <p:nvPr/>
        </p:nvGrpSpPr>
        <p:grpSpPr bwMode="auto">
          <a:xfrm>
            <a:off x="5934075" y="3500438"/>
            <a:ext cx="971550" cy="1603375"/>
            <a:chOff x="3079798" y="1981201"/>
            <a:chExt cx="1631998" cy="2694885"/>
          </a:xfrm>
        </p:grpSpPr>
        <p:cxnSp>
          <p:nvCxnSpPr>
            <p:cNvPr id="132" name="Straight Connector 13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464" y="2877717"/>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464" y="3774233"/>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4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6465"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3132" y="3028650"/>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4" name="Group 140"/>
          <p:cNvGrpSpPr>
            <a:grpSpLocks/>
          </p:cNvGrpSpPr>
          <p:nvPr/>
        </p:nvGrpSpPr>
        <p:grpSpPr bwMode="auto">
          <a:xfrm>
            <a:off x="7229475" y="3490913"/>
            <a:ext cx="969963" cy="1601787"/>
            <a:chOff x="3079798" y="1981201"/>
            <a:chExt cx="1631998" cy="2694885"/>
          </a:xfrm>
        </p:grpSpPr>
        <p:cxnSp>
          <p:nvCxnSpPr>
            <p:cNvPr id="142" name="Straight Connector 14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5" name="Group 150"/>
          <p:cNvGrpSpPr>
            <a:grpSpLocks/>
          </p:cNvGrpSpPr>
          <p:nvPr/>
        </p:nvGrpSpPr>
        <p:grpSpPr bwMode="auto">
          <a:xfrm>
            <a:off x="3346450" y="4622800"/>
            <a:ext cx="969963" cy="1601788"/>
            <a:chOff x="3079798" y="1981201"/>
            <a:chExt cx="1631998" cy="2694885"/>
          </a:xfrm>
        </p:grpSpPr>
        <p:cxnSp>
          <p:nvCxnSpPr>
            <p:cNvPr id="152" name="Straight Connector 1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6" name="Group 161"/>
          <p:cNvGrpSpPr>
            <a:grpSpLocks/>
          </p:cNvGrpSpPr>
          <p:nvPr/>
        </p:nvGrpSpPr>
        <p:grpSpPr bwMode="auto">
          <a:xfrm>
            <a:off x="4640263" y="4611688"/>
            <a:ext cx="969962" cy="1603375"/>
            <a:chOff x="3079798" y="1981201"/>
            <a:chExt cx="1631998" cy="2694885"/>
          </a:xfrm>
        </p:grpSpPr>
        <p:cxnSp>
          <p:nvCxnSpPr>
            <p:cNvPr id="163" name="Straight Connector 162"/>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1630" y="2877717"/>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163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1630" y="3774233"/>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748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644" y="3028139"/>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7" name="Group 171"/>
          <p:cNvGrpSpPr>
            <a:grpSpLocks/>
          </p:cNvGrpSpPr>
          <p:nvPr/>
        </p:nvGrpSpPr>
        <p:grpSpPr bwMode="auto">
          <a:xfrm>
            <a:off x="5934075" y="4622800"/>
            <a:ext cx="971550" cy="1601788"/>
            <a:chOff x="3079798" y="1981201"/>
            <a:chExt cx="1631998" cy="2694885"/>
          </a:xfrm>
        </p:grpSpPr>
        <p:cxnSp>
          <p:nvCxnSpPr>
            <p:cNvPr id="173" name="Straight Connector 17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8" name="Group 183"/>
          <p:cNvGrpSpPr>
            <a:grpSpLocks/>
          </p:cNvGrpSpPr>
          <p:nvPr/>
        </p:nvGrpSpPr>
        <p:grpSpPr bwMode="auto">
          <a:xfrm>
            <a:off x="7229475" y="4611688"/>
            <a:ext cx="969963" cy="1603375"/>
            <a:chOff x="3079798" y="1981201"/>
            <a:chExt cx="1631998" cy="2694885"/>
          </a:xfrm>
        </p:grpSpPr>
        <p:cxnSp>
          <p:nvCxnSpPr>
            <p:cNvPr id="185" name="Straight Connector 184"/>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 name="Table 3"/>
          <p:cNvGraphicFramePr>
            <a:graphicFrameLocks noGrp="1"/>
          </p:cNvGraphicFramePr>
          <p:nvPr/>
        </p:nvGraphicFramePr>
        <p:xfrm>
          <a:off x="322263" y="2636838"/>
          <a:ext cx="2082800" cy="1951040"/>
        </p:xfrm>
        <a:graphic>
          <a:graphicData uri="http://schemas.openxmlformats.org/drawingml/2006/table">
            <a:tbl>
              <a:tblPr firstRow="1" bandRow="1">
                <a:tableStyleId>{5940675A-B579-460E-94D1-54222C63F5DA}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tblGrid>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0"/>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1"/>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2"/>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3"/>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extLst>
                  <a:ext uri="{0D108BD9-81ED-4DB2-BD59-A6C34878D82A}">
                    <a16:rowId xmlns:a16="http://schemas.microsoft.com/office/drawing/2014/main" val="10004"/>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5"/>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6"/>
                  </a:ext>
                </a:extLst>
              </a:tr>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c>
                  <a:txBody>
                    <a:bodyPr/>
                    <a:lstStyle/>
                    <a:p>
                      <a:endParaRPr lang="en-US" sz="1000" dirty="0"/>
                    </a:p>
                  </a:txBody>
                  <a:tcPr marT="45727" marB="45727"/>
                </a:tc>
                <a:extLst>
                  <a:ext uri="{0D108BD9-81ED-4DB2-BD59-A6C34878D82A}">
                    <a16:rowId xmlns:a16="http://schemas.microsoft.com/office/drawing/2014/main" val="10007"/>
                  </a:ext>
                </a:extLst>
              </a:tr>
            </a:tbl>
          </a:graphicData>
        </a:graphic>
      </p:graphicFrame>
      <p:sp>
        <p:nvSpPr>
          <p:cNvPr id="6" name="TextBox 5"/>
          <p:cNvSpPr txBox="1"/>
          <p:nvPr/>
        </p:nvSpPr>
        <p:spPr>
          <a:xfrm>
            <a:off x="896938" y="2266950"/>
            <a:ext cx="935037" cy="40005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Block X</a:t>
            </a:r>
          </a:p>
        </p:txBody>
      </p:sp>
      <p:sp>
        <p:nvSpPr>
          <p:cNvPr id="7" name="Rectangle 6"/>
          <p:cNvSpPr/>
          <p:nvPr/>
        </p:nvSpPr>
        <p:spPr>
          <a:xfrm>
            <a:off x="330200" y="2879725"/>
            <a:ext cx="2066925" cy="23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Page Y</a:t>
            </a:r>
          </a:p>
        </p:txBody>
      </p:sp>
      <p:sp>
        <p:nvSpPr>
          <p:cNvPr id="8" name="Rectangle 7"/>
          <p:cNvSpPr/>
          <p:nvPr/>
        </p:nvSpPr>
        <p:spPr>
          <a:xfrm>
            <a:off x="1357313" y="3121025"/>
            <a:ext cx="841375" cy="969963"/>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 name="Straight Connector 9"/>
          <p:cNvCxnSpPr/>
          <p:nvPr/>
        </p:nvCxnSpPr>
        <p:spPr>
          <a:xfrm flipV="1">
            <a:off x="2198688" y="1155700"/>
            <a:ext cx="1014412" cy="197802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a:xfrm>
            <a:off x="3224213" y="1155700"/>
            <a:ext cx="5462587" cy="51689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6" name="Straight Connector 215"/>
          <p:cNvCxnSpPr/>
          <p:nvPr/>
        </p:nvCxnSpPr>
        <p:spPr>
          <a:xfrm>
            <a:off x="2219325" y="4102100"/>
            <a:ext cx="993775" cy="222250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a:xfrm>
            <a:off x="330200" y="4714875"/>
            <a:ext cx="2066925" cy="2381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Sense Amplifiers</a:t>
            </a:r>
          </a:p>
        </p:txBody>
      </p:sp>
      <p:cxnSp>
        <p:nvCxnSpPr>
          <p:cNvPr id="20" name="Straight Connector 19"/>
          <p:cNvCxnSpPr/>
          <p:nvPr/>
        </p:nvCxnSpPr>
        <p:spPr>
          <a:xfrm>
            <a:off x="4270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6350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8429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a:off x="105092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2604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4684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6764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43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0986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3066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4305300"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55991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68945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188325"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65361"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C027A8D-1323-994F-9FF2-8ED90404E46A}"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356</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197" name="Straight Connector 196"/>
          <p:cNvCxnSpPr/>
          <p:nvPr/>
        </p:nvCxnSpPr>
        <p:spPr>
          <a:xfrm>
            <a:off x="2886075" y="2078038"/>
            <a:ext cx="6096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3224213" y="1741488"/>
            <a:ext cx="5451475"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Row</a:t>
            </a:r>
          </a:p>
        </p:txBody>
      </p:sp>
      <p:sp>
        <p:nvSpPr>
          <p:cNvPr id="198" name="Rectangle 197"/>
          <p:cNvSpPr/>
          <p:nvPr/>
        </p:nvSpPr>
        <p:spPr>
          <a:xfrm rot="16200000">
            <a:off x="1438275" y="3402013"/>
            <a:ext cx="5151438"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Column</a:t>
            </a:r>
          </a:p>
        </p:txBody>
      </p:sp>
    </p:spTree>
    <p:custDataLst>
      <p:tags r:id="rId1"/>
    </p:custDataLst>
    <p:extLst>
      <p:ext uri="{BB962C8B-B14F-4D97-AF65-F5344CB8AC3E}">
        <p14:creationId xmlns:p14="http://schemas.microsoft.com/office/powerpoint/2010/main" val="280567165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fade">
                                      <p:cBhvr>
                                        <p:cTn id="7" dur="500"/>
                                        <p:tgtEl>
                                          <p:spTgt spid="1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grpId="1" nodeType="click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childTnLst>
                          </p:cTn>
                        </p:par>
                        <p:par>
                          <p:cTn id="13" fill="hold" nodeType="afterGroup">
                            <p:stCondLst>
                              <p:cond delay="500"/>
                            </p:stCondLst>
                            <p:childTnLst>
                              <p:par>
                                <p:cTn id="14" presetID="10" presetClass="entr" presetSubtype="0" fill="hold" nodeType="afterEffect">
                                  <p:stCondLst>
                                    <p:cond delay="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197"/>
                                        </p:tgtEl>
                                      </p:cBhvr>
                                    </p:animEffect>
                                    <p:set>
                                      <p:cBhvr>
                                        <p:cTn id="21" dur="1" fill="hold">
                                          <p:stCondLst>
                                            <p:cond delay="499"/>
                                          </p:stCondLst>
                                        </p:cTn>
                                        <p:tgtEl>
                                          <p:spTgt spid="197"/>
                                        </p:tgtEl>
                                        <p:attrNameLst>
                                          <p:attrName>style.visibility</p:attrName>
                                        </p:attrNameLst>
                                      </p:cBhvr>
                                      <p:to>
                                        <p:strVal val="hidden"/>
                                      </p:to>
                                    </p:set>
                                  </p:childTnLst>
                                </p:cTn>
                              </p:par>
                            </p:childTnLst>
                          </p:cTn>
                        </p:par>
                        <p:par>
                          <p:cTn id="22" fill="hold" nodeType="afterGroup">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fade">
                                      <p:cBhvr>
                                        <p:cTn id="25" dur="5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animBg="1"/>
      <p:bldP spid="183" grpId="1" animBg="1"/>
      <p:bldP spid="198"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p:txBody>
          <a:bodyPr/>
          <a:lstStyle/>
          <a:p>
            <a:pPr eaLnBrk="1" hangingPunct="1"/>
            <a:r>
              <a:rPr lang="en-US">
                <a:latin typeface="Calibri" charset="0"/>
              </a:rPr>
              <a:t>Flash Cell</a:t>
            </a:r>
          </a:p>
        </p:txBody>
      </p:sp>
      <p:grpSp>
        <p:nvGrpSpPr>
          <p:cNvPr id="267266" name="Group 176"/>
          <p:cNvGrpSpPr>
            <a:grpSpLocks/>
          </p:cNvGrpSpPr>
          <p:nvPr/>
        </p:nvGrpSpPr>
        <p:grpSpPr bwMode="auto">
          <a:xfrm>
            <a:off x="3079750" y="1981200"/>
            <a:ext cx="1631950" cy="2695575"/>
            <a:chOff x="3079798" y="1981201"/>
            <a:chExt cx="1631998" cy="2694885"/>
          </a:xfrm>
        </p:grpSpPr>
        <p:cxnSp>
          <p:nvCxnSpPr>
            <p:cNvPr id="30" name="Straight Connector 29"/>
            <p:cNvCxnSpPr/>
            <p:nvPr/>
          </p:nvCxnSpPr>
          <p:spPr>
            <a:xfrm>
              <a:off x="4711796" y="1981201"/>
              <a:ext cx="0" cy="89670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4" y="2877909"/>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4"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4" y="3774617"/>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937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7"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9"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9" y="3027800"/>
              <a:ext cx="0" cy="6270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 name="Straight Arrow Connector 158"/>
          <p:cNvCxnSpPr>
            <a:stCxn id="161" idx="2"/>
          </p:cNvCxnSpPr>
          <p:nvPr/>
        </p:nvCxnSpPr>
        <p:spPr>
          <a:xfrm flipH="1">
            <a:off x="3954463" y="2259013"/>
            <a:ext cx="9525" cy="57626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a:off x="3235325" y="1427163"/>
            <a:ext cx="1457325" cy="83185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Floating Gate</a:t>
            </a:r>
          </a:p>
        </p:txBody>
      </p:sp>
      <p:cxnSp>
        <p:nvCxnSpPr>
          <p:cNvPr id="167" name="Straight Arrow Connector 166"/>
          <p:cNvCxnSpPr>
            <a:stCxn id="168" idx="2"/>
          </p:cNvCxnSpPr>
          <p:nvPr/>
        </p:nvCxnSpPr>
        <p:spPr>
          <a:xfrm>
            <a:off x="2709863" y="2824163"/>
            <a:ext cx="363537"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1981200" y="2362200"/>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Gate</a:t>
            </a:r>
          </a:p>
        </p:txBody>
      </p:sp>
      <p:cxnSp>
        <p:nvCxnSpPr>
          <p:cNvPr id="171" name="Straight Arrow Connector 170"/>
          <p:cNvCxnSpPr>
            <a:stCxn id="172" idx="2"/>
          </p:cNvCxnSpPr>
          <p:nvPr/>
        </p:nvCxnSpPr>
        <p:spPr>
          <a:xfrm flipH="1">
            <a:off x="4800600" y="16525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4876800" y="1190625"/>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Drain</a:t>
            </a:r>
          </a:p>
        </p:txBody>
      </p:sp>
      <p:cxnSp>
        <p:nvCxnSpPr>
          <p:cNvPr id="174" name="Straight Arrow Connector 173"/>
          <p:cNvCxnSpPr>
            <a:stCxn id="175" idx="2"/>
          </p:cNvCxnSpPr>
          <p:nvPr/>
        </p:nvCxnSpPr>
        <p:spPr>
          <a:xfrm flipH="1">
            <a:off x="4867275" y="41671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4943475" y="3705225"/>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Source</a:t>
            </a:r>
          </a:p>
        </p:txBody>
      </p:sp>
      <p:sp>
        <p:nvSpPr>
          <p:cNvPr id="176" name="TextBox 175"/>
          <p:cNvSpPr txBox="1"/>
          <p:nvPr/>
        </p:nvSpPr>
        <p:spPr>
          <a:xfrm>
            <a:off x="2892425" y="5222875"/>
            <a:ext cx="3128963" cy="831850"/>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Floating Gate Transistor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(Flash Cell)</a:t>
            </a:r>
          </a:p>
        </p:txBody>
      </p:sp>
      <p:sp>
        <p:nvSpPr>
          <p:cNvPr id="178" name="Oval 177"/>
          <p:cNvSpPr/>
          <p:nvPr/>
        </p:nvSpPr>
        <p:spPr>
          <a:xfrm>
            <a:off x="4167188" y="2774950"/>
            <a:ext cx="1096962" cy="1096963"/>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err="1">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err="1">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2.5 V</a:t>
            </a:r>
          </a:p>
        </p:txBody>
      </p:sp>
      <p:sp>
        <p:nvSpPr>
          <p:cNvPr id="267277"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ADDF3E-DCCD-534F-AF72-8E885048EA5A}"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357</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Tree>
    <p:custDataLst>
      <p:tags r:id="rId1"/>
    </p:custDataLst>
    <p:extLst>
      <p:ext uri="{BB962C8B-B14F-4D97-AF65-F5344CB8AC3E}">
        <p14:creationId xmlns:p14="http://schemas.microsoft.com/office/powerpoint/2010/main" val="159630473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pPr eaLnBrk="1" hangingPunct="1"/>
            <a:r>
              <a:rPr lang="en-US">
                <a:latin typeface="Calibri" charset="0"/>
              </a:rPr>
              <a:t>Flash Read</a:t>
            </a:r>
          </a:p>
        </p:txBody>
      </p:sp>
      <p:grpSp>
        <p:nvGrpSpPr>
          <p:cNvPr id="177"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grpSp>
        <p:nvGrpSpPr>
          <p:cNvPr id="22"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Oval 37"/>
          <p:cNvSpPr/>
          <p:nvPr/>
        </p:nvSpPr>
        <p:spPr>
          <a:xfrm>
            <a:off x="6883400" y="2755900"/>
            <a:ext cx="1096963" cy="1096963"/>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3 V</a:t>
            </a:r>
          </a:p>
        </p:txBody>
      </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 V</a:t>
            </a:r>
          </a:p>
        </p:txBody>
      </p:sp>
      <p:cxnSp>
        <p:nvCxnSpPr>
          <p:cNvPr id="40" name="Straight Arrow Connector 39"/>
          <p:cNvCxnSpPr/>
          <p:nvPr/>
        </p:nvCxnSpPr>
        <p:spPr>
          <a:xfrm>
            <a:off x="7416800" y="1943100"/>
            <a:ext cx="0" cy="91598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441700" y="4826000"/>
            <a:ext cx="846138"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42" name="TextBox 41"/>
          <p:cNvSpPr txBox="1"/>
          <p:nvPr/>
        </p:nvSpPr>
        <p:spPr>
          <a:xfrm>
            <a:off x="7005638" y="4826000"/>
            <a:ext cx="846137"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43" name="TextBox 42"/>
          <p:cNvSpPr txBox="1"/>
          <p:nvPr/>
        </p:nvSpPr>
        <p:spPr>
          <a:xfrm>
            <a:off x="4611688" y="2836863"/>
            <a:ext cx="1792287"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69324"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BDD8E9E-0794-AB42-90A8-55FBB22B4597}"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358</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Gate</a:t>
            </a:r>
          </a:p>
        </p:txBody>
      </p:sp>
    </p:spTree>
    <p:extLst>
      <p:ext uri="{BB962C8B-B14F-4D97-AF65-F5344CB8AC3E}">
        <p14:creationId xmlns:p14="http://schemas.microsoft.com/office/powerpoint/2010/main" val="140052023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8"/>
                                        </p:tgtEl>
                                      </p:cBhvr>
                                    </p:animEffect>
                                    <p:set>
                                      <p:cBhvr>
                                        <p:cTn id="10" dur="1" fill="hold">
                                          <p:stCondLst>
                                            <p:cond delay="499"/>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par>
                                <p:cTn id="23" presetID="10" presetClass="entr" presetSubtype="0" fill="hold" grpId="1"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xit" presetSubtype="0" fill="hold" nodeType="withEffect">
                                  <p:stCondLst>
                                    <p:cond delay="0"/>
                                  </p:stCondLst>
                                  <p:childTnLst>
                                    <p:animEffect transition="out" filter="fade">
                                      <p:cBhvr>
                                        <p:cTn id="41" dur="500"/>
                                        <p:tgtEl>
                                          <p:spTgt spid="177"/>
                                        </p:tgtEl>
                                      </p:cBhvr>
                                    </p:animEffect>
                                    <p:set>
                                      <p:cBhvr>
                                        <p:cTn id="42" dur="1" fill="hold">
                                          <p:stCondLst>
                                            <p:cond delay="499"/>
                                          </p:stCondLst>
                                        </p:cTn>
                                        <p:tgtEl>
                                          <p:spTgt spid="177"/>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4"/>
                                        </p:tgtEl>
                                      </p:cBhvr>
                                    </p:animEffect>
                                    <p:set>
                                      <p:cBhvr>
                                        <p:cTn id="45" dur="1" fill="hold">
                                          <p:stCondLst>
                                            <p:cond delay="499"/>
                                          </p:stCondLst>
                                        </p:cTn>
                                        <p:tgtEl>
                                          <p:spTgt spid="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78"/>
                                        </p:tgtEl>
                                      </p:cBhvr>
                                    </p:animEffect>
                                    <p:set>
                                      <p:cBhvr>
                                        <p:cTn id="48" dur="1" fill="hold">
                                          <p:stCondLst>
                                            <p:cond delay="499"/>
                                          </p:stCondLst>
                                        </p:cTn>
                                        <p:tgtEl>
                                          <p:spTgt spid="178"/>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41"/>
                                        </p:tgtEl>
                                      </p:cBhvr>
                                    </p:animEffect>
                                    <p:set>
                                      <p:cBhvr>
                                        <p:cTn id="51" dur="1" fill="hold">
                                          <p:stCondLst>
                                            <p:cond delay="499"/>
                                          </p:stCondLst>
                                        </p:cTn>
                                        <p:tgtEl>
                                          <p:spTgt spid="41"/>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childTnLst>
                                </p:cTn>
                              </p:par>
                              <p:par>
                                <p:cTn id="55" presetID="10" presetClass="exit" presetSubtype="0" fill="hold" grpId="1" nodeType="withEffect">
                                  <p:stCondLst>
                                    <p:cond delay="0"/>
                                  </p:stCondLst>
                                  <p:childTnLst>
                                    <p:animEffect transition="out" filter="fade">
                                      <p:cBhvr>
                                        <p:cTn id="56" dur="500"/>
                                        <p:tgtEl>
                                          <p:spTgt spid="21"/>
                                        </p:tgtEl>
                                      </p:cBhvr>
                                    </p:animEffect>
                                    <p:set>
                                      <p:cBhvr>
                                        <p:cTn id="57" dur="1" fill="hold">
                                          <p:stCondLst>
                                            <p:cond delay="499"/>
                                          </p:stCondLst>
                                        </p:cTn>
                                        <p:tgtEl>
                                          <p:spTgt spid="21"/>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39"/>
                                        </p:tgtEl>
                                      </p:cBhvr>
                                    </p:animEffect>
                                    <p:set>
                                      <p:cBhvr>
                                        <p:cTn id="60" dur="1" fill="hold">
                                          <p:stCondLst>
                                            <p:cond delay="499"/>
                                          </p:stCondLst>
                                        </p:cTn>
                                        <p:tgtEl>
                                          <p:spTgt spid="39"/>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500"/>
                                        <p:tgtEl>
                                          <p:spTgt spid="44"/>
                                        </p:tgtEl>
                                      </p:cBhvr>
                                    </p:animEffect>
                                    <p:set>
                                      <p:cBhvr>
                                        <p:cTn id="63" dur="1" fill="hold">
                                          <p:stCondLst>
                                            <p:cond delay="499"/>
                                          </p:stCondLst>
                                        </p:cTn>
                                        <p:tgtEl>
                                          <p:spTgt spid="44"/>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2"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2"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fade">
                                      <p:cBhvr>
                                        <p:cTn id="74" dur="500"/>
                                        <p:tgtEl>
                                          <p:spTgt spid="44"/>
                                        </p:tgtEl>
                                      </p:cBhvr>
                                    </p:animEffect>
                                  </p:childTnLst>
                                </p:cTn>
                              </p:par>
                              <p:par>
                                <p:cTn id="75" presetID="10"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fade">
                                      <p:cBhvr>
                                        <p:cTn id="77" dur="500"/>
                                        <p:tgtEl>
                                          <p:spTgt spid="4"/>
                                        </p:tgtEl>
                                      </p:cBhvr>
                                    </p:animEffect>
                                  </p:childTnLst>
                                </p:cTn>
                              </p:par>
                              <p:par>
                                <p:cTn id="78" presetID="10" presetClass="entr" presetSubtype="0" fill="hold" grpId="2"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nodeType="with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fade">
                                      <p:cBhvr>
                                        <p:cTn id="83" dur="500"/>
                                        <p:tgtEl>
                                          <p:spTgt spid="177"/>
                                        </p:tgtEl>
                                      </p:cBhvr>
                                    </p:animEffect>
                                  </p:childTnLst>
                                </p:cTn>
                              </p:par>
                              <p:par>
                                <p:cTn id="84" presetID="10" presetClass="entr" presetSubtype="0" fill="hold" grpId="1" nodeType="withEffect">
                                  <p:stCondLst>
                                    <p:cond delay="0"/>
                                  </p:stCondLst>
                                  <p:childTnLst>
                                    <p:set>
                                      <p:cBhvr>
                                        <p:cTn id="85" dur="1" fill="hold">
                                          <p:stCondLst>
                                            <p:cond delay="0"/>
                                          </p:stCondLst>
                                        </p:cTn>
                                        <p:tgtEl>
                                          <p:spTgt spid="178"/>
                                        </p:tgtEl>
                                        <p:attrNameLst>
                                          <p:attrName>style.visibility</p:attrName>
                                        </p:attrNameLst>
                                      </p:cBhvr>
                                      <p:to>
                                        <p:strVal val="visible"/>
                                      </p:to>
                                    </p:set>
                                    <p:animEffect transition="in" filter="fade">
                                      <p:cBhvr>
                                        <p:cTn id="86"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38" grpId="0" animBg="1"/>
      <p:bldP spid="38" grpId="1" animBg="1"/>
      <p:bldP spid="178" grpId="0" animBg="1"/>
      <p:bldP spid="178" grpId="1" animBg="1"/>
      <p:bldP spid="41" grpId="0"/>
      <p:bldP spid="41" grpId="1"/>
      <p:bldP spid="41" grpId="2"/>
      <p:bldP spid="42" grpId="0"/>
      <p:bldP spid="43" grpId="0"/>
      <p:bldP spid="44" grpId="0"/>
      <p:bldP spid="44" grpId="1"/>
      <p:bldP spid="44" grpId="2"/>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Title 1"/>
          <p:cNvSpPr>
            <a:spLocks noGrp="1"/>
          </p:cNvSpPr>
          <p:nvPr>
            <p:ph type="title"/>
          </p:nvPr>
        </p:nvSpPr>
        <p:spPr/>
        <p:txBody>
          <a:bodyPr/>
          <a:lstStyle/>
          <a:p>
            <a:pPr eaLnBrk="1" hangingPunct="1"/>
            <a:r>
              <a:rPr lang="en-US">
                <a:latin typeface="Calibri" charset="0"/>
              </a:rPr>
              <a:t>Flash Pass-Through</a:t>
            </a:r>
          </a:p>
        </p:txBody>
      </p:sp>
      <p:grpSp>
        <p:nvGrpSpPr>
          <p:cNvPr id="271362"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5 V</a:t>
            </a:r>
          </a:p>
        </p:txBody>
      </p:sp>
      <p:grpSp>
        <p:nvGrpSpPr>
          <p:cNvPr id="271364"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 V</a:t>
            </a:r>
          </a:p>
        </p:txBody>
      </p:sp>
      <p:sp>
        <p:nvSpPr>
          <p:cNvPr id="41" name="TextBox 40"/>
          <p:cNvSpPr txBox="1"/>
          <p:nvPr/>
        </p:nvSpPr>
        <p:spPr>
          <a:xfrm>
            <a:off x="3441700" y="4826000"/>
            <a:ext cx="846138"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43" name="TextBox 42"/>
          <p:cNvSpPr txBox="1"/>
          <p:nvPr/>
        </p:nvSpPr>
        <p:spPr>
          <a:xfrm>
            <a:off x="4611688" y="2836863"/>
            <a:ext cx="1792287"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5 V</a:t>
            </a:r>
          </a:p>
        </p:txBody>
      </p:sp>
      <p:sp>
        <p:nvSpPr>
          <p:cNvPr id="271369"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7FA2294-A763-6F4F-8C69-365F9A7EE623}"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359</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Gate</a:t>
            </a:r>
          </a:p>
        </p:txBody>
      </p:sp>
      <p:cxnSp>
        <p:nvCxnSpPr>
          <p:cNvPr id="45" name="Straight Arrow Connector 44"/>
          <p:cNvCxnSpPr/>
          <p:nvPr/>
        </p:nvCxnSpPr>
        <p:spPr>
          <a:xfrm>
            <a:off x="745331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031038" y="4826000"/>
            <a:ext cx="846137"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38" name="Oval 37"/>
          <p:cNvSpPr/>
          <p:nvPr/>
        </p:nvSpPr>
        <p:spPr>
          <a:xfrm>
            <a:off x="6883400" y="2755900"/>
            <a:ext cx="1096963" cy="1096963"/>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3 V</a:t>
            </a:r>
          </a:p>
        </p:txBody>
      </p:sp>
    </p:spTree>
    <p:extLst>
      <p:ext uri="{BB962C8B-B14F-4D97-AF65-F5344CB8AC3E}">
        <p14:creationId xmlns:p14="http://schemas.microsoft.com/office/powerpoint/2010/main" val="2744478041"/>
      </p:ext>
    </p:extLst>
  </p:cSld>
  <p:clrMapOvr>
    <a:masterClrMapping/>
  </p:clrMapOvr>
  <p:transition spd="slow"/>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43" name="Straight Connector 24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676400" y="310356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676400" y="4217988"/>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3414" name="Group 5"/>
          <p:cNvGrpSpPr>
            <a:grpSpLocks/>
          </p:cNvGrpSpPr>
          <p:nvPr/>
        </p:nvGrpSpPr>
        <p:grpSpPr bwMode="auto">
          <a:xfrm>
            <a:off x="2135188" y="1173163"/>
            <a:ext cx="4852987" cy="4964112"/>
            <a:chOff x="2135597" y="1172654"/>
            <a:chExt cx="4853090" cy="4964723"/>
          </a:xfrm>
        </p:grpSpPr>
        <p:grpSp>
          <p:nvGrpSpPr>
            <p:cNvPr id="273493" name="Group 176"/>
            <p:cNvGrpSpPr>
              <a:grpSpLocks/>
            </p:cNvGrpSpPr>
            <p:nvPr/>
          </p:nvGrpSpPr>
          <p:grpSpPr bwMode="auto">
            <a:xfrm>
              <a:off x="2135599" y="1182643"/>
              <a:ext cx="970237" cy="1602133"/>
              <a:chOff x="3079798" y="1981201"/>
              <a:chExt cx="1631998" cy="2694885"/>
            </a:xfrm>
          </p:grpSpPr>
          <p:cxnSp>
            <p:nvCxnSpPr>
              <p:cNvPr id="30" name="Straight Connector 29"/>
              <p:cNvCxnSpPr/>
              <p:nvPr/>
            </p:nvCxnSpPr>
            <p:spPr>
              <a:xfrm>
                <a:off x="4711365"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333" y="287774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333"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333" y="377239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365"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2992"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321"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558" y="302599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4" name="Group 40"/>
            <p:cNvGrpSpPr>
              <a:grpSpLocks/>
            </p:cNvGrpSpPr>
            <p:nvPr/>
          </p:nvGrpSpPr>
          <p:grpSpPr bwMode="auto">
            <a:xfrm>
              <a:off x="3429647" y="1172654"/>
              <a:ext cx="970237" cy="1602133"/>
              <a:chOff x="3079798" y="1981201"/>
              <a:chExt cx="1631998" cy="2694885"/>
            </a:xfrm>
          </p:grpSpPr>
          <p:cxnSp>
            <p:nvCxnSpPr>
              <p:cNvPr id="42" name="Straight Connector 41"/>
              <p:cNvCxnSpPr/>
              <p:nvPr/>
            </p:nvCxnSpPr>
            <p:spPr>
              <a:xfrm>
                <a:off x="471101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0982" y="28785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098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0982" y="37731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01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264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6971"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208" y="302677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5" name="Group 50"/>
            <p:cNvGrpSpPr>
              <a:grpSpLocks/>
            </p:cNvGrpSpPr>
            <p:nvPr/>
          </p:nvGrpSpPr>
          <p:grpSpPr bwMode="auto">
            <a:xfrm>
              <a:off x="4724401" y="1182643"/>
              <a:ext cx="970237" cy="1602133"/>
              <a:chOff x="3079798" y="1981201"/>
              <a:chExt cx="1631998" cy="2694885"/>
            </a:xfrm>
          </p:grpSpPr>
          <p:cxnSp>
            <p:nvCxnSpPr>
              <p:cNvPr id="52" name="Straight Connector 51"/>
              <p:cNvCxnSpPr/>
              <p:nvPr/>
            </p:nvCxnSpPr>
            <p:spPr>
              <a:xfrm>
                <a:off x="4712149"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115" y="287774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11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115" y="377239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2149"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3776"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810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4342" y="3025992"/>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6" name="Group 60"/>
            <p:cNvGrpSpPr>
              <a:grpSpLocks/>
            </p:cNvGrpSpPr>
            <p:nvPr/>
          </p:nvGrpSpPr>
          <p:grpSpPr bwMode="auto">
            <a:xfrm>
              <a:off x="6018450" y="1172654"/>
              <a:ext cx="970237" cy="1602133"/>
              <a:chOff x="3079798" y="1981201"/>
              <a:chExt cx="1631998" cy="2694885"/>
            </a:xfrm>
          </p:grpSpPr>
          <p:cxnSp>
            <p:nvCxnSpPr>
              <p:cNvPr id="62" name="Straight Connector 61"/>
              <p:cNvCxnSpPr/>
              <p:nvPr/>
            </p:nvCxnSpPr>
            <p:spPr>
              <a:xfrm>
                <a:off x="471179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764" y="28785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764"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764" y="37731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42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75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989" y="302677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7" name="Group 70"/>
            <p:cNvGrpSpPr>
              <a:grpSpLocks/>
            </p:cNvGrpSpPr>
            <p:nvPr/>
          </p:nvGrpSpPr>
          <p:grpSpPr bwMode="auto">
            <a:xfrm>
              <a:off x="2135599" y="2301726"/>
              <a:ext cx="970237" cy="1602133"/>
              <a:chOff x="3079798" y="1981201"/>
              <a:chExt cx="1631998" cy="2694885"/>
            </a:xfrm>
          </p:grpSpPr>
          <p:cxnSp>
            <p:nvCxnSpPr>
              <p:cNvPr id="72" name="Straight Connector 71"/>
              <p:cNvCxnSpPr/>
              <p:nvPr/>
            </p:nvCxnSpPr>
            <p:spPr>
              <a:xfrm>
                <a:off x="4711365"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333" y="287815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333"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333" y="377280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365"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2992"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321"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558" y="302640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8" name="Group 80"/>
            <p:cNvGrpSpPr>
              <a:grpSpLocks/>
            </p:cNvGrpSpPr>
            <p:nvPr/>
          </p:nvGrpSpPr>
          <p:grpSpPr bwMode="auto">
            <a:xfrm>
              <a:off x="3429647" y="2291737"/>
              <a:ext cx="970237" cy="1602133"/>
              <a:chOff x="3079798" y="1981201"/>
              <a:chExt cx="1631998" cy="2694885"/>
            </a:xfrm>
          </p:grpSpPr>
          <p:cxnSp>
            <p:nvCxnSpPr>
              <p:cNvPr id="82" name="Straight Connector 81"/>
              <p:cNvCxnSpPr/>
              <p:nvPr/>
            </p:nvCxnSpPr>
            <p:spPr>
              <a:xfrm>
                <a:off x="471101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0982" y="287893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098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0982" y="377358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01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264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6971"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208" y="3027179"/>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9" name="Group 90"/>
            <p:cNvGrpSpPr>
              <a:grpSpLocks/>
            </p:cNvGrpSpPr>
            <p:nvPr/>
          </p:nvGrpSpPr>
          <p:grpSpPr bwMode="auto">
            <a:xfrm>
              <a:off x="4724401" y="2301726"/>
              <a:ext cx="970237" cy="1602133"/>
              <a:chOff x="3079798" y="1981201"/>
              <a:chExt cx="1631998" cy="2694885"/>
            </a:xfrm>
          </p:grpSpPr>
          <p:cxnSp>
            <p:nvCxnSpPr>
              <p:cNvPr id="92" name="Straight Connector 91"/>
              <p:cNvCxnSpPr/>
              <p:nvPr/>
            </p:nvCxnSpPr>
            <p:spPr>
              <a:xfrm>
                <a:off x="4712149"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115" y="287815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11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115" y="377280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2149"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3776"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810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4342" y="302640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0" name="Group 100"/>
            <p:cNvGrpSpPr>
              <a:grpSpLocks/>
            </p:cNvGrpSpPr>
            <p:nvPr/>
          </p:nvGrpSpPr>
          <p:grpSpPr bwMode="auto">
            <a:xfrm>
              <a:off x="6018450" y="2291737"/>
              <a:ext cx="970237" cy="1602133"/>
              <a:chOff x="3079798" y="1981201"/>
              <a:chExt cx="1631998" cy="2694885"/>
            </a:xfrm>
          </p:grpSpPr>
          <p:cxnSp>
            <p:nvCxnSpPr>
              <p:cNvPr id="102" name="Straight Connector 101"/>
              <p:cNvCxnSpPr/>
              <p:nvPr/>
            </p:nvCxnSpPr>
            <p:spPr>
              <a:xfrm>
                <a:off x="471179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764" y="287893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764"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764" y="377358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42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75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989" y="3027181"/>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1" name="Group 110"/>
            <p:cNvGrpSpPr>
              <a:grpSpLocks/>
            </p:cNvGrpSpPr>
            <p:nvPr/>
          </p:nvGrpSpPr>
          <p:grpSpPr bwMode="auto">
            <a:xfrm>
              <a:off x="2135598" y="3413921"/>
              <a:ext cx="970237" cy="1602133"/>
              <a:chOff x="3079798" y="1981201"/>
              <a:chExt cx="1631998" cy="2694885"/>
            </a:xfrm>
          </p:grpSpPr>
          <p:cxnSp>
            <p:nvCxnSpPr>
              <p:cNvPr id="112" name="Straight Connector 111"/>
              <p:cNvCxnSpPr/>
              <p:nvPr/>
            </p:nvCxnSpPr>
            <p:spPr>
              <a:xfrm>
                <a:off x="4711367"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335" y="287946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33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335" y="377411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367"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299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32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560" y="302771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2" name="Group 120"/>
            <p:cNvGrpSpPr>
              <a:grpSpLocks/>
            </p:cNvGrpSpPr>
            <p:nvPr/>
          </p:nvGrpSpPr>
          <p:grpSpPr bwMode="auto">
            <a:xfrm>
              <a:off x="3429646" y="3403932"/>
              <a:ext cx="970237" cy="1602133"/>
              <a:chOff x="3079798" y="1981201"/>
              <a:chExt cx="1631998" cy="2694885"/>
            </a:xfrm>
          </p:grpSpPr>
          <p:cxnSp>
            <p:nvCxnSpPr>
              <p:cNvPr id="122" name="Straight Connector 121"/>
              <p:cNvCxnSpPr/>
              <p:nvPr/>
            </p:nvCxnSpPr>
            <p:spPr>
              <a:xfrm>
                <a:off x="4711017"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0983" y="287757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098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0983" y="3772222"/>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017"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264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697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210" y="302582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3" name="Group 130"/>
            <p:cNvGrpSpPr>
              <a:grpSpLocks/>
            </p:cNvGrpSpPr>
            <p:nvPr/>
          </p:nvGrpSpPr>
          <p:grpSpPr bwMode="auto">
            <a:xfrm>
              <a:off x="4724401" y="3413921"/>
              <a:ext cx="970237" cy="1602133"/>
              <a:chOff x="3079798" y="1981201"/>
              <a:chExt cx="1631998" cy="2694885"/>
            </a:xfrm>
          </p:grpSpPr>
          <p:cxnSp>
            <p:nvCxnSpPr>
              <p:cNvPr id="132" name="Straight Connector 131"/>
              <p:cNvCxnSpPr/>
              <p:nvPr/>
            </p:nvCxnSpPr>
            <p:spPr>
              <a:xfrm>
                <a:off x="4712149"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115" y="287946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11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115" y="377411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2149"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3776"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810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4342" y="302771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4" name="Group 140"/>
            <p:cNvGrpSpPr>
              <a:grpSpLocks/>
            </p:cNvGrpSpPr>
            <p:nvPr/>
          </p:nvGrpSpPr>
          <p:grpSpPr bwMode="auto">
            <a:xfrm>
              <a:off x="6018449" y="3403932"/>
              <a:ext cx="970237" cy="1602133"/>
              <a:chOff x="3079798" y="1981201"/>
              <a:chExt cx="1631998" cy="2694885"/>
            </a:xfrm>
          </p:grpSpPr>
          <p:cxnSp>
            <p:nvCxnSpPr>
              <p:cNvPr id="142" name="Straight Connector 141"/>
              <p:cNvCxnSpPr/>
              <p:nvPr/>
            </p:nvCxnSpPr>
            <p:spPr>
              <a:xfrm>
                <a:off x="4711798"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766" y="287757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766"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766" y="3772222"/>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8"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42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75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990" y="302582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5" name="Group 150"/>
            <p:cNvGrpSpPr>
              <a:grpSpLocks/>
            </p:cNvGrpSpPr>
            <p:nvPr/>
          </p:nvGrpSpPr>
          <p:grpSpPr bwMode="auto">
            <a:xfrm>
              <a:off x="2135597" y="4535244"/>
              <a:ext cx="970237" cy="1602133"/>
              <a:chOff x="3079798" y="1981201"/>
              <a:chExt cx="1631998" cy="2694885"/>
            </a:xfrm>
          </p:grpSpPr>
          <p:cxnSp>
            <p:nvCxnSpPr>
              <p:cNvPr id="152" name="Straight Connector 151"/>
              <p:cNvCxnSpPr/>
              <p:nvPr/>
            </p:nvCxnSpPr>
            <p:spPr>
              <a:xfrm>
                <a:off x="4711369"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337" y="28787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33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337" y="37734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369"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299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32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561" y="302702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6" name="Group 161"/>
            <p:cNvGrpSpPr>
              <a:grpSpLocks/>
            </p:cNvGrpSpPr>
            <p:nvPr/>
          </p:nvGrpSpPr>
          <p:grpSpPr bwMode="auto">
            <a:xfrm>
              <a:off x="3429645" y="4525256"/>
              <a:ext cx="970237" cy="1602133"/>
              <a:chOff x="3079798" y="1981201"/>
              <a:chExt cx="1631998" cy="2694885"/>
            </a:xfrm>
          </p:grpSpPr>
          <p:cxnSp>
            <p:nvCxnSpPr>
              <p:cNvPr id="163" name="Straight Connector 162"/>
              <p:cNvCxnSpPr/>
              <p:nvPr/>
            </p:nvCxnSpPr>
            <p:spPr>
              <a:xfrm>
                <a:off x="471101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0985" y="287955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098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0985" y="377420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01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264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697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211" y="3027798"/>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7" name="Group 171"/>
            <p:cNvGrpSpPr>
              <a:grpSpLocks/>
            </p:cNvGrpSpPr>
            <p:nvPr/>
          </p:nvGrpSpPr>
          <p:grpSpPr bwMode="auto">
            <a:xfrm>
              <a:off x="4724400" y="4535244"/>
              <a:ext cx="970237" cy="1602133"/>
              <a:chOff x="3079798" y="1981201"/>
              <a:chExt cx="1631998" cy="2694885"/>
            </a:xfrm>
          </p:grpSpPr>
          <p:cxnSp>
            <p:nvCxnSpPr>
              <p:cNvPr id="173" name="Straight Connector 172"/>
              <p:cNvCxnSpPr/>
              <p:nvPr/>
            </p:nvCxnSpPr>
            <p:spPr>
              <a:xfrm>
                <a:off x="4712151"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117" y="28787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11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117" y="37734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2151"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377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810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4344" y="302702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8" name="Group 183"/>
            <p:cNvGrpSpPr>
              <a:grpSpLocks/>
            </p:cNvGrpSpPr>
            <p:nvPr/>
          </p:nvGrpSpPr>
          <p:grpSpPr bwMode="auto">
            <a:xfrm>
              <a:off x="6018448" y="4525256"/>
              <a:ext cx="970237" cy="1602133"/>
              <a:chOff x="3079798" y="1981201"/>
              <a:chExt cx="1631998" cy="2694885"/>
            </a:xfrm>
          </p:grpSpPr>
          <p:cxnSp>
            <p:nvCxnSpPr>
              <p:cNvPr id="185" name="Straight Connector 184"/>
              <p:cNvCxnSpPr/>
              <p:nvPr/>
            </p:nvCxnSpPr>
            <p:spPr>
              <a:xfrm>
                <a:off x="471179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767" y="287955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767"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767" y="377420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426"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75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992" y="3027800"/>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 name="Straight Connector 208"/>
          <p:cNvCxnSpPr/>
          <p:nvPr/>
        </p:nvCxnSpPr>
        <p:spPr>
          <a:xfrm>
            <a:off x="1676400" y="198120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676400" y="3103563"/>
            <a:ext cx="609600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676400" y="4217988"/>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676400" y="534035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3419" name="Group 224"/>
          <p:cNvGrpSpPr>
            <a:grpSpLocks/>
          </p:cNvGrpSpPr>
          <p:nvPr/>
        </p:nvGrpSpPr>
        <p:grpSpPr bwMode="auto">
          <a:xfrm>
            <a:off x="2781300" y="1643063"/>
            <a:ext cx="4535488" cy="4016375"/>
            <a:chOff x="3851647" y="1427070"/>
            <a:chExt cx="4535195" cy="4014933"/>
          </a:xfrm>
        </p:grpSpPr>
        <p:sp>
          <p:nvSpPr>
            <p:cNvPr id="226" name="Oval 225"/>
            <p:cNvSpPr/>
            <p:nvPr/>
          </p:nvSpPr>
          <p:spPr>
            <a:xfrm>
              <a:off x="3851647" y="1436592"/>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7" name="Oval 226"/>
            <p:cNvSpPr/>
            <p:nvPr/>
          </p:nvSpPr>
          <p:spPr>
            <a:xfrm>
              <a:off x="5145376" y="1427070"/>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8" name="Oval 227"/>
            <p:cNvSpPr/>
            <p:nvPr/>
          </p:nvSpPr>
          <p:spPr>
            <a:xfrm>
              <a:off x="6440693" y="1436592"/>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9" name="Oval 228"/>
            <p:cNvSpPr/>
            <p:nvPr/>
          </p:nvSpPr>
          <p:spPr>
            <a:xfrm>
              <a:off x="7734421" y="1427070"/>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0" name="Oval 229"/>
            <p:cNvSpPr/>
            <p:nvPr/>
          </p:nvSpPr>
          <p:spPr>
            <a:xfrm>
              <a:off x="3851647" y="2555377"/>
              <a:ext cx="652421"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1" name="Oval 230"/>
            <p:cNvSpPr/>
            <p:nvPr/>
          </p:nvSpPr>
          <p:spPr>
            <a:xfrm>
              <a:off x="5145376" y="2545855"/>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2" name="Oval 231"/>
            <p:cNvSpPr/>
            <p:nvPr/>
          </p:nvSpPr>
          <p:spPr>
            <a:xfrm>
              <a:off x="6440693" y="2555377"/>
              <a:ext cx="652420"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3" name="Oval 232"/>
            <p:cNvSpPr/>
            <p:nvPr/>
          </p:nvSpPr>
          <p:spPr>
            <a:xfrm>
              <a:off x="7734421" y="2545855"/>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4" name="Oval 233"/>
            <p:cNvSpPr/>
            <p:nvPr/>
          </p:nvSpPr>
          <p:spPr>
            <a:xfrm>
              <a:off x="3851647" y="3667815"/>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5" name="Oval 234"/>
            <p:cNvSpPr/>
            <p:nvPr/>
          </p:nvSpPr>
          <p:spPr>
            <a:xfrm>
              <a:off x="5145376" y="3658294"/>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6" name="Oval 235"/>
            <p:cNvSpPr/>
            <p:nvPr/>
          </p:nvSpPr>
          <p:spPr>
            <a:xfrm>
              <a:off x="6440693" y="3667815"/>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7" name="Oval 236"/>
            <p:cNvSpPr/>
            <p:nvPr/>
          </p:nvSpPr>
          <p:spPr>
            <a:xfrm>
              <a:off x="7734421" y="3658294"/>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8" name="Oval 237"/>
            <p:cNvSpPr/>
            <p:nvPr/>
          </p:nvSpPr>
          <p:spPr>
            <a:xfrm>
              <a:off x="3851647" y="4789774"/>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9" name="Oval 238"/>
            <p:cNvSpPr/>
            <p:nvPr/>
          </p:nvSpPr>
          <p:spPr>
            <a:xfrm>
              <a:off x="5145376" y="4780253"/>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40" name="Oval 239"/>
            <p:cNvSpPr/>
            <p:nvPr/>
          </p:nvSpPr>
          <p:spPr>
            <a:xfrm>
              <a:off x="6440693" y="4789774"/>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41" name="Oval 240"/>
            <p:cNvSpPr/>
            <p:nvPr/>
          </p:nvSpPr>
          <p:spPr>
            <a:xfrm>
              <a:off x="7734421" y="4780253"/>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cxnSp>
        <p:nvCxnSpPr>
          <p:cNvPr id="215" name="Straight Arrow Connector 214"/>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16" name="Straight Arrow Connector 215"/>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7" name="Straight Arrow Connector 216"/>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5694363" y="1173163"/>
            <a:ext cx="0"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73424" name="Title 1"/>
          <p:cNvSpPr>
            <a:spLocks noGrp="1"/>
          </p:cNvSpPr>
          <p:nvPr>
            <p:ph type="title"/>
          </p:nvPr>
        </p:nvSpPr>
        <p:spPr/>
        <p:txBody>
          <a:bodyPr/>
          <a:lstStyle/>
          <a:p>
            <a:pPr eaLnBrk="1" hangingPunct="1"/>
            <a:r>
              <a:rPr lang="en-US">
                <a:latin typeface="Calibri" charset="0"/>
              </a:rPr>
              <a:t>Read from Flash Cell Array</a:t>
            </a:r>
          </a:p>
        </p:txBody>
      </p:sp>
      <p:grpSp>
        <p:nvGrpSpPr>
          <p:cNvPr id="15" name="Group 14"/>
          <p:cNvGrpSpPr>
            <a:grpSpLocks/>
          </p:cNvGrpSpPr>
          <p:nvPr/>
        </p:nvGrpSpPr>
        <p:grpSpPr bwMode="auto">
          <a:xfrm>
            <a:off x="2781300" y="1644650"/>
            <a:ext cx="4535488" cy="4014788"/>
            <a:chOff x="3851647" y="1427070"/>
            <a:chExt cx="4535195" cy="4014933"/>
          </a:xfrm>
        </p:grpSpPr>
        <p:sp>
          <p:nvSpPr>
            <p:cNvPr id="178" name="Oval 177"/>
            <p:cNvSpPr/>
            <p:nvPr/>
          </p:nvSpPr>
          <p:spPr>
            <a:xfrm>
              <a:off x="3851647"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50" name="Oval 49"/>
            <p:cNvSpPr/>
            <p:nvPr/>
          </p:nvSpPr>
          <p:spPr>
            <a:xfrm>
              <a:off x="5145376"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60" name="Oval 59"/>
            <p:cNvSpPr/>
            <p:nvPr/>
          </p:nvSpPr>
          <p:spPr>
            <a:xfrm>
              <a:off x="6440693"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70" name="Oval 69"/>
            <p:cNvSpPr/>
            <p:nvPr/>
          </p:nvSpPr>
          <p:spPr>
            <a:xfrm>
              <a:off x="7734421"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80" name="Oval 79"/>
            <p:cNvSpPr/>
            <p:nvPr/>
          </p:nvSpPr>
          <p:spPr>
            <a:xfrm>
              <a:off x="3851647"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90" name="Oval 89"/>
            <p:cNvSpPr/>
            <p:nvPr/>
          </p:nvSpPr>
          <p:spPr>
            <a:xfrm>
              <a:off x="5145376" y="2546298"/>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00" name="Oval 99"/>
            <p:cNvSpPr/>
            <p:nvPr/>
          </p:nvSpPr>
          <p:spPr>
            <a:xfrm>
              <a:off x="6440693" y="2555824"/>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10" name="Oval 109"/>
            <p:cNvSpPr/>
            <p:nvPr/>
          </p:nvSpPr>
          <p:spPr>
            <a:xfrm>
              <a:off x="7734421" y="2546298"/>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20" name="Oval 119"/>
            <p:cNvSpPr/>
            <p:nvPr/>
          </p:nvSpPr>
          <p:spPr>
            <a:xfrm>
              <a:off x="3851647"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30" name="Oval 129"/>
            <p:cNvSpPr/>
            <p:nvPr/>
          </p:nvSpPr>
          <p:spPr>
            <a:xfrm>
              <a:off x="5145376"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40" name="Oval 139"/>
            <p:cNvSpPr/>
            <p:nvPr/>
          </p:nvSpPr>
          <p:spPr>
            <a:xfrm>
              <a:off x="6440693"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0" name="Oval 149"/>
            <p:cNvSpPr/>
            <p:nvPr/>
          </p:nvSpPr>
          <p:spPr>
            <a:xfrm>
              <a:off x="7734421"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3851647"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71" name="Oval 170"/>
            <p:cNvSpPr/>
            <p:nvPr/>
          </p:nvSpPr>
          <p:spPr>
            <a:xfrm>
              <a:off x="5145376"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83" name="Oval 182"/>
            <p:cNvSpPr/>
            <p:nvPr/>
          </p:nvSpPr>
          <p:spPr>
            <a:xfrm>
              <a:off x="6440693"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3" name="Oval 192"/>
            <p:cNvSpPr/>
            <p:nvPr/>
          </p:nvSpPr>
          <p:spPr>
            <a:xfrm>
              <a:off x="7734421"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3" name="TextBox 2"/>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94" name="TextBox 193"/>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95" name="TextBox 194"/>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96" name="TextBox 195"/>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97" name="TextBox 196"/>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98" name="TextBox 197"/>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99" name="TextBox 198"/>
          <p:cNvSpPr txBox="1"/>
          <p:nvPr/>
        </p:nvSpPr>
        <p:spPr>
          <a:xfrm>
            <a:off x="53228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200" name="TextBox 199"/>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201" name="TextBox 200"/>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202" name="TextBox 201"/>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03" name="TextBox 202"/>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204" name="TextBox 203"/>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205" name="TextBox 204"/>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206" name="TextBox 205"/>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207" name="TextBox 206"/>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208" name="TextBox 207"/>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13" name="TextBox 212"/>
          <p:cNvSpPr txBox="1"/>
          <p:nvPr/>
        </p:nvSpPr>
        <p:spPr>
          <a:xfrm>
            <a:off x="254000" y="2657475"/>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19" name="TextBox 218"/>
          <p:cNvSpPr txBox="1"/>
          <p:nvPr/>
        </p:nvSpPr>
        <p:spPr>
          <a:xfrm>
            <a:off x="254000" y="1530350"/>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20" name="TextBox 219"/>
          <p:cNvSpPr txBox="1"/>
          <p:nvPr/>
        </p:nvSpPr>
        <p:spPr>
          <a:xfrm>
            <a:off x="254000" y="3751263"/>
            <a:ext cx="1835150"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21" name="TextBox 220"/>
          <p:cNvSpPr txBox="1"/>
          <p:nvPr/>
        </p:nvSpPr>
        <p:spPr>
          <a:xfrm>
            <a:off x="254000" y="4862513"/>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8" name="TextBox 217"/>
          <p:cNvSpPr txBox="1"/>
          <p:nvPr/>
        </p:nvSpPr>
        <p:spPr>
          <a:xfrm>
            <a:off x="5272088"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22" name="TextBox 221"/>
          <p:cNvSpPr txBox="1"/>
          <p:nvPr/>
        </p:nvSpPr>
        <p:spPr>
          <a:xfrm>
            <a:off x="6569075"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23" name="TextBox 222"/>
          <p:cNvSpPr txBox="1"/>
          <p:nvPr/>
        </p:nvSpPr>
        <p:spPr>
          <a:xfrm>
            <a:off x="3978275"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24" name="TextBox 223"/>
          <p:cNvSpPr txBox="1"/>
          <p:nvPr/>
        </p:nvSpPr>
        <p:spPr>
          <a:xfrm>
            <a:off x="2668588"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42" name="TextBox 241"/>
          <p:cNvSpPr txBox="1"/>
          <p:nvPr/>
        </p:nvSpPr>
        <p:spPr>
          <a:xfrm>
            <a:off x="463550" y="5969000"/>
            <a:ext cx="2268538" cy="8302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Correct values for page 2:</a:t>
            </a:r>
          </a:p>
        </p:txBody>
      </p:sp>
      <p:sp>
        <p:nvSpPr>
          <p:cNvPr id="273451" name="Slide Number Placeholder 6"/>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6D1E706-D33F-9145-94D0-77477036B81D}"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360</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251" name="TextBox 250"/>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52" name="TextBox 251"/>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53" name="TextBox 252"/>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54" name="TextBox 253"/>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259" name="Rectangle 258"/>
          <p:cNvSpPr/>
          <p:nvPr/>
        </p:nvSpPr>
        <p:spPr>
          <a:xfrm>
            <a:off x="1676400" y="387508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260" name="Rectangle 259"/>
          <p:cNvSpPr/>
          <p:nvPr/>
        </p:nvSpPr>
        <p:spPr>
          <a:xfrm>
            <a:off x="1676400" y="2767013"/>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Read (2.5V)</a:t>
            </a:r>
          </a:p>
        </p:txBody>
      </p:sp>
      <p:sp>
        <p:nvSpPr>
          <p:cNvPr id="261" name="Rectangle 260"/>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262" name="Rectangle 261"/>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Tree>
    <p:custDataLst>
      <p:tags r:id="rId1"/>
    </p:custDataLst>
    <p:extLst>
      <p:ext uri="{BB962C8B-B14F-4D97-AF65-F5344CB8AC3E}">
        <p14:creationId xmlns:p14="http://schemas.microsoft.com/office/powerpoint/2010/main" val="195632664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fade">
                                      <p:cBhvr>
                                        <p:cTn id="7" dur="500"/>
                                        <p:tgtEl>
                                          <p:spTgt spid="2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1"/>
                                        </p:tgtEl>
                                        <p:attrNameLst>
                                          <p:attrName>style.visibility</p:attrName>
                                        </p:attrNameLst>
                                      </p:cBhvr>
                                      <p:to>
                                        <p:strVal val="visible"/>
                                      </p:to>
                                    </p:set>
                                    <p:animEffect transition="in" filter="fade">
                                      <p:cBhvr>
                                        <p:cTn id="13" dur="500"/>
                                        <p:tgtEl>
                                          <p:spTgt spid="2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fade">
                                      <p:cBhvr>
                                        <p:cTn id="16" dur="500"/>
                                        <p:tgtEl>
                                          <p:spTgt spid="25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62"/>
                                        </p:tgtEl>
                                      </p:cBhvr>
                                    </p:animEffect>
                                    <p:set>
                                      <p:cBhvr>
                                        <p:cTn id="21" dur="1" fill="hold">
                                          <p:stCondLst>
                                            <p:cond delay="499"/>
                                          </p:stCondLst>
                                        </p:cTn>
                                        <p:tgtEl>
                                          <p:spTgt spid="262"/>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260"/>
                                        </p:tgtEl>
                                      </p:cBhvr>
                                    </p:animEffect>
                                    <p:set>
                                      <p:cBhvr>
                                        <p:cTn id="24" dur="1" fill="hold">
                                          <p:stCondLst>
                                            <p:cond delay="499"/>
                                          </p:stCondLst>
                                        </p:cTn>
                                        <p:tgtEl>
                                          <p:spTgt spid="260"/>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61"/>
                                        </p:tgtEl>
                                      </p:cBhvr>
                                    </p:animEffect>
                                    <p:set>
                                      <p:cBhvr>
                                        <p:cTn id="27" dur="1" fill="hold">
                                          <p:stCondLst>
                                            <p:cond delay="499"/>
                                          </p:stCondLst>
                                        </p:cTn>
                                        <p:tgtEl>
                                          <p:spTgt spid="261"/>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59"/>
                                        </p:tgtEl>
                                      </p:cBhvr>
                                    </p:animEffect>
                                    <p:set>
                                      <p:cBhvr>
                                        <p:cTn id="30" dur="1" fill="hold">
                                          <p:stCondLst>
                                            <p:cond delay="499"/>
                                          </p:stCondLst>
                                        </p:cTn>
                                        <p:tgtEl>
                                          <p:spTgt spid="259"/>
                                        </p:tgtEl>
                                        <p:attrNameLst>
                                          <p:attrName>style.visibility</p:attrName>
                                        </p:attrNameLst>
                                      </p:cBhvr>
                                      <p:to>
                                        <p:strVal val="hidden"/>
                                      </p:to>
                                    </p:set>
                                  </p:childTnLst>
                                </p:cTn>
                              </p:par>
                            </p:childTnLst>
                          </p:cTn>
                        </p:par>
                        <p:par>
                          <p:cTn id="31" fill="hold" nodeType="afterGroup">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19"/>
                                        </p:tgtEl>
                                        <p:attrNameLst>
                                          <p:attrName>style.visibility</p:attrName>
                                        </p:attrNameLst>
                                      </p:cBhvr>
                                      <p:to>
                                        <p:strVal val="visible"/>
                                      </p:to>
                                    </p:set>
                                    <p:animEffect transition="in" filter="fade">
                                      <p:cBhvr>
                                        <p:cTn id="34" dur="500"/>
                                        <p:tgtEl>
                                          <p:spTgt spid="21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3"/>
                                        </p:tgtEl>
                                        <p:attrNameLst>
                                          <p:attrName>style.visibility</p:attrName>
                                        </p:attrNameLst>
                                      </p:cBhvr>
                                      <p:to>
                                        <p:strVal val="visible"/>
                                      </p:to>
                                    </p:set>
                                    <p:animEffect transition="in" filter="fade">
                                      <p:cBhvr>
                                        <p:cTn id="37" dur="500"/>
                                        <p:tgtEl>
                                          <p:spTgt spid="2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0"/>
                                        </p:tgtEl>
                                        <p:attrNameLst>
                                          <p:attrName>style.visibility</p:attrName>
                                        </p:attrNameLst>
                                      </p:cBhvr>
                                      <p:to>
                                        <p:strVal val="visible"/>
                                      </p:to>
                                    </p:set>
                                    <p:animEffect transition="in" filter="fade">
                                      <p:cBhvr>
                                        <p:cTn id="40" dur="500"/>
                                        <p:tgtEl>
                                          <p:spTgt spid="2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fade">
                                      <p:cBhvr>
                                        <p:cTn id="43" dur="500"/>
                                        <p:tgtEl>
                                          <p:spTgt spid="221"/>
                                        </p:tgtEl>
                                      </p:cBhvr>
                                    </p:animEffect>
                                  </p:childTnLst>
                                </p:cTn>
                              </p:par>
                              <p:par>
                                <p:cTn id="44" presetID="10" presetClass="entr" presetSubtype="0" fill="hold" nodeType="withEffect">
                                  <p:stCondLst>
                                    <p:cond delay="0"/>
                                  </p:stCondLst>
                                  <p:childTnLst>
                                    <p:set>
                                      <p:cBhvr>
                                        <p:cTn id="45" dur="1" fill="hold">
                                          <p:stCondLst>
                                            <p:cond delay="0"/>
                                          </p:stCondLst>
                                        </p:cTn>
                                        <p:tgtEl>
                                          <p:spTgt spid="209"/>
                                        </p:tgtEl>
                                        <p:attrNameLst>
                                          <p:attrName>style.visibility</p:attrName>
                                        </p:attrNameLst>
                                      </p:cBhvr>
                                      <p:to>
                                        <p:strVal val="visible"/>
                                      </p:to>
                                    </p:set>
                                    <p:animEffect transition="in" filter="fade">
                                      <p:cBhvr>
                                        <p:cTn id="46" dur="500"/>
                                        <p:tgtEl>
                                          <p:spTgt spid="209"/>
                                        </p:tgtEl>
                                      </p:cBhvr>
                                    </p:animEffect>
                                  </p:childTnLst>
                                </p:cTn>
                              </p:par>
                              <p:par>
                                <p:cTn id="47" presetID="10" presetClass="entr" presetSubtype="0" fill="hold" nodeType="with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fade">
                                      <p:cBhvr>
                                        <p:cTn id="49" dur="500"/>
                                        <p:tgtEl>
                                          <p:spTgt spid="210"/>
                                        </p:tgtEl>
                                      </p:cBhvr>
                                    </p:animEffect>
                                  </p:childTnLst>
                                </p:cTn>
                              </p:par>
                              <p:par>
                                <p:cTn id="50" presetID="10" presetClass="entr" presetSubtype="0" fill="hold" nodeType="withEffect">
                                  <p:stCondLst>
                                    <p:cond delay="0"/>
                                  </p:stCondLst>
                                  <p:childTnLst>
                                    <p:set>
                                      <p:cBhvr>
                                        <p:cTn id="51" dur="1" fill="hold">
                                          <p:stCondLst>
                                            <p:cond delay="0"/>
                                          </p:stCondLst>
                                        </p:cTn>
                                        <p:tgtEl>
                                          <p:spTgt spid="211"/>
                                        </p:tgtEl>
                                        <p:attrNameLst>
                                          <p:attrName>style.visibility</p:attrName>
                                        </p:attrNameLst>
                                      </p:cBhvr>
                                      <p:to>
                                        <p:strVal val="visible"/>
                                      </p:to>
                                    </p:set>
                                    <p:animEffect transition="in" filter="fade">
                                      <p:cBhvr>
                                        <p:cTn id="52" dur="500"/>
                                        <p:tgtEl>
                                          <p:spTgt spid="211"/>
                                        </p:tgtEl>
                                      </p:cBhvr>
                                    </p:animEffect>
                                  </p:childTnLst>
                                </p:cTn>
                              </p:par>
                              <p:par>
                                <p:cTn id="53" presetID="10" presetClass="entr" presetSubtype="0" fill="hold" nodeType="withEffect">
                                  <p:stCondLst>
                                    <p:cond delay="0"/>
                                  </p:stCondLst>
                                  <p:childTnLst>
                                    <p:set>
                                      <p:cBhvr>
                                        <p:cTn id="54" dur="1" fill="hold">
                                          <p:stCondLst>
                                            <p:cond delay="0"/>
                                          </p:stCondLst>
                                        </p:cTn>
                                        <p:tgtEl>
                                          <p:spTgt spid="212"/>
                                        </p:tgtEl>
                                        <p:attrNameLst>
                                          <p:attrName>style.visibility</p:attrName>
                                        </p:attrNameLst>
                                      </p:cBhvr>
                                      <p:to>
                                        <p:strVal val="visible"/>
                                      </p:to>
                                    </p:set>
                                    <p:animEffect transition="in" filter="fade">
                                      <p:cBhvr>
                                        <p:cTn id="55" dur="500"/>
                                        <p:tgtEl>
                                          <p:spTgt spid="212"/>
                                        </p:tgtEl>
                                      </p:cBhvr>
                                    </p:animEffect>
                                  </p:childTnLst>
                                </p:cTn>
                              </p:par>
                            </p:childTnLst>
                          </p:cTn>
                        </p:par>
                        <p:par>
                          <p:cTn id="56" fill="hold" nodeType="afterGroup">
                            <p:stCondLst>
                              <p:cond delay="1000"/>
                            </p:stCondLst>
                            <p:childTnLst>
                              <p:par>
                                <p:cTn id="57" presetID="10" presetClass="entr" presetSubtype="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17"/>
                                        </p:tgtEl>
                                        <p:attrNameLst>
                                          <p:attrName>style.visibility</p:attrName>
                                        </p:attrNameLst>
                                      </p:cBhvr>
                                      <p:to>
                                        <p:strVal val="visible"/>
                                      </p:to>
                                    </p:set>
                                    <p:animEffect transition="in" filter="wipe(up)">
                                      <p:cBhvr>
                                        <p:cTn id="64" dur="500"/>
                                        <p:tgtEl>
                                          <p:spTgt spid="217"/>
                                        </p:tgtEl>
                                      </p:cBhvr>
                                    </p:animEffect>
                                  </p:childTnLst>
                                </p:cTn>
                              </p:par>
                              <p:par>
                                <p:cTn id="65" presetID="22" presetClass="entr" presetSubtype="1" fill="hold" nodeType="withEffect">
                                  <p:stCondLst>
                                    <p:cond delay="0"/>
                                  </p:stCondLst>
                                  <p:childTnLst>
                                    <p:set>
                                      <p:cBhvr>
                                        <p:cTn id="66" dur="1" fill="hold">
                                          <p:stCondLst>
                                            <p:cond delay="0"/>
                                          </p:stCondLst>
                                        </p:cTn>
                                        <p:tgtEl>
                                          <p:spTgt spid="216"/>
                                        </p:tgtEl>
                                        <p:attrNameLst>
                                          <p:attrName>style.visibility</p:attrName>
                                        </p:attrNameLst>
                                      </p:cBhvr>
                                      <p:to>
                                        <p:strVal val="visible"/>
                                      </p:to>
                                    </p:set>
                                    <p:animEffect transition="in" filter="wipe(up)">
                                      <p:cBhvr>
                                        <p:cTn id="67" dur="500"/>
                                        <p:tgtEl>
                                          <p:spTgt spid="216"/>
                                        </p:tgtEl>
                                      </p:cBhvr>
                                    </p:animEffect>
                                  </p:childTnLst>
                                </p:cTn>
                              </p:par>
                              <p:par>
                                <p:cTn id="68" presetID="22" presetClass="entr" presetSubtype="1" fill="hold" nodeType="withEffect">
                                  <p:stCondLst>
                                    <p:cond delay="0"/>
                                  </p:stCondLst>
                                  <p:childTnLst>
                                    <p:set>
                                      <p:cBhvr>
                                        <p:cTn id="69" dur="1" fill="hold">
                                          <p:stCondLst>
                                            <p:cond delay="0"/>
                                          </p:stCondLst>
                                        </p:cTn>
                                        <p:tgtEl>
                                          <p:spTgt spid="214"/>
                                        </p:tgtEl>
                                        <p:attrNameLst>
                                          <p:attrName>style.visibility</p:attrName>
                                        </p:attrNameLst>
                                      </p:cBhvr>
                                      <p:to>
                                        <p:strVal val="visible"/>
                                      </p:to>
                                    </p:set>
                                    <p:animEffect transition="in" filter="wipe(up)">
                                      <p:cBhvr>
                                        <p:cTn id="70" dur="500"/>
                                        <p:tgtEl>
                                          <p:spTgt spid="214"/>
                                        </p:tgtEl>
                                      </p:cBhvr>
                                    </p:animEffect>
                                  </p:childTnLst>
                                </p:cTn>
                              </p:par>
                              <p:par>
                                <p:cTn id="71" presetID="22" presetClass="entr" presetSubtype="1" fill="hold" nodeType="withEffect">
                                  <p:stCondLst>
                                    <p:cond delay="0"/>
                                  </p:stCondLst>
                                  <p:childTnLst>
                                    <p:set>
                                      <p:cBhvr>
                                        <p:cTn id="72" dur="1" fill="hold">
                                          <p:stCondLst>
                                            <p:cond delay="0"/>
                                          </p:stCondLst>
                                        </p:cTn>
                                        <p:tgtEl>
                                          <p:spTgt spid="215"/>
                                        </p:tgtEl>
                                        <p:attrNameLst>
                                          <p:attrName>style.visibility</p:attrName>
                                        </p:attrNameLst>
                                      </p:cBhvr>
                                      <p:to>
                                        <p:strVal val="visible"/>
                                      </p:to>
                                    </p:set>
                                    <p:animEffect transition="in" filter="wipe(up)">
                                      <p:cBhvr>
                                        <p:cTn id="73" dur="500"/>
                                        <p:tgtEl>
                                          <p:spTgt spid="215"/>
                                        </p:tgtEl>
                                      </p:cBhvr>
                                    </p:animEffect>
                                  </p:childTnLst>
                                </p:cTn>
                              </p:par>
                            </p:childTnLst>
                          </p:cTn>
                        </p:par>
                        <p:par>
                          <p:cTn id="74" fill="hold" nodeType="afterGroup">
                            <p:stCondLst>
                              <p:cond delay="500"/>
                            </p:stCondLst>
                            <p:childTnLst>
                              <p:par>
                                <p:cTn id="75" presetID="22" presetClass="entr" presetSubtype="1" fill="hold" grpId="0" nodeType="afterEffect">
                                  <p:stCondLst>
                                    <p:cond delay="0"/>
                                  </p:stCondLst>
                                  <p:childTnLst>
                                    <p:set>
                                      <p:cBhvr>
                                        <p:cTn id="76" dur="1" fill="hold">
                                          <p:stCondLst>
                                            <p:cond delay="0"/>
                                          </p:stCondLst>
                                        </p:cTn>
                                        <p:tgtEl>
                                          <p:spTgt spid="222"/>
                                        </p:tgtEl>
                                        <p:attrNameLst>
                                          <p:attrName>style.visibility</p:attrName>
                                        </p:attrNameLst>
                                      </p:cBhvr>
                                      <p:to>
                                        <p:strVal val="visible"/>
                                      </p:to>
                                    </p:set>
                                    <p:animEffect transition="in" filter="wipe(up)">
                                      <p:cBhvr>
                                        <p:cTn id="77" dur="500"/>
                                        <p:tgtEl>
                                          <p:spTgt spid="222"/>
                                        </p:tgtEl>
                                      </p:cBhvr>
                                    </p:animEffect>
                                  </p:childTnLst>
                                </p:cTn>
                              </p:par>
                              <p:par>
                                <p:cTn id="78" presetID="22" presetClass="entr" presetSubtype="1" fill="hold" grpId="0" nodeType="withEffect">
                                  <p:stCondLst>
                                    <p:cond delay="0"/>
                                  </p:stCondLst>
                                  <p:childTnLst>
                                    <p:set>
                                      <p:cBhvr>
                                        <p:cTn id="79" dur="1" fill="hold">
                                          <p:stCondLst>
                                            <p:cond delay="0"/>
                                          </p:stCondLst>
                                        </p:cTn>
                                        <p:tgtEl>
                                          <p:spTgt spid="218"/>
                                        </p:tgtEl>
                                        <p:attrNameLst>
                                          <p:attrName>style.visibility</p:attrName>
                                        </p:attrNameLst>
                                      </p:cBhvr>
                                      <p:to>
                                        <p:strVal val="visible"/>
                                      </p:to>
                                    </p:set>
                                    <p:animEffect transition="in" filter="wipe(up)">
                                      <p:cBhvr>
                                        <p:cTn id="80" dur="500"/>
                                        <p:tgtEl>
                                          <p:spTgt spid="218"/>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223"/>
                                        </p:tgtEl>
                                        <p:attrNameLst>
                                          <p:attrName>style.visibility</p:attrName>
                                        </p:attrNameLst>
                                      </p:cBhvr>
                                      <p:to>
                                        <p:strVal val="visible"/>
                                      </p:to>
                                    </p:set>
                                    <p:animEffect transition="in" filter="wipe(up)">
                                      <p:cBhvr>
                                        <p:cTn id="83" dur="500"/>
                                        <p:tgtEl>
                                          <p:spTgt spid="223"/>
                                        </p:tgtEl>
                                      </p:cBhvr>
                                    </p:animEffect>
                                  </p:childTnLst>
                                </p:cTn>
                              </p:par>
                              <p:par>
                                <p:cTn id="84" presetID="22" presetClass="entr" presetSubtype="1" fill="hold" grpId="0" nodeType="withEffect">
                                  <p:stCondLst>
                                    <p:cond delay="0"/>
                                  </p:stCondLst>
                                  <p:childTnLst>
                                    <p:set>
                                      <p:cBhvr>
                                        <p:cTn id="85" dur="1" fill="hold">
                                          <p:stCondLst>
                                            <p:cond delay="0"/>
                                          </p:stCondLst>
                                        </p:cTn>
                                        <p:tgtEl>
                                          <p:spTgt spid="224"/>
                                        </p:tgtEl>
                                        <p:attrNameLst>
                                          <p:attrName>style.visibility</p:attrName>
                                        </p:attrNameLst>
                                      </p:cBhvr>
                                      <p:to>
                                        <p:strVal val="visible"/>
                                      </p:to>
                                    </p:set>
                                    <p:animEffect transition="in" filter="wipe(up)">
                                      <p:cBhvr>
                                        <p:cTn id="86" dur="500"/>
                                        <p:tgtEl>
                                          <p:spTgt spid="22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2"/>
                                        </p:tgtEl>
                                        <p:attrNameLst>
                                          <p:attrName>style.visibility</p:attrName>
                                        </p:attrNameLst>
                                      </p:cBhvr>
                                      <p:to>
                                        <p:strVal val="visible"/>
                                      </p:to>
                                    </p:set>
                                    <p:animEffect transition="in" filter="fade">
                                      <p:cBhvr>
                                        <p:cTn id="89" dur="500"/>
                                        <p:tgtEl>
                                          <p:spTgt spid="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p:bldP spid="219" grpId="0"/>
      <p:bldP spid="220" grpId="0"/>
      <p:bldP spid="221" grpId="0"/>
      <p:bldP spid="218" grpId="0"/>
      <p:bldP spid="222" grpId="0"/>
      <p:bldP spid="223" grpId="0"/>
      <p:bldP spid="224" grpId="0"/>
      <p:bldP spid="242" grpId="0"/>
      <p:bldP spid="259" grpId="0" animBg="1"/>
      <p:bldP spid="259" grpId="1" animBg="1"/>
      <p:bldP spid="260" grpId="0" animBg="1"/>
      <p:bldP spid="260" grpId="1" animBg="1"/>
      <p:bldP spid="261" grpId="0" animBg="1"/>
      <p:bldP spid="261" grpId="1" animBg="1"/>
      <p:bldP spid="262" grpId="0" animBg="1"/>
      <p:bldP spid="262" grpId="1" animBg="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a:ea typeface="+mj-ea"/>
                <a:cs typeface="+mj-cs"/>
              </a:rPr>
              <a:t>Read Disturb Problem: “Weak Programming” Effect</a:t>
            </a: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5462"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3"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4"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5"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6"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7"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8"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9"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0"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1"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2"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3"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4"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5"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6"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7"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8"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74" name="TextBox 173"/>
          <p:cNvSpPr txBox="1"/>
          <p:nvPr/>
        </p:nvSpPr>
        <p:spPr>
          <a:xfrm>
            <a:off x="53228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175" name="TextBox 174"/>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88" name="TextBox 187"/>
          <p:cNvSpPr txBox="1"/>
          <p:nvPr/>
        </p:nvSpPr>
        <p:spPr>
          <a:xfrm>
            <a:off x="990600" y="6396038"/>
            <a:ext cx="7478713" cy="461962"/>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Repeatedly read page 3 (or any page other than page 2)</a:t>
            </a:r>
          </a:p>
        </p:txBody>
      </p:sp>
      <p:sp>
        <p:nvSpPr>
          <p:cNvPr id="275496" name="Slide Number Placeholder 188"/>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8C8181F-60E9-2445-9F07-EED147A49496}"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361</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194" name="Rectangle 193"/>
          <p:cNvSpPr/>
          <p:nvPr/>
        </p:nvSpPr>
        <p:spPr>
          <a:xfrm>
            <a:off x="1676400" y="3875088"/>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Read (2.5V)</a:t>
            </a:r>
          </a:p>
        </p:txBody>
      </p:sp>
      <p:sp>
        <p:nvSpPr>
          <p:cNvPr id="195" name="Rectangle 194"/>
          <p:cNvSpPr/>
          <p:nvPr/>
        </p:nvSpPr>
        <p:spPr>
          <a:xfrm>
            <a:off x="1676400" y="2767013"/>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196" name="Rectangle 195"/>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197" name="Rectangle 196"/>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grpSp>
        <p:nvGrpSpPr>
          <p:cNvPr id="187" name="Group 186"/>
          <p:cNvGrpSpPr>
            <a:grpSpLocks/>
          </p:cNvGrpSpPr>
          <p:nvPr/>
        </p:nvGrpSpPr>
        <p:grpSpPr bwMode="auto">
          <a:xfrm>
            <a:off x="5473700" y="1643063"/>
            <a:ext cx="588963" cy="4011612"/>
            <a:chOff x="5474003" y="1643758"/>
            <a:chExt cx="588273" cy="4010786"/>
          </a:xfrm>
        </p:grpSpPr>
        <p:sp>
          <p:nvSpPr>
            <p:cNvPr id="186" name="Lightning Bolt 185"/>
            <p:cNvSpPr/>
            <p:nvPr/>
          </p:nvSpPr>
          <p:spPr>
            <a:xfrm>
              <a:off x="5474003" y="1643758"/>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3" name="Lightning Bolt 192"/>
            <p:cNvSpPr/>
            <p:nvPr/>
          </p:nvSpPr>
          <p:spPr>
            <a:xfrm>
              <a:off x="5493031" y="2762715"/>
              <a:ext cx="524847"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Lightning Bolt 198"/>
            <p:cNvSpPr/>
            <p:nvPr/>
          </p:nvSpPr>
          <p:spPr>
            <a:xfrm>
              <a:off x="5539015" y="4997454"/>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16" name="TextBox 215"/>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17" name="TextBox 216"/>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18" name="TextBox 217"/>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19" name="TextBox 218"/>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198" name="Rectangle 197"/>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custDataLst>
      <p:tags r:id="rId1"/>
    </p:custDataLst>
    <p:extLst>
      <p:ext uri="{BB962C8B-B14F-4D97-AF65-F5344CB8AC3E}">
        <p14:creationId xmlns:p14="http://schemas.microsoft.com/office/powerpoint/2010/main" val="120790860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500"/>
                                        <p:tgtEl>
                                          <p:spTgt spid="1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7"/>
                                        </p:tgtEl>
                                        <p:attrNameLst>
                                          <p:attrName>style.visibility</p:attrName>
                                        </p:attrNameLst>
                                      </p:cBhvr>
                                      <p:to>
                                        <p:strVal val="visible"/>
                                      </p:to>
                                    </p:set>
                                    <p:animEffect transition="in" filter="fade">
                                      <p:cBhvr>
                                        <p:cTn id="12" dur="500"/>
                                        <p:tgtEl>
                                          <p:spTgt spid="19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6"/>
                                        </p:tgtEl>
                                        <p:attrNameLst>
                                          <p:attrName>style.visibility</p:attrName>
                                        </p:attrNameLst>
                                      </p:cBhvr>
                                      <p:to>
                                        <p:strVal val="visible"/>
                                      </p:to>
                                    </p:set>
                                    <p:animEffect transition="in" filter="fade">
                                      <p:cBhvr>
                                        <p:cTn id="18" dur="500"/>
                                        <p:tgtEl>
                                          <p:spTgt spid="1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fade">
                                      <p:cBhvr>
                                        <p:cTn id="21" dur="500"/>
                                        <p:tgtEl>
                                          <p:spTgt spid="19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grpId="1" nodeType="clickEffect">
                                  <p:stCondLst>
                                    <p:cond delay="0"/>
                                  </p:stCondLst>
                                  <p:childTnLst>
                                    <p:animEffect transition="out" filter="fade">
                                      <p:cBhvr>
                                        <p:cTn id="25" dur="500"/>
                                        <p:tgtEl>
                                          <p:spTgt spid="197"/>
                                        </p:tgtEl>
                                      </p:cBhvr>
                                    </p:animEffect>
                                    <p:set>
                                      <p:cBhvr>
                                        <p:cTn id="26" dur="1" fill="hold">
                                          <p:stCondLst>
                                            <p:cond delay="499"/>
                                          </p:stCondLst>
                                        </p:cTn>
                                        <p:tgtEl>
                                          <p:spTgt spid="197"/>
                                        </p:tgtEl>
                                        <p:attrNameLst>
                                          <p:attrName>style.visibility</p:attrName>
                                        </p:attrNameLst>
                                      </p:cBhvr>
                                      <p:to>
                                        <p:strVal val="hidden"/>
                                      </p:to>
                                    </p:set>
                                  </p:childTnLst>
                                </p:cTn>
                              </p:par>
                              <p:par>
                                <p:cTn id="27" presetID="10" presetClass="exit" presetSubtype="0" fill="hold" grpId="1" nodeType="withEffect">
                                  <p:stCondLst>
                                    <p:cond delay="0"/>
                                  </p:stCondLst>
                                  <p:childTnLst>
                                    <p:animEffect transition="out" filter="fade">
                                      <p:cBhvr>
                                        <p:cTn id="28" dur="500"/>
                                        <p:tgtEl>
                                          <p:spTgt spid="195"/>
                                        </p:tgtEl>
                                      </p:cBhvr>
                                    </p:animEffect>
                                    <p:set>
                                      <p:cBhvr>
                                        <p:cTn id="29" dur="1" fill="hold">
                                          <p:stCondLst>
                                            <p:cond delay="499"/>
                                          </p:stCondLst>
                                        </p:cTn>
                                        <p:tgtEl>
                                          <p:spTgt spid="195"/>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196"/>
                                        </p:tgtEl>
                                      </p:cBhvr>
                                    </p:animEffect>
                                    <p:set>
                                      <p:cBhvr>
                                        <p:cTn id="32" dur="1" fill="hold">
                                          <p:stCondLst>
                                            <p:cond delay="499"/>
                                          </p:stCondLst>
                                        </p:cTn>
                                        <p:tgtEl>
                                          <p:spTgt spid="196"/>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4"/>
                                        </p:tgtEl>
                                      </p:cBhvr>
                                    </p:animEffect>
                                    <p:set>
                                      <p:cBhvr>
                                        <p:cTn id="35" dur="1" fill="hold">
                                          <p:stCondLst>
                                            <p:cond delay="499"/>
                                          </p:stCondLst>
                                        </p:cTn>
                                        <p:tgtEl>
                                          <p:spTgt spid="194"/>
                                        </p:tgtEl>
                                        <p:attrNameLst>
                                          <p:attrName>style.visibility</p:attrName>
                                        </p:attrNameLst>
                                      </p:cBhvr>
                                      <p:to>
                                        <p:strVal val="hidden"/>
                                      </p:to>
                                    </p:set>
                                  </p:childTnLst>
                                </p:cTn>
                              </p:par>
                            </p:childTnLst>
                          </p:cTn>
                        </p:par>
                        <p:par>
                          <p:cTn id="36" fill="hold" nodeType="afterGroup">
                            <p:stCondLst>
                              <p:cond delay="500"/>
                            </p:stCondLst>
                            <p:childTnLst>
                              <p:par>
                                <p:cTn id="37" presetID="10" presetClass="entr" presetSubtype="0" fill="hold" grpId="2" nodeType="afterEffect">
                                  <p:stCondLst>
                                    <p:cond delay="0"/>
                                  </p:stCondLst>
                                  <p:childTnLst>
                                    <p:set>
                                      <p:cBhvr>
                                        <p:cTn id="38" dur="1" fill="hold">
                                          <p:stCondLst>
                                            <p:cond delay="0"/>
                                          </p:stCondLst>
                                        </p:cTn>
                                        <p:tgtEl>
                                          <p:spTgt spid="197"/>
                                        </p:tgtEl>
                                        <p:attrNameLst>
                                          <p:attrName>style.visibility</p:attrName>
                                        </p:attrNameLst>
                                      </p:cBhvr>
                                      <p:to>
                                        <p:strVal val="visible"/>
                                      </p:to>
                                    </p:set>
                                    <p:animEffect transition="in" filter="fade">
                                      <p:cBhvr>
                                        <p:cTn id="39" dur="500"/>
                                        <p:tgtEl>
                                          <p:spTgt spid="197"/>
                                        </p:tgtEl>
                                      </p:cBhvr>
                                    </p:animEffect>
                                  </p:childTnLst>
                                </p:cTn>
                              </p:par>
                              <p:par>
                                <p:cTn id="40" presetID="10" presetClass="entr" presetSubtype="0" fill="hold" grpId="2" nodeType="withEffect">
                                  <p:stCondLst>
                                    <p:cond delay="0"/>
                                  </p:stCondLst>
                                  <p:childTnLst>
                                    <p:set>
                                      <p:cBhvr>
                                        <p:cTn id="41" dur="1" fill="hold">
                                          <p:stCondLst>
                                            <p:cond delay="0"/>
                                          </p:stCondLst>
                                        </p:cTn>
                                        <p:tgtEl>
                                          <p:spTgt spid="195"/>
                                        </p:tgtEl>
                                        <p:attrNameLst>
                                          <p:attrName>style.visibility</p:attrName>
                                        </p:attrNameLst>
                                      </p:cBhvr>
                                      <p:to>
                                        <p:strVal val="visible"/>
                                      </p:to>
                                    </p:set>
                                    <p:animEffect transition="in" filter="fade">
                                      <p:cBhvr>
                                        <p:cTn id="42" dur="500"/>
                                        <p:tgtEl>
                                          <p:spTgt spid="195"/>
                                        </p:tgtEl>
                                      </p:cBhvr>
                                    </p:animEffect>
                                  </p:childTnLst>
                                </p:cTn>
                              </p:par>
                              <p:par>
                                <p:cTn id="43" presetID="10" presetClass="entr" presetSubtype="0" fill="hold" grpId="2" nodeType="withEffect">
                                  <p:stCondLst>
                                    <p:cond delay="0"/>
                                  </p:stCondLst>
                                  <p:childTnLst>
                                    <p:set>
                                      <p:cBhvr>
                                        <p:cTn id="44" dur="1" fill="hold">
                                          <p:stCondLst>
                                            <p:cond delay="0"/>
                                          </p:stCondLst>
                                        </p:cTn>
                                        <p:tgtEl>
                                          <p:spTgt spid="196"/>
                                        </p:tgtEl>
                                        <p:attrNameLst>
                                          <p:attrName>style.visibility</p:attrName>
                                        </p:attrNameLst>
                                      </p:cBhvr>
                                      <p:to>
                                        <p:strVal val="visible"/>
                                      </p:to>
                                    </p:set>
                                    <p:animEffect transition="in" filter="fade">
                                      <p:cBhvr>
                                        <p:cTn id="45" dur="500"/>
                                        <p:tgtEl>
                                          <p:spTgt spid="196"/>
                                        </p:tgtEl>
                                      </p:cBhvr>
                                    </p:animEffect>
                                  </p:childTnLst>
                                </p:cTn>
                              </p:par>
                              <p:par>
                                <p:cTn id="46" presetID="10" presetClass="entr" presetSubtype="0" fill="hold" grpId="2" nodeType="withEffect">
                                  <p:stCondLst>
                                    <p:cond delay="0"/>
                                  </p:stCondLst>
                                  <p:childTnLst>
                                    <p:set>
                                      <p:cBhvr>
                                        <p:cTn id="47" dur="1" fill="hold">
                                          <p:stCondLst>
                                            <p:cond delay="0"/>
                                          </p:stCondLst>
                                        </p:cTn>
                                        <p:tgtEl>
                                          <p:spTgt spid="194"/>
                                        </p:tgtEl>
                                        <p:attrNameLst>
                                          <p:attrName>style.visibility</p:attrName>
                                        </p:attrNameLst>
                                      </p:cBhvr>
                                      <p:to>
                                        <p:strVal val="visible"/>
                                      </p:to>
                                    </p:set>
                                    <p:animEffect transition="in" filter="fade">
                                      <p:cBhvr>
                                        <p:cTn id="48" dur="500"/>
                                        <p:tgtEl>
                                          <p:spTgt spid="194"/>
                                        </p:tgtEl>
                                      </p:cBhvr>
                                    </p:animEffect>
                                  </p:childTnLst>
                                </p:cTn>
                              </p:par>
                            </p:childTnLst>
                          </p:cTn>
                        </p:par>
                        <p:par>
                          <p:cTn id="49" fill="hold" nodeType="afterGroup">
                            <p:stCondLst>
                              <p:cond delay="1000"/>
                            </p:stCondLst>
                            <p:childTnLst>
                              <p:par>
                                <p:cTn id="50" presetID="10" presetClass="exit" presetSubtype="0" fill="hold" grpId="3" nodeType="afterEffect">
                                  <p:stCondLst>
                                    <p:cond delay="0"/>
                                  </p:stCondLst>
                                  <p:childTnLst>
                                    <p:animEffect transition="out" filter="fade">
                                      <p:cBhvr>
                                        <p:cTn id="51" dur="500"/>
                                        <p:tgtEl>
                                          <p:spTgt spid="197"/>
                                        </p:tgtEl>
                                      </p:cBhvr>
                                    </p:animEffect>
                                    <p:set>
                                      <p:cBhvr>
                                        <p:cTn id="52" dur="1" fill="hold">
                                          <p:stCondLst>
                                            <p:cond delay="499"/>
                                          </p:stCondLst>
                                        </p:cTn>
                                        <p:tgtEl>
                                          <p:spTgt spid="197"/>
                                        </p:tgtEl>
                                        <p:attrNameLst>
                                          <p:attrName>style.visibility</p:attrName>
                                        </p:attrNameLst>
                                      </p:cBhvr>
                                      <p:to>
                                        <p:strVal val="hidden"/>
                                      </p:to>
                                    </p:set>
                                  </p:childTnLst>
                                </p:cTn>
                              </p:par>
                              <p:par>
                                <p:cTn id="53" presetID="10" presetClass="exit" presetSubtype="0" fill="hold" grpId="3" nodeType="withEffect">
                                  <p:stCondLst>
                                    <p:cond delay="0"/>
                                  </p:stCondLst>
                                  <p:childTnLst>
                                    <p:animEffect transition="out" filter="fade">
                                      <p:cBhvr>
                                        <p:cTn id="54" dur="500"/>
                                        <p:tgtEl>
                                          <p:spTgt spid="195"/>
                                        </p:tgtEl>
                                      </p:cBhvr>
                                    </p:animEffect>
                                    <p:set>
                                      <p:cBhvr>
                                        <p:cTn id="55" dur="1" fill="hold">
                                          <p:stCondLst>
                                            <p:cond delay="499"/>
                                          </p:stCondLst>
                                        </p:cTn>
                                        <p:tgtEl>
                                          <p:spTgt spid="195"/>
                                        </p:tgtEl>
                                        <p:attrNameLst>
                                          <p:attrName>style.visibility</p:attrName>
                                        </p:attrNameLst>
                                      </p:cBhvr>
                                      <p:to>
                                        <p:strVal val="hidden"/>
                                      </p:to>
                                    </p:set>
                                  </p:childTnLst>
                                </p:cTn>
                              </p:par>
                              <p:par>
                                <p:cTn id="56" presetID="10" presetClass="exit" presetSubtype="0" fill="hold" grpId="3" nodeType="withEffect">
                                  <p:stCondLst>
                                    <p:cond delay="0"/>
                                  </p:stCondLst>
                                  <p:childTnLst>
                                    <p:animEffect transition="out" filter="fade">
                                      <p:cBhvr>
                                        <p:cTn id="57" dur="500"/>
                                        <p:tgtEl>
                                          <p:spTgt spid="196"/>
                                        </p:tgtEl>
                                      </p:cBhvr>
                                    </p:animEffect>
                                    <p:set>
                                      <p:cBhvr>
                                        <p:cTn id="58" dur="1" fill="hold">
                                          <p:stCondLst>
                                            <p:cond delay="499"/>
                                          </p:stCondLst>
                                        </p:cTn>
                                        <p:tgtEl>
                                          <p:spTgt spid="196"/>
                                        </p:tgtEl>
                                        <p:attrNameLst>
                                          <p:attrName>style.visibility</p:attrName>
                                        </p:attrNameLst>
                                      </p:cBhvr>
                                      <p:to>
                                        <p:strVal val="hidden"/>
                                      </p:to>
                                    </p:set>
                                  </p:childTnLst>
                                </p:cTn>
                              </p:par>
                              <p:par>
                                <p:cTn id="59" presetID="10" presetClass="exit" presetSubtype="0" fill="hold" grpId="3" nodeType="withEffect">
                                  <p:stCondLst>
                                    <p:cond delay="0"/>
                                  </p:stCondLst>
                                  <p:childTnLst>
                                    <p:animEffect transition="out" filter="fade">
                                      <p:cBhvr>
                                        <p:cTn id="60" dur="500"/>
                                        <p:tgtEl>
                                          <p:spTgt spid="194"/>
                                        </p:tgtEl>
                                      </p:cBhvr>
                                    </p:animEffect>
                                    <p:set>
                                      <p:cBhvr>
                                        <p:cTn id="61" dur="1" fill="hold">
                                          <p:stCondLst>
                                            <p:cond delay="499"/>
                                          </p:stCondLst>
                                        </p:cTn>
                                        <p:tgtEl>
                                          <p:spTgt spid="194"/>
                                        </p:tgtEl>
                                        <p:attrNameLst>
                                          <p:attrName>style.visibility</p:attrName>
                                        </p:attrNameLst>
                                      </p:cBhvr>
                                      <p:to>
                                        <p:strVal val="hidden"/>
                                      </p:to>
                                    </p:set>
                                  </p:childTnLst>
                                </p:cTn>
                              </p:par>
                            </p:childTnLst>
                          </p:cTn>
                        </p:par>
                        <p:par>
                          <p:cTn id="62" fill="hold" nodeType="afterGroup">
                            <p:stCondLst>
                              <p:cond delay="1500"/>
                            </p:stCondLst>
                            <p:childTnLst>
                              <p:par>
                                <p:cTn id="63" presetID="10" presetClass="entr" presetSubtype="0" fill="hold" grpId="4" nodeType="after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fade">
                                      <p:cBhvr>
                                        <p:cTn id="65" dur="500"/>
                                        <p:tgtEl>
                                          <p:spTgt spid="197"/>
                                        </p:tgtEl>
                                      </p:cBhvr>
                                    </p:animEffect>
                                  </p:childTnLst>
                                </p:cTn>
                              </p:par>
                              <p:par>
                                <p:cTn id="66" presetID="10" presetClass="entr" presetSubtype="0" fill="hold" grpId="4" nodeType="withEffect">
                                  <p:stCondLst>
                                    <p:cond delay="0"/>
                                  </p:stCondLst>
                                  <p:childTnLst>
                                    <p:set>
                                      <p:cBhvr>
                                        <p:cTn id="67" dur="1" fill="hold">
                                          <p:stCondLst>
                                            <p:cond delay="0"/>
                                          </p:stCondLst>
                                        </p:cTn>
                                        <p:tgtEl>
                                          <p:spTgt spid="195"/>
                                        </p:tgtEl>
                                        <p:attrNameLst>
                                          <p:attrName>style.visibility</p:attrName>
                                        </p:attrNameLst>
                                      </p:cBhvr>
                                      <p:to>
                                        <p:strVal val="visible"/>
                                      </p:to>
                                    </p:set>
                                    <p:animEffect transition="in" filter="fade">
                                      <p:cBhvr>
                                        <p:cTn id="68" dur="500"/>
                                        <p:tgtEl>
                                          <p:spTgt spid="195"/>
                                        </p:tgtEl>
                                      </p:cBhvr>
                                    </p:animEffect>
                                  </p:childTnLst>
                                </p:cTn>
                              </p:par>
                              <p:par>
                                <p:cTn id="69" presetID="10" presetClass="entr" presetSubtype="0" fill="hold" grpId="4"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fade">
                                      <p:cBhvr>
                                        <p:cTn id="71" dur="500"/>
                                        <p:tgtEl>
                                          <p:spTgt spid="196"/>
                                        </p:tgtEl>
                                      </p:cBhvr>
                                    </p:animEffect>
                                  </p:childTnLst>
                                </p:cTn>
                              </p:par>
                              <p:par>
                                <p:cTn id="72" presetID="10" presetClass="entr" presetSubtype="0" fill="hold" grpId="4" nodeType="withEffect">
                                  <p:stCondLst>
                                    <p:cond delay="0"/>
                                  </p:stCondLst>
                                  <p:childTnLst>
                                    <p:set>
                                      <p:cBhvr>
                                        <p:cTn id="73" dur="1" fill="hold">
                                          <p:stCondLst>
                                            <p:cond delay="0"/>
                                          </p:stCondLst>
                                        </p:cTn>
                                        <p:tgtEl>
                                          <p:spTgt spid="194"/>
                                        </p:tgtEl>
                                        <p:attrNameLst>
                                          <p:attrName>style.visibility</p:attrName>
                                        </p:attrNameLst>
                                      </p:cBhvr>
                                      <p:to>
                                        <p:strVal val="visible"/>
                                      </p:to>
                                    </p:set>
                                    <p:animEffect transition="in" filter="fade">
                                      <p:cBhvr>
                                        <p:cTn id="74" dur="500"/>
                                        <p:tgtEl>
                                          <p:spTgt spid="194"/>
                                        </p:tgtEl>
                                      </p:cBhvr>
                                    </p:animEffect>
                                  </p:childTnLst>
                                </p:cTn>
                              </p:par>
                            </p:childTnLst>
                          </p:cTn>
                        </p:par>
                        <p:par>
                          <p:cTn id="75" fill="hold" nodeType="afterGroup">
                            <p:stCondLst>
                              <p:cond delay="2000"/>
                            </p:stCondLst>
                            <p:childTnLst>
                              <p:par>
                                <p:cTn id="76" presetID="10" presetClass="entr" presetSubtype="0" fill="hold" nodeType="afterEffect">
                                  <p:stCondLst>
                                    <p:cond delay="0"/>
                                  </p:stCondLst>
                                  <p:childTnLst>
                                    <p:set>
                                      <p:cBhvr>
                                        <p:cTn id="77" dur="1" fill="hold">
                                          <p:stCondLst>
                                            <p:cond delay="0"/>
                                          </p:stCondLst>
                                        </p:cTn>
                                        <p:tgtEl>
                                          <p:spTgt spid="187"/>
                                        </p:tgtEl>
                                        <p:attrNameLst>
                                          <p:attrName>style.visibility</p:attrName>
                                        </p:attrNameLst>
                                      </p:cBhvr>
                                      <p:to>
                                        <p:strVal val="visible"/>
                                      </p:to>
                                    </p:set>
                                    <p:animEffect transition="in" filter="fade">
                                      <p:cBhvr>
                                        <p:cTn id="7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94" grpId="0" animBg="1"/>
      <p:bldP spid="194" grpId="1" animBg="1"/>
      <p:bldP spid="194" grpId="2" animBg="1"/>
      <p:bldP spid="194" grpId="3" animBg="1"/>
      <p:bldP spid="194" grpId="4" animBg="1"/>
      <p:bldP spid="195" grpId="0" animBg="1"/>
      <p:bldP spid="195" grpId="1" animBg="1"/>
      <p:bldP spid="195" grpId="2" animBg="1"/>
      <p:bldP spid="195" grpId="3" animBg="1"/>
      <p:bldP spid="195" grpId="4" animBg="1"/>
      <p:bldP spid="196" grpId="0" animBg="1"/>
      <p:bldP spid="196" grpId="1" animBg="1"/>
      <p:bldP spid="196" grpId="2" animBg="1"/>
      <p:bldP spid="196" grpId="3" animBg="1"/>
      <p:bldP spid="196" grpId="4" animBg="1"/>
      <p:bldP spid="197" grpId="0" animBg="1"/>
      <p:bldP spid="197" grpId="1" animBg="1"/>
      <p:bldP spid="197" grpId="2" animBg="1"/>
      <p:bldP spid="197" grpId="3" animBg="1"/>
      <p:bldP spid="197" grpId="4" animBg="1"/>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Rectangle 183"/>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277506"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7"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8"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9"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0"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1"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2"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3"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4"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5"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6"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7"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8"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9"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0"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1"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 name="Straight Arrow Connector 205"/>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07" name="Straight Arrow Connector 206"/>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a:endCxn id="158" idx="0"/>
          </p:cNvCxnSpPr>
          <p:nvPr/>
        </p:nvCxnSpPr>
        <p:spPr>
          <a:xfrm>
            <a:off x="5694363" y="1173163"/>
            <a:ext cx="3175" cy="160020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10" name="TextBox 209"/>
          <p:cNvSpPr txBox="1"/>
          <p:nvPr/>
        </p:nvSpPr>
        <p:spPr>
          <a:xfrm>
            <a:off x="254000" y="2657475"/>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11" name="TextBox 210"/>
          <p:cNvSpPr txBox="1"/>
          <p:nvPr/>
        </p:nvSpPr>
        <p:spPr>
          <a:xfrm>
            <a:off x="254000" y="1530350"/>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2" name="TextBox 211"/>
          <p:cNvSpPr txBox="1"/>
          <p:nvPr/>
        </p:nvSpPr>
        <p:spPr>
          <a:xfrm>
            <a:off x="254000" y="3751263"/>
            <a:ext cx="1835150"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3" name="TextBox 212"/>
          <p:cNvSpPr txBox="1"/>
          <p:nvPr/>
        </p:nvSpPr>
        <p:spPr>
          <a:xfrm>
            <a:off x="254000" y="4862513"/>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4" name="TextBox 213"/>
          <p:cNvSpPr txBox="1"/>
          <p:nvPr/>
        </p:nvSpPr>
        <p:spPr>
          <a:xfrm>
            <a:off x="5272088"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lumMod val="50000"/>
                  </a:srgbClr>
                </a:solidFill>
                <a:effectLst/>
                <a:uLnTx/>
                <a:uFillTx/>
                <a:latin typeface="Calibri"/>
                <a:ea typeface="ＭＳ Ｐゴシック" charset="0"/>
                <a:cs typeface="ＭＳ Ｐゴシック" charset="0"/>
              </a:rPr>
              <a:t>0</a:t>
            </a:r>
          </a:p>
        </p:txBody>
      </p:sp>
      <p:sp>
        <p:nvSpPr>
          <p:cNvPr id="215" name="TextBox 214"/>
          <p:cNvSpPr txBox="1"/>
          <p:nvPr/>
        </p:nvSpPr>
        <p:spPr>
          <a:xfrm>
            <a:off x="6569075"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16" name="TextBox 215"/>
          <p:cNvSpPr txBox="1"/>
          <p:nvPr/>
        </p:nvSpPr>
        <p:spPr>
          <a:xfrm>
            <a:off x="3978275"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17" name="TextBox 216"/>
          <p:cNvSpPr txBox="1"/>
          <p:nvPr/>
        </p:nvSpPr>
        <p:spPr>
          <a:xfrm>
            <a:off x="2668588"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a:ea typeface="+mj-ea"/>
                <a:cs typeface="+mj-cs"/>
              </a:rPr>
              <a:t>Read Disturb Problem: “Weak Programming” Effect</a:t>
            </a: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539"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88" name="TextBox 187"/>
          <p:cNvSpPr txBox="1"/>
          <p:nvPr/>
        </p:nvSpPr>
        <p:spPr>
          <a:xfrm>
            <a:off x="979488" y="6396038"/>
            <a:ext cx="8240712" cy="461962"/>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High pass-through voltage induces “weak-programming” effect</a:t>
            </a:r>
          </a:p>
        </p:txBody>
      </p:sp>
      <p:grpSp>
        <p:nvGrpSpPr>
          <p:cNvPr id="189" name="Group 188"/>
          <p:cNvGrpSpPr>
            <a:grpSpLocks/>
          </p:cNvGrpSpPr>
          <p:nvPr/>
        </p:nvGrpSpPr>
        <p:grpSpPr bwMode="auto">
          <a:xfrm>
            <a:off x="2782888" y="1644650"/>
            <a:ext cx="4535487" cy="4014788"/>
            <a:chOff x="3851647" y="1427070"/>
            <a:chExt cx="4535195" cy="4014933"/>
          </a:xfrm>
        </p:grpSpPr>
        <p:sp>
          <p:nvSpPr>
            <p:cNvPr id="190" name="Oval 189"/>
            <p:cNvSpPr/>
            <p:nvPr/>
          </p:nvSpPr>
          <p:spPr>
            <a:xfrm>
              <a:off x="3851647"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1" name="Oval 190"/>
            <p:cNvSpPr/>
            <p:nvPr/>
          </p:nvSpPr>
          <p:spPr>
            <a:xfrm>
              <a:off x="5145376"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2" name="Oval 191"/>
            <p:cNvSpPr/>
            <p:nvPr/>
          </p:nvSpPr>
          <p:spPr>
            <a:xfrm>
              <a:off x="6440692"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3" name="Oval 192"/>
            <p:cNvSpPr/>
            <p:nvPr/>
          </p:nvSpPr>
          <p:spPr>
            <a:xfrm>
              <a:off x="7734422"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4" name="Oval 193"/>
            <p:cNvSpPr/>
            <p:nvPr/>
          </p:nvSpPr>
          <p:spPr>
            <a:xfrm>
              <a:off x="3851647" y="2555824"/>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5" name="Oval 194"/>
            <p:cNvSpPr/>
            <p:nvPr/>
          </p:nvSpPr>
          <p:spPr>
            <a:xfrm>
              <a:off x="5145376" y="2546298"/>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6" name="Oval 195"/>
            <p:cNvSpPr/>
            <p:nvPr/>
          </p:nvSpPr>
          <p:spPr>
            <a:xfrm>
              <a:off x="6440692"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7" name="Oval 196"/>
            <p:cNvSpPr/>
            <p:nvPr/>
          </p:nvSpPr>
          <p:spPr>
            <a:xfrm>
              <a:off x="7734422" y="2546298"/>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8" name="Oval 197"/>
            <p:cNvSpPr/>
            <p:nvPr/>
          </p:nvSpPr>
          <p:spPr>
            <a:xfrm>
              <a:off x="3851647"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9" name="Oval 198"/>
            <p:cNvSpPr/>
            <p:nvPr/>
          </p:nvSpPr>
          <p:spPr>
            <a:xfrm>
              <a:off x="5145376"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0" name="Oval 199"/>
            <p:cNvSpPr/>
            <p:nvPr/>
          </p:nvSpPr>
          <p:spPr>
            <a:xfrm>
              <a:off x="6440692"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1" name="Oval 200"/>
            <p:cNvSpPr/>
            <p:nvPr/>
          </p:nvSpPr>
          <p:spPr>
            <a:xfrm>
              <a:off x="7734422"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2" name="Oval 201"/>
            <p:cNvSpPr/>
            <p:nvPr/>
          </p:nvSpPr>
          <p:spPr>
            <a:xfrm>
              <a:off x="3851647"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3" name="Oval 202"/>
            <p:cNvSpPr/>
            <p:nvPr/>
          </p:nvSpPr>
          <p:spPr>
            <a:xfrm>
              <a:off x="5145376"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4" name="Oval 203"/>
            <p:cNvSpPr/>
            <p:nvPr/>
          </p:nvSpPr>
          <p:spPr>
            <a:xfrm>
              <a:off x="6440692"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5" name="Oval 204"/>
            <p:cNvSpPr/>
            <p:nvPr/>
          </p:nvSpPr>
          <p:spPr>
            <a:xfrm>
              <a:off x="7734422"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75" name="TextBox 174"/>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19" name="TextBox 218"/>
          <p:cNvSpPr txBox="1"/>
          <p:nvPr/>
        </p:nvSpPr>
        <p:spPr>
          <a:xfrm>
            <a:off x="492125" y="5756275"/>
            <a:ext cx="2409825" cy="83185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Incorrect values from page 2: </a:t>
            </a:r>
          </a:p>
        </p:txBody>
      </p:sp>
      <p:sp>
        <p:nvSpPr>
          <p:cNvPr id="277558" name="Slide Number Placeholder 219"/>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ED8C927-3C1A-594C-9E7F-68C36B80AD42}"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362</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224" name="TextBox 223"/>
          <p:cNvSpPr txBox="1"/>
          <p:nvPr/>
        </p:nvSpPr>
        <p:spPr>
          <a:xfrm>
            <a:off x="5322888" y="2863850"/>
            <a:ext cx="7604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174" name="TextBox 173"/>
          <p:cNvSpPr txBox="1"/>
          <p:nvPr/>
        </p:nvSpPr>
        <p:spPr>
          <a:xfrm>
            <a:off x="5322888" y="2863850"/>
            <a:ext cx="7604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lumMod val="50000"/>
                  </a:srgbClr>
                </a:solidFill>
                <a:effectLst/>
                <a:uLnTx/>
                <a:uFillTx/>
                <a:latin typeface="Calibri"/>
                <a:ea typeface="ＭＳ Ｐゴシック" charset="0"/>
                <a:cs typeface="ＭＳ Ｐゴシック" charset="0"/>
              </a:rPr>
              <a:t>2.6V</a:t>
            </a:r>
          </a:p>
        </p:txBody>
      </p:sp>
      <p:sp>
        <p:nvSpPr>
          <p:cNvPr id="225" name="TextBox 224"/>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26" name="TextBox 225"/>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27" name="TextBox 226"/>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28" name="TextBox 227"/>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222" name="AutoShape 25"/>
          <p:cNvSpPr>
            <a:spLocks noChangeArrowheads="1"/>
          </p:cNvSpPr>
          <p:nvPr/>
        </p:nvSpPr>
        <p:spPr bwMode="auto">
          <a:xfrm>
            <a:off x="5260975" y="6083300"/>
            <a:ext cx="835025" cy="48260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custDataLst>
      <p:tags r:id="rId1"/>
    </p:custDataLst>
    <p:extLst>
      <p:ext uri="{BB962C8B-B14F-4D97-AF65-F5344CB8AC3E}">
        <p14:creationId xmlns:p14="http://schemas.microsoft.com/office/powerpoint/2010/main" val="20960170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1000"/>
                                        <p:tgtEl>
                                          <p:spTgt spid="224">
                                            <p:txEl>
                                              <p:pRg st="0" end="0"/>
                                            </p:txEl>
                                          </p:spTgt>
                                        </p:tgtEl>
                                      </p:cBhvr>
                                    </p:animEffect>
                                    <p:set>
                                      <p:cBhvr>
                                        <p:cTn id="7" dur="1" fill="hold">
                                          <p:stCondLst>
                                            <p:cond delay="999"/>
                                          </p:stCondLst>
                                        </p:cTn>
                                        <p:tgtEl>
                                          <p:spTgt spid="224">
                                            <p:txEl>
                                              <p:pRg st="0" end="0"/>
                                            </p:txEl>
                                          </p:spTgt>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animEffect transition="in" filter="fade">
                                      <p:cBhvr>
                                        <p:cTn id="10" dur="1000"/>
                                        <p:tgtEl>
                                          <p:spTgt spid="17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1"/>
                                        </p:tgtEl>
                                        <p:attrNameLst>
                                          <p:attrName>style.visibility</p:attrName>
                                        </p:attrNameLst>
                                      </p:cBhvr>
                                      <p:to>
                                        <p:strVal val="visible"/>
                                      </p:to>
                                    </p:set>
                                    <p:animEffect transition="in" filter="fade">
                                      <p:cBhvr>
                                        <p:cTn id="18" dur="500"/>
                                        <p:tgtEl>
                                          <p:spTgt spid="2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500"/>
                                        <p:tgtEl>
                                          <p:spTgt spid="2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2"/>
                                        </p:tgtEl>
                                        <p:attrNameLst>
                                          <p:attrName>style.visibility</p:attrName>
                                        </p:attrNameLst>
                                      </p:cBhvr>
                                      <p:to>
                                        <p:strVal val="visible"/>
                                      </p:to>
                                    </p:set>
                                    <p:animEffect transition="in" filter="fade">
                                      <p:cBhvr>
                                        <p:cTn id="24" dur="500"/>
                                        <p:tgtEl>
                                          <p:spTgt spid="2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3"/>
                                        </p:tgtEl>
                                        <p:attrNameLst>
                                          <p:attrName>style.visibility</p:attrName>
                                        </p:attrNameLst>
                                      </p:cBhvr>
                                      <p:to>
                                        <p:strVal val="visible"/>
                                      </p:to>
                                    </p:set>
                                    <p:animEffect transition="in" filter="fade">
                                      <p:cBhvr>
                                        <p:cTn id="27" dur="500"/>
                                        <p:tgtEl>
                                          <p:spTgt spid="2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08"/>
                                        </p:tgtEl>
                                        <p:attrNameLst>
                                          <p:attrName>style.visibility</p:attrName>
                                        </p:attrNameLst>
                                      </p:cBhvr>
                                      <p:to>
                                        <p:strVal val="visible"/>
                                      </p:to>
                                    </p:set>
                                    <p:animEffect transition="in" filter="wipe(up)">
                                      <p:cBhvr>
                                        <p:cTn id="32" dur="500"/>
                                        <p:tgtEl>
                                          <p:spTgt spid="208"/>
                                        </p:tgtEl>
                                      </p:cBhvr>
                                    </p:animEffect>
                                  </p:childTnLst>
                                </p:cTn>
                              </p:par>
                              <p:par>
                                <p:cTn id="33" presetID="22" presetClass="entr" presetSubtype="1" fill="hold" nodeType="with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up)">
                                      <p:cBhvr>
                                        <p:cTn id="35" dur="500"/>
                                        <p:tgtEl>
                                          <p:spTgt spid="207"/>
                                        </p:tgtEl>
                                      </p:cBhvr>
                                    </p:animEffect>
                                  </p:childTnLst>
                                </p:cTn>
                              </p:par>
                              <p:par>
                                <p:cTn id="36" presetID="22" presetClass="entr" presetSubtype="1" fill="hold" nodeType="withEffect">
                                  <p:stCondLst>
                                    <p:cond delay="0"/>
                                  </p:stCondLst>
                                  <p:childTnLst>
                                    <p:set>
                                      <p:cBhvr>
                                        <p:cTn id="37" dur="1" fill="hold">
                                          <p:stCondLst>
                                            <p:cond delay="0"/>
                                          </p:stCondLst>
                                        </p:cTn>
                                        <p:tgtEl>
                                          <p:spTgt spid="209"/>
                                        </p:tgtEl>
                                        <p:attrNameLst>
                                          <p:attrName>style.visibility</p:attrName>
                                        </p:attrNameLst>
                                      </p:cBhvr>
                                      <p:to>
                                        <p:strVal val="visible"/>
                                      </p:to>
                                    </p:set>
                                    <p:animEffect transition="in" filter="wipe(up)">
                                      <p:cBhvr>
                                        <p:cTn id="38" dur="500"/>
                                        <p:tgtEl>
                                          <p:spTgt spid="209"/>
                                        </p:tgtEl>
                                      </p:cBhvr>
                                    </p:animEffect>
                                  </p:childTnLst>
                                </p:cTn>
                              </p:par>
                              <p:par>
                                <p:cTn id="39" presetID="22" presetClass="entr" presetSubtype="1" fill="hold" nodeType="withEffect">
                                  <p:stCondLst>
                                    <p:cond delay="0"/>
                                  </p:stCondLst>
                                  <p:childTnLst>
                                    <p:set>
                                      <p:cBhvr>
                                        <p:cTn id="40" dur="1" fill="hold">
                                          <p:stCondLst>
                                            <p:cond delay="0"/>
                                          </p:stCondLst>
                                        </p:cTn>
                                        <p:tgtEl>
                                          <p:spTgt spid="206"/>
                                        </p:tgtEl>
                                        <p:attrNameLst>
                                          <p:attrName>style.visibility</p:attrName>
                                        </p:attrNameLst>
                                      </p:cBhvr>
                                      <p:to>
                                        <p:strVal val="visible"/>
                                      </p:to>
                                    </p:set>
                                    <p:animEffect transition="in" filter="wipe(up)">
                                      <p:cBhvr>
                                        <p:cTn id="41" dur="500"/>
                                        <p:tgtEl>
                                          <p:spTgt spid="206"/>
                                        </p:tgtEl>
                                      </p:cBhvr>
                                    </p:animEffec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15"/>
                                        </p:tgtEl>
                                        <p:attrNameLst>
                                          <p:attrName>style.visibility</p:attrName>
                                        </p:attrNameLst>
                                      </p:cBhvr>
                                      <p:to>
                                        <p:strVal val="visible"/>
                                      </p:to>
                                    </p:set>
                                    <p:animEffect transition="in" filter="wipe(up)">
                                      <p:cBhvr>
                                        <p:cTn id="45" dur="500"/>
                                        <p:tgtEl>
                                          <p:spTgt spid="215"/>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214"/>
                                        </p:tgtEl>
                                        <p:attrNameLst>
                                          <p:attrName>style.visibility</p:attrName>
                                        </p:attrNameLst>
                                      </p:cBhvr>
                                      <p:to>
                                        <p:strVal val="visible"/>
                                      </p:to>
                                    </p:set>
                                    <p:animEffect transition="in" filter="wipe(up)">
                                      <p:cBhvr>
                                        <p:cTn id="48" dur="500"/>
                                        <p:tgtEl>
                                          <p:spTgt spid="214"/>
                                        </p:tgtEl>
                                      </p:cBhvr>
                                    </p:animEffect>
                                  </p:childTnLst>
                                </p:cTn>
                              </p:par>
                              <p:par>
                                <p:cTn id="49" presetID="22" presetClass="entr" presetSubtype="1" fill="hold" grpId="0" nodeType="withEffect">
                                  <p:stCondLst>
                                    <p:cond delay="0"/>
                                  </p:stCondLst>
                                  <p:childTnLst>
                                    <p:set>
                                      <p:cBhvr>
                                        <p:cTn id="50" dur="1" fill="hold">
                                          <p:stCondLst>
                                            <p:cond delay="0"/>
                                          </p:stCondLst>
                                        </p:cTn>
                                        <p:tgtEl>
                                          <p:spTgt spid="216"/>
                                        </p:tgtEl>
                                        <p:attrNameLst>
                                          <p:attrName>style.visibility</p:attrName>
                                        </p:attrNameLst>
                                      </p:cBhvr>
                                      <p:to>
                                        <p:strVal val="visible"/>
                                      </p:to>
                                    </p:set>
                                    <p:animEffect transition="in" filter="wipe(up)">
                                      <p:cBhvr>
                                        <p:cTn id="51" dur="500"/>
                                        <p:tgtEl>
                                          <p:spTgt spid="216"/>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217"/>
                                        </p:tgtEl>
                                        <p:attrNameLst>
                                          <p:attrName>style.visibility</p:attrName>
                                        </p:attrNameLst>
                                      </p:cBhvr>
                                      <p:to>
                                        <p:strVal val="visible"/>
                                      </p:to>
                                    </p:set>
                                    <p:animEffect transition="in" filter="wipe(up)">
                                      <p:cBhvr>
                                        <p:cTn id="54" dur="500"/>
                                        <p:tgtEl>
                                          <p:spTgt spid="2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19"/>
                                        </p:tgtEl>
                                        <p:attrNameLst>
                                          <p:attrName>style.visibility</p:attrName>
                                        </p:attrNameLst>
                                      </p:cBhvr>
                                      <p:to>
                                        <p:strVal val="visible"/>
                                      </p:to>
                                    </p:set>
                                    <p:animEffect transition="in" filter="fade">
                                      <p:cBhvr>
                                        <p:cTn id="57" dur="500"/>
                                        <p:tgtEl>
                                          <p:spTgt spid="219"/>
                                        </p:tgtEl>
                                      </p:cBhvr>
                                    </p:animEffect>
                                  </p:childTnLst>
                                </p:cTn>
                              </p:par>
                              <p:par>
                                <p:cTn id="58" presetID="10" presetClass="exit" presetSubtype="0" fill="hold" grpId="0" nodeType="withEffect">
                                  <p:stCondLst>
                                    <p:cond delay="0"/>
                                  </p:stCondLst>
                                  <p:childTnLst>
                                    <p:animEffect transition="out" filter="fade">
                                      <p:cBhvr>
                                        <p:cTn id="59" dur="500"/>
                                        <p:tgtEl>
                                          <p:spTgt spid="188"/>
                                        </p:tgtEl>
                                      </p:cBhvr>
                                    </p:animEffect>
                                    <p:set>
                                      <p:cBhvr>
                                        <p:cTn id="60" dur="1" fill="hold">
                                          <p:stCondLst>
                                            <p:cond delay="499"/>
                                          </p:stCondLst>
                                        </p:cTn>
                                        <p:tgtEl>
                                          <p:spTgt spid="188"/>
                                        </p:tgtEl>
                                        <p:attrNameLst>
                                          <p:attrName>style.visibility</p:attrName>
                                        </p:attrNameLst>
                                      </p:cBhvr>
                                      <p:to>
                                        <p:strVal val="hidden"/>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1" grpId="0"/>
      <p:bldP spid="212" grpId="0"/>
      <p:bldP spid="213" grpId="0"/>
      <p:bldP spid="214" grpId="0"/>
      <p:bldP spid="215" grpId="0"/>
      <p:bldP spid="216" grpId="0"/>
      <p:bldP spid="217" grpId="0"/>
      <p:bldP spid="188" grpId="0"/>
      <p:bldP spid="219" grpId="0"/>
      <p:bldP spid="174" grpId="0"/>
      <p:bldP spid="222" grpId="0" animBg="1"/>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pPr eaLnBrk="1" hangingPunct="1"/>
            <a:r>
              <a:rPr lang="en-US">
                <a:latin typeface="Calibri" charset="0"/>
              </a:rPr>
              <a:t>Executive Summary</a:t>
            </a:r>
          </a:p>
        </p:txBody>
      </p:sp>
      <p:sp>
        <p:nvSpPr>
          <p:cNvPr id="3" name="Content Placeholder 2"/>
          <p:cNvSpPr>
            <a:spLocks noGrp="1"/>
          </p:cNvSpPr>
          <p:nvPr>
            <p:ph idx="1"/>
          </p:nvPr>
        </p:nvSpPr>
        <p:spPr>
          <a:xfrm>
            <a:off x="228600" y="838200"/>
            <a:ext cx="8915400" cy="5876925"/>
          </a:xfrm>
        </p:spPr>
        <p:txBody>
          <a:bodyPr rtlCol="0">
            <a:normAutofit lnSpcReduction="10000"/>
          </a:bodyPr>
          <a:lstStyle/>
          <a:p>
            <a:pPr marL="182880" indent="-182880" eaLnBrk="1" fontAlgn="auto" hangingPunct="1">
              <a:spcAft>
                <a:spcPts val="0"/>
              </a:spcAft>
              <a:buClr>
                <a:prstClr val="black"/>
              </a:buClr>
              <a:buFont typeface="Arial" pitchFamily="34" charset="0"/>
              <a:buChar char="•"/>
              <a:defRPr/>
            </a:pPr>
            <a:r>
              <a:rPr lang="en-US" sz="2800" b="1" i="1" dirty="0">
                <a:solidFill>
                  <a:srgbClr val="FF0000"/>
                </a:solidFill>
                <a:ea typeface="+mn-ea"/>
                <a:cs typeface="+mn-cs"/>
              </a:rPr>
              <a:t>Read disturb errors</a:t>
            </a:r>
            <a:r>
              <a:rPr lang="en-US" sz="2800" b="1" dirty="0">
                <a:solidFill>
                  <a:srgbClr val="FF0000"/>
                </a:solidFill>
                <a:ea typeface="+mn-ea"/>
                <a:cs typeface="+mn-cs"/>
              </a:rPr>
              <a:t> </a:t>
            </a:r>
            <a:r>
              <a:rPr lang="en-US" sz="2800" dirty="0">
                <a:solidFill>
                  <a:srgbClr val="FF0000"/>
                </a:solidFill>
                <a:ea typeface="+mn-ea"/>
                <a:cs typeface="+mn-cs"/>
              </a:rPr>
              <a:t>limit flash memory lifetime today</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sym typeface="Wingdings" panose="05000000000000000000" pitchFamily="2" charset="2"/>
              </a:rPr>
              <a:t>Apply a </a:t>
            </a:r>
            <a:r>
              <a:rPr lang="en-US" sz="2400" i="1" spc="-150" dirty="0">
                <a:solidFill>
                  <a:srgbClr val="FF0000"/>
                </a:solidFill>
                <a:ea typeface="+mn-ea"/>
                <a:sym typeface="Wingdings" panose="05000000000000000000" pitchFamily="2" charset="2"/>
              </a:rPr>
              <a:t>high pass-through voltage (</a:t>
            </a:r>
            <a:r>
              <a:rPr lang="en-US" sz="2400" i="1" spc="-150" dirty="0" err="1">
                <a:solidFill>
                  <a:srgbClr val="FF0000"/>
                </a:solidFill>
                <a:ea typeface="+mn-ea"/>
                <a:sym typeface="Wingdings" panose="05000000000000000000" pitchFamily="2" charset="2"/>
              </a:rPr>
              <a:t>V</a:t>
            </a:r>
            <a:r>
              <a:rPr lang="en-US" sz="2400" i="1" spc="-150" baseline="-25000" dirty="0" err="1">
                <a:solidFill>
                  <a:srgbClr val="FF0000"/>
                </a:solidFill>
                <a:ea typeface="+mn-ea"/>
                <a:sym typeface="Wingdings" panose="05000000000000000000" pitchFamily="2" charset="2"/>
              </a:rPr>
              <a:t>pass</a:t>
            </a:r>
            <a:r>
              <a:rPr lang="en-US" sz="2400" i="1" spc="-150" dirty="0">
                <a:solidFill>
                  <a:srgbClr val="FF0000"/>
                </a:solidFill>
                <a:ea typeface="+mn-ea"/>
                <a:sym typeface="Wingdings" panose="05000000000000000000" pitchFamily="2" charset="2"/>
              </a:rPr>
              <a:t>)</a:t>
            </a:r>
            <a:r>
              <a:rPr lang="en-US" sz="2400" spc="-150" dirty="0">
                <a:solidFill>
                  <a:prstClr val="black"/>
                </a:solidFill>
                <a:ea typeface="+mn-ea"/>
                <a:sym typeface="Wingdings" panose="05000000000000000000" pitchFamily="2" charset="2"/>
              </a:rPr>
              <a:t> to multiple pages on a read</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rPr>
              <a:t>Repeated application of </a:t>
            </a:r>
            <a:r>
              <a:rPr lang="en-US" sz="2400" i="1" spc="-150" dirty="0" err="1">
                <a:solidFill>
                  <a:srgbClr val="FF0000"/>
                </a:solidFill>
                <a:sym typeface="Wingdings" panose="05000000000000000000" pitchFamily="2" charset="2"/>
              </a:rPr>
              <a:t>V</a:t>
            </a:r>
            <a:r>
              <a:rPr lang="en-US" sz="2400" i="1" spc="-150" baseline="-25000" dirty="0" err="1">
                <a:solidFill>
                  <a:srgbClr val="FF0000"/>
                </a:solidFill>
                <a:sym typeface="Wingdings" panose="05000000000000000000" pitchFamily="2" charset="2"/>
              </a:rPr>
              <a:t>pass</a:t>
            </a:r>
            <a:r>
              <a:rPr lang="en-US" sz="2400" spc="-150" dirty="0">
                <a:solidFill>
                  <a:srgbClr val="FF0000"/>
                </a:solidFill>
                <a:ea typeface="+mn-ea"/>
                <a:sym typeface="Wingdings" panose="05000000000000000000" pitchFamily="2" charset="2"/>
              </a:rPr>
              <a:t> </a:t>
            </a:r>
            <a:r>
              <a:rPr lang="en-US" sz="2400" spc="-150" dirty="0">
                <a:solidFill>
                  <a:srgbClr val="FF0000"/>
                </a:solidFill>
                <a:ea typeface="+mn-ea"/>
              </a:rPr>
              <a:t>can alter stored values in unread pages</a:t>
            </a:r>
          </a:p>
          <a:p>
            <a:pPr marL="182880" indent="-182880" eaLnBrk="1" fontAlgn="auto" hangingPunct="1">
              <a:spcAft>
                <a:spcPts val="0"/>
              </a:spcAft>
              <a:buClr>
                <a:prstClr val="black"/>
              </a:buClr>
              <a:buFont typeface="Arial" pitchFamily="34" charset="0"/>
              <a:buChar char="•"/>
              <a:defRPr/>
            </a:pPr>
            <a:endParaRPr lang="en-US" sz="800" dirty="0">
              <a:solidFill>
                <a:prstClr val="black"/>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dirty="0">
                <a:solidFill>
                  <a:prstClr val="black"/>
                </a:solidFill>
                <a:ea typeface="+mn-ea"/>
                <a:cs typeface="+mn-cs"/>
              </a:rPr>
              <a:t>We </a:t>
            </a:r>
            <a:r>
              <a:rPr lang="en-US" sz="2800" b="1" dirty="0">
                <a:solidFill>
                  <a:srgbClr val="0000FF"/>
                </a:solidFill>
                <a:ea typeface="+mn-ea"/>
                <a:cs typeface="+mn-cs"/>
              </a:rPr>
              <a:t>characterize read disturb </a:t>
            </a:r>
            <a:r>
              <a:rPr lang="en-US" sz="2800" dirty="0">
                <a:solidFill>
                  <a:prstClr val="black"/>
                </a:solidFill>
                <a:ea typeface="+mn-ea"/>
                <a:cs typeface="+mn-cs"/>
              </a:rPr>
              <a:t>on real NAND flash chips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Slightly </a:t>
            </a:r>
            <a:r>
              <a:rPr lang="en-US" sz="2400" dirty="0">
                <a:solidFill>
                  <a:srgbClr val="0000FF"/>
                </a:solidFill>
                <a:ea typeface="+mn-ea"/>
              </a:rPr>
              <a:t>lowering </a:t>
            </a:r>
            <a:r>
              <a:rPr lang="en-US" sz="2400" dirty="0" err="1">
                <a:solidFill>
                  <a:srgbClr val="0000FF"/>
                </a:solidFill>
                <a:ea typeface="+mn-ea"/>
              </a:rPr>
              <a:t>V</a:t>
            </a:r>
            <a:r>
              <a:rPr lang="en-US" sz="2400" baseline="-25000" dirty="0" err="1">
                <a:solidFill>
                  <a:srgbClr val="0000FF"/>
                </a:solidFill>
                <a:ea typeface="+mn-ea"/>
              </a:rPr>
              <a:t>pass</a:t>
            </a:r>
            <a:r>
              <a:rPr lang="en-US" sz="2400" dirty="0">
                <a:solidFill>
                  <a:prstClr val="black"/>
                </a:solidFill>
                <a:ea typeface="+mn-ea"/>
              </a:rPr>
              <a:t> </a:t>
            </a:r>
            <a:r>
              <a:rPr lang="en-US" sz="2400" dirty="0">
                <a:solidFill>
                  <a:srgbClr val="0000FF"/>
                </a:solidFill>
                <a:ea typeface="+mn-ea"/>
              </a:rPr>
              <a:t>greatly reduces read disturb errors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Some flash cells are </a:t>
            </a:r>
            <a:r>
              <a:rPr lang="en-US" sz="2400" dirty="0">
                <a:solidFill>
                  <a:srgbClr val="0000FF"/>
                </a:solidFill>
                <a:ea typeface="+mn-ea"/>
              </a:rPr>
              <a:t>more prone to read disturb</a:t>
            </a:r>
            <a:endParaRPr lang="en-US" sz="2400" dirty="0">
              <a:solidFill>
                <a:prstClr val="black"/>
              </a:solidFill>
              <a:ea typeface="+mn-ea"/>
            </a:endParaRPr>
          </a:p>
          <a:p>
            <a:pPr marL="182880" indent="-182880" eaLnBrk="1" fontAlgn="auto" hangingPunct="1">
              <a:spcAft>
                <a:spcPts val="0"/>
              </a:spcAft>
              <a:buClr>
                <a:prstClr val="black"/>
              </a:buClr>
              <a:buFont typeface="Arial" pitchFamily="34" charset="0"/>
              <a:buChar char="•"/>
              <a:defRPr/>
            </a:pPr>
            <a:endParaRPr lang="en-US" sz="800" b="1" dirty="0">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a:ea typeface="+mn-ea"/>
                <a:cs typeface="+mn-cs"/>
              </a:rPr>
              <a:t>Technique 1:</a:t>
            </a:r>
            <a:r>
              <a:rPr lang="en-US" sz="2800" dirty="0">
                <a:solidFill>
                  <a:srgbClr val="00B050"/>
                </a:solidFill>
                <a:ea typeface="+mn-ea"/>
                <a:cs typeface="+mn-cs"/>
              </a:rPr>
              <a:t> </a:t>
            </a:r>
            <a:r>
              <a:rPr lang="en-US" sz="2800" dirty="0">
                <a:solidFill>
                  <a:srgbClr val="0000FF"/>
                </a:solidFill>
                <a:ea typeface="+mn-ea"/>
                <a:cs typeface="+mn-cs"/>
              </a:rPr>
              <a:t>Mitigate</a:t>
            </a:r>
            <a:r>
              <a:rPr lang="en-US" sz="2800" dirty="0">
                <a:solidFill>
                  <a:prstClr val="black"/>
                </a:solidFill>
                <a:ea typeface="+mn-ea"/>
                <a:cs typeface="+mn-cs"/>
              </a:rPr>
              <a:t> read disturb errors online</a:t>
            </a:r>
          </a:p>
          <a:p>
            <a:pPr marL="365760" lvl="1" eaLnBrk="1" fontAlgn="auto" hangingPunct="1">
              <a:spcAft>
                <a:spcPts val="0"/>
              </a:spcAft>
              <a:buClr>
                <a:prstClr val="black"/>
              </a:buClr>
              <a:buFont typeface="Arial" pitchFamily="34" charset="0"/>
              <a:buChar char="–"/>
              <a:defRPr/>
            </a:pPr>
            <a:r>
              <a:rPr lang="en-US" sz="2400" b="1" i="1" dirty="0" err="1">
                <a:solidFill>
                  <a:srgbClr val="0000FF"/>
                </a:solidFill>
                <a:ea typeface="+mn-ea"/>
              </a:rPr>
              <a:t>V</a:t>
            </a:r>
            <a:r>
              <a:rPr lang="en-US" sz="2400" b="1" i="1" baseline="-25000" dirty="0" err="1">
                <a:solidFill>
                  <a:srgbClr val="0000FF"/>
                </a:solidFill>
                <a:ea typeface="+mn-ea"/>
              </a:rPr>
              <a:t>pass</a:t>
            </a:r>
            <a:r>
              <a:rPr lang="en-US" sz="2400" b="1" i="1" dirty="0">
                <a:solidFill>
                  <a:srgbClr val="0000FF"/>
                </a:solidFill>
                <a:ea typeface="+mn-ea"/>
              </a:rPr>
              <a:t> Tuning</a:t>
            </a:r>
            <a:r>
              <a:rPr lang="en-US" sz="2400" dirty="0">
                <a:solidFill>
                  <a:srgbClr val="0000FF"/>
                </a:solidFill>
                <a:ea typeface="+mn-ea"/>
              </a:rPr>
              <a:t> </a:t>
            </a:r>
            <a:r>
              <a:rPr lang="en-US" sz="2400" dirty="0">
                <a:solidFill>
                  <a:prstClr val="black"/>
                </a:solidFill>
                <a:ea typeface="+mn-ea"/>
              </a:rPr>
              <a:t>dynamically finds and applies a lowered </a:t>
            </a:r>
            <a:r>
              <a:rPr lang="en-US" sz="2400" dirty="0" err="1">
                <a:solidFill>
                  <a:prstClr val="black"/>
                </a:solidFill>
                <a:ea typeface="+mn-ea"/>
              </a:rPr>
              <a:t>V</a:t>
            </a:r>
            <a:r>
              <a:rPr lang="en-US" sz="2400" baseline="-25000" dirty="0" err="1">
                <a:solidFill>
                  <a:prstClr val="black"/>
                </a:solidFill>
                <a:ea typeface="+mn-ea"/>
              </a:rPr>
              <a:t>pass</a:t>
            </a:r>
            <a:r>
              <a:rPr lang="en-US" sz="2400" baseline="-25000" dirty="0">
                <a:solidFill>
                  <a:prstClr val="black"/>
                </a:solidFill>
                <a:ea typeface="+mn-ea"/>
              </a:rPr>
              <a:t> </a:t>
            </a:r>
            <a:r>
              <a:rPr lang="en-US" sz="2400" dirty="0">
                <a:solidFill>
                  <a:prstClr val="black"/>
                </a:solidFill>
                <a:ea typeface="+mn-ea"/>
              </a:rPr>
              <a:t>per block</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Flash memory </a:t>
            </a:r>
            <a:r>
              <a:rPr lang="en-US" sz="2400" dirty="0">
                <a:solidFill>
                  <a:srgbClr val="00B050"/>
                </a:solidFill>
                <a:ea typeface="+mn-ea"/>
              </a:rPr>
              <a:t>lifetime improves by 21%</a:t>
            </a:r>
          </a:p>
          <a:p>
            <a:pPr marL="182880" indent="-182880" eaLnBrk="1" fontAlgn="auto" hangingPunct="1">
              <a:spcAft>
                <a:spcPts val="0"/>
              </a:spcAft>
              <a:buClr>
                <a:prstClr val="black"/>
              </a:buClr>
              <a:buFont typeface="Arial" pitchFamily="34" charset="0"/>
              <a:buChar char="•"/>
              <a:defRPr/>
            </a:pPr>
            <a:endParaRPr lang="en-US" sz="800" b="1" dirty="0">
              <a:solidFill>
                <a:srgbClr val="000000"/>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a:solidFill>
                  <a:srgbClr val="000000"/>
                </a:solidFill>
                <a:ea typeface="+mn-ea"/>
                <a:cs typeface="+mn-cs"/>
              </a:rPr>
              <a:t>Technique 2:</a:t>
            </a:r>
            <a:r>
              <a:rPr lang="en-US" sz="2800" dirty="0">
                <a:solidFill>
                  <a:srgbClr val="00B050"/>
                </a:solidFill>
                <a:ea typeface="+mn-ea"/>
                <a:cs typeface="+mn-cs"/>
              </a:rPr>
              <a:t> </a:t>
            </a:r>
            <a:r>
              <a:rPr lang="en-US" sz="2800" dirty="0">
                <a:solidFill>
                  <a:srgbClr val="0000FF"/>
                </a:solidFill>
                <a:ea typeface="+mn-ea"/>
                <a:cs typeface="+mn-cs"/>
              </a:rPr>
              <a:t>Recover</a:t>
            </a:r>
            <a:r>
              <a:rPr lang="en-US" sz="2800" dirty="0">
                <a:solidFill>
                  <a:srgbClr val="00B050"/>
                </a:solidFill>
                <a:ea typeface="+mn-ea"/>
                <a:cs typeface="+mn-cs"/>
              </a:rPr>
              <a:t> </a:t>
            </a:r>
            <a:r>
              <a:rPr lang="en-US" sz="2800" dirty="0">
                <a:solidFill>
                  <a:prstClr val="black"/>
                </a:solidFill>
                <a:ea typeface="+mn-ea"/>
                <a:cs typeface="+mn-cs"/>
              </a:rPr>
              <a:t>after failure to prevent data loss</a:t>
            </a:r>
          </a:p>
          <a:p>
            <a:pPr marL="365760" lvl="1" eaLnBrk="1" fontAlgn="auto" hangingPunct="1">
              <a:spcAft>
                <a:spcPts val="0"/>
              </a:spcAft>
              <a:buClr>
                <a:prstClr val="black"/>
              </a:buClr>
              <a:buFont typeface="Arial" pitchFamily="34" charset="0"/>
              <a:buChar char="–"/>
              <a:defRPr/>
            </a:pPr>
            <a:r>
              <a:rPr lang="en-US" sz="2400" b="1" i="1" dirty="0">
                <a:solidFill>
                  <a:srgbClr val="0000FF"/>
                </a:solidFill>
                <a:ea typeface="+mn-ea"/>
              </a:rPr>
              <a:t>Read Disturb Oriented Error Recovery</a:t>
            </a:r>
            <a:r>
              <a:rPr lang="en-US" sz="2400" dirty="0">
                <a:solidFill>
                  <a:srgbClr val="0000FF"/>
                </a:solidFill>
                <a:ea typeface="+mn-ea"/>
              </a:rPr>
              <a:t> </a:t>
            </a:r>
            <a:r>
              <a:rPr lang="en-US" sz="2400" dirty="0">
                <a:solidFill>
                  <a:prstClr val="black"/>
                </a:solidFill>
                <a:ea typeface="+mn-ea"/>
              </a:rPr>
              <a:t>(RDR) selectively corrects cells more susceptible to read disturb errors</a:t>
            </a:r>
          </a:p>
          <a:p>
            <a:pPr marL="365760" lvl="1" eaLnBrk="1" fontAlgn="auto" hangingPunct="1">
              <a:spcAft>
                <a:spcPts val="0"/>
              </a:spcAft>
              <a:buClr>
                <a:prstClr val="black"/>
              </a:buClr>
              <a:buFont typeface="Arial" pitchFamily="34" charset="0"/>
              <a:buChar char="–"/>
              <a:defRPr/>
            </a:pPr>
            <a:r>
              <a:rPr lang="en-US" sz="2400" dirty="0">
                <a:solidFill>
                  <a:srgbClr val="00B050"/>
                </a:solidFill>
                <a:ea typeface="+mn-ea"/>
              </a:rPr>
              <a:t>Reduces raw bit error rate</a:t>
            </a:r>
            <a:r>
              <a:rPr lang="en-US" sz="2400" b="1" dirty="0">
                <a:solidFill>
                  <a:srgbClr val="00B050"/>
                </a:solidFill>
                <a:ea typeface="+mn-ea"/>
              </a:rPr>
              <a:t> </a:t>
            </a:r>
            <a:r>
              <a:rPr lang="en-US" sz="2400" dirty="0">
                <a:solidFill>
                  <a:srgbClr val="00B050"/>
                </a:solidFill>
                <a:ea typeface="+mn-ea"/>
              </a:rPr>
              <a:t>(RBER) by up to 36%</a:t>
            </a:r>
          </a:p>
        </p:txBody>
      </p:sp>
      <p:sp>
        <p:nvSpPr>
          <p:cNvPr id="257027" name="Slide Number Placeholder 3"/>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9C2D1-B1A1-A048-8394-5D276675F714}"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363</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pic>
        <p:nvPicPr>
          <p:cNvPr id="257028" name="Picture 6" descr="FMS_logo_lightbluematte_3C5CAE.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1324435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animEffect transition="in" filter="fade">
                                      <p:cBhvr>
                                        <p:cTn id="27" dur="500"/>
                                        <p:tgtEl>
                                          <p:spTgt spid="3">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
                                            <p:txEl>
                                              <p:pRg st="14" end="14"/>
                                            </p:txEl>
                                          </p:spTgt>
                                        </p:tgtEl>
                                        <p:attrNameLst>
                                          <p:attrName>style.visibility</p:attrName>
                                        </p:attrNameLst>
                                      </p:cBhvr>
                                      <p:to>
                                        <p:strVal val="visible"/>
                                      </p:to>
                                    </p:set>
                                    <p:animEffect transition="in" filter="fade">
                                      <p:cBhvr>
                                        <p:cTn id="62" dur="500"/>
                                        <p:tgtEl>
                                          <p:spTgt spid="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More on Flash Read Disturb Errors</a:t>
            </a:r>
          </a:p>
        </p:txBody>
      </p:sp>
      <p:sp>
        <p:nvSpPr>
          <p:cNvPr id="256002" name="Content Placeholder 2"/>
          <p:cNvSpPr>
            <a:spLocks noGrp="1"/>
          </p:cNvSpPr>
          <p:nvPr>
            <p:ph idx="1"/>
          </p:nvPr>
        </p:nvSpPr>
        <p:spPr>
          <a:xfrm>
            <a:off x="228600" y="1055688"/>
            <a:ext cx="8610600" cy="5192712"/>
          </a:xfrm>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Yixin</a:t>
            </a:r>
            <a:r>
              <a:rPr lang="en-US" sz="2200" dirty="0">
                <a:latin typeface="Tahoma" charset="0"/>
              </a:rPr>
              <a:t> </a:t>
            </a:r>
            <a:r>
              <a:rPr lang="en-US" sz="2200" dirty="0" err="1">
                <a:latin typeface="Tahoma" charset="0"/>
              </a:rPr>
              <a:t>Luo</a:t>
            </a:r>
            <a:r>
              <a:rPr lang="en-US" sz="2200" dirty="0">
                <a:latin typeface="Tahoma" charset="0"/>
              </a:rPr>
              <a:t>, </a:t>
            </a:r>
            <a:r>
              <a:rPr lang="en-US" sz="2200" dirty="0" err="1">
                <a:latin typeface="Tahoma" charset="0"/>
              </a:rPr>
              <a:t>Saugata</a:t>
            </a:r>
            <a:r>
              <a:rPr lang="en-US" sz="2200" dirty="0">
                <a:latin typeface="Tahoma" charset="0"/>
              </a:rPr>
              <a:t> </a:t>
            </a:r>
            <a:r>
              <a:rPr lang="en-US" sz="2200" dirty="0" err="1">
                <a:latin typeface="Tahoma" charset="0"/>
              </a:rPr>
              <a:t>Ghose</a:t>
            </a:r>
            <a:r>
              <a:rPr lang="en-US" sz="2200" dirty="0">
                <a:latin typeface="Tahoma" charset="0"/>
              </a:rPr>
              <a:t>, Erich F. </a:t>
            </a:r>
            <a:r>
              <a:rPr lang="en-US" sz="2200" dirty="0" err="1">
                <a:latin typeface="Tahoma" charset="0"/>
              </a:rPr>
              <a:t>Haratsch</a:t>
            </a:r>
            <a:r>
              <a:rPr lang="en-US" sz="2200" dirty="0">
                <a:latin typeface="Tahoma" charset="0"/>
              </a:rPr>
              <a:t>, Ken Mai, and Onur Mutlu,</a:t>
            </a:r>
            <a:br>
              <a:rPr lang="en-US" sz="2200" dirty="0">
                <a:latin typeface="Tahoma" charset="0"/>
              </a:rPr>
            </a:br>
            <a:r>
              <a:rPr lang="en-US" sz="2200" b="1" dirty="0">
                <a:latin typeface="Tahoma" charset="0"/>
                <a:hlinkClick r:id="rId2"/>
              </a:rPr>
              <a:t>"Read Disturb Errors in MLC NAND Flash Memory: Characterization and Mitigation"</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45th Annual IEEE/IFIP International Conference on Dependable Systems and Networks</a:t>
            </a:r>
            <a:r>
              <a:rPr lang="en-US" sz="2200" i="1" dirty="0">
                <a:latin typeface="Tahoma" charset="0"/>
              </a:rPr>
              <a:t> (</a:t>
            </a:r>
            <a:r>
              <a:rPr lang="en-US" sz="2200" b="1" i="1" dirty="0">
                <a:latin typeface="Tahoma" charset="0"/>
              </a:rPr>
              <a:t>DSN</a:t>
            </a:r>
            <a:r>
              <a:rPr lang="en-US" sz="2200" i="1" dirty="0">
                <a:latin typeface="Tahoma" charset="0"/>
              </a:rPr>
              <a:t>)</a:t>
            </a:r>
            <a:r>
              <a:rPr lang="en-US" sz="2200" dirty="0">
                <a:latin typeface="Tahoma" charset="0"/>
              </a:rPr>
              <a:t>, Rio de Janeiro, Brazil, June 2015. </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4"/>
          <a:stretch>
            <a:fillRect/>
          </a:stretch>
        </p:blipFill>
        <p:spPr>
          <a:xfrm>
            <a:off x="0" y="4213019"/>
            <a:ext cx="9144000" cy="1808269"/>
          </a:xfrm>
          <a:prstGeom prst="rect">
            <a:avLst/>
          </a:prstGeom>
        </p:spPr>
      </p:pic>
    </p:spTree>
    <p:extLst>
      <p:ext uri="{BB962C8B-B14F-4D97-AF65-F5344CB8AC3E}">
        <p14:creationId xmlns:p14="http://schemas.microsoft.com/office/powerpoint/2010/main" val="2231612356"/>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Large-Scale Flash SSD Error Analysis</a:t>
            </a:r>
          </a:p>
        </p:txBody>
      </p:sp>
      <p:sp>
        <p:nvSpPr>
          <p:cNvPr id="3" name="Content Placeholder 2"/>
          <p:cNvSpPr>
            <a:spLocks noGrp="1"/>
          </p:cNvSpPr>
          <p:nvPr>
            <p:ph idx="1"/>
          </p:nvPr>
        </p:nvSpPr>
        <p:spPr/>
        <p:txBody>
          <a:bodyPr/>
          <a:lstStyle/>
          <a:p>
            <a:r>
              <a:rPr lang="en-US" dirty="0">
                <a:solidFill>
                  <a:srgbClr val="0000FF"/>
                </a:solidFill>
              </a:rPr>
              <a:t>First large-scale field study of flash memory errors</a:t>
            </a:r>
          </a:p>
          <a:p>
            <a:endParaRPr lang="en-US" sz="2200" dirty="0">
              <a:solidFill>
                <a:srgbClr val="0000FF"/>
              </a:solidFill>
            </a:endParaRPr>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 </a:t>
            </a:r>
          </a:p>
          <a:p>
            <a:endParaRPr lang="en-US" sz="2200" dirty="0"/>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10"/>
          <a:stretch>
            <a:fillRect/>
          </a:stretch>
        </p:blipFill>
        <p:spPr>
          <a:xfrm>
            <a:off x="0" y="4725144"/>
            <a:ext cx="9144000" cy="1313234"/>
          </a:xfrm>
          <a:prstGeom prst="rect">
            <a:avLst/>
          </a:prstGeom>
        </p:spPr>
      </p:pic>
    </p:spTree>
    <p:extLst>
      <p:ext uri="{BB962C8B-B14F-4D97-AF65-F5344CB8AC3E}">
        <p14:creationId xmlns:p14="http://schemas.microsoft.com/office/powerpoint/2010/main" val="1669871198"/>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Time: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a:t>Onur Mutlu,</a:t>
            </a:r>
            <a:br>
              <a:rPr lang="en-US" sz="1800" dirty="0"/>
            </a:br>
            <a:r>
              <a:rPr lang="en-US" sz="1800" b="1" dirty="0">
                <a:hlinkClick r:id="rId2"/>
              </a:rPr>
              <a:t>"Error Analysis and Management for MLC NAND Flash Memory"</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p>
          <a:p>
            <a:endParaRPr lang="en-US" sz="1400" dirty="0"/>
          </a:p>
          <a:p>
            <a:endParaRPr lang="en-US" sz="100" dirty="0"/>
          </a:p>
          <a:p>
            <a:endParaRPr lang="en-US" sz="300" dirty="0"/>
          </a:p>
          <a:p>
            <a:pPr marL="0" indent="0">
              <a:buNone/>
            </a:pPr>
            <a:r>
              <a:rPr lang="en-US" sz="1300" dirty="0" err="1"/>
              <a:t>Cai</a:t>
            </a:r>
            <a:r>
              <a:rPr lang="en-US" sz="1300" dirty="0"/>
              <a:t>+, “</a:t>
            </a:r>
            <a:r>
              <a:rPr lang="en-US" sz="1300" dirty="0">
                <a:solidFill>
                  <a:srgbClr val="0000FF"/>
                </a:solidFill>
              </a:rPr>
              <a:t>Error Patterns in MLC NAND Flash Memory: Measurement, Characterization, and Analysis</a:t>
            </a:r>
            <a:r>
              <a:rPr lang="en-US" sz="1300" dirty="0"/>
              <a:t>,” DATE 2012.</a:t>
            </a:r>
          </a:p>
          <a:p>
            <a:pPr marL="0" indent="0">
              <a:buNone/>
            </a:pPr>
            <a:r>
              <a:rPr lang="en-US" sz="1300" dirty="0" err="1"/>
              <a:t>Cai</a:t>
            </a:r>
            <a:r>
              <a:rPr lang="en-US" sz="1300" dirty="0"/>
              <a:t>+, “</a:t>
            </a:r>
            <a:r>
              <a:rPr lang="en-US" sz="1300" dirty="0">
                <a:solidFill>
                  <a:srgbClr val="0000FF"/>
                </a:solidFill>
              </a:rPr>
              <a:t>Flash Correct-and-Refresh: Retention-Aware Error Management for Increased Flash Memory Lifetime</a:t>
            </a:r>
            <a:r>
              <a:rPr lang="en-US" sz="1300" dirty="0"/>
              <a:t>,” ICCD 2012.</a:t>
            </a:r>
          </a:p>
          <a:p>
            <a:pPr marL="0" indent="0">
              <a:buNone/>
            </a:pPr>
            <a:r>
              <a:rPr lang="en-US" sz="1300" dirty="0" err="1"/>
              <a:t>Cai</a:t>
            </a:r>
            <a:r>
              <a:rPr lang="en-US" sz="1300" dirty="0"/>
              <a:t>+, “</a:t>
            </a:r>
            <a:r>
              <a:rPr lang="en-US" sz="1300" dirty="0">
                <a:solidFill>
                  <a:srgbClr val="0000FF"/>
                </a:solidFill>
              </a:rPr>
              <a:t>Threshold Voltage Distribution in MLC NAND Flash Memory: Characterization, Analysis and Modeling</a:t>
            </a:r>
            <a:r>
              <a:rPr lang="en-US" sz="1300" dirty="0"/>
              <a:t>,” DATE 2013.</a:t>
            </a:r>
          </a:p>
          <a:p>
            <a:pPr marL="0" indent="0">
              <a:buNone/>
            </a:pPr>
            <a:r>
              <a:rPr lang="en-US" sz="1300" dirty="0" err="1"/>
              <a:t>Cai</a:t>
            </a:r>
            <a:r>
              <a:rPr lang="en-US" sz="1300" dirty="0"/>
              <a:t>+, “</a:t>
            </a:r>
            <a:r>
              <a:rPr lang="en-US" sz="1300" dirty="0">
                <a:solidFill>
                  <a:srgbClr val="0000FF"/>
                </a:solidFill>
              </a:rPr>
              <a:t>Error Analysis and Retention-Aware Error Management for NAND Flash Memory</a:t>
            </a:r>
            <a:r>
              <a:rPr lang="en-US" sz="1300" dirty="0"/>
              <a:t>,” Intel Technology Journal 2013.</a:t>
            </a:r>
          </a:p>
          <a:p>
            <a:pPr marL="0" indent="0">
              <a:buNone/>
            </a:pPr>
            <a:r>
              <a:rPr lang="en-US" sz="1300" dirty="0" err="1"/>
              <a:t>Cai</a:t>
            </a:r>
            <a:r>
              <a:rPr lang="en-US" sz="1300" dirty="0"/>
              <a:t>+, “</a:t>
            </a:r>
            <a:r>
              <a:rPr lang="en-US" sz="1300" dirty="0">
                <a:solidFill>
                  <a:srgbClr val="0000FF"/>
                </a:solidFill>
              </a:rPr>
              <a:t>Program Interference in MLC NAND Flash Memory: Characterization, Modeling, and Mitigation</a:t>
            </a:r>
            <a:r>
              <a:rPr lang="en-US" sz="1300" dirty="0"/>
              <a:t>,” ICCD 2013.</a:t>
            </a:r>
          </a:p>
          <a:p>
            <a:pPr marL="0" indent="0">
              <a:buNone/>
            </a:pPr>
            <a:r>
              <a:rPr lang="en-US" sz="1300" dirty="0" err="1"/>
              <a:t>Cai</a:t>
            </a:r>
            <a:r>
              <a:rPr lang="en-US" sz="1300" dirty="0"/>
              <a:t>+, “</a:t>
            </a:r>
            <a:r>
              <a:rPr lang="en-US" sz="1300" dirty="0">
                <a:solidFill>
                  <a:srgbClr val="0000FF"/>
                </a:solidFill>
              </a:rPr>
              <a:t>Neighbor-Cell Assisted Error Correction for MLC NAND Flash Memories</a:t>
            </a:r>
            <a:r>
              <a:rPr lang="en-US" sz="1300" dirty="0"/>
              <a:t>,” SIGMETRICS 2014.</a:t>
            </a:r>
          </a:p>
          <a:p>
            <a:pPr marL="0" indent="0">
              <a:buNone/>
            </a:pPr>
            <a:r>
              <a:rPr lang="en-US" sz="1300" dirty="0" err="1"/>
              <a:t>Cai</a:t>
            </a:r>
            <a:r>
              <a:rPr lang="en-US" sz="1300" dirty="0"/>
              <a:t>+,”</a:t>
            </a:r>
            <a:r>
              <a:rPr lang="en-US" sz="1300" dirty="0">
                <a:solidFill>
                  <a:srgbClr val="0000FF"/>
                </a:solidFill>
              </a:rPr>
              <a:t>Data Retention in MLC NAND Flash Memory: Characterization, Optimization and Recovery</a:t>
            </a:r>
            <a:r>
              <a:rPr lang="en-US" sz="1300" dirty="0"/>
              <a:t>,” HPCA 2015.</a:t>
            </a:r>
          </a:p>
          <a:p>
            <a:pPr marL="0" indent="0">
              <a:buNone/>
            </a:pPr>
            <a:r>
              <a:rPr lang="en-US" sz="1300" dirty="0" err="1"/>
              <a:t>Cai</a:t>
            </a:r>
            <a:r>
              <a:rPr lang="en-US" sz="1300" dirty="0"/>
              <a:t>+, “</a:t>
            </a:r>
            <a:r>
              <a:rPr lang="en-US" sz="1300" dirty="0">
                <a:solidFill>
                  <a:srgbClr val="0000FF"/>
                </a:solidFill>
              </a:rPr>
              <a:t>Read Disturb Errors in MLC NAND Flash Memory: Characterization and Mitigation</a:t>
            </a:r>
            <a:r>
              <a:rPr lang="en-US" sz="1300" dirty="0"/>
              <a:t>,” DSN 2015. </a:t>
            </a:r>
          </a:p>
          <a:p>
            <a:pPr marL="0" indent="0">
              <a:buNone/>
            </a:pPr>
            <a:r>
              <a:rPr lang="en-US" sz="1300" dirty="0" err="1"/>
              <a:t>Luo</a:t>
            </a:r>
            <a:r>
              <a:rPr lang="en-US" sz="1300" dirty="0"/>
              <a:t>+, “</a:t>
            </a:r>
            <a:r>
              <a:rPr lang="en-US" sz="1300" dirty="0">
                <a:solidFill>
                  <a:srgbClr val="0000FF"/>
                </a:solidFill>
              </a:rPr>
              <a:t>WARM: Improving NAND Flash Memory Lifetime with Write-hotness Aware Retention Management</a:t>
            </a:r>
            <a:r>
              <a:rPr lang="en-US" sz="1300" dirty="0"/>
              <a:t>,” MSST 2015.</a:t>
            </a:r>
          </a:p>
          <a:p>
            <a:pPr marL="0" indent="0">
              <a:buNone/>
            </a:pPr>
            <a:r>
              <a:rPr lang="en-US" sz="1300" dirty="0"/>
              <a:t>Meza+, “</a:t>
            </a:r>
            <a:r>
              <a:rPr lang="en-US" sz="1300" dirty="0">
                <a:solidFill>
                  <a:srgbClr val="0000FF"/>
                </a:solidFill>
              </a:rPr>
              <a:t>A Large-Scale Study of Flash Memory Errors in the Field</a:t>
            </a:r>
            <a:r>
              <a:rPr lang="en-US" sz="1300" dirty="0"/>
              <a:t>,” SIGMETRICS 2015.</a:t>
            </a:r>
          </a:p>
          <a:p>
            <a:pPr marL="0" indent="0">
              <a:buNone/>
            </a:pPr>
            <a:r>
              <a:rPr lang="en-US" sz="1300" dirty="0"/>
              <a:t>Luo+, “</a:t>
            </a:r>
            <a:r>
              <a:rPr lang="en-US" sz="1300" dirty="0">
                <a:solidFill>
                  <a:srgbClr val="0000FF"/>
                </a:solidFill>
              </a:rPr>
              <a:t>Enabling Accurate and Practical Online Flash Channel Modeling for Modern MLC NAND Flash Memory</a:t>
            </a:r>
            <a:r>
              <a:rPr lang="en-US" sz="1300" dirty="0"/>
              <a:t>,” IEEE JSAC 2016.</a:t>
            </a:r>
          </a:p>
          <a:p>
            <a:pPr marL="0" indent="0">
              <a:buNone/>
            </a:pPr>
            <a:r>
              <a:rPr lang="en-US" sz="1300" dirty="0"/>
              <a:t>Cai+, “</a:t>
            </a:r>
            <a:r>
              <a:rPr lang="en-US" sz="1300" dirty="0">
                <a:solidFill>
                  <a:srgbClr val="0000FF"/>
                </a:solidFill>
              </a:rPr>
              <a:t>Vulnerabilities in MLC NAND Flash Memory Programming: Experimental Analysis, Exploits, and Mitigation Techniques</a:t>
            </a:r>
            <a:r>
              <a:rPr lang="en-US" sz="1300" dirty="0"/>
              <a:t>,” HPCA 2017.</a:t>
            </a:r>
          </a:p>
          <a:p>
            <a:pPr marL="0" indent="0">
              <a:buNone/>
            </a:pPr>
            <a:r>
              <a:rPr lang="en-US" sz="1300" dirty="0" err="1"/>
              <a:t>Fukami</a:t>
            </a:r>
            <a:r>
              <a:rPr lang="en-US" sz="1300" dirty="0"/>
              <a:t>+, “</a:t>
            </a:r>
            <a:r>
              <a:rPr lang="en-US" sz="1300" dirty="0">
                <a:solidFill>
                  <a:srgbClr val="0000FF"/>
                </a:solidFill>
              </a:rPr>
              <a:t>Improving the Reliability of Chip-Off Forensic Analysis of NAND Flash Memory Devices</a:t>
            </a:r>
            <a:r>
              <a:rPr lang="en-US" sz="1300" dirty="0"/>
              <a:t>,” DFRWS EU 2017. </a:t>
            </a:r>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Rectangle 4"/>
          <p:cNvSpPr>
            <a:spLocks noChangeArrowheads="1"/>
          </p:cNvSpPr>
          <p:nvPr/>
        </p:nvSpPr>
        <p:spPr bwMode="auto">
          <a:xfrm>
            <a:off x="768535" y="3717032"/>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6" name="Rectangle 5"/>
          <p:cNvSpPr>
            <a:spLocks noChangeArrowheads="1"/>
          </p:cNvSpPr>
          <p:nvPr/>
        </p:nvSpPr>
        <p:spPr bwMode="auto">
          <a:xfrm>
            <a:off x="729659" y="4437112"/>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755576" y="5772130"/>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0864347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Flash Memory Programming Vulnerabilities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783978647"/>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Other Works on Flash Memory</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6017667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3B812F"/>
                </a:solidFill>
                <a:effectLst/>
                <a:uLnTx/>
                <a:uFillTx/>
                <a:latin typeface="Arial" charset="0"/>
                <a:ea typeface="ＭＳ Ｐゴシック" charset="0"/>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Neighbor page </a:t>
              </a:r>
              <a:r>
                <a:rPr kumimoji="0" lang="en-US" sz="1600" b="1" i="0" u="none" strike="noStrike" kern="0" cap="none" spc="0" normalizeH="0" baseline="0" noProof="0" dirty="0" err="1">
                  <a:ln>
                    <a:noFill/>
                  </a:ln>
                  <a:solidFill>
                    <a:srgbClr val="000000"/>
                  </a:solidFill>
                  <a:effectLst/>
                  <a:uLnTx/>
                  <a:uFillTx/>
                  <a:latin typeface="Tahoma"/>
                  <a:ea typeface="ＭＳ Ｐゴシック" charset="-128"/>
                  <a:cs typeface="+mn-cs"/>
                </a:rPr>
                <a:t>prog</a:t>
              </a: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/read (c-to-c interference)</a:t>
              </a: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Erase block</a:t>
              </a:r>
            </a:p>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Program page</a:t>
              </a: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Threshold voltage distribution in MLC NAND Flash Memory: Characterization, Analysis, and Modeling</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DATE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Vulnerabilities in MLC NAND Flash Memory Programming: Experimental Analysis, Exploits, and Mitigation Techniques</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HPCA 2017</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Flash Correct-and-Refresh: Retention-aware error management for increased flash memory lifetime</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2012</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13012"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0EE30EC-A97F-1C49-9637-E521652DD1D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Program Interference in MLC NAND Flash Memory: Characterization, Modeling, and Mitigation</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2C6123"/>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“Neighbor-Cell Assisted Error Correction in MLC NAND Flash Memories”,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SIGMETRICS 2014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“Read Disturb Errors in MLC NAND Flash Memory: Characterization and Mitigation”,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DSN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Cai et al., “Error Patterns in MLC NAND Flash Memory: Measurement, Characterization, and Analysis””, </a:t>
            </a:r>
            <a:r>
              <a:rPr kumimoji="0" lang="en-US" sz="1200" b="1" i="0" u="none" strike="noStrike" kern="1200" cap="none" spc="0" normalizeH="0" baseline="0" noProof="0" dirty="0">
                <a:ln>
                  <a:noFill/>
                </a:ln>
                <a:solidFill>
                  <a:srgbClr val="0000FF"/>
                </a:solidFill>
                <a:effectLst/>
                <a:uLnTx/>
                <a:uFillTx/>
                <a:latin typeface="Tahoma"/>
                <a:ea typeface="+mn-ea"/>
                <a:cs typeface="+mn-cs"/>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“Error Analysis and Retention-Aware Error Management for NAND Flash Memory</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“Data Retention in MLC NAND Flash Memory: Characterization, Optimization and Recovery" </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HPCA 2015</a:t>
            </a: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Luo et al., “Enabling Accurate and Practical Online Flash Channel Modeling for Modern MLC NAND Flash Memory”, </a:t>
            </a:r>
            <a:r>
              <a:rPr kumimoji="0" lang="en-US" sz="1200" b="1" i="0" u="none" strike="noStrike" kern="1200" cap="none" spc="0" normalizeH="0" baseline="0" noProof="0" dirty="0">
                <a:ln>
                  <a:noFill/>
                </a:ln>
                <a:solidFill>
                  <a:srgbClr val="0000FF"/>
                </a:solidFill>
                <a:effectLst/>
                <a:uLnTx/>
                <a:uFillTx/>
                <a:latin typeface="Tahoma"/>
                <a:ea typeface="+mn-ea"/>
                <a:cs typeface="+mn-cs"/>
              </a:rPr>
              <a:t>JSAC 2016</a:t>
            </a:r>
          </a:p>
        </p:txBody>
      </p:sp>
    </p:spTree>
    <p:extLst>
      <p:ext uri="{BB962C8B-B14F-4D97-AF65-F5344CB8AC3E}">
        <p14:creationId xmlns:p14="http://schemas.microsoft.com/office/powerpoint/2010/main" val="29390014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Title 1"/>
          <p:cNvSpPr>
            <a:spLocks noGrp="1"/>
          </p:cNvSpPr>
          <p:nvPr>
            <p:ph type="title"/>
          </p:nvPr>
        </p:nvSpPr>
        <p:spPr/>
        <p:txBody>
          <a:bodyPr/>
          <a:lstStyle/>
          <a:p>
            <a:r>
              <a:rPr lang="en-US" dirty="0">
                <a:latin typeface="Garamond" charset="0"/>
              </a:rPr>
              <a:t>Threshold Voltage Distribution</a:t>
            </a:r>
          </a:p>
        </p:txBody>
      </p:sp>
      <p:sp>
        <p:nvSpPr>
          <p:cNvPr id="246786" name="Content Placeholder 2"/>
          <p:cNvSpPr>
            <a:spLocks noGrp="1"/>
          </p:cNvSpPr>
          <p:nvPr>
            <p:ph idx="1"/>
          </p:nvPr>
        </p:nvSpPr>
        <p:spPr/>
        <p:txBody>
          <a:bodyPr/>
          <a:lstStyle/>
          <a:p>
            <a:r>
              <a:rPr lang="en-US">
                <a:latin typeface="Tahoma" charset="0"/>
              </a:rPr>
              <a:t>Yu Cai, Erich F. Haratsch, Onur Mutlu, and Ken Mai,</a:t>
            </a:r>
            <a:br>
              <a:rPr lang="en-US">
                <a:latin typeface="Tahoma" charset="0"/>
              </a:rPr>
            </a:br>
            <a:r>
              <a:rPr lang="en-US" b="1">
                <a:latin typeface="Tahoma" charset="0"/>
                <a:hlinkClick r:id="rId2"/>
              </a:rPr>
              <a:t>"Threshold Voltage Distribution in MLC NAND Flash Memory: Characterization, Analysis and Modeling"</a:t>
            </a:r>
            <a:r>
              <a:rPr lang="en-US">
                <a:latin typeface="Tahoma" charset="0"/>
              </a:rPr>
              <a:t> </a:t>
            </a:r>
            <a:br>
              <a:rPr lang="en-US">
                <a:latin typeface="Tahoma" charset="0"/>
              </a:rPr>
            </a:br>
            <a:r>
              <a:rPr lang="en-US" i="1">
                <a:latin typeface="Tahoma" charset="0"/>
              </a:rPr>
              <a:t>Proceedings of the </a:t>
            </a:r>
            <a:r>
              <a:rPr lang="en-US" i="1">
                <a:latin typeface="Tahoma" charset="0"/>
                <a:hlinkClick r:id="rId3"/>
              </a:rPr>
              <a:t>Design, Automation, and Test in Europe Conference</a:t>
            </a:r>
            <a:r>
              <a:rPr lang="en-US" i="1">
                <a:latin typeface="Tahoma" charset="0"/>
              </a:rPr>
              <a:t> (</a:t>
            </a:r>
            <a:r>
              <a:rPr lang="en-US" b="1" i="1">
                <a:latin typeface="Tahoma" charset="0"/>
              </a:rPr>
              <a:t>DATE</a:t>
            </a:r>
            <a:r>
              <a:rPr lang="en-US" i="1">
                <a:latin typeface="Tahoma" charset="0"/>
              </a:rPr>
              <a:t>)</a:t>
            </a:r>
            <a:r>
              <a:rPr lang="en-US">
                <a:latin typeface="Tahoma" charset="0"/>
              </a:rPr>
              <a:t>, Grenoble, France, March 2013. </a:t>
            </a:r>
            <a:r>
              <a:rPr lang="en-US">
                <a:latin typeface="Tahoma" charset="0"/>
                <a:hlinkClick r:id="rId4"/>
              </a:rPr>
              <a:t>Slides (ppt)</a:t>
            </a:r>
            <a:endParaRPr lang="en-US">
              <a:latin typeface="Tahoma" charset="0"/>
            </a:endParaRPr>
          </a:p>
          <a:p>
            <a:endParaRPr lang="en-US">
              <a:latin typeface="Tahoma" charset="0"/>
            </a:endParaRPr>
          </a:p>
        </p:txBody>
      </p:sp>
      <p:sp>
        <p:nvSpPr>
          <p:cNvPr id="24678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1FF60C-2D8A-1345-BC30-FDA3D120B9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5"/>
          <a:stretch>
            <a:fillRect/>
          </a:stretch>
        </p:blipFill>
        <p:spPr>
          <a:xfrm>
            <a:off x="15837" y="4365104"/>
            <a:ext cx="9144000" cy="1710047"/>
          </a:xfrm>
          <a:prstGeom prst="rect">
            <a:avLst/>
          </a:prstGeom>
        </p:spPr>
      </p:pic>
    </p:spTree>
    <p:extLst>
      <p:ext uri="{BB962C8B-B14F-4D97-AF65-F5344CB8AC3E}">
        <p14:creationId xmlns:p14="http://schemas.microsoft.com/office/powerpoint/2010/main" val="1107681306"/>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228600" y="152400"/>
            <a:ext cx="8915400" cy="1066800"/>
          </a:xfrm>
        </p:spPr>
        <p:txBody>
          <a:bodyPr/>
          <a:lstStyle/>
          <a:p>
            <a:r>
              <a:rPr lang="en-US" dirty="0">
                <a:latin typeface="Garamond" charset="0"/>
              </a:rPr>
              <a:t>Program Interference and </a:t>
            </a:r>
            <a:r>
              <a:rPr lang="en-US" dirty="0" err="1">
                <a:latin typeface="Garamond" charset="0"/>
              </a:rPr>
              <a:t>Vref</a:t>
            </a:r>
            <a:r>
              <a:rPr lang="en-US" dirty="0">
                <a:latin typeface="Garamond" charset="0"/>
              </a:rPr>
              <a:t> Prediction</a:t>
            </a:r>
          </a:p>
        </p:txBody>
      </p:sp>
      <p:sp>
        <p:nvSpPr>
          <p:cNvPr id="266242" name="Content Placeholder 2"/>
          <p:cNvSpPr>
            <a:spLocks noGrp="1"/>
          </p:cNvSpPr>
          <p:nvPr>
            <p:ph idx="1"/>
          </p:nvPr>
        </p:nvSpPr>
        <p:spPr/>
        <p:txBody>
          <a:bodyPr/>
          <a:lstStyle/>
          <a:p>
            <a:r>
              <a:rPr lang="en-US">
                <a:latin typeface="Tahoma" charset="0"/>
              </a:rPr>
              <a:t>Yu Cai, Onur Mutlu, Erich F. Haratsch, and Ken Mai,</a:t>
            </a:r>
            <a:br>
              <a:rPr lang="en-US">
                <a:latin typeface="Tahoma" charset="0"/>
              </a:rPr>
            </a:br>
            <a:r>
              <a:rPr lang="en-US" b="1">
                <a:latin typeface="Tahoma" charset="0"/>
                <a:hlinkClick r:id="rId2"/>
              </a:rPr>
              <a:t>"Program Interference in MLC NAND Flash Memory: Characterization, Modeling, and Mitigation"</a:t>
            </a:r>
            <a:br>
              <a:rPr lang="en-US">
                <a:latin typeface="Tahoma" charset="0"/>
              </a:rPr>
            </a:br>
            <a:r>
              <a:rPr lang="en-US" i="1">
                <a:latin typeface="Tahoma" charset="0"/>
              </a:rPr>
              <a:t>Proceedings of the </a:t>
            </a:r>
            <a:r>
              <a:rPr lang="en-US" i="1">
                <a:latin typeface="Tahoma" charset="0"/>
                <a:hlinkClick r:id="rId3"/>
              </a:rPr>
              <a:t>31st IEEE International Conference on Computer Design</a:t>
            </a:r>
            <a:r>
              <a:rPr lang="en-US" i="1">
                <a:latin typeface="Tahoma" charset="0"/>
              </a:rPr>
              <a:t> (</a:t>
            </a:r>
            <a:r>
              <a:rPr lang="en-US" b="1" i="1">
                <a:latin typeface="Tahoma" charset="0"/>
              </a:rPr>
              <a:t>ICCD</a:t>
            </a:r>
            <a:r>
              <a:rPr lang="en-US" i="1">
                <a:latin typeface="Tahoma" charset="0"/>
              </a:rPr>
              <a:t>)</a:t>
            </a:r>
            <a:r>
              <a:rPr lang="en-US">
                <a:latin typeface="Tahoma" charset="0"/>
              </a:rPr>
              <a:t>, Asheville, NC, October 2013. </a:t>
            </a:r>
            <a:r>
              <a:rPr lang="en-US">
                <a:latin typeface="Tahoma" charset="0"/>
                <a:hlinkClick r:id="rId4"/>
              </a:rPr>
              <a:t>Slides (pptx)</a:t>
            </a:r>
            <a:r>
              <a:rPr lang="en-US">
                <a:latin typeface="Tahoma" charset="0"/>
              </a:rPr>
              <a:t> </a:t>
            </a:r>
            <a:r>
              <a:rPr lang="en-US">
                <a:latin typeface="Tahoma" charset="0"/>
                <a:hlinkClick r:id="rId5"/>
              </a:rPr>
              <a:t>(pdf)</a:t>
            </a:r>
            <a:r>
              <a:rPr lang="en-US">
                <a:latin typeface="Tahoma" charset="0"/>
              </a:rPr>
              <a:t> </a:t>
            </a:r>
            <a:r>
              <a:rPr lang="en-US">
                <a:latin typeface="Tahoma" charset="0"/>
                <a:hlinkClick r:id="rId6"/>
              </a:rPr>
              <a:t>Lightning Session Slides (pdf)</a:t>
            </a:r>
            <a:r>
              <a:rPr lang="en-US">
                <a:latin typeface="Tahoma" charset="0"/>
              </a:rPr>
              <a:t> </a:t>
            </a:r>
          </a:p>
        </p:txBody>
      </p:sp>
      <p:sp>
        <p:nvSpPr>
          <p:cNvPr id="26624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666C632-2AB3-BE41-B63C-DC9C0093198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7"/>
          <a:stretch>
            <a:fillRect/>
          </a:stretch>
        </p:blipFill>
        <p:spPr>
          <a:xfrm>
            <a:off x="0" y="4509120"/>
            <a:ext cx="9144000" cy="1751960"/>
          </a:xfrm>
          <a:prstGeom prst="rect">
            <a:avLst/>
          </a:prstGeom>
        </p:spPr>
      </p:pic>
    </p:spTree>
    <p:extLst>
      <p:ext uri="{BB962C8B-B14F-4D97-AF65-F5344CB8AC3E}">
        <p14:creationId xmlns:p14="http://schemas.microsoft.com/office/powerpoint/2010/main" val="378600921"/>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Title 1"/>
          <p:cNvSpPr>
            <a:spLocks noGrp="1"/>
          </p:cNvSpPr>
          <p:nvPr>
            <p:ph type="title"/>
          </p:nvPr>
        </p:nvSpPr>
        <p:spPr>
          <a:xfrm>
            <a:off x="228600" y="152400"/>
            <a:ext cx="8915400" cy="1066800"/>
          </a:xfrm>
        </p:spPr>
        <p:txBody>
          <a:bodyPr/>
          <a:lstStyle/>
          <a:p>
            <a:r>
              <a:rPr lang="en-US" sz="3600" dirty="0">
                <a:latin typeface="Garamond" charset="0"/>
              </a:rPr>
              <a:t>Neighbor-Assisted Error Correction</a:t>
            </a:r>
          </a:p>
        </p:txBody>
      </p:sp>
      <p:sp>
        <p:nvSpPr>
          <p:cNvPr id="280578" name="Content Placeholder 2"/>
          <p:cNvSpPr>
            <a:spLocks noGrp="1"/>
          </p:cNvSpPr>
          <p:nvPr>
            <p:ph idx="1"/>
          </p:nvPr>
        </p:nvSpPr>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Gulay</a:t>
            </a:r>
            <a:r>
              <a:rPr lang="en-US" sz="2200" dirty="0">
                <a:latin typeface="Tahoma" charset="0"/>
              </a:rPr>
              <a:t> </a:t>
            </a:r>
            <a:r>
              <a:rPr lang="en-US" sz="2200" dirty="0" err="1">
                <a:latin typeface="Tahoma" charset="0"/>
              </a:rPr>
              <a:t>Yalcin</a:t>
            </a:r>
            <a:r>
              <a:rPr lang="en-US" sz="2200" dirty="0">
                <a:latin typeface="Tahoma" charset="0"/>
              </a:rPr>
              <a:t>, Onur Mutlu, Eric </a:t>
            </a:r>
            <a:r>
              <a:rPr lang="en-US" sz="2200" dirty="0" err="1">
                <a:latin typeface="Tahoma" charset="0"/>
              </a:rPr>
              <a:t>Haratsch</a:t>
            </a:r>
            <a:r>
              <a:rPr lang="en-US" sz="2200" dirty="0">
                <a:latin typeface="Tahoma" charset="0"/>
              </a:rPr>
              <a:t>, Osman </a:t>
            </a:r>
            <a:r>
              <a:rPr lang="en-US" sz="2200" dirty="0" err="1">
                <a:latin typeface="Tahoma" charset="0"/>
              </a:rPr>
              <a:t>Unsal</a:t>
            </a:r>
            <a:r>
              <a:rPr lang="en-US" sz="2200" dirty="0">
                <a:latin typeface="Tahoma" charset="0"/>
              </a:rPr>
              <a:t>, Adrian Cristal, and Ken Mai,</a:t>
            </a:r>
            <a:br>
              <a:rPr lang="en-US" sz="2200" dirty="0">
                <a:latin typeface="Tahoma" charset="0"/>
              </a:rPr>
            </a:br>
            <a:r>
              <a:rPr lang="en-US" sz="2200" b="1" dirty="0">
                <a:latin typeface="Tahoma" charset="0"/>
                <a:hlinkClick r:id="rId2"/>
              </a:rPr>
              <a:t>"Neighbor-Cell Assisted Error Correction for MLC NAND Flash Memories"</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ACM International Conference on Measurement and Modeling of Computer Systems </a:t>
            </a:r>
            <a:r>
              <a:rPr lang="en-US" sz="2200" i="1" dirty="0">
                <a:latin typeface="Tahoma" charset="0"/>
              </a:rPr>
              <a:t>(</a:t>
            </a:r>
            <a:r>
              <a:rPr lang="en-US" sz="2200" b="1" i="1" dirty="0">
                <a:latin typeface="Tahoma" charset="0"/>
              </a:rPr>
              <a:t>SIGMETRICS</a:t>
            </a:r>
            <a:r>
              <a:rPr lang="en-US" sz="2200" i="1" dirty="0">
                <a:latin typeface="Tahoma" charset="0"/>
              </a:rPr>
              <a:t>)</a:t>
            </a:r>
            <a:r>
              <a:rPr lang="en-US" sz="2200" dirty="0">
                <a:latin typeface="Tahoma" charset="0"/>
              </a:rPr>
              <a:t>, Austin, TX, June 2014. </a:t>
            </a:r>
            <a:r>
              <a:rPr lang="en-US" sz="2200" dirty="0">
                <a:latin typeface="Tahoma" charset="0"/>
                <a:hlinkClick r:id="rId4"/>
              </a:rPr>
              <a:t>Slides (ppt)</a:t>
            </a:r>
            <a:r>
              <a:rPr lang="en-US" sz="2200" dirty="0">
                <a:latin typeface="Tahoma" charset="0"/>
              </a:rPr>
              <a:t> </a:t>
            </a:r>
            <a:r>
              <a:rPr lang="en-US" sz="2200" dirty="0">
                <a:latin typeface="Tahoma" charset="0"/>
                <a:hlinkClick r:id="rId5"/>
              </a:rPr>
              <a:t>(pdf)</a:t>
            </a:r>
            <a:r>
              <a:rPr lang="en-US" sz="2200" dirty="0">
                <a:latin typeface="Tahoma" charset="0"/>
              </a:rPr>
              <a:t> </a:t>
            </a:r>
          </a:p>
        </p:txBody>
      </p:sp>
      <p:sp>
        <p:nvSpPr>
          <p:cNvPr id="28057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486FEB7-C7BC-2442-889E-F00F9BCF27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6"/>
          <a:stretch>
            <a:fillRect/>
          </a:stretch>
        </p:blipFill>
        <p:spPr>
          <a:xfrm>
            <a:off x="0" y="4221088"/>
            <a:ext cx="9144000" cy="2018805"/>
          </a:xfrm>
          <a:prstGeom prst="rect">
            <a:avLst/>
          </a:prstGeom>
        </p:spPr>
      </p:pic>
    </p:spTree>
    <p:extLst>
      <p:ext uri="{BB962C8B-B14F-4D97-AF65-F5344CB8AC3E}">
        <p14:creationId xmlns:p14="http://schemas.microsoft.com/office/powerpoint/2010/main" val="4070178831"/>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Data Retention</a:t>
            </a:r>
          </a:p>
        </p:txBody>
      </p:sp>
      <p:sp>
        <p:nvSpPr>
          <p:cNvPr id="256002" name="Content Placeholder 2"/>
          <p:cNvSpPr>
            <a:spLocks noGrp="1"/>
          </p:cNvSpPr>
          <p:nvPr>
            <p:ph idx="1"/>
          </p:nvPr>
        </p:nvSpPr>
        <p:spPr>
          <a:xfrm>
            <a:off x="228600" y="1055688"/>
            <a:ext cx="8610600" cy="5192712"/>
          </a:xfrm>
        </p:spPr>
        <p:txBody>
          <a:bodyPr/>
          <a:lstStyle/>
          <a:p>
            <a:r>
              <a:rPr lang="en-US" sz="2000" dirty="0"/>
              <a:t>Yu </a:t>
            </a:r>
            <a:r>
              <a:rPr lang="en-US" sz="2000" dirty="0" err="1"/>
              <a:t>Cai</a:t>
            </a:r>
            <a:r>
              <a:rPr lang="en-US" sz="2000" dirty="0"/>
              <a:t>, </a:t>
            </a:r>
            <a:r>
              <a:rPr lang="en-US" sz="2000" dirty="0" err="1"/>
              <a:t>Yixin</a:t>
            </a:r>
            <a:r>
              <a:rPr lang="en-US" sz="2000" dirty="0"/>
              <a:t> </a:t>
            </a:r>
            <a:r>
              <a:rPr lang="en-US" sz="2000" dirty="0" err="1"/>
              <a:t>Luo</a:t>
            </a:r>
            <a:r>
              <a:rPr lang="en-US" sz="2000" dirty="0"/>
              <a:t>, Erich F. </a:t>
            </a:r>
            <a:r>
              <a:rPr lang="en-US" sz="2000" dirty="0" err="1"/>
              <a:t>Haratsch</a:t>
            </a:r>
            <a:r>
              <a:rPr lang="en-US" sz="2000" dirty="0"/>
              <a:t>, Ken Mai, and Onur Mutlu,</a:t>
            </a:r>
            <a:br>
              <a:rPr lang="en-US" sz="2000" dirty="0"/>
            </a:br>
            <a:r>
              <a:rPr lang="en-US" sz="2000" b="1" dirty="0">
                <a:hlinkClick r:id="rId2"/>
              </a:rPr>
              <a:t>"Data Retention in MLC NAND Flash Memory: Characterization, Optimization and Recovery"</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200"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3" name="Picture 2"/>
          <p:cNvPicPr>
            <a:picLocks noChangeAspect="1"/>
          </p:cNvPicPr>
          <p:nvPr/>
        </p:nvPicPr>
        <p:blipFill>
          <a:blip r:embed="rId6"/>
          <a:stretch>
            <a:fillRect/>
          </a:stretch>
        </p:blipFill>
        <p:spPr>
          <a:xfrm>
            <a:off x="0" y="4077072"/>
            <a:ext cx="9144000" cy="2061523"/>
          </a:xfrm>
          <a:prstGeom prst="rect">
            <a:avLst/>
          </a:prstGeom>
        </p:spPr>
      </p:pic>
    </p:spTree>
    <p:extLst>
      <p:ext uri="{BB962C8B-B14F-4D97-AF65-F5344CB8AC3E}">
        <p14:creationId xmlns:p14="http://schemas.microsoft.com/office/powerpoint/2010/main" val="328649452"/>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r>
              <a:rPr lang="en-US" sz="2200" dirty="0"/>
              <a:t>Justin Meza, </a:t>
            </a:r>
            <a:r>
              <a:rPr lang="en-US" sz="2200" dirty="0" err="1"/>
              <a:t>Qiang</a:t>
            </a:r>
            <a:r>
              <a:rPr lang="en-US" sz="2200" dirty="0"/>
              <a:t> Wu, </a:t>
            </a:r>
            <a:r>
              <a:rPr lang="en-US" sz="2200" dirty="0" err="1"/>
              <a:t>Sanjeev</a:t>
            </a:r>
            <a:r>
              <a:rPr lang="en-US" sz="2200" dirty="0"/>
              <a:t> Kumar, and </a:t>
            </a:r>
            <a:r>
              <a:rPr lang="en-US" sz="2200" u="sng" dirty="0"/>
              <a:t>Onur Mutlu</a:t>
            </a:r>
            <a:r>
              <a:rPr lang="en-US" sz="2200" dirty="0"/>
              <a:t>,</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 [</a:t>
            </a:r>
            <a:r>
              <a:rPr lang="en-US" sz="2200" dirty="0">
                <a:hlinkClick r:id="rId7"/>
              </a:rPr>
              <a:t>Coverage on The Register</a:t>
            </a:r>
            <a:r>
              <a:rPr lang="en-US" sz="2200" dirty="0"/>
              <a:t>] [</a:t>
            </a:r>
            <a:r>
              <a:rPr lang="en-US" sz="2200" dirty="0">
                <a:hlinkClick r:id="rId8"/>
              </a:rPr>
              <a:t>Coverage on TechSpot</a:t>
            </a:r>
            <a:r>
              <a:rPr lang="en-US" sz="2200" dirty="0"/>
              <a:t>] [</a:t>
            </a:r>
            <a:r>
              <a:rPr lang="en-US" sz="2200" dirty="0">
                <a:hlinkClick r:id="rId9"/>
              </a:rPr>
              <a:t>Coverage on The Tech Report</a:t>
            </a:r>
            <a:r>
              <a:rPr lang="en-US" sz="2200" dirty="0"/>
              <a:t>] </a:t>
            </a:r>
          </a:p>
          <a:p>
            <a:endParaRPr lang="en-US" sz="2200" dirty="0"/>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10"/>
          <a:stretch>
            <a:fillRect/>
          </a:stretch>
        </p:blipFill>
        <p:spPr>
          <a:xfrm>
            <a:off x="0" y="4708054"/>
            <a:ext cx="9144000" cy="1313234"/>
          </a:xfrm>
          <a:prstGeom prst="rect">
            <a:avLst/>
          </a:prstGeom>
        </p:spPr>
      </p:pic>
    </p:spTree>
    <p:extLst>
      <p:ext uri="{BB962C8B-B14F-4D97-AF65-F5344CB8AC3E}">
        <p14:creationId xmlns:p14="http://schemas.microsoft.com/office/powerpoint/2010/main" val="3210902474"/>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Flash Memory Programming Vulnerabilities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1651584961"/>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Accurate and Online Channel Modeling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1055688"/>
            <a:ext cx="8915400" cy="5037608"/>
          </a:xfrm>
        </p:spPr>
        <p:txBody>
          <a:bodyPr/>
          <a:lstStyle/>
          <a:p>
            <a:r>
              <a:rPr lang="en-US" sz="2000" dirty="0" err="1"/>
              <a:t>Yixin</a:t>
            </a:r>
            <a:r>
              <a:rPr lang="en-US" sz="2000" dirty="0"/>
              <a:t> Luo, </a:t>
            </a:r>
            <a:r>
              <a:rPr lang="en-US" sz="2000" dirty="0" err="1"/>
              <a:t>Saugata</a:t>
            </a:r>
            <a:r>
              <a:rPr lang="en-US" sz="2000" dirty="0"/>
              <a:t> </a:t>
            </a:r>
            <a:r>
              <a:rPr lang="en-US" sz="2000" dirty="0" err="1"/>
              <a:t>Ghose</a:t>
            </a:r>
            <a:r>
              <a:rPr lang="en-US" sz="2000" dirty="0"/>
              <a:t>,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"Enabling Accurate and Practical Online Flash Channel Modeling for Modern MLC NAND Flash Memory"</a:t>
            </a:r>
            <a:br>
              <a:rPr lang="en-US" sz="2000" dirty="0"/>
            </a:br>
            <a:r>
              <a:rPr lang="en-US" sz="2000" i="1" dirty="0"/>
              <a:t>to appear in </a:t>
            </a:r>
            <a:r>
              <a:rPr lang="en-US" sz="2000" i="1" dirty="0">
                <a:hlinkClick r:id="rId3"/>
              </a:rPr>
              <a:t>IEEE Journal on Selected Areas in Communications</a:t>
            </a:r>
            <a:r>
              <a:rPr lang="en-US" sz="2000" i="1" dirty="0"/>
              <a:t> (</a:t>
            </a:r>
            <a:r>
              <a:rPr lang="en-US" sz="2000" b="1" i="1" dirty="0"/>
              <a:t>JSAC</a:t>
            </a:r>
            <a:r>
              <a:rPr lang="en-US" sz="2000" i="1" dirty="0"/>
              <a:t>)</a:t>
            </a:r>
            <a:r>
              <a:rPr lang="en-US" sz="2000" dirty="0"/>
              <a:t>, 2016. </a:t>
            </a:r>
            <a:endParaRPr lang="en-US" dirty="0">
              <a:latin typeface="Tahoma" charset="0"/>
            </a:endParaRPr>
          </a:p>
          <a:p>
            <a:endParaRPr lang="en-US" dirty="0">
              <a:latin typeface="Tahoma" charset="0"/>
            </a:endParaRPr>
          </a:p>
          <a:p>
            <a:endParaRPr lang="en-US" dirty="0">
              <a:latin typeface="Tahoma" charset="0"/>
            </a:endParaRPr>
          </a:p>
        </p:txBody>
      </p:sp>
      <p:pic>
        <p:nvPicPr>
          <p:cNvPr id="3" name="Picture 2"/>
          <p:cNvPicPr>
            <a:picLocks noChangeAspect="1"/>
          </p:cNvPicPr>
          <p:nvPr/>
        </p:nvPicPr>
        <p:blipFill>
          <a:blip r:embed="rId4"/>
          <a:stretch>
            <a:fillRect/>
          </a:stretch>
        </p:blipFill>
        <p:spPr>
          <a:xfrm>
            <a:off x="292100" y="3726780"/>
            <a:ext cx="8559800" cy="2222500"/>
          </a:xfrm>
          <a:prstGeom prst="rect">
            <a:avLst/>
          </a:prstGeom>
        </p:spPr>
      </p:pic>
    </p:spTree>
    <p:extLst>
      <p:ext uri="{BB962C8B-B14F-4D97-AF65-F5344CB8AC3E}">
        <p14:creationId xmlns:p14="http://schemas.microsoft.com/office/powerpoint/2010/main" val="2289716862"/>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More on DRAM Refresh</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968853211"/>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14381"/>
            <a:ext cx="6912768" cy="648072"/>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11044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Summary: Refresh-Access Parallelization</a:t>
            </a:r>
          </a:p>
        </p:txBody>
      </p:sp>
      <p:sp>
        <p:nvSpPr>
          <p:cNvPr id="3" name="Content Placeholder 2"/>
          <p:cNvSpPr>
            <a:spLocks noGrp="1"/>
          </p:cNvSpPr>
          <p:nvPr>
            <p:ph idx="1"/>
          </p:nvPr>
        </p:nvSpPr>
        <p:spPr>
          <a:xfrm>
            <a:off x="304800" y="1143000"/>
            <a:ext cx="8534400" cy="5334000"/>
          </a:xfrm>
        </p:spPr>
        <p:txBody>
          <a:bodyPr>
            <a:noAutofit/>
          </a:bodyPr>
          <a:lstStyle/>
          <a:p>
            <a:r>
              <a:rPr lang="en-US" sz="2400" dirty="0"/>
              <a:t>DRAM </a:t>
            </a:r>
            <a:r>
              <a:rPr lang="en-US" sz="2400" b="1" dirty="0"/>
              <a:t>refresh interferes with memory accesses</a:t>
            </a:r>
            <a:r>
              <a:rPr lang="en-US" sz="2400" dirty="0"/>
              <a:t> </a:t>
            </a:r>
          </a:p>
          <a:p>
            <a:pPr lvl="1"/>
            <a:r>
              <a:rPr lang="en-US" sz="2000" dirty="0">
                <a:solidFill>
                  <a:srgbClr val="FF0000"/>
                </a:solidFill>
              </a:rPr>
              <a:t>Degrades system performance and energy efficiency</a:t>
            </a:r>
          </a:p>
          <a:p>
            <a:pPr lvl="1"/>
            <a:r>
              <a:rPr lang="en-US" sz="2000" dirty="0">
                <a:solidFill>
                  <a:srgbClr val="FF0000"/>
                </a:solidFill>
              </a:rPr>
              <a:t>Becomes exacerbated as DRAM density increases</a:t>
            </a:r>
          </a:p>
          <a:p>
            <a:r>
              <a:rPr lang="en-US" sz="2400" u="sng" dirty="0"/>
              <a:t>Goal</a:t>
            </a:r>
            <a:r>
              <a:rPr lang="en-US" sz="2400" dirty="0"/>
              <a:t>: Serve memory accesses in parallel with refreshes to reduce refresh interference on demand requests</a:t>
            </a:r>
          </a:p>
          <a:p>
            <a:r>
              <a:rPr lang="en-US" sz="2400" u="sng" dirty="0"/>
              <a:t>Our mechanisms</a:t>
            </a:r>
            <a:r>
              <a:rPr lang="en-US" sz="2400" dirty="0"/>
              <a:t>:</a:t>
            </a:r>
          </a:p>
          <a:p>
            <a:pPr lvl="1"/>
            <a:r>
              <a:rPr lang="en-US" sz="2000" dirty="0"/>
              <a:t>1. Enable more parallelization between refreshes and accesses across different banks with </a:t>
            </a:r>
            <a:r>
              <a:rPr lang="en-US" sz="2000" dirty="0">
                <a:solidFill>
                  <a:srgbClr val="064FBA"/>
                </a:solidFill>
              </a:rPr>
              <a:t>new per-bank refresh scheduling algorithms</a:t>
            </a:r>
          </a:p>
          <a:p>
            <a:pPr lvl="1"/>
            <a:r>
              <a:rPr lang="en-US" sz="2000" dirty="0"/>
              <a:t>2. Enable serving accesses concurrently with refreshes in the same bank by </a:t>
            </a:r>
            <a:r>
              <a:rPr lang="en-US" sz="2000" dirty="0">
                <a:solidFill>
                  <a:srgbClr val="064FBA"/>
                </a:solidFill>
              </a:rPr>
              <a:t>exploiting parallelism across DRAM subarrays</a:t>
            </a:r>
          </a:p>
          <a:p>
            <a:r>
              <a:rPr lang="en-US" sz="2400" dirty="0"/>
              <a:t>Improve system performance and energy efficiency for a wide variety of different workloads and DRAM densities</a:t>
            </a:r>
          </a:p>
          <a:p>
            <a:pPr lvl="1"/>
            <a:r>
              <a:rPr lang="en-US" sz="2000" dirty="0"/>
              <a:t>20.2% and 9.0% for 8-core systems using 32Gb DRAM at low cost</a:t>
            </a:r>
          </a:p>
          <a:p>
            <a:pPr lvl="1"/>
            <a:r>
              <a:rPr lang="en-US" sz="2000" dirty="0"/>
              <a:t>Very close to the ideal scheme without refreshes</a:t>
            </a:r>
          </a:p>
          <a:p>
            <a:pPr marL="457200" lvl="1" indent="0">
              <a:buNone/>
            </a:pPr>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Rectangle 9"/>
          <p:cNvSpPr>
            <a:spLocks noChangeArrowheads="1"/>
          </p:cNvSpPr>
          <p:nvPr/>
        </p:nvSpPr>
        <p:spPr bwMode="auto">
          <a:xfrm>
            <a:off x="179461" y="6525344"/>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Chang+,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Improving DRAM Performance by Parallelizing Refreshes with Accesses</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HPCA 2014.</a:t>
            </a:r>
          </a:p>
        </p:txBody>
      </p:sp>
    </p:spTree>
    <p:extLst>
      <p:ext uri="{BB962C8B-B14F-4D97-AF65-F5344CB8AC3E}">
        <p14:creationId xmlns:p14="http://schemas.microsoft.com/office/powerpoint/2010/main" val="3206711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Refresh Penalty</a:t>
            </a:r>
          </a:p>
        </p:txBody>
      </p:sp>
      <p:grpSp>
        <p:nvGrpSpPr>
          <p:cNvPr id="13" name="Group 12"/>
          <p:cNvGrpSpPr/>
          <p:nvPr/>
        </p:nvGrpSpPr>
        <p:grpSpPr>
          <a:xfrm>
            <a:off x="489662" y="2951035"/>
            <a:ext cx="2329738" cy="1352803"/>
            <a:chOff x="575594" y="1712784"/>
            <a:chExt cx="2329738" cy="1352803"/>
          </a:xfrm>
        </p:grpSpPr>
        <p:grpSp>
          <p:nvGrpSpPr>
            <p:cNvPr id="12" name="Group 11"/>
            <p:cNvGrpSpPr/>
            <p:nvPr/>
          </p:nvGrpSpPr>
          <p:grpSpPr>
            <a:xfrm>
              <a:off x="575594" y="1751733"/>
              <a:ext cx="2329738" cy="1258166"/>
              <a:chOff x="718262" y="1751733"/>
              <a:chExt cx="2329738" cy="1258166"/>
            </a:xfrm>
          </p:grpSpPr>
          <p:grpSp>
            <p:nvGrpSpPr>
              <p:cNvPr id="8" name="Group 7"/>
              <p:cNvGrpSpPr/>
              <p:nvPr/>
            </p:nvGrpSpPr>
            <p:grpSpPr>
              <a:xfrm>
                <a:off x="752268" y="1751733"/>
                <a:ext cx="2295732" cy="1258166"/>
                <a:chOff x="218869" y="1446934"/>
                <a:chExt cx="2295732" cy="1258166"/>
              </a:xfrm>
            </p:grpSpPr>
            <p:sp>
              <p:nvSpPr>
                <p:cNvPr id="5" name="R"/>
                <p:cNvSpPr/>
                <p:nvPr/>
              </p:nvSpPr>
              <p:spPr>
                <a:xfrm>
                  <a:off x="218869" y="1447800"/>
                  <a:ext cx="2295732" cy="1257300"/>
                </a:xfrm>
                <a:prstGeom prst="roundRect">
                  <a:avLst>
                    <a:gd name="adj" fmla="val 549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6" name="R"/>
                <p:cNvSpPr/>
                <p:nvPr/>
              </p:nvSpPr>
              <p:spPr>
                <a:xfrm rot="16200000">
                  <a:off x="1577568" y="1771217"/>
                  <a:ext cx="1258166"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7" name="R"/>
              <p:cNvSpPr/>
              <p:nvPr/>
            </p:nvSpPr>
            <p:spPr>
              <a:xfrm>
                <a:off x="718262" y="2194718"/>
                <a:ext cx="1710406"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Processor</a:t>
                </a:r>
              </a:p>
            </p:txBody>
          </p:sp>
        </p:grpSp>
        <p:sp>
          <p:nvSpPr>
            <p:cNvPr id="43" name="MC text"/>
            <p:cNvSpPr/>
            <p:nvPr/>
          </p:nvSpPr>
          <p:spPr>
            <a:xfrm rot="16200000">
              <a:off x="1891852" y="2084386"/>
              <a:ext cx="1352803" cy="60959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gr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9" name="Left-Right Arrow 8"/>
          <p:cNvSpPr/>
          <p:nvPr/>
        </p:nvSpPr>
        <p:spPr>
          <a:xfrm>
            <a:off x="2895600" y="3276600"/>
            <a:ext cx="1309917"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DRAM"/>
          <p:cNvSpPr/>
          <p:nvPr/>
        </p:nvSpPr>
        <p:spPr>
          <a:xfrm>
            <a:off x="4296014" y="2989984"/>
            <a:ext cx="2057400" cy="1258166"/>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DRAM</a:t>
            </a:r>
          </a:p>
        </p:txBody>
      </p:sp>
      <p:sp>
        <p:nvSpPr>
          <p:cNvPr id="14" name="Ref"/>
          <p:cNvSpPr/>
          <p:nvPr/>
        </p:nvSpPr>
        <p:spPr>
          <a:xfrm>
            <a:off x="2279715" y="3409953"/>
            <a:ext cx="1097280" cy="260805"/>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Refresh</a:t>
            </a:r>
          </a:p>
        </p:txBody>
      </p:sp>
      <p:sp>
        <p:nvSpPr>
          <p:cNvPr id="41" name="read"/>
          <p:cNvSpPr/>
          <p:nvPr/>
        </p:nvSpPr>
        <p:spPr>
          <a:xfrm>
            <a:off x="2279715" y="3552752"/>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Read</a:t>
            </a:r>
          </a:p>
        </p:txBody>
      </p:sp>
      <p:sp>
        <p:nvSpPr>
          <p:cNvPr id="44" name="data"/>
          <p:cNvSpPr/>
          <p:nvPr/>
        </p:nvSpPr>
        <p:spPr>
          <a:xfrm>
            <a:off x="4440556" y="3752851"/>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Data</a:t>
            </a: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59989" y="4324353"/>
            <a:ext cx="435217" cy="419098"/>
          </a:xfrm>
          <a:prstGeom prst="rect">
            <a:avLst/>
          </a:prstGeom>
        </p:spPr>
      </p:pic>
      <p:grpSp>
        <p:nvGrpSpPr>
          <p:cNvPr id="52" name="Group 51"/>
          <p:cNvGrpSpPr/>
          <p:nvPr/>
        </p:nvGrpSpPr>
        <p:grpSpPr>
          <a:xfrm>
            <a:off x="6044671" y="2457451"/>
            <a:ext cx="2692612" cy="2219276"/>
            <a:chOff x="6130603" y="1219200"/>
            <a:chExt cx="2692612" cy="2219276"/>
          </a:xfrm>
        </p:grpSpPr>
        <p:grpSp>
          <p:nvGrpSpPr>
            <p:cNvPr id="19" name="Group 18"/>
            <p:cNvGrpSpPr/>
            <p:nvPr/>
          </p:nvGrpSpPr>
          <p:grpSpPr>
            <a:xfrm>
              <a:off x="6794502" y="1386092"/>
              <a:ext cx="1663698" cy="1691003"/>
              <a:chOff x="6794502" y="899797"/>
              <a:chExt cx="1663698" cy="1691003"/>
            </a:xfrm>
          </p:grpSpPr>
          <p:cxnSp>
            <p:nvCxnSpPr>
              <p:cNvPr id="20" name="Straight Arrow Connector 19"/>
              <p:cNvCxnSpPr/>
              <p:nvPr/>
            </p:nvCxnSpPr>
            <p:spPr>
              <a:xfrm flipH="1">
                <a:off x="6794502" y="1287153"/>
                <a:ext cx="16636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6988345" y="1301115"/>
                <a:ext cx="1241256" cy="1289685"/>
                <a:chOff x="3145581" y="1582420"/>
                <a:chExt cx="1482167" cy="1615192"/>
              </a:xfrm>
            </p:grpSpPr>
            <p:cxnSp>
              <p:nvCxnSpPr>
                <p:cNvPr id="23" name="Straight Arrow Connector 22"/>
                <p:cNvCxnSpPr/>
                <p:nvPr/>
              </p:nvCxnSpPr>
              <p:spPr>
                <a:xfrm>
                  <a:off x="4399148" y="2917386"/>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170550" y="2802737"/>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V="1">
                  <a:off x="4399148" y="2802738"/>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689709" y="1737098"/>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469196" y="1880461"/>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flipV="1">
                  <a:off x="3908674"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469196" y="1978413"/>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908674" y="2207013"/>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299074" y="2207013"/>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flipV="1">
                  <a:off x="3469195"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3689709" y="1582420"/>
                  <a:ext cx="1" cy="176039"/>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3145581" y="2207013"/>
                  <a:ext cx="153494" cy="129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4399148" y="2319211"/>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4170550" y="2452811"/>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0800000">
                  <a:off x="3995269" y="2207015"/>
                  <a:ext cx="403880" cy="228599"/>
                </a:xfrm>
                <a:prstGeom prst="bentConnector3">
                  <a:avLst>
                    <a:gd name="adj1" fmla="val -8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22" name="Straight Arrow Connector 21"/>
              <p:cNvCxnSpPr/>
              <p:nvPr/>
            </p:nvCxnSpPr>
            <p:spPr>
              <a:xfrm flipV="1">
                <a:off x="6988659" y="899797"/>
                <a:ext cx="0" cy="169100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7486984" y="2987872"/>
              <a:ext cx="119981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40" name="TextBox 39"/>
            <p:cNvSpPr txBox="1"/>
            <p:nvPr/>
          </p:nvSpPr>
          <p:spPr>
            <a:xfrm>
              <a:off x="7620000" y="1754285"/>
              <a:ext cx="1203215" cy="590931"/>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Access</a:t>
              </a:r>
              <a:br>
                <a:rPr kumimoji="0" lang="en-US" sz="2000" b="1" i="1" u="none" strike="noStrike" kern="1200" cap="none" spc="0" normalizeH="0" baseline="0" noProof="0" dirty="0">
                  <a:ln>
                    <a:noFill/>
                  </a:ln>
                  <a:solidFill>
                    <a:prstClr val="black"/>
                  </a:solidFill>
                  <a:effectLst/>
                  <a:uLnTx/>
                  <a:uFillTx/>
                  <a:latin typeface="Calibri"/>
                  <a:ea typeface="+mn-ea"/>
                  <a:cs typeface="+mn-cs"/>
                </a:rPr>
              </a:br>
              <a:r>
                <a:rPr kumimoji="0" lang="en-US" sz="2000" b="1" i="1" u="none" strike="noStrike" kern="1200" cap="none" spc="0" normalizeH="0" baseline="0" noProof="0" dirty="0">
                  <a:ln>
                    <a:noFill/>
                  </a:ln>
                  <a:solidFill>
                    <a:prstClr val="black"/>
                  </a:solidFill>
                  <a:effectLst/>
                  <a:uLnTx/>
                  <a:uFillTx/>
                  <a:latin typeface="Calibri"/>
                  <a:ea typeface="+mn-ea"/>
                  <a:cs typeface="+mn-cs"/>
                </a:rPr>
                <a:t>transistor</a:t>
              </a:r>
            </a:p>
          </p:txBody>
        </p:sp>
        <p:cxnSp>
          <p:nvCxnSpPr>
            <p:cNvPr id="46" name="Straight Connector 45"/>
            <p:cNvCxnSpPr/>
            <p:nvPr/>
          </p:nvCxnSpPr>
          <p:spPr>
            <a:xfrm flipV="1">
              <a:off x="6130603" y="1219200"/>
              <a:ext cx="663899" cy="120985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130603" y="2429055"/>
              <a:ext cx="922014" cy="10094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54" name="new lock"/>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910494" y="3157894"/>
            <a:ext cx="956906" cy="956906"/>
          </a:xfrm>
          <a:prstGeom prst="rect">
            <a:avLst/>
          </a:prstGeom>
        </p:spPr>
      </p:pic>
      <p:sp>
        <p:nvSpPr>
          <p:cNvPr id="45" name="capa"/>
          <p:cNvSpPr/>
          <p:nvPr/>
        </p:nvSpPr>
        <p:spPr>
          <a:xfrm>
            <a:off x="7760782" y="3744943"/>
            <a:ext cx="393192" cy="23774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leftover charge"/>
          <p:cNvSpPr/>
          <p:nvPr/>
        </p:nvSpPr>
        <p:spPr>
          <a:xfrm>
            <a:off x="7760782" y="3894693"/>
            <a:ext cx="393192" cy="8799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discharge"/>
          <p:cNvGrpSpPr/>
          <p:nvPr/>
        </p:nvGrpSpPr>
        <p:grpSpPr>
          <a:xfrm>
            <a:off x="7036970" y="3494977"/>
            <a:ext cx="1297143" cy="699989"/>
            <a:chOff x="7036970" y="3494977"/>
            <a:chExt cx="1297143" cy="699989"/>
          </a:xfrm>
        </p:grpSpPr>
        <p:sp>
          <p:nvSpPr>
            <p:cNvPr id="15" name="Oval 14"/>
            <p:cNvSpPr/>
            <p:nvPr/>
          </p:nvSpPr>
          <p:spPr>
            <a:xfrm>
              <a:off x="7555314" y="3494977"/>
              <a:ext cx="778799" cy="699989"/>
            </a:xfrm>
            <a:prstGeom prst="ellipse">
              <a:avLst/>
            </a:prstGeom>
            <a:solidFill>
              <a:srgbClr val="FF0000">
                <a:alpha val="10000"/>
              </a:srgbClr>
            </a:solid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Lightning Bolt 16"/>
            <p:cNvSpPr/>
            <p:nvPr/>
          </p:nvSpPr>
          <p:spPr>
            <a:xfrm>
              <a:off x="7036970" y="3691897"/>
              <a:ext cx="463157" cy="488205"/>
            </a:xfrm>
            <a:prstGeom prst="lightningBol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51" name="recharge"/>
          <p:cNvGrpSpPr/>
          <p:nvPr/>
        </p:nvGrpSpPr>
        <p:grpSpPr>
          <a:xfrm>
            <a:off x="7036970" y="3494977"/>
            <a:ext cx="1297143" cy="699989"/>
            <a:chOff x="7036970" y="3494977"/>
            <a:chExt cx="1297143" cy="699989"/>
          </a:xfrm>
        </p:grpSpPr>
        <p:sp>
          <p:nvSpPr>
            <p:cNvPr id="53" name="Oval 52"/>
            <p:cNvSpPr/>
            <p:nvPr/>
          </p:nvSpPr>
          <p:spPr>
            <a:xfrm>
              <a:off x="7555314" y="3494977"/>
              <a:ext cx="778799" cy="699989"/>
            </a:xfrm>
            <a:prstGeom prst="ellipse">
              <a:avLst/>
            </a:prstGeom>
            <a:solidFill>
              <a:srgbClr val="6699FF">
                <a:alpha val="10000"/>
              </a:srgbClr>
            </a:solidFill>
            <a:ln w="57150">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Lightning Bolt 54"/>
            <p:cNvSpPr/>
            <p:nvPr/>
          </p:nvSpPr>
          <p:spPr>
            <a:xfrm>
              <a:off x="7036970" y="3691897"/>
              <a:ext cx="463157" cy="488205"/>
            </a:xfrm>
            <a:prstGeom prst="lightningBolt">
              <a:avLst/>
            </a:prstGeom>
            <a:solidFill>
              <a:srgbClr val="6699FF"/>
            </a:solidFill>
            <a:ln>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8" name="refresh penalty"/>
          <p:cNvSpPr txBox="1"/>
          <p:nvPr/>
        </p:nvSpPr>
        <p:spPr>
          <a:xfrm>
            <a:off x="828884" y="4805610"/>
            <a:ext cx="499460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FF0000"/>
                </a:solidFill>
                <a:effectLst/>
                <a:uLnTx/>
                <a:uFillTx/>
                <a:latin typeface="Calibri"/>
                <a:ea typeface="+mn-ea"/>
                <a:cs typeface="+mn-cs"/>
              </a:rPr>
              <a:t>Refresh delays requests by 100s of ns</a:t>
            </a:r>
          </a:p>
        </p:txBody>
      </p:sp>
      <p:grpSp>
        <p:nvGrpSpPr>
          <p:cNvPr id="3" name="cover"/>
          <p:cNvGrpSpPr/>
          <p:nvPr/>
        </p:nvGrpSpPr>
        <p:grpSpPr>
          <a:xfrm>
            <a:off x="0" y="1295399"/>
            <a:ext cx="9144000" cy="5410201"/>
            <a:chOff x="0" y="1295399"/>
            <a:chExt cx="9144000" cy="5410201"/>
          </a:xfrm>
        </p:grpSpPr>
        <p:sp>
          <p:nvSpPr>
            <p:cNvPr id="48"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1" u="none" strike="noStrike" kern="1200" cap="none" spc="0" normalizeH="0" baseline="0" noProof="0" dirty="0">
                <a:ln>
                  <a:noFill/>
                </a:ln>
                <a:solidFill>
                  <a:prstClr val="white"/>
                </a:solidFill>
                <a:effectLst/>
                <a:uLnTx/>
                <a:uFillTx/>
                <a:latin typeface="Calibri"/>
                <a:ea typeface="+mn-ea"/>
                <a:cs typeface="+mn-cs"/>
              </a:endParaRPr>
            </a:p>
          </p:txBody>
        </p:sp>
        <p:sp>
          <p:nvSpPr>
            <p:cNvPr id="16" name="Rectangle 15"/>
            <p:cNvSpPr/>
            <p:nvPr/>
          </p:nvSpPr>
          <p:spPr>
            <a:xfrm rot="21013284">
              <a:off x="205573" y="3564934"/>
              <a:ext cx="8839728" cy="707886"/>
            </a:xfrm>
            <a:prstGeom prst="rect">
              <a:avLst/>
            </a:prstGeom>
            <a:solidFill>
              <a:srgbClr val="FF0000"/>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prstClr val="white"/>
                  </a:solidFill>
                  <a:effectLst/>
                  <a:uLnTx/>
                  <a:uFillTx/>
                  <a:latin typeface="Calibri"/>
                  <a:ea typeface="+mn-ea"/>
                  <a:cs typeface="+mn-cs"/>
                </a:rPr>
                <a:t>Refresh interferes with memory accesses</a:t>
              </a:r>
            </a:p>
          </p:txBody>
        </p:sp>
      </p:grpSp>
    </p:spTree>
    <p:extLst>
      <p:ext uri="{BB962C8B-B14F-4D97-AF65-F5344CB8AC3E}">
        <p14:creationId xmlns:p14="http://schemas.microsoft.com/office/powerpoint/2010/main" val="587595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par>
                                <p:cTn id="7" presetID="1" presetClass="entr" presetSubtype="0" fill="hold" grpId="0" nodeType="withEffect">
                                  <p:stCondLst>
                                    <p:cond delay="2890"/>
                                  </p:stCondLst>
                                  <p:childTnLst>
                                    <p:set>
                                      <p:cBhvr>
                                        <p:cTn id="8" dur="1" fill="hold">
                                          <p:stCondLst>
                                            <p:cond delay="0"/>
                                          </p:stCondLst>
                                        </p:cTn>
                                        <p:tgtEl>
                                          <p:spTgt spid="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22" presetClass="exit" presetSubtype="1" fill="hold" grpId="1" nodeType="withEffect">
                                  <p:stCondLst>
                                    <p:cond delay="700"/>
                                  </p:stCondLst>
                                  <p:childTnLst>
                                    <p:animEffect transition="out" filter="wipe(up)">
                                      <p:cBhvr>
                                        <p:cTn id="16" dur="3300"/>
                                        <p:tgtEl>
                                          <p:spTgt spid="45"/>
                                        </p:tgtEl>
                                      </p:cBhvr>
                                    </p:animEffect>
                                    <p:set>
                                      <p:cBhvr>
                                        <p:cTn id="17" dur="1" fill="hold">
                                          <p:stCondLst>
                                            <p:cond delay="3299"/>
                                          </p:stCondLst>
                                        </p:cTn>
                                        <p:tgtEl>
                                          <p:spTgt spid="4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2" nodeType="click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par>
                                <p:cTn id="22" presetID="42" presetClass="path" presetSubtype="0" accel="50000" decel="50000" fill="hold" grpId="0" nodeType="withEffect">
                                  <p:stCondLst>
                                    <p:cond delay="0"/>
                                  </p:stCondLst>
                                  <p:childTnLst>
                                    <p:animMotion origin="layout" path="M 1.66667E-6 1.85185E-6 L 0.28646 -0.00232 " pathEditMode="relative" rAng="0" ptsTypes="AA">
                                      <p:cBhvr>
                                        <p:cTn id="23" dur="2000" fill="hold"/>
                                        <p:tgtEl>
                                          <p:spTgt spid="14"/>
                                        </p:tgtEl>
                                        <p:attrNameLst>
                                          <p:attrName>ppt_x</p:attrName>
                                          <p:attrName>ppt_y</p:attrName>
                                        </p:attrNameLst>
                                      </p:cBhvr>
                                      <p:rCtr x="14323" y="-116"/>
                                    </p:animMotion>
                                  </p:childTnLst>
                                </p:cTn>
                              </p:par>
                              <p:par>
                                <p:cTn id="24" presetID="1" presetClass="exit" presetSubtype="0" fill="hold" grpId="1" nodeType="withEffect">
                                  <p:stCondLst>
                                    <p:cond delay="2000"/>
                                  </p:stCondLst>
                                  <p:childTnLst>
                                    <p:set>
                                      <p:cBhvr>
                                        <p:cTn id="25" dur="1" fill="hold">
                                          <p:stCondLst>
                                            <p:cond delay="0"/>
                                          </p:stCondLst>
                                        </p:cTn>
                                        <p:tgtEl>
                                          <p:spTgt spid="14"/>
                                        </p:tgtEl>
                                        <p:attrNameLst>
                                          <p:attrName>style.visibility</p:attrName>
                                        </p:attrNameLst>
                                      </p:cBhvr>
                                      <p:to>
                                        <p:strVal val="hidden"/>
                                      </p:to>
                                    </p:set>
                                  </p:childTnLst>
                                </p:cTn>
                              </p:par>
                              <p:par>
                                <p:cTn id="26" presetID="1" presetClass="emph" presetSubtype="2" fill="hold" nodeType="withEffect">
                                  <p:stCondLst>
                                    <p:cond delay="2000"/>
                                  </p:stCondLst>
                                  <p:childTnLst>
                                    <p:animClr clrSpc="rgb" dir="cw">
                                      <p:cBhvr>
                                        <p:cTn id="27" dur="2000" fill="hold"/>
                                        <p:tgtEl>
                                          <p:spTgt spid="11"/>
                                        </p:tgtEl>
                                        <p:attrNameLst>
                                          <p:attrName>fillcolor</p:attrName>
                                        </p:attrNameLst>
                                      </p:cBhvr>
                                      <p:to>
                                        <a:schemeClr val="accent2"/>
                                      </p:to>
                                    </p:animClr>
                                    <p:set>
                                      <p:cBhvr>
                                        <p:cTn id="28" dur="2000" fill="hold"/>
                                        <p:tgtEl>
                                          <p:spTgt spid="11"/>
                                        </p:tgtEl>
                                        <p:attrNameLst>
                                          <p:attrName>fill.type</p:attrName>
                                        </p:attrNameLst>
                                      </p:cBhvr>
                                      <p:to>
                                        <p:strVal val="solid"/>
                                      </p:to>
                                    </p:set>
                                    <p:set>
                                      <p:cBhvr>
                                        <p:cTn id="29" dur="2000" fill="hold"/>
                                        <p:tgtEl>
                                          <p:spTgt spid="11"/>
                                        </p:tgtEl>
                                        <p:attrNameLst>
                                          <p:attrName>fill.on</p:attrName>
                                        </p:attrNameLst>
                                      </p:cBhvr>
                                      <p:to>
                                        <p:strVal val="true"/>
                                      </p:to>
                                    </p:set>
                                  </p:childTnLst>
                                </p:cTn>
                              </p:par>
                              <p:par>
                                <p:cTn id="30" presetID="1" presetClass="entr" presetSubtype="0" fill="hold" nodeType="withEffect">
                                  <p:stCondLst>
                                    <p:cond delay="3900"/>
                                  </p:stCondLst>
                                  <p:childTnLst>
                                    <p:set>
                                      <p:cBhvr>
                                        <p:cTn id="31" dur="1" fill="hold">
                                          <p:stCondLst>
                                            <p:cond delay="0"/>
                                          </p:stCondLst>
                                        </p:cTn>
                                        <p:tgtEl>
                                          <p:spTgt spid="54"/>
                                        </p:tgtEl>
                                        <p:attrNameLst>
                                          <p:attrName>style.visibility</p:attrName>
                                        </p:attrNameLst>
                                      </p:cBhvr>
                                      <p:to>
                                        <p:strVal val="visible"/>
                                      </p:to>
                                    </p:set>
                                  </p:childTnLst>
                                </p:cTn>
                              </p:par>
                              <p:par>
                                <p:cTn id="32" presetID="22" presetClass="entr" presetSubtype="4" fill="hold" grpId="2" nodeType="withEffect">
                                  <p:stCondLst>
                                    <p:cond delay="390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4000"/>
                                        <p:tgtEl>
                                          <p:spTgt spid="45"/>
                                        </p:tgtEl>
                                      </p:cBhvr>
                                    </p:animEffect>
                                  </p:childTnLst>
                                </p:cTn>
                              </p:par>
                              <p:par>
                                <p:cTn id="35" presetID="1" presetClass="exit" presetSubtype="0" fill="hold" nodeType="withEffect">
                                  <p:stCondLst>
                                    <p:cond delay="2100"/>
                                  </p:stCondLst>
                                  <p:childTnLst>
                                    <p:set>
                                      <p:cBhvr>
                                        <p:cTn id="36" dur="1" fill="hold">
                                          <p:stCondLst>
                                            <p:cond delay="0"/>
                                          </p:stCondLst>
                                        </p:cTn>
                                        <p:tgtEl>
                                          <p:spTgt spid="18"/>
                                        </p:tgtEl>
                                        <p:attrNameLst>
                                          <p:attrName>style.visibility</p:attrName>
                                        </p:attrNameLst>
                                      </p:cBhvr>
                                      <p:to>
                                        <p:strVal val="hidden"/>
                                      </p:to>
                                    </p:set>
                                  </p:childTnLst>
                                </p:cTn>
                              </p:par>
                              <p:par>
                                <p:cTn id="37" presetID="1" presetClass="entr" presetSubtype="0" fill="hold" nodeType="withEffect">
                                  <p:stCondLst>
                                    <p:cond delay="210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nodeType="clickEffect">
                                  <p:stCondLst>
                                    <p:cond delay="0"/>
                                  </p:stCondLst>
                                  <p:childTnLst>
                                    <p:set>
                                      <p:cBhvr>
                                        <p:cTn id="50" dur="1" fill="hold">
                                          <p:stCondLst>
                                            <p:cond delay="0"/>
                                          </p:stCondLst>
                                        </p:cTn>
                                        <p:tgtEl>
                                          <p:spTgt spid="54"/>
                                        </p:tgtEl>
                                        <p:attrNameLst>
                                          <p:attrName>style.visibility</p:attrName>
                                        </p:attrNameLst>
                                      </p:cBhvr>
                                      <p:to>
                                        <p:strVal val="hidden"/>
                                      </p:to>
                                    </p:set>
                                  </p:childTnLst>
                                </p:cTn>
                              </p:par>
                              <p:par>
                                <p:cTn id="51" presetID="1" presetClass="emph" presetSubtype="2" fill="hold" nodeType="withEffect">
                                  <p:stCondLst>
                                    <p:cond delay="0"/>
                                  </p:stCondLst>
                                  <p:childTnLst>
                                    <p:animClr clrSpc="rgb" dir="cw">
                                      <p:cBhvr>
                                        <p:cTn id="52" dur="100" fill="hold"/>
                                        <p:tgtEl>
                                          <p:spTgt spid="11"/>
                                        </p:tgtEl>
                                        <p:attrNameLst>
                                          <p:attrName>fillcolor</p:attrName>
                                        </p:attrNameLst>
                                      </p:cBhvr>
                                      <p:to>
                                        <a:schemeClr val="bg1"/>
                                      </p:to>
                                    </p:animClr>
                                    <p:set>
                                      <p:cBhvr>
                                        <p:cTn id="53" dur="100" fill="hold"/>
                                        <p:tgtEl>
                                          <p:spTgt spid="11"/>
                                        </p:tgtEl>
                                        <p:attrNameLst>
                                          <p:attrName>fill.type</p:attrName>
                                        </p:attrNameLst>
                                      </p:cBhvr>
                                      <p:to>
                                        <p:strVal val="solid"/>
                                      </p:to>
                                    </p:set>
                                    <p:set>
                                      <p:cBhvr>
                                        <p:cTn id="54" dur="100" fill="hold"/>
                                        <p:tgtEl>
                                          <p:spTgt spid="11"/>
                                        </p:tgtEl>
                                        <p:attrNameLst>
                                          <p:attrName>fill.on</p:attrName>
                                        </p:attrNameLst>
                                      </p:cBhvr>
                                      <p:to>
                                        <p:strVal val="true"/>
                                      </p:to>
                                    </p:set>
                                  </p:childTnLst>
                                </p:cTn>
                              </p:par>
                              <p:par>
                                <p:cTn id="55" presetID="1" presetClass="exit" presetSubtype="0" fill="hold" nodeType="withEffect">
                                  <p:stCondLst>
                                    <p:cond delay="750"/>
                                  </p:stCondLst>
                                  <p:childTnLst>
                                    <p:set>
                                      <p:cBhvr>
                                        <p:cTn id="56" dur="1" fill="hold">
                                          <p:stCondLst>
                                            <p:cond delay="0"/>
                                          </p:stCondLst>
                                        </p:cTn>
                                        <p:tgtEl>
                                          <p:spTgt spid="10"/>
                                        </p:tgtEl>
                                        <p:attrNameLst>
                                          <p:attrName>style.visibility</p:attrName>
                                        </p:attrNameLst>
                                      </p:cBhvr>
                                      <p:to>
                                        <p:strVal val="hidden"/>
                                      </p:to>
                                    </p:set>
                                  </p:childTnLst>
                                </p:cTn>
                              </p:par>
                              <p:par>
                                <p:cTn id="57" presetID="1" presetClass="exit" presetSubtype="0" fill="hold" grpId="1" nodeType="withEffect">
                                  <p:stCondLst>
                                    <p:cond delay="750"/>
                                  </p:stCondLst>
                                  <p:childTnLst>
                                    <p:set>
                                      <p:cBhvr>
                                        <p:cTn id="58" dur="1" fill="hold">
                                          <p:stCondLst>
                                            <p:cond delay="0"/>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8.33333E-7 -2.96296E-6 L 0.28906 0.00023 " pathEditMode="relative" rAng="0" ptsTypes="AA">
                                      <p:cBhvr>
                                        <p:cTn id="62" dur="2000" fill="hold"/>
                                        <p:tgtEl>
                                          <p:spTgt spid="41"/>
                                        </p:tgtEl>
                                        <p:attrNameLst>
                                          <p:attrName>ppt_x</p:attrName>
                                          <p:attrName>ppt_y</p:attrName>
                                        </p:attrNameLst>
                                      </p:cBhvr>
                                      <p:rCtr x="14444" y="0"/>
                                    </p:animMotion>
                                  </p:childTnLst>
                                </p:cTn>
                              </p:par>
                              <p:par>
                                <p:cTn id="63" presetID="1" presetClass="exit" presetSubtype="0" fill="hold" grpId="2" nodeType="withEffect">
                                  <p:stCondLst>
                                    <p:cond delay="2000"/>
                                  </p:stCondLst>
                                  <p:childTnLst>
                                    <p:set>
                                      <p:cBhvr>
                                        <p:cTn id="64" dur="1" fill="hold">
                                          <p:stCondLst>
                                            <p:cond delay="0"/>
                                          </p:stCondLst>
                                        </p:cTn>
                                        <p:tgtEl>
                                          <p:spTgt spid="41"/>
                                        </p:tgtEl>
                                        <p:attrNameLst>
                                          <p:attrName>style.visibility</p:attrName>
                                        </p:attrNameLst>
                                      </p:cBhvr>
                                      <p:to>
                                        <p:strVal val="hidden"/>
                                      </p:to>
                                    </p:set>
                                  </p:childTnLst>
                                </p:cTn>
                              </p:par>
                              <p:par>
                                <p:cTn id="65" presetID="1" presetClass="entr" presetSubtype="0" fill="hold" grpId="2" nodeType="withEffect">
                                  <p:stCondLst>
                                    <p:cond delay="200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2000"/>
                                  </p:stCondLst>
                                  <p:childTnLst>
                                    <p:set>
                                      <p:cBhvr>
                                        <p:cTn id="68" dur="1" fill="hold">
                                          <p:stCondLst>
                                            <p:cond delay="0"/>
                                          </p:stCondLst>
                                        </p:cTn>
                                        <p:tgtEl>
                                          <p:spTgt spid="44"/>
                                        </p:tgtEl>
                                        <p:attrNameLst>
                                          <p:attrName>style.visibility</p:attrName>
                                        </p:attrNameLst>
                                      </p:cBhvr>
                                      <p:to>
                                        <p:strVal val="visible"/>
                                      </p:to>
                                    </p:set>
                                  </p:childTnLst>
                                </p:cTn>
                              </p:par>
                              <p:par>
                                <p:cTn id="69" presetID="42" presetClass="path" presetSubtype="0" accel="50000" decel="50000" fill="hold" grpId="1" nodeType="withEffect">
                                  <p:stCondLst>
                                    <p:cond delay="2000"/>
                                  </p:stCondLst>
                                  <p:childTnLst>
                                    <p:animMotion origin="layout" path="M -3.88889E-6 3.7037E-7 L -0.30243 3.7037E-7 " pathEditMode="relative" rAng="0" ptsTypes="AA">
                                      <p:cBhvr>
                                        <p:cTn id="70" dur="2000" fill="hold"/>
                                        <p:tgtEl>
                                          <p:spTgt spid="44"/>
                                        </p:tgtEl>
                                        <p:attrNameLst>
                                          <p:attrName>ppt_x</p:attrName>
                                          <p:attrName>ppt_y</p:attrName>
                                        </p:attrNameLst>
                                      </p:cBhvr>
                                      <p:rCtr x="-15122" y="0"/>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41" grpId="0" animBg="1"/>
      <p:bldP spid="41" grpId="1" animBg="1"/>
      <p:bldP spid="41" grpId="2" animBg="1"/>
      <p:bldP spid="44" grpId="0" animBg="1"/>
      <p:bldP spid="44" grpId="1" animBg="1"/>
      <p:bldP spid="44" grpId="2" animBg="1"/>
      <p:bldP spid="45" grpId="0" animBg="1"/>
      <p:bldP spid="45" grpId="1" animBg="1"/>
      <p:bldP spid="45" grpId="2" animBg="1"/>
      <p:bldP spid="47" grpId="0" animBg="1"/>
      <p:bldP spid="38" grpId="0"/>
      <p:bldP spid="38" grpId="1"/>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p:cNvGrpSpPr/>
          <p:nvPr/>
        </p:nvGrpSpPr>
        <p:grpSpPr>
          <a:xfrm>
            <a:off x="304800" y="3886200"/>
            <a:ext cx="6058069" cy="2290172"/>
            <a:chOff x="304800" y="3886200"/>
            <a:chExt cx="6058069" cy="2290172"/>
          </a:xfrm>
        </p:grpSpPr>
        <p:sp>
          <p:nvSpPr>
            <p:cNvPr id="101" name="TextBox 100"/>
            <p:cNvSpPr txBox="1"/>
            <p:nvPr/>
          </p:nvSpPr>
          <p:spPr>
            <a:xfrm>
              <a:off x="4547448" y="4614704"/>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grpSp>
          <p:nvGrpSpPr>
            <p:cNvPr id="165" name="Group 164"/>
            <p:cNvGrpSpPr/>
            <p:nvPr/>
          </p:nvGrpSpPr>
          <p:grpSpPr>
            <a:xfrm>
              <a:off x="304800" y="3886200"/>
              <a:ext cx="6058069" cy="2290172"/>
              <a:chOff x="304800" y="3886200"/>
              <a:chExt cx="6058069" cy="2290172"/>
            </a:xfrm>
          </p:grpSpPr>
          <p:sp>
            <p:nvSpPr>
              <p:cNvPr id="59" name="TextBox 58"/>
              <p:cNvSpPr txBox="1"/>
              <p:nvPr/>
            </p:nvSpPr>
            <p:spPr>
              <a:xfrm>
                <a:off x="304800" y="3886200"/>
                <a:ext cx="605806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Per-bank refresh </a:t>
                </a:r>
                <a:r>
                  <a:rPr kumimoji="0" lang="en-US" sz="2400" b="0" i="0" u="none" strike="noStrike" kern="1200" cap="none" spc="0" normalizeH="0" baseline="0" noProof="0" dirty="0">
                    <a:ln>
                      <a:noFill/>
                    </a:ln>
                    <a:solidFill>
                      <a:prstClr val="black"/>
                    </a:solidFill>
                    <a:effectLst/>
                    <a:uLnTx/>
                    <a:uFillTx/>
                    <a:latin typeface="Calibri"/>
                    <a:ea typeface="+mn-ea"/>
                    <a:cs typeface="+mn-cs"/>
                  </a:rPr>
                  <a:t>in mobile DRAM (</a:t>
                </a:r>
                <a:r>
                  <a:rPr kumimoji="0" lang="en-US" sz="2400" b="0" i="0" u="none" strike="noStrike" kern="1200" cap="none" spc="0" normalizeH="0" baseline="0" noProof="0" dirty="0" err="1">
                    <a:ln>
                      <a:noFill/>
                    </a:ln>
                    <a:solidFill>
                      <a:prstClr val="black"/>
                    </a:solidFill>
                    <a:effectLst/>
                    <a:uLnTx/>
                    <a:uFillTx/>
                    <a:latin typeface="Calibri"/>
                    <a:ea typeface="+mn-ea"/>
                    <a:cs typeface="+mn-cs"/>
                  </a:rPr>
                  <a:t>LPDDRx</a:t>
                </a: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cxnSp>
            <p:nvCxnSpPr>
              <p:cNvPr id="103" name="timeline"/>
              <p:cNvCxnSpPr/>
              <p:nvPr/>
            </p:nvCxnSpPr>
            <p:spPr>
              <a:xfrm flipV="1">
                <a:off x="534524" y="482548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timeline"/>
              <p:cNvCxnSpPr/>
              <p:nvPr/>
            </p:nvCxnSpPr>
            <p:spPr>
              <a:xfrm flipV="1">
                <a:off x="534524" y="56992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timeline"/>
              <p:cNvCxnSpPr/>
              <p:nvPr/>
            </p:nvCxnSpPr>
            <p:spPr>
              <a:xfrm flipV="1">
                <a:off x="534524" y="6168423"/>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8" name="timeline"/>
              <p:cNvCxnSpPr/>
              <p:nvPr/>
            </p:nvCxnSpPr>
            <p:spPr>
              <a:xfrm flipV="1">
                <a:off x="533400" y="5249851"/>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a:t>Existing Refresh Modes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TextBox 6"/>
          <p:cNvSpPr txBox="1"/>
          <p:nvPr/>
        </p:nvSpPr>
        <p:spPr>
          <a:xfrm>
            <a:off x="4546324" y="1905000"/>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5" name="timeline"/>
          <p:cNvCxnSpPr/>
          <p:nvPr/>
        </p:nvCxnSpPr>
        <p:spPr>
          <a:xfrm flipV="1">
            <a:off x="533400" y="211578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04800" y="1219200"/>
            <a:ext cx="636584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All-bank refresh </a:t>
            </a:r>
            <a:r>
              <a:rPr kumimoji="0" lang="en-US" sz="2400" b="0" i="0" u="none" strike="noStrike" kern="1200" cap="none" spc="0" normalizeH="0" baseline="0" noProof="0" dirty="0">
                <a:ln>
                  <a:noFill/>
                </a:ln>
                <a:solidFill>
                  <a:prstClr val="black"/>
                </a:solidFill>
                <a:effectLst/>
                <a:uLnTx/>
                <a:uFillTx/>
                <a:latin typeface="Calibri"/>
                <a:ea typeface="+mn-ea"/>
                <a:cs typeface="+mn-cs"/>
              </a:rPr>
              <a:t>in commodity DRAM (</a:t>
            </a:r>
            <a:r>
              <a:rPr kumimoji="0" lang="en-US" sz="2400" b="0" i="0" u="none" strike="noStrike" kern="1200" cap="none" spc="0" normalizeH="0" baseline="0" noProof="0" dirty="0" err="1">
                <a:ln>
                  <a:noFill/>
                </a:ln>
                <a:solidFill>
                  <a:prstClr val="black"/>
                </a:solidFill>
                <a:effectLst/>
                <a:uLnTx/>
                <a:uFillTx/>
                <a:latin typeface="Calibri"/>
                <a:ea typeface="+mn-ea"/>
                <a:cs typeface="+mn-cs"/>
              </a:rPr>
              <a:t>DDRx</a:t>
            </a: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8" name="DRAM"/>
          <p:cNvSpPr/>
          <p:nvPr/>
        </p:nvSpPr>
        <p:spPr>
          <a:xfrm>
            <a:off x="5332877" y="1842572"/>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39" name="DRAM"/>
          <p:cNvSpPr/>
          <p:nvPr/>
        </p:nvSpPr>
        <p:spPr>
          <a:xfrm>
            <a:off x="5332877" y="1842572"/>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40" name="DRAM"/>
          <p:cNvSpPr/>
          <p:nvPr/>
        </p:nvSpPr>
        <p:spPr>
          <a:xfrm>
            <a:off x="5332875" y="2281081"/>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41" name="DRAM"/>
          <p:cNvSpPr/>
          <p:nvPr/>
        </p:nvSpPr>
        <p:spPr>
          <a:xfrm>
            <a:off x="5332876" y="27195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42" name="DRAM"/>
          <p:cNvSpPr/>
          <p:nvPr/>
        </p:nvSpPr>
        <p:spPr>
          <a:xfrm>
            <a:off x="5332876" y="315769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43" name="TextBox 42"/>
          <p:cNvSpPr txBox="1"/>
          <p:nvPr/>
        </p:nvSpPr>
        <p:spPr>
          <a:xfrm rot="5400000">
            <a:off x="6772803" y="2269503"/>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6" name="Group 5"/>
          <p:cNvGrpSpPr/>
          <p:nvPr/>
        </p:nvGrpSpPr>
        <p:grpSpPr>
          <a:xfrm>
            <a:off x="5332874" y="1828800"/>
            <a:ext cx="3277723" cy="1769207"/>
            <a:chOff x="5332874" y="1828800"/>
            <a:chExt cx="3277723" cy="1769207"/>
          </a:xfrm>
        </p:grpSpPr>
        <p:sp>
          <p:nvSpPr>
            <p:cNvPr id="47" name="DRAM"/>
            <p:cNvSpPr/>
            <p:nvPr/>
          </p:nvSpPr>
          <p:spPr>
            <a:xfrm>
              <a:off x="5332874" y="1828800"/>
              <a:ext cx="3277723" cy="1769207"/>
            </a:xfrm>
            <a:prstGeom prst="roundRect">
              <a:avLst>
                <a:gd name="adj" fmla="val 988"/>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56"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20000" y="2209800"/>
              <a:ext cx="989474" cy="989474"/>
            </a:xfrm>
            <a:prstGeom prst="rect">
              <a:avLst/>
            </a:prstGeom>
          </p:spPr>
        </p:pic>
      </p:grpSp>
      <p:cxnSp>
        <p:nvCxnSpPr>
          <p:cNvPr id="58" name="Straight Connector 57"/>
          <p:cNvCxnSpPr/>
          <p:nvPr/>
        </p:nvCxnSpPr>
        <p:spPr>
          <a:xfrm>
            <a:off x="0" y="3810000"/>
            <a:ext cx="9144000" cy="0"/>
          </a:xfrm>
          <a:prstGeom prst="line">
            <a:avLst/>
          </a:prstGeom>
          <a:ln w="1270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timeline"/>
          <p:cNvCxnSpPr/>
          <p:nvPr/>
        </p:nvCxnSpPr>
        <p:spPr>
          <a:xfrm flipV="1">
            <a:off x="533400" y="301107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timeline"/>
          <p:cNvCxnSpPr/>
          <p:nvPr/>
        </p:nvCxnSpPr>
        <p:spPr>
          <a:xfrm flipV="1">
            <a:off x="533400" y="345871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72" name="Group 171"/>
          <p:cNvGrpSpPr/>
          <p:nvPr/>
        </p:nvGrpSpPr>
        <p:grpSpPr>
          <a:xfrm>
            <a:off x="5333999" y="4552276"/>
            <a:ext cx="3277725" cy="1754842"/>
            <a:chOff x="5333999" y="4552276"/>
            <a:chExt cx="3277725" cy="1754842"/>
          </a:xfrm>
        </p:grpSpPr>
        <p:sp>
          <p:nvSpPr>
            <p:cNvPr id="106" name="DRAM"/>
            <p:cNvSpPr/>
            <p:nvPr/>
          </p:nvSpPr>
          <p:spPr>
            <a:xfrm>
              <a:off x="5334001" y="4552276"/>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07" name="DRAM"/>
            <p:cNvSpPr/>
            <p:nvPr/>
          </p:nvSpPr>
          <p:spPr>
            <a:xfrm>
              <a:off x="5334001" y="455227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108" name="DRAM"/>
            <p:cNvSpPr/>
            <p:nvPr/>
          </p:nvSpPr>
          <p:spPr>
            <a:xfrm>
              <a:off x="5333999" y="4990785"/>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09" name="DRAM"/>
            <p:cNvSpPr/>
            <p:nvPr/>
          </p:nvSpPr>
          <p:spPr>
            <a:xfrm>
              <a:off x="5334000" y="5429294"/>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110" name="DRAM"/>
            <p:cNvSpPr/>
            <p:nvPr/>
          </p:nvSpPr>
          <p:spPr>
            <a:xfrm>
              <a:off x="5334000" y="586740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111" name="TextBox 110"/>
            <p:cNvSpPr txBox="1"/>
            <p:nvPr/>
          </p:nvSpPr>
          <p:spPr>
            <a:xfrm rot="5400000">
              <a:off x="6773927" y="4979207"/>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cxnSp>
        <p:nvCxnSpPr>
          <p:cNvPr id="155" name="timeline"/>
          <p:cNvCxnSpPr/>
          <p:nvPr/>
        </p:nvCxnSpPr>
        <p:spPr>
          <a:xfrm flipV="1">
            <a:off x="533400" y="25634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4" name="ref1"/>
          <p:cNvSpPr/>
          <p:nvPr/>
        </p:nvSpPr>
        <p:spPr>
          <a:xfrm>
            <a:off x="1981200" y="1981200"/>
            <a:ext cx="1143000" cy="1609344"/>
          </a:xfrm>
          <a:prstGeom prst="roundRect">
            <a:avLst>
              <a:gd name="adj" fmla="val 4273"/>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Refresh</a:t>
            </a:r>
          </a:p>
        </p:txBody>
      </p:sp>
      <p:grpSp>
        <p:nvGrpSpPr>
          <p:cNvPr id="188" name="Group 187"/>
          <p:cNvGrpSpPr/>
          <p:nvPr/>
        </p:nvGrpSpPr>
        <p:grpSpPr>
          <a:xfrm>
            <a:off x="1981200" y="5716126"/>
            <a:ext cx="6630523" cy="684674"/>
            <a:chOff x="1981200" y="5716126"/>
            <a:chExt cx="6630523" cy="684674"/>
          </a:xfrm>
        </p:grpSpPr>
        <p:sp>
          <p:nvSpPr>
            <p:cNvPr id="128" name="ref1"/>
            <p:cNvSpPr/>
            <p:nvPr/>
          </p:nvSpPr>
          <p:spPr>
            <a:xfrm>
              <a:off x="1981200" y="60433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83"/>
            <p:cNvGrpSpPr/>
            <p:nvPr/>
          </p:nvGrpSpPr>
          <p:grpSpPr>
            <a:xfrm>
              <a:off x="5334000" y="5716126"/>
              <a:ext cx="3277723" cy="684674"/>
              <a:chOff x="5334000" y="5716126"/>
              <a:chExt cx="3277723" cy="684674"/>
            </a:xfrm>
          </p:grpSpPr>
          <p:sp>
            <p:nvSpPr>
              <p:cNvPr id="174" name="DRAM"/>
              <p:cNvSpPr/>
              <p:nvPr/>
            </p:nvSpPr>
            <p:spPr>
              <a:xfrm>
                <a:off x="5334000" y="5867400"/>
                <a:ext cx="3277723" cy="457200"/>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78"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716126"/>
                <a:ext cx="684674" cy="684674"/>
              </a:xfrm>
              <a:prstGeom prst="rect">
                <a:avLst/>
              </a:prstGeom>
            </p:spPr>
          </p:pic>
        </p:grpSp>
      </p:grpSp>
      <p:grpSp>
        <p:nvGrpSpPr>
          <p:cNvPr id="189" name="Group 188"/>
          <p:cNvGrpSpPr/>
          <p:nvPr/>
        </p:nvGrpSpPr>
        <p:grpSpPr>
          <a:xfrm>
            <a:off x="2362200" y="5335126"/>
            <a:ext cx="6249523" cy="684674"/>
            <a:chOff x="2362200" y="5335126"/>
            <a:chExt cx="6249523" cy="684674"/>
          </a:xfrm>
        </p:grpSpPr>
        <p:sp>
          <p:nvSpPr>
            <p:cNvPr id="130"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5" name="Group 184"/>
            <p:cNvGrpSpPr/>
            <p:nvPr/>
          </p:nvGrpSpPr>
          <p:grpSpPr>
            <a:xfrm>
              <a:off x="5334000" y="5335126"/>
              <a:ext cx="3277723" cy="684674"/>
              <a:chOff x="5334000" y="5335126"/>
              <a:chExt cx="3277723" cy="684674"/>
            </a:xfrm>
          </p:grpSpPr>
          <p:sp>
            <p:nvSpPr>
              <p:cNvPr id="175" name="DRAM"/>
              <p:cNvSpPr/>
              <p:nvPr/>
            </p:nvSpPr>
            <p:spPr>
              <a:xfrm>
                <a:off x="5334000" y="5410200"/>
                <a:ext cx="3277723" cy="453625"/>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79"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335126"/>
                <a:ext cx="684674" cy="684674"/>
              </a:xfrm>
              <a:prstGeom prst="rect">
                <a:avLst/>
              </a:prstGeom>
            </p:spPr>
          </p:pic>
        </p:grpSp>
      </p:grpSp>
      <p:grpSp>
        <p:nvGrpSpPr>
          <p:cNvPr id="190" name="Group 189"/>
          <p:cNvGrpSpPr/>
          <p:nvPr/>
        </p:nvGrpSpPr>
        <p:grpSpPr>
          <a:xfrm>
            <a:off x="2771756" y="4877926"/>
            <a:ext cx="5839967" cy="684674"/>
            <a:chOff x="2771756" y="4877926"/>
            <a:chExt cx="5839967" cy="684674"/>
          </a:xfrm>
        </p:grpSpPr>
        <p:sp>
          <p:nvSpPr>
            <p:cNvPr id="160" name="ref1"/>
            <p:cNvSpPr/>
            <p:nvPr/>
          </p:nvSpPr>
          <p:spPr>
            <a:xfrm>
              <a:off x="2771756"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6" name="Group 185"/>
            <p:cNvGrpSpPr/>
            <p:nvPr/>
          </p:nvGrpSpPr>
          <p:grpSpPr>
            <a:xfrm>
              <a:off x="5334000" y="4877926"/>
              <a:ext cx="3277723" cy="684674"/>
              <a:chOff x="5334000" y="4877926"/>
              <a:chExt cx="3277723" cy="684674"/>
            </a:xfrm>
          </p:grpSpPr>
          <p:sp>
            <p:nvSpPr>
              <p:cNvPr id="176" name="DRAM"/>
              <p:cNvSpPr/>
              <p:nvPr/>
            </p:nvSpPr>
            <p:spPr>
              <a:xfrm>
                <a:off x="5334000" y="4974336"/>
                <a:ext cx="3277723" cy="450049"/>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82"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877926"/>
                <a:ext cx="684674" cy="684674"/>
              </a:xfrm>
              <a:prstGeom prst="rect">
                <a:avLst/>
              </a:prstGeom>
            </p:spPr>
          </p:pic>
        </p:grpSp>
      </p:grpSp>
      <p:grpSp>
        <p:nvGrpSpPr>
          <p:cNvPr id="191" name="Group 190"/>
          <p:cNvGrpSpPr/>
          <p:nvPr/>
        </p:nvGrpSpPr>
        <p:grpSpPr>
          <a:xfrm>
            <a:off x="3533756" y="4420726"/>
            <a:ext cx="5077967" cy="684674"/>
            <a:chOff x="3533756" y="4420726"/>
            <a:chExt cx="5077967" cy="684674"/>
          </a:xfrm>
        </p:grpSpPr>
        <p:sp>
          <p:nvSpPr>
            <p:cNvPr id="161" name="ref1"/>
            <p:cNvSpPr/>
            <p:nvPr/>
          </p:nvSpPr>
          <p:spPr>
            <a:xfrm>
              <a:off x="3533756" y="46717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7" name="Group 186"/>
            <p:cNvGrpSpPr/>
            <p:nvPr/>
          </p:nvGrpSpPr>
          <p:grpSpPr>
            <a:xfrm>
              <a:off x="5334000" y="4420726"/>
              <a:ext cx="3277723" cy="684674"/>
              <a:chOff x="5334000" y="4420726"/>
              <a:chExt cx="3277723" cy="684674"/>
            </a:xfrm>
          </p:grpSpPr>
          <p:sp>
            <p:nvSpPr>
              <p:cNvPr id="177" name="DRAM"/>
              <p:cNvSpPr/>
              <p:nvPr/>
            </p:nvSpPr>
            <p:spPr>
              <a:xfrm>
                <a:off x="5334000" y="4562856"/>
                <a:ext cx="3277723" cy="42062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83"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420726"/>
                <a:ext cx="684674" cy="684674"/>
              </a:xfrm>
              <a:prstGeom prst="rect">
                <a:avLst/>
              </a:prstGeom>
            </p:spPr>
          </p:pic>
        </p:grpSp>
      </p:grpSp>
      <p:grpSp>
        <p:nvGrpSpPr>
          <p:cNvPr id="197" name="Group 196"/>
          <p:cNvGrpSpPr/>
          <p:nvPr/>
        </p:nvGrpSpPr>
        <p:grpSpPr>
          <a:xfrm>
            <a:off x="780366" y="4343400"/>
            <a:ext cx="2767460" cy="2057400"/>
            <a:chOff x="780366" y="4343400"/>
            <a:chExt cx="2767460" cy="2057400"/>
          </a:xfrm>
        </p:grpSpPr>
        <p:sp>
          <p:nvSpPr>
            <p:cNvPr id="195" name="Circular Arrow 194"/>
            <p:cNvSpPr/>
            <p:nvPr/>
          </p:nvSpPr>
          <p:spPr>
            <a:xfrm>
              <a:off x="780366" y="4463366"/>
              <a:ext cx="822960" cy="1937434"/>
            </a:xfrm>
            <a:prstGeom prst="circularArrow">
              <a:avLst>
                <a:gd name="adj1" fmla="val 12500"/>
                <a:gd name="adj2" fmla="val 2962361"/>
                <a:gd name="adj3" fmla="val 20457681"/>
                <a:gd name="adj4" fmla="val 3523906"/>
                <a:gd name="adj5" fmla="val 19027"/>
              </a:avLst>
            </a:prstGeom>
            <a:solidFill>
              <a:srgbClr val="064FBA"/>
            </a:solidFill>
            <a:ln>
              <a:solidFill>
                <a:srgbClr val="000000"/>
              </a:solidFill>
            </a:ln>
            <a:effectLst/>
          </p:spPr>
          <p:style>
            <a:lnRef idx="1">
              <a:schemeClr val="accent1"/>
            </a:lnRef>
            <a:fillRef idx="3">
              <a:schemeClr val="accent1"/>
            </a:fillRef>
            <a:effectRef idx="2">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TextBox 195"/>
            <p:cNvSpPr txBox="1"/>
            <p:nvPr/>
          </p:nvSpPr>
          <p:spPr>
            <a:xfrm>
              <a:off x="1295400" y="4343400"/>
              <a:ext cx="225242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64FBA"/>
                  </a:solidFill>
                  <a:effectLst/>
                  <a:uLnTx/>
                  <a:uFillTx/>
                  <a:latin typeface="Calibri"/>
                  <a:ea typeface="+mn-ea"/>
                  <a:cs typeface="+mn-cs"/>
                </a:rPr>
                <a:t>Round-robin order</a:t>
              </a:r>
            </a:p>
          </p:txBody>
        </p:sp>
      </p:grpSp>
      <p:sp>
        <p:nvSpPr>
          <p:cNvPr id="66"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ref1"/>
          <p:cNvSpPr/>
          <p:nvPr/>
        </p:nvSpPr>
        <p:spPr>
          <a:xfrm>
            <a:off x="2770632"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ref1"/>
          <p:cNvSpPr/>
          <p:nvPr/>
        </p:nvSpPr>
        <p:spPr>
          <a:xfrm>
            <a:off x="3529584" y="46725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9" name="ref1"/>
          <p:cNvSpPr/>
          <p:nvPr/>
        </p:nvSpPr>
        <p:spPr>
          <a:xfrm>
            <a:off x="1981200" y="60441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TextBox 69"/>
          <p:cNvSpPr txBox="1"/>
          <p:nvPr/>
        </p:nvSpPr>
        <p:spPr>
          <a:xfrm rot="8573043">
            <a:off x="3236943" y="4875255"/>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3" name="punch cover"/>
          <p:cNvGrpSpPr/>
          <p:nvPr/>
        </p:nvGrpSpPr>
        <p:grpSpPr>
          <a:xfrm>
            <a:off x="0" y="1295399"/>
            <a:ext cx="9144000" cy="5410201"/>
            <a:chOff x="0" y="1295399"/>
            <a:chExt cx="9144000" cy="5410201"/>
          </a:xfrm>
        </p:grpSpPr>
        <p:sp>
          <p:nvSpPr>
            <p:cNvPr id="64"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1" u="none" strike="noStrike" kern="1200" cap="none" spc="0" normalizeH="0" baseline="0" noProof="0" dirty="0">
                <a:ln>
                  <a:noFill/>
                </a:ln>
                <a:solidFill>
                  <a:prstClr val="white"/>
                </a:solidFill>
                <a:effectLst/>
                <a:uLnTx/>
                <a:uFillTx/>
                <a:latin typeface="Calibri"/>
                <a:ea typeface="+mn-ea"/>
                <a:cs typeface="+mn-cs"/>
              </a:endParaRPr>
            </a:p>
          </p:txBody>
        </p:sp>
        <p:sp>
          <p:nvSpPr>
            <p:cNvPr id="200" name="Rectangle 199"/>
            <p:cNvSpPr/>
            <p:nvPr/>
          </p:nvSpPr>
          <p:spPr>
            <a:xfrm>
              <a:off x="914400" y="3505200"/>
              <a:ext cx="7467600" cy="1077218"/>
            </a:xfrm>
            <a:prstGeom prst="rect">
              <a:avLst/>
            </a:prstGeom>
            <a:solidFill>
              <a:srgbClr val="064FBA"/>
            </a:solidFill>
            <a:ln>
              <a:solidFill>
                <a:srgbClr val="000000"/>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white"/>
                  </a:solidFill>
                  <a:effectLst/>
                  <a:uLnTx/>
                  <a:uFillTx/>
                  <a:latin typeface="Calibri"/>
                  <a:ea typeface="+mn-ea"/>
                  <a:cs typeface="+mn-cs"/>
                </a:rPr>
                <a:t>Per-bank refresh allows accesses to other banks while a bank is refreshing</a:t>
              </a:r>
            </a:p>
          </p:txBody>
        </p:sp>
      </p:grpSp>
    </p:spTree>
    <p:extLst>
      <p:ext uri="{BB962C8B-B14F-4D97-AF65-F5344CB8AC3E}">
        <p14:creationId xmlns:p14="http://schemas.microsoft.com/office/powerpoint/2010/main" val="3279836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88"/>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9"/>
                                        </p:tgtEl>
                                        <p:attrNameLst>
                                          <p:attrName>style.visibility</p:attrName>
                                        </p:attrNameLst>
                                      </p:cBhvr>
                                      <p:to>
                                        <p:strVal val="visible"/>
                                      </p:to>
                                    </p:set>
                                  </p:childTnLst>
                                </p:cTn>
                              </p:par>
                              <p:par>
                                <p:cTn id="29" presetID="1" presetClass="exit" presetSubtype="0" fill="hold" nodeType="withEffect">
                                  <p:stCondLst>
                                    <p:cond delay="500"/>
                                  </p:stCondLst>
                                  <p:childTnLst>
                                    <p:set>
                                      <p:cBhvr>
                                        <p:cTn id="30" dur="1" fill="hold">
                                          <p:stCondLst>
                                            <p:cond delay="0"/>
                                          </p:stCondLst>
                                        </p:cTn>
                                        <p:tgtEl>
                                          <p:spTgt spid="189"/>
                                        </p:tgtEl>
                                        <p:attrNameLst>
                                          <p:attrName>style.visibility</p:attrName>
                                        </p:attrNameLst>
                                      </p:cBhvr>
                                      <p:to>
                                        <p:strVal val="hidden"/>
                                      </p:to>
                                    </p:set>
                                  </p:childTnLst>
                                </p:cTn>
                              </p:par>
                              <p:par>
                                <p:cTn id="31" presetID="1" presetClass="entr" presetSubtype="0" fill="hold" grpId="0" nodeType="withEffect">
                                  <p:stCondLst>
                                    <p:cond delay="500"/>
                                  </p:stCondLst>
                                  <p:childTnLst>
                                    <p:set>
                                      <p:cBhvr>
                                        <p:cTn id="32" dur="1" fill="hold">
                                          <p:stCondLst>
                                            <p:cond delay="0"/>
                                          </p:stCondLst>
                                        </p:cTn>
                                        <p:tgtEl>
                                          <p:spTgt spid="66"/>
                                        </p:tgtEl>
                                        <p:attrNameLst>
                                          <p:attrName>style.visibility</p:attrName>
                                        </p:attrNameLst>
                                      </p:cBhvr>
                                      <p:to>
                                        <p:strVal val="visible"/>
                                      </p:to>
                                    </p:set>
                                  </p:childTnLst>
                                </p:cTn>
                              </p:par>
                              <p:par>
                                <p:cTn id="33" presetID="1" presetClass="entr" presetSubtype="0" fill="hold" nodeType="withEffect">
                                  <p:stCondLst>
                                    <p:cond delay="500"/>
                                  </p:stCondLst>
                                  <p:childTnLst>
                                    <p:set>
                                      <p:cBhvr>
                                        <p:cTn id="34" dur="1" fill="hold">
                                          <p:stCondLst>
                                            <p:cond delay="0"/>
                                          </p:stCondLst>
                                        </p:cTn>
                                        <p:tgtEl>
                                          <p:spTgt spid="190"/>
                                        </p:tgtEl>
                                        <p:attrNameLst>
                                          <p:attrName>style.visibility</p:attrName>
                                        </p:attrNameLst>
                                      </p:cBhvr>
                                      <p:to>
                                        <p:strVal val="visible"/>
                                      </p:to>
                                    </p:set>
                                  </p:childTnLst>
                                </p:cTn>
                              </p:par>
                              <p:par>
                                <p:cTn id="35" presetID="1" presetClass="exit" presetSubtype="0" fill="hold" nodeType="withEffect">
                                  <p:stCondLst>
                                    <p:cond delay="1000"/>
                                  </p:stCondLst>
                                  <p:childTnLst>
                                    <p:set>
                                      <p:cBhvr>
                                        <p:cTn id="36" dur="1" fill="hold">
                                          <p:stCondLst>
                                            <p:cond delay="0"/>
                                          </p:stCondLst>
                                        </p:cTn>
                                        <p:tgtEl>
                                          <p:spTgt spid="190"/>
                                        </p:tgtEl>
                                        <p:attrNameLst>
                                          <p:attrName>style.visibility</p:attrName>
                                        </p:attrNameLst>
                                      </p:cBhvr>
                                      <p:to>
                                        <p:strVal val="hidden"/>
                                      </p:to>
                                    </p:set>
                                  </p:childTnLst>
                                </p:cTn>
                              </p:par>
                              <p:par>
                                <p:cTn id="37" presetID="1" presetClass="entr" presetSubtype="0" fill="hold" grpId="0" nodeType="withEffect">
                                  <p:stCondLst>
                                    <p:cond delay="1000"/>
                                  </p:stCondLst>
                                  <p:childTnLst>
                                    <p:set>
                                      <p:cBhvr>
                                        <p:cTn id="38" dur="1" fill="hold">
                                          <p:stCondLst>
                                            <p:cond delay="0"/>
                                          </p:stCondLst>
                                        </p:cTn>
                                        <p:tgtEl>
                                          <p:spTgt spid="67"/>
                                        </p:tgtEl>
                                        <p:attrNameLst>
                                          <p:attrName>style.visibility</p:attrName>
                                        </p:attrNameLst>
                                      </p:cBhvr>
                                      <p:to>
                                        <p:strVal val="visible"/>
                                      </p:to>
                                    </p:set>
                                  </p:childTnLst>
                                </p:cTn>
                              </p:par>
                              <p:par>
                                <p:cTn id="39" presetID="1" presetClass="entr" presetSubtype="0" fill="hold" nodeType="withEffect">
                                  <p:stCondLst>
                                    <p:cond delay="1000"/>
                                  </p:stCondLst>
                                  <p:childTnLst>
                                    <p:set>
                                      <p:cBhvr>
                                        <p:cTn id="40" dur="1" fill="hold">
                                          <p:stCondLst>
                                            <p:cond delay="0"/>
                                          </p:stCondLst>
                                        </p:cTn>
                                        <p:tgtEl>
                                          <p:spTgt spid="191"/>
                                        </p:tgtEl>
                                        <p:attrNameLst>
                                          <p:attrName>style.visibility</p:attrName>
                                        </p:attrNameLst>
                                      </p:cBhvr>
                                      <p:to>
                                        <p:strVal val="visible"/>
                                      </p:to>
                                    </p:set>
                                  </p:childTnLst>
                                </p:cTn>
                              </p:par>
                              <p:par>
                                <p:cTn id="41" presetID="1" presetClass="entr" presetSubtype="0" fill="hold" grpId="0" nodeType="withEffect">
                                  <p:stCondLst>
                                    <p:cond delay="100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1000"/>
                                  </p:stCondLst>
                                  <p:childTnLst>
                                    <p:set>
                                      <p:cBhvr>
                                        <p:cTn id="44" dur="1" fill="hold">
                                          <p:stCondLst>
                                            <p:cond delay="0"/>
                                          </p:stCondLst>
                                        </p:cTn>
                                        <p:tgtEl>
                                          <p:spTgt spid="7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191"/>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animBg="1"/>
      <p:bldP spid="66" grpId="0" animBg="1"/>
      <p:bldP spid="67" grpId="0" animBg="1"/>
      <p:bldP spid="68" grpId="0" animBg="1"/>
      <p:bldP spid="69" grpId="0" animBg="1"/>
      <p:bldP spid="70"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1</a:t>
            </a:r>
            <a:r>
              <a:rPr lang="en-US" dirty="0"/>
              <a:t>: Refreshes to different banks are scheduled in a </a:t>
            </a:r>
            <a:r>
              <a:rPr lang="en-US" dirty="0">
                <a:solidFill>
                  <a:srgbClr val="FF0000"/>
                </a:solidFill>
              </a:rPr>
              <a:t>strict round-robin order </a:t>
            </a:r>
          </a:p>
          <a:p>
            <a:pPr lvl="1"/>
            <a:r>
              <a:rPr lang="en-US" dirty="0"/>
              <a:t>The static ordering is hardwired into DRAM chips</a:t>
            </a:r>
          </a:p>
          <a:p>
            <a:pPr lvl="1"/>
            <a:r>
              <a:rPr lang="en-US" dirty="0">
                <a:solidFill>
                  <a:srgbClr val="FF0000"/>
                </a:solidFill>
              </a:rPr>
              <a:t>Refreshes busy banks with many queued requests when other banks are idle</a:t>
            </a:r>
          </a:p>
          <a:p>
            <a:pPr lvl="1"/>
            <a:endParaRPr lang="en-US" dirty="0"/>
          </a:p>
          <a:p>
            <a:r>
              <a:rPr lang="en-US" u="sng" dirty="0">
                <a:solidFill>
                  <a:srgbClr val="064FBA"/>
                </a:solidFill>
              </a:rPr>
              <a:t>Key idea</a:t>
            </a:r>
            <a:r>
              <a:rPr lang="en-US" dirty="0">
                <a:solidFill>
                  <a:srgbClr val="064FBA"/>
                </a:solidFill>
              </a:rPr>
              <a:t>: Schedule per-bank refreshes to idle banks opportunistically in a dynamic order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129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First Approach: DARP</a:t>
            </a:r>
          </a:p>
        </p:txBody>
      </p:sp>
      <p:sp>
        <p:nvSpPr>
          <p:cNvPr id="3" name="Content Placeholder 2"/>
          <p:cNvSpPr>
            <a:spLocks noGrp="1"/>
          </p:cNvSpPr>
          <p:nvPr>
            <p:ph idx="1"/>
          </p:nvPr>
        </p:nvSpPr>
        <p:spPr/>
        <p:txBody>
          <a:bodyPr>
            <a:normAutofit/>
          </a:bodyPr>
          <a:lstStyle/>
          <a:p>
            <a:r>
              <a:rPr lang="en-US" b="1" dirty="0"/>
              <a:t>Dynamic Access-Refresh Parallelization (DARP)</a:t>
            </a:r>
          </a:p>
          <a:p>
            <a:pPr lvl="1"/>
            <a:r>
              <a:rPr lang="en-US" dirty="0"/>
              <a:t>An improved scheduling policy for </a:t>
            </a:r>
            <a:r>
              <a:rPr lang="en-US" dirty="0">
                <a:solidFill>
                  <a:srgbClr val="064FBA"/>
                </a:solidFill>
              </a:rPr>
              <a:t>per-bank refreshes</a:t>
            </a:r>
          </a:p>
          <a:p>
            <a:pPr lvl="1"/>
            <a:r>
              <a:rPr lang="en-US" dirty="0">
                <a:solidFill>
                  <a:srgbClr val="000000"/>
                </a:solidFill>
              </a:rPr>
              <a:t>Exploits </a:t>
            </a:r>
            <a:r>
              <a:rPr lang="en-US" dirty="0">
                <a:solidFill>
                  <a:srgbClr val="064FBA"/>
                </a:solidFill>
              </a:rPr>
              <a:t>refresh scheduling flexibility</a:t>
            </a:r>
            <a:r>
              <a:rPr lang="en-US" dirty="0">
                <a:solidFill>
                  <a:srgbClr val="000000"/>
                </a:solidFill>
              </a:rPr>
              <a:t> in DDR DRAM</a:t>
            </a:r>
          </a:p>
          <a:p>
            <a:endParaRPr lang="en-US" dirty="0"/>
          </a:p>
          <a:p>
            <a:r>
              <a:rPr lang="en-US" u="sng" dirty="0"/>
              <a:t>Component 1</a:t>
            </a:r>
            <a:r>
              <a:rPr lang="en-US" dirty="0"/>
              <a:t>: </a:t>
            </a:r>
            <a:r>
              <a:rPr lang="en-US" b="1" dirty="0"/>
              <a:t>Out-of-order per-bank refresh</a:t>
            </a:r>
          </a:p>
          <a:p>
            <a:pPr lvl="1"/>
            <a:r>
              <a:rPr lang="en-US" dirty="0"/>
              <a:t>Avoids poor static scheduling decisions</a:t>
            </a:r>
          </a:p>
          <a:p>
            <a:pPr lvl="1"/>
            <a:r>
              <a:rPr lang="en-US" dirty="0"/>
              <a:t>Dynamically issues per-bank refreshes to idle banks</a:t>
            </a:r>
          </a:p>
          <a:p>
            <a:pPr lvl="1"/>
            <a:endParaRPr lang="en-US" dirty="0"/>
          </a:p>
          <a:p>
            <a:r>
              <a:rPr lang="en-US" u="sng" dirty="0"/>
              <a:t>Component 2</a:t>
            </a:r>
            <a:r>
              <a:rPr lang="en-US" dirty="0"/>
              <a:t>: </a:t>
            </a:r>
            <a:r>
              <a:rPr lang="en-US" b="1" dirty="0"/>
              <a:t>Write-Refresh Parallelization</a:t>
            </a:r>
          </a:p>
          <a:p>
            <a:pPr lvl="1"/>
            <a:r>
              <a:rPr lang="en-US" dirty="0"/>
              <a:t>Avoids refresh interference on latency-critical reads</a:t>
            </a:r>
          </a:p>
          <a:p>
            <a:pPr lvl="1"/>
            <a:r>
              <a:rPr lang="en-US" dirty="0"/>
              <a:t>Parallelizes refreshes with </a:t>
            </a:r>
            <a:r>
              <a:rPr lang="en-US" b="1" dirty="0"/>
              <a:t>a batch of writes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Myriad Pro"/>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sz="1200" b="0" i="0" u="none" strike="noStrike" kern="1200" cap="none" spc="0" normalizeH="0" baseline="0" noProof="0">
              <a:ln>
                <a:noFill/>
              </a:ln>
              <a:solidFill>
                <a:prstClr val="black"/>
              </a:solidFill>
              <a:effectLst/>
              <a:uLnTx/>
              <a:uFillTx/>
              <a:latin typeface="Myriad Pro"/>
              <a:ea typeface="+mn-ea"/>
              <a:cs typeface="+mn-cs"/>
            </a:endParaRPr>
          </a:p>
        </p:txBody>
      </p:sp>
    </p:spTree>
    <p:extLst>
      <p:ext uri="{BB962C8B-B14F-4D97-AF65-F5344CB8AC3E}">
        <p14:creationId xmlns:p14="http://schemas.microsoft.com/office/powerpoint/2010/main" val="577296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2</a:t>
            </a:r>
            <a:r>
              <a:rPr lang="en-US" dirty="0"/>
              <a:t>: Banks that are being refreshed cannot concurrently serve memory requests</a:t>
            </a: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6" name="TextBox 25"/>
          <p:cNvSpPr txBox="1"/>
          <p:nvPr/>
        </p:nvSpPr>
        <p:spPr>
          <a:xfrm>
            <a:off x="4393924" y="4319806"/>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7"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30" name="ref1"/>
          <p:cNvSpPr/>
          <p:nvPr/>
        </p:nvSpPr>
        <p:spPr>
          <a:xfrm>
            <a:off x="3429000" y="41148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RD</a:t>
            </a:r>
          </a:p>
        </p:txBody>
      </p:sp>
      <p:grpSp>
        <p:nvGrpSpPr>
          <p:cNvPr id="36" name="Group 35"/>
          <p:cNvGrpSpPr/>
          <p:nvPr/>
        </p:nvGrpSpPr>
        <p:grpSpPr>
          <a:xfrm>
            <a:off x="1226036" y="3124200"/>
            <a:ext cx="2964964" cy="990600"/>
            <a:chOff x="1226036" y="3657600"/>
            <a:chExt cx="2964964" cy="990600"/>
          </a:xfrm>
        </p:grpSpPr>
        <p:sp>
          <p:nvSpPr>
            <p:cNvPr id="31" name="TextBox 30"/>
            <p:cNvSpPr txBox="1"/>
            <p:nvPr/>
          </p:nvSpPr>
          <p:spPr>
            <a:xfrm>
              <a:off x="1226036" y="3657600"/>
              <a:ext cx="296496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Delayed by refresh</a:t>
              </a:r>
            </a:p>
          </p:txBody>
        </p:sp>
        <p:cxnSp>
          <p:nvCxnSpPr>
            <p:cNvPr id="32" name="Curved Connector 31"/>
            <p:cNvCxnSpPr/>
            <p:nvPr/>
          </p:nvCxnSpPr>
          <p:spPr>
            <a:xfrm rot="16200000" flipH="1">
              <a:off x="2933700" y="4152900"/>
              <a:ext cx="533400" cy="457200"/>
            </a:xfrm>
            <a:prstGeom prst="curvedConnector3">
              <a:avLst>
                <a:gd name="adj1" fmla="val 30866"/>
              </a:avLst>
            </a:prstGeom>
            <a:ln w="57150" cmpd="sng">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990600" y="3581402"/>
            <a:ext cx="7467600" cy="1295402"/>
            <a:chOff x="990600" y="3581402"/>
            <a:chExt cx="7467600" cy="1295402"/>
          </a:xfrm>
        </p:grpSpPr>
        <p:sp>
          <p:nvSpPr>
            <p:cNvPr id="28" name="ref1"/>
            <p:cNvSpPr/>
            <p:nvPr/>
          </p:nvSpPr>
          <p:spPr>
            <a:xfrm>
              <a:off x="990600" y="4114800"/>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Per-Bank Refresh</a:t>
              </a:r>
            </a:p>
          </p:txBody>
        </p:sp>
        <p:grpSp>
          <p:nvGrpSpPr>
            <p:cNvPr id="39" name="Group 38"/>
            <p:cNvGrpSpPr/>
            <p:nvPr/>
          </p:nvGrpSpPr>
          <p:grpSpPr>
            <a:xfrm>
              <a:off x="5180477" y="3581402"/>
              <a:ext cx="3277723" cy="1295402"/>
              <a:chOff x="5334000" y="3745137"/>
              <a:chExt cx="3277723" cy="1252003"/>
            </a:xfrm>
          </p:grpSpPr>
          <p:sp>
            <p:nvSpPr>
              <p:cNvPr id="40" name="DRAM"/>
              <p:cNvSpPr/>
              <p:nvPr/>
            </p:nvSpPr>
            <p:spPr>
              <a:xfrm>
                <a:off x="5334000" y="3745137"/>
                <a:ext cx="3277723" cy="125200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41"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49723" y="3892431"/>
                <a:ext cx="684674" cy="684674"/>
              </a:xfrm>
              <a:prstGeom prst="rect">
                <a:avLst/>
              </a:prstGeom>
            </p:spPr>
          </p:pic>
        </p:grpSp>
      </p:grpSp>
    </p:spTree>
    <p:extLst>
      <p:ext uri="{BB962C8B-B14F-4D97-AF65-F5344CB8AC3E}">
        <p14:creationId xmlns:p14="http://schemas.microsoft.com/office/powerpoint/2010/main" val="1074148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2</a:t>
            </a:r>
            <a:r>
              <a:rPr lang="en-US" dirty="0"/>
              <a:t>: Refreshing banks cannot concurrently serve memory requests</a:t>
            </a:r>
          </a:p>
          <a:p>
            <a:r>
              <a:rPr lang="en-US" u="sng" dirty="0">
                <a:solidFill>
                  <a:srgbClr val="064FBA"/>
                </a:solidFill>
              </a:rPr>
              <a:t>Key idea</a:t>
            </a:r>
            <a:r>
              <a:rPr lang="en-US" dirty="0">
                <a:solidFill>
                  <a:srgbClr val="064FBA"/>
                </a:solidFill>
              </a:rPr>
              <a:t>: Exploit </a:t>
            </a:r>
            <a:r>
              <a:rPr lang="en-US" b="1" dirty="0">
                <a:solidFill>
                  <a:srgbClr val="064FBA"/>
                </a:solidFill>
              </a:rPr>
              <a:t>subarrays</a:t>
            </a:r>
            <a:r>
              <a:rPr lang="en-US" dirty="0">
                <a:solidFill>
                  <a:srgbClr val="064FBA"/>
                </a:solidFill>
              </a:rPr>
              <a:t> within a bank to parallelize refreshes and accesses across </a:t>
            </a:r>
            <a:r>
              <a:rPr lang="en-US" b="1" dirty="0">
                <a:solidFill>
                  <a:srgbClr val="064FBA"/>
                </a:solidFill>
              </a:rPr>
              <a:t>subarrays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6" name="TextBox 25"/>
          <p:cNvSpPr txBox="1"/>
          <p:nvPr/>
        </p:nvSpPr>
        <p:spPr>
          <a:xfrm>
            <a:off x="4393924" y="3962400"/>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7" name="timeline"/>
          <p:cNvCxnSpPr/>
          <p:nvPr/>
        </p:nvCxnSpPr>
        <p:spPr>
          <a:xfrm flipV="1">
            <a:off x="609600" y="39636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grpSp>
        <p:nvGrpSpPr>
          <p:cNvPr id="23" name="Group 22"/>
          <p:cNvGrpSpPr/>
          <p:nvPr/>
        </p:nvGrpSpPr>
        <p:grpSpPr>
          <a:xfrm>
            <a:off x="5181600" y="3581400"/>
            <a:ext cx="3277723" cy="1295400"/>
            <a:chOff x="4419600" y="4038600"/>
            <a:chExt cx="3277723" cy="457200"/>
          </a:xfrm>
        </p:grpSpPr>
        <p:sp>
          <p:nvSpPr>
            <p:cNvPr id="19" name="DRAM"/>
            <p:cNvSpPr/>
            <p:nvPr/>
          </p:nvSpPr>
          <p:spPr>
            <a:xfrm>
              <a:off x="4419600" y="40386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prstClr val="white"/>
                  </a:solidFill>
                  <a:effectLst/>
                  <a:uLnTx/>
                  <a:uFillTx/>
                  <a:latin typeface="Calibri"/>
                  <a:ea typeface="+mn-ea"/>
                  <a:cs typeface="+mn-cs"/>
                </a:rPr>
                <a:t>Subarray 1</a:t>
              </a:r>
            </a:p>
          </p:txBody>
        </p:sp>
        <p:sp>
          <p:nvSpPr>
            <p:cNvPr id="21" name="DRAM"/>
            <p:cNvSpPr/>
            <p:nvPr/>
          </p:nvSpPr>
          <p:spPr>
            <a:xfrm>
              <a:off x="4419600" y="42672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prstClr val="white"/>
                  </a:solidFill>
                  <a:effectLst/>
                  <a:uLnTx/>
                  <a:uFillTx/>
                  <a:latin typeface="Calibri"/>
                  <a:ea typeface="+mn-ea"/>
                  <a:cs typeface="+mn-cs"/>
                </a:rPr>
                <a:t>Subarray 0</a:t>
              </a:r>
            </a:p>
          </p:txBody>
        </p:sp>
      </p:grpSp>
      <p:sp>
        <p:nvSpPr>
          <p:cNvPr id="30" name="ref1"/>
          <p:cNvSpPr/>
          <p:nvPr/>
        </p:nvSpPr>
        <p:spPr>
          <a:xfrm>
            <a:off x="2133600" y="38100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RD</a:t>
            </a:r>
          </a:p>
        </p:txBody>
      </p:sp>
      <p:grpSp>
        <p:nvGrpSpPr>
          <p:cNvPr id="13" name="Group 12"/>
          <p:cNvGrpSpPr/>
          <p:nvPr/>
        </p:nvGrpSpPr>
        <p:grpSpPr>
          <a:xfrm>
            <a:off x="5181600" y="4190993"/>
            <a:ext cx="3352800" cy="708406"/>
            <a:chOff x="5335123" y="4334314"/>
            <a:chExt cx="3352800" cy="684674"/>
          </a:xfrm>
        </p:grpSpPr>
        <p:sp>
          <p:nvSpPr>
            <p:cNvPr id="14" name="DRAM"/>
            <p:cNvSpPr/>
            <p:nvPr/>
          </p:nvSpPr>
          <p:spPr>
            <a:xfrm>
              <a:off x="5335123" y="4369672"/>
              <a:ext cx="3277723" cy="627474"/>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5"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3249" y="4334314"/>
              <a:ext cx="684674" cy="684674"/>
            </a:xfrm>
            <a:prstGeom prst="rect">
              <a:avLst/>
            </a:prstGeom>
          </p:spPr>
        </p:pic>
      </p:grpSp>
      <p:cxnSp>
        <p:nvCxnSpPr>
          <p:cNvPr id="17" name="timeline"/>
          <p:cNvCxnSpPr/>
          <p:nvPr/>
        </p:nvCxnSpPr>
        <p:spPr>
          <a:xfrm flipV="1">
            <a:off x="609600" y="457777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ref1"/>
          <p:cNvSpPr/>
          <p:nvPr/>
        </p:nvSpPr>
        <p:spPr>
          <a:xfrm>
            <a:off x="990600" y="4424084"/>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Subarray Refresh</a:t>
            </a:r>
          </a:p>
        </p:txBody>
      </p:sp>
      <p:grpSp>
        <p:nvGrpSpPr>
          <p:cNvPr id="5" name="Group 4"/>
          <p:cNvGrpSpPr/>
          <p:nvPr/>
        </p:nvGrpSpPr>
        <p:grpSpPr>
          <a:xfrm>
            <a:off x="609600" y="4268494"/>
            <a:ext cx="4495800" cy="451422"/>
            <a:chOff x="609600" y="4268494"/>
            <a:chExt cx="4495800" cy="451422"/>
          </a:xfrm>
        </p:grpSpPr>
        <p:sp>
          <p:nvSpPr>
            <p:cNvPr id="22" name="TextBox 21"/>
            <p:cNvSpPr txBox="1"/>
            <p:nvPr/>
          </p:nvSpPr>
          <p:spPr>
            <a:xfrm>
              <a:off x="4393924" y="4319806"/>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4"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600200" y="3733800"/>
            <a:ext cx="1677330" cy="2209800"/>
            <a:chOff x="1600200" y="3733800"/>
            <a:chExt cx="1677330" cy="2209800"/>
          </a:xfrm>
        </p:grpSpPr>
        <p:cxnSp>
          <p:nvCxnSpPr>
            <p:cNvPr id="25" name="Straight Connector 24"/>
            <p:cNvCxnSpPr/>
            <p:nvPr/>
          </p:nvCxnSpPr>
          <p:spPr>
            <a:xfrm flipV="1">
              <a:off x="2667001"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flipV="1">
              <a:off x="2133600"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1600200" y="5420380"/>
              <a:ext cx="167733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Parallelize</a:t>
              </a:r>
            </a:p>
          </p:txBody>
        </p:sp>
      </p:grpSp>
    </p:spTree>
    <p:extLst>
      <p:ext uri="{BB962C8B-B14F-4D97-AF65-F5344CB8AC3E}">
        <p14:creationId xmlns:p14="http://schemas.microsoft.com/office/powerpoint/2010/main" val="129414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animBg="1"/>
      <p:bldP spid="18"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Methodology</a:t>
            </a:r>
          </a:p>
        </p:txBody>
      </p:sp>
      <p:sp>
        <p:nvSpPr>
          <p:cNvPr id="3" name="Content Placeholder 2"/>
          <p:cNvSpPr>
            <a:spLocks noGrp="1"/>
          </p:cNvSpPr>
          <p:nvPr>
            <p:ph idx="1"/>
          </p:nvPr>
        </p:nvSpPr>
        <p:spPr>
          <a:xfrm>
            <a:off x="304800" y="4971180"/>
            <a:ext cx="8534400" cy="1582020"/>
          </a:xfrm>
        </p:spPr>
        <p:txBody>
          <a:bodyPr>
            <a:noAutofit/>
          </a:bodyPr>
          <a:lstStyle/>
          <a:p>
            <a:pPr marL="457200" lvl="1" indent="0">
              <a:buNone/>
            </a:pPr>
            <a:endParaRPr lang="en-US" sz="1800" dirty="0"/>
          </a:p>
          <a:p>
            <a:r>
              <a:rPr lang="en-US" sz="2400" b="1" u="sng" dirty="0"/>
              <a:t>100 workloads</a:t>
            </a:r>
            <a:r>
              <a:rPr lang="en-US" sz="2400" dirty="0"/>
              <a:t>: </a:t>
            </a:r>
            <a:r>
              <a:rPr lang="en-US" sz="2000" dirty="0"/>
              <a:t>SPEC CPU2006, STREAM, TPC-C/H, random access</a:t>
            </a:r>
            <a:endParaRPr lang="en-US" sz="1800" dirty="0"/>
          </a:p>
          <a:p>
            <a:r>
              <a:rPr lang="en-US" sz="2400" b="1" u="sng" dirty="0"/>
              <a:t>System performance metric</a:t>
            </a:r>
            <a:r>
              <a:rPr lang="en-US" sz="2400" dirty="0"/>
              <a:t>: </a:t>
            </a:r>
            <a:r>
              <a:rPr lang="en-US" sz="2400" i="1" dirty="0"/>
              <a:t>Weighted speedup</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5" name="TextBox 14"/>
          <p:cNvSpPr txBox="1"/>
          <p:nvPr/>
        </p:nvSpPr>
        <p:spPr>
          <a:xfrm>
            <a:off x="3505200" y="1676400"/>
            <a:ext cx="145745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srgbClr val="9BBB59">
                    <a:lumMod val="50000"/>
                  </a:srgbClr>
                </a:solidFill>
                <a:effectLst/>
                <a:uLnTx/>
                <a:uFillTx/>
                <a:latin typeface="Calibri"/>
                <a:ea typeface="+mn-ea"/>
                <a:cs typeface="+mn-cs"/>
              </a:rPr>
              <a:t>DDR3 Rank</a:t>
            </a:r>
          </a:p>
        </p:txBody>
      </p:sp>
      <p:sp>
        <p:nvSpPr>
          <p:cNvPr id="8" name="TextBox 7"/>
          <p:cNvSpPr txBox="1"/>
          <p:nvPr/>
        </p:nvSpPr>
        <p:spPr>
          <a:xfrm>
            <a:off x="336883" y="1219200"/>
            <a:ext cx="33207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prstClr val="black"/>
                </a:solidFill>
                <a:effectLst/>
                <a:uLnTx/>
                <a:uFillTx/>
                <a:latin typeface="Calibri"/>
                <a:ea typeface="+mn-ea"/>
                <a:cs typeface="+mn-cs"/>
              </a:rPr>
              <a:t>Simulator configurations</a:t>
            </a:r>
          </a:p>
        </p:txBody>
      </p:sp>
      <p:grpSp>
        <p:nvGrpSpPr>
          <p:cNvPr id="11" name="Group 10"/>
          <p:cNvGrpSpPr/>
          <p:nvPr/>
        </p:nvGrpSpPr>
        <p:grpSpPr>
          <a:xfrm>
            <a:off x="671731" y="1281764"/>
            <a:ext cx="7097519" cy="3899836"/>
            <a:chOff x="671731" y="1175557"/>
            <a:chExt cx="7097519" cy="3899836"/>
          </a:xfrm>
        </p:grpSpPr>
        <p:sp>
          <p:nvSpPr>
            <p:cNvPr id="5" name="R"/>
            <p:cNvSpPr/>
            <p:nvPr/>
          </p:nvSpPr>
          <p:spPr>
            <a:xfrm>
              <a:off x="752268" y="1722602"/>
              <a:ext cx="2295732" cy="2725679"/>
            </a:xfrm>
            <a:prstGeom prst="roundRect">
              <a:avLst>
                <a:gd name="adj" fmla="val 617"/>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6" name="R"/>
            <p:cNvSpPr/>
            <p:nvPr/>
          </p:nvSpPr>
          <p:spPr>
            <a:xfrm rot="16200000">
              <a:off x="2072450" y="2088544"/>
              <a:ext cx="1338349" cy="60644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sp>
          <p:nvSpPr>
            <p:cNvPr id="7" name="R"/>
            <p:cNvSpPr/>
            <p:nvPr/>
          </p:nvSpPr>
          <p:spPr>
            <a:xfrm>
              <a:off x="671731" y="2868549"/>
              <a:ext cx="1798337"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8-core</a:t>
              </a:r>
              <a:br>
                <a:rPr kumimoji="0" lang="en-US" sz="2800" b="1" i="1" u="none" strike="noStrike" kern="1200" cap="none" spc="0" normalizeH="0" baseline="0" noProof="0" dirty="0">
                  <a:ln>
                    <a:noFill/>
                  </a:ln>
                  <a:solidFill>
                    <a:prstClr val="black"/>
                  </a:solidFill>
                  <a:effectLst/>
                  <a:uLnTx/>
                  <a:uFillTx/>
                  <a:latin typeface="Calibri"/>
                  <a:ea typeface="+mn-ea"/>
                  <a:cs typeface="+mn-cs"/>
                </a:rPr>
              </a:br>
              <a:r>
                <a:rPr kumimoji="0" lang="en-US" sz="2800" b="1" i="1" u="none" strike="noStrike" kern="1200" cap="none" spc="0" normalizeH="0" baseline="0" noProof="0" dirty="0">
                  <a:ln>
                    <a:noFill/>
                  </a:ln>
                  <a:solidFill>
                    <a:prstClr val="black"/>
                  </a:solidFill>
                  <a:effectLst/>
                  <a:uLnTx/>
                  <a:uFillTx/>
                  <a:latin typeface="Calibri"/>
                  <a:ea typeface="+mn-ea"/>
                  <a:cs typeface="+mn-cs"/>
                </a:rPr>
                <a:t>processor</a:t>
              </a:r>
            </a:p>
          </p:txBody>
        </p:sp>
        <p:sp>
          <p:nvSpPr>
            <p:cNvPr id="9" name="Left-Right Arrow 8"/>
            <p:cNvSpPr/>
            <p:nvPr/>
          </p:nvSpPr>
          <p:spPr>
            <a:xfrm>
              <a:off x="3124200" y="2027393"/>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R"/>
            <p:cNvSpPr/>
            <p:nvPr/>
          </p:nvSpPr>
          <p:spPr>
            <a:xfrm rot="16200000">
              <a:off x="2046385" y="3449817"/>
              <a:ext cx="1387329"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grpSp>
          <p:nvGrpSpPr>
            <p:cNvPr id="26" name="DRAM"/>
            <p:cNvGrpSpPr/>
            <p:nvPr/>
          </p:nvGrpSpPr>
          <p:grpSpPr>
            <a:xfrm>
              <a:off x="5029200" y="1322983"/>
              <a:ext cx="990600" cy="1758442"/>
              <a:chOff x="4723269" y="2353890"/>
              <a:chExt cx="3277726" cy="1758442"/>
            </a:xfrm>
          </p:grpSpPr>
          <p:sp>
            <p:nvSpPr>
              <p:cNvPr id="2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2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2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3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3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32" name="TextBox 31"/>
              <p:cNvSpPr txBox="1"/>
              <p:nvPr/>
            </p:nvSpPr>
            <p:spPr>
              <a:xfrm rot="5400000">
                <a:off x="6827251" y="2515194"/>
                <a:ext cx="343364" cy="9929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47" name="DRAM"/>
            <p:cNvGrpSpPr/>
            <p:nvPr/>
          </p:nvGrpSpPr>
          <p:grpSpPr>
            <a:xfrm>
              <a:off x="6778649" y="1320780"/>
              <a:ext cx="990600" cy="1758442"/>
              <a:chOff x="4723269" y="2353890"/>
              <a:chExt cx="3277726" cy="1758442"/>
            </a:xfrm>
          </p:grpSpPr>
          <p:sp>
            <p:nvSpPr>
              <p:cNvPr id="48"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49"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0"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1"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2"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54" name="Rectangle 53"/>
            <p:cNvSpPr/>
            <p:nvPr/>
          </p:nvSpPr>
          <p:spPr>
            <a:xfrm>
              <a:off x="6050279" y="2470189"/>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Left-Right Arrow 54"/>
            <p:cNvSpPr/>
            <p:nvPr/>
          </p:nvSpPr>
          <p:spPr>
            <a:xfrm>
              <a:off x="3125061" y="3437091"/>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6" name="DRAM"/>
            <p:cNvGrpSpPr/>
            <p:nvPr/>
          </p:nvGrpSpPr>
          <p:grpSpPr>
            <a:xfrm>
              <a:off x="5029200" y="3316951"/>
              <a:ext cx="990600" cy="1758442"/>
              <a:chOff x="4723269" y="2353890"/>
              <a:chExt cx="3277726" cy="1758442"/>
            </a:xfrm>
          </p:grpSpPr>
          <p:sp>
            <p:nvSpPr>
              <p:cNvPr id="60"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1"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2"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3"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4"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66" name="DRAM"/>
            <p:cNvGrpSpPr/>
            <p:nvPr/>
          </p:nvGrpSpPr>
          <p:grpSpPr>
            <a:xfrm>
              <a:off x="6778650" y="3314748"/>
              <a:ext cx="990600" cy="1758442"/>
              <a:chOff x="4723269" y="2353890"/>
              <a:chExt cx="3277726" cy="1758442"/>
            </a:xfrm>
          </p:grpSpPr>
          <p:sp>
            <p:nvSpPr>
              <p:cNvPr id="6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7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7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72" name="Rectangle 71"/>
            <p:cNvSpPr/>
            <p:nvPr/>
          </p:nvSpPr>
          <p:spPr>
            <a:xfrm>
              <a:off x="6050279" y="4041474"/>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Rounded Rectangle 9"/>
            <p:cNvSpPr/>
            <p:nvPr/>
          </p:nvSpPr>
          <p:spPr>
            <a:xfrm>
              <a:off x="4876800" y="1175557"/>
              <a:ext cx="1321183" cy="2039230"/>
            </a:xfrm>
            <a:prstGeom prst="roundRect">
              <a:avLst/>
            </a:prstGeom>
            <a:noFill/>
            <a:ln>
              <a:solidFill>
                <a:schemeClr val="accent3">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2" name="R"/>
          <p:cNvSpPr/>
          <p:nvPr/>
        </p:nvSpPr>
        <p:spPr>
          <a:xfrm>
            <a:off x="1143000" y="4648200"/>
            <a:ext cx="2743200"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L1 $: 32KB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L2 $: 512KB/core</a:t>
            </a:r>
          </a:p>
        </p:txBody>
      </p:sp>
    </p:spTree>
    <p:extLst>
      <p:ext uri="{BB962C8B-B14F-4D97-AF65-F5344CB8AC3E}">
        <p14:creationId xmlns:p14="http://schemas.microsoft.com/office/powerpoint/2010/main" val="149383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Comparison Points</a:t>
            </a:r>
          </a:p>
        </p:txBody>
      </p:sp>
      <p:sp>
        <p:nvSpPr>
          <p:cNvPr id="3" name="Content Placeholder 2"/>
          <p:cNvSpPr>
            <a:spLocks noGrp="1"/>
          </p:cNvSpPr>
          <p:nvPr>
            <p:ph idx="1"/>
          </p:nvPr>
        </p:nvSpPr>
        <p:spPr/>
        <p:txBody>
          <a:bodyPr>
            <a:normAutofit lnSpcReduction="10000"/>
          </a:bodyPr>
          <a:lstStyle/>
          <a:p>
            <a:r>
              <a:rPr lang="en-US" b="1" dirty="0"/>
              <a:t>All-bank refresh </a:t>
            </a:r>
            <a:r>
              <a:rPr lang="en-US" dirty="0"/>
              <a:t>[DDR3, LPDDR3, …]</a:t>
            </a:r>
          </a:p>
          <a:p>
            <a:endParaRPr lang="en-US" dirty="0"/>
          </a:p>
          <a:p>
            <a:r>
              <a:rPr lang="en-US" b="1" dirty="0"/>
              <a:t>Per-bank refresh </a:t>
            </a:r>
            <a:r>
              <a:rPr lang="en-US" dirty="0"/>
              <a:t>[LPDDR3]</a:t>
            </a:r>
          </a:p>
          <a:p>
            <a:endParaRPr lang="en-US" dirty="0"/>
          </a:p>
          <a:p>
            <a:r>
              <a:rPr lang="en-US" b="1" dirty="0"/>
              <a:t>Elastic refresh </a:t>
            </a:r>
            <a:r>
              <a:rPr lang="en-US" dirty="0"/>
              <a:t>[</a:t>
            </a:r>
            <a:r>
              <a:rPr lang="en-US" dirty="0" err="1"/>
              <a:t>Stuecheli</a:t>
            </a:r>
            <a:r>
              <a:rPr lang="en-US" dirty="0"/>
              <a:t> et al., MICRO ‘10]:</a:t>
            </a:r>
          </a:p>
          <a:p>
            <a:pPr lvl="1"/>
            <a:r>
              <a:rPr lang="en-US" dirty="0"/>
              <a:t>Postpones refreshes by a time delay based on the predicted rank idle time to avoid interference on memory requests</a:t>
            </a:r>
          </a:p>
          <a:p>
            <a:pPr lvl="1"/>
            <a:r>
              <a:rPr lang="en-US" dirty="0">
                <a:solidFill>
                  <a:srgbClr val="FF0000"/>
                </a:solidFill>
              </a:rPr>
              <a:t>Proposed to schedule all-bank refreshes without exploiting per-bank refreshes</a:t>
            </a:r>
          </a:p>
          <a:p>
            <a:pPr lvl="1"/>
            <a:r>
              <a:rPr lang="en-US" dirty="0">
                <a:solidFill>
                  <a:srgbClr val="FF0000"/>
                </a:solidFill>
              </a:rPr>
              <a:t>Cannot parallelize refreshes and accesses within a rank</a:t>
            </a:r>
          </a:p>
          <a:p>
            <a:pPr marL="457200" lvl="1" indent="0">
              <a:buNone/>
            </a:pPr>
            <a:endParaRPr lang="en-US" dirty="0"/>
          </a:p>
          <a:p>
            <a:r>
              <a:rPr lang="en-US" b="1" dirty="0"/>
              <a:t>Ideal (no refresh)</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77040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381000" y="1023945"/>
          <a:ext cx="8534400" cy="481011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a:t>System Performance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0" name="DS"/>
          <p:cNvGrpSpPr/>
          <p:nvPr/>
        </p:nvGrpSpPr>
        <p:grpSpPr>
          <a:xfrm>
            <a:off x="2438400" y="1084560"/>
            <a:ext cx="4545125" cy="461665"/>
            <a:chOff x="2438400" y="1154668"/>
            <a:chExt cx="4545125" cy="461665"/>
          </a:xfrm>
        </p:grpSpPr>
        <p:sp>
          <p:nvSpPr>
            <p:cNvPr id="21" name="TextBox 20"/>
            <p:cNvSpPr txBox="1"/>
            <p:nvPr/>
          </p:nvSpPr>
          <p:spPr>
            <a:xfrm>
              <a:off x="2438400" y="1154668"/>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7.9%</a:t>
              </a:r>
            </a:p>
          </p:txBody>
        </p:sp>
        <p:sp>
          <p:nvSpPr>
            <p:cNvPr id="22" name="TextBox 21"/>
            <p:cNvSpPr txBox="1"/>
            <p:nvPr/>
          </p:nvSpPr>
          <p:spPr>
            <a:xfrm>
              <a:off x="4191000" y="1154668"/>
              <a:ext cx="96372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12.3%</a:t>
              </a:r>
            </a:p>
          </p:txBody>
        </p:sp>
        <p:sp>
          <p:nvSpPr>
            <p:cNvPr id="23" name="TextBox 22"/>
            <p:cNvSpPr txBox="1"/>
            <p:nvPr/>
          </p:nvSpPr>
          <p:spPr>
            <a:xfrm>
              <a:off x="6019800" y="1154668"/>
              <a:ext cx="96372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20.2%</a:t>
              </a:r>
            </a:p>
          </p:txBody>
        </p:sp>
      </p:grpSp>
      <p:sp>
        <p:nvSpPr>
          <p:cNvPr id="15" name="Rounded Rectangle 14"/>
          <p:cNvSpPr/>
          <p:nvPr/>
        </p:nvSpPr>
        <p:spPr>
          <a:xfrm>
            <a:off x="533400" y="5410200"/>
            <a:ext cx="7854167"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uLnTx/>
                <a:uFillTx/>
                <a:latin typeface="Calibri"/>
                <a:ea typeface="+mn-ea"/>
                <a:cs typeface="+mn-cs"/>
              </a:rPr>
              <a:t>1. Both DARP &amp; SARP provide performance gains and combining them (DSARP) improves even more</a:t>
            </a:r>
          </a:p>
        </p:txBody>
      </p:sp>
      <p:sp>
        <p:nvSpPr>
          <p:cNvPr id="11" name="Rounded Rectangle 10"/>
          <p:cNvSpPr/>
          <p:nvPr/>
        </p:nvSpPr>
        <p:spPr>
          <a:xfrm>
            <a:off x="533400" y="5410200"/>
            <a:ext cx="7848600"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1" u="none" strike="noStrike" kern="1200" cap="none" spc="0" normalizeH="0" baseline="0" noProof="0" dirty="0">
                <a:ln>
                  <a:noFill/>
                </a:ln>
                <a:solidFill>
                  <a:prstClr val="white"/>
                </a:solidFill>
                <a:effectLst/>
                <a:uLnTx/>
                <a:uFillTx/>
                <a:latin typeface="Calibri"/>
                <a:ea typeface="+mn-ea"/>
                <a:cs typeface="+mn-cs"/>
              </a:rPr>
              <a:t>2. Consistent system performance improvement across DRAM densities (within </a:t>
            </a:r>
            <a:r>
              <a:rPr kumimoji="0" lang="en-US" sz="2600" b="1" i="1" u="none" strike="noStrike" kern="1200" cap="none" spc="0" normalizeH="0" baseline="0" noProof="0" dirty="0">
                <a:ln>
                  <a:noFill/>
                </a:ln>
                <a:solidFill>
                  <a:prstClr val="white"/>
                </a:solidFill>
                <a:effectLst/>
                <a:uLnTx/>
                <a:uFillTx/>
                <a:latin typeface="Calibri"/>
                <a:ea typeface="+mn-ea"/>
                <a:cs typeface="+mn-cs"/>
              </a:rPr>
              <a:t>0.9%, 1.2%, and 3.8% </a:t>
            </a:r>
            <a:r>
              <a:rPr kumimoji="0" lang="en-US" sz="2600" b="0" i="1" u="none" strike="noStrike" kern="1200" cap="none" spc="0" normalizeH="0" baseline="0" noProof="0" dirty="0">
                <a:ln>
                  <a:noFill/>
                </a:ln>
                <a:solidFill>
                  <a:prstClr val="white"/>
                </a:solidFill>
                <a:effectLst/>
                <a:uLnTx/>
                <a:uFillTx/>
                <a:latin typeface="Calibri"/>
                <a:ea typeface="+mn-ea"/>
                <a:cs typeface="+mn-cs"/>
              </a:rPr>
              <a:t>of ideal)</a:t>
            </a:r>
          </a:p>
        </p:txBody>
      </p:sp>
    </p:spTree>
    <p:extLst>
      <p:ext uri="{BB962C8B-B14F-4D97-AF65-F5344CB8AC3E}">
        <p14:creationId xmlns:p14="http://schemas.microsoft.com/office/powerpoint/2010/main" val="3806753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graphicEl>
                                              <a:chart seriesIdx="3" categoryIdx="-4" bldStep="series"/>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graphicEl>
                                              <a:chart seriesIdx="4" categoryIdx="-4" bldStep="series"/>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graphicEl>
                                              <a:chart seriesIdx="5" categoryIdx="-4" bldStep="series"/>
                                            </p:graphic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1500"/>
                                  </p:stCondLst>
                                  <p:childTnLst>
                                    <p:set>
                                      <p:cBhvr>
                                        <p:cTn id="18" dur="1" fill="hold">
                                          <p:stCondLst>
                                            <p:cond delay="0"/>
                                          </p:stCondLst>
                                        </p:cTn>
                                        <p:tgtEl>
                                          <p:spTgt spid="27">
                                            <p:graphicEl>
                                              <a:chart seriesIdx="6" categoryIdx="-4" bldStep="series"/>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15" grpId="0" animBg="1"/>
      <p:bldP spid="11" grpId="0" animBg="1"/>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Efficiency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 name="DS"/>
          <p:cNvGrpSpPr/>
          <p:nvPr/>
        </p:nvGrpSpPr>
        <p:grpSpPr>
          <a:xfrm>
            <a:off x="2590800" y="1367135"/>
            <a:ext cx="4495800" cy="690265"/>
            <a:chOff x="2438400" y="1302603"/>
            <a:chExt cx="4495800" cy="690265"/>
          </a:xfrm>
        </p:grpSpPr>
        <p:sp>
          <p:nvSpPr>
            <p:cNvPr id="7" name="TextBox 6"/>
            <p:cNvSpPr txBox="1"/>
            <p:nvPr/>
          </p:nvSpPr>
          <p:spPr>
            <a:xfrm>
              <a:off x="2438400" y="1531203"/>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3.0%</a:t>
              </a:r>
            </a:p>
          </p:txBody>
        </p:sp>
        <p:sp>
          <p:nvSpPr>
            <p:cNvPr id="8" name="TextBox 7"/>
            <p:cNvSpPr txBox="1"/>
            <p:nvPr/>
          </p:nvSpPr>
          <p:spPr>
            <a:xfrm>
              <a:off x="4298769" y="1383268"/>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5.2%</a:t>
              </a:r>
            </a:p>
          </p:txBody>
        </p:sp>
        <p:sp>
          <p:nvSpPr>
            <p:cNvPr id="9" name="TextBox 8"/>
            <p:cNvSpPr txBox="1"/>
            <p:nvPr/>
          </p:nvSpPr>
          <p:spPr>
            <a:xfrm>
              <a:off x="6127569" y="1302603"/>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9.0%</a:t>
              </a:r>
            </a:p>
          </p:txBody>
        </p:sp>
      </p:grpSp>
      <p:sp>
        <p:nvSpPr>
          <p:cNvPr id="10" name="Rounded Rectangle 9"/>
          <p:cNvSpPr/>
          <p:nvPr/>
        </p:nvSpPr>
        <p:spPr>
          <a:xfrm>
            <a:off x="990600" y="5607050"/>
            <a:ext cx="7086600" cy="7175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uLnTx/>
                <a:uFillTx/>
                <a:latin typeface="Calibri"/>
                <a:ea typeface="+mn-ea"/>
                <a:cs typeface="+mn-cs"/>
              </a:rPr>
              <a:t>Consistent reduction on energy consumption</a:t>
            </a:r>
          </a:p>
        </p:txBody>
      </p:sp>
      <p:graphicFrame>
        <p:nvGraphicFramePr>
          <p:cNvPr id="11" name="Chart 10"/>
          <p:cNvGraphicFramePr>
            <a:graphicFrameLocks/>
          </p:cNvGraphicFramePr>
          <p:nvPr>
            <p:extLst/>
          </p:nvPr>
        </p:nvGraphicFramePr>
        <p:xfrm>
          <a:off x="533400" y="1219200"/>
          <a:ext cx="8068397" cy="481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909552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300" dirty="0"/>
              <a:t>More Information on Refresh-Access Parallelization</a:t>
            </a:r>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3356404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2036190"/>
            <a:ext cx="6120680" cy="936104"/>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978827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Most Refreshes Are Unnecessary</a:t>
            </a:r>
          </a:p>
        </p:txBody>
      </p:sp>
      <p:sp>
        <p:nvSpPr>
          <p:cNvPr id="3" name="Content Placeholder 2"/>
          <p:cNvSpPr>
            <a:spLocks noGrp="1"/>
          </p:cNvSpPr>
          <p:nvPr>
            <p:ph idx="1"/>
          </p:nvPr>
        </p:nvSpPr>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786FF2-CC60-CB43-AE88-3EA463621049}"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Tree>
    <p:extLst>
      <p:ext uri="{BB962C8B-B14F-4D97-AF65-F5344CB8AC3E}">
        <p14:creationId xmlns:p14="http://schemas.microsoft.com/office/powerpoint/2010/main" val="2769260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513"/>
            <a:ext cx="8610600" cy="5195887"/>
          </a:xfrm>
        </p:spPr>
        <p:txBody>
          <a:bodyPr/>
          <a:lstStyle/>
          <a:p>
            <a:pPr marL="0" indent="0">
              <a:buFont typeface="Wingdings" charset="0"/>
              <a:buNone/>
            </a:pPr>
            <a:r>
              <a:rPr lang="en-US">
                <a:solidFill>
                  <a:srgbClr val="FF0000"/>
                </a:solidFill>
                <a:latin typeface="Tahoma" charset="0"/>
              </a:rPr>
              <a:t>1. Profiling: </a:t>
            </a:r>
            <a:r>
              <a:rPr lang="en-US">
                <a:solidFill>
                  <a:srgbClr val="0000FF"/>
                </a:solidFill>
                <a:latin typeface="Tahoma" charset="0"/>
              </a:rPr>
              <a:t>Profile the retention time of all DRAM rows</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2. Binning: </a:t>
            </a:r>
            <a:r>
              <a:rPr lang="en-US">
                <a:solidFill>
                  <a:srgbClr val="0000FF"/>
                </a:solidFill>
                <a:latin typeface="Tahoma" charset="0"/>
              </a:rPr>
              <a:t>Store rows into bins by retention time</a:t>
            </a:r>
          </a:p>
          <a:p>
            <a:pPr marL="0" indent="0">
              <a:buFont typeface="Wingdings" charset="0"/>
              <a:buNone/>
            </a:pPr>
            <a:r>
              <a:rPr lang="en-US">
                <a:solidFill>
                  <a:srgbClr val="0000FF"/>
                </a:solidFill>
                <a:latin typeface="Tahoma" charset="0"/>
              </a:rPr>
              <a:t>   </a:t>
            </a:r>
            <a:r>
              <a:rPr lang="en-US">
                <a:latin typeface="Tahoma" charset="0"/>
                <a:sym typeface="Wingdings" charset="0"/>
              </a:rPr>
              <a:t> u</a:t>
            </a:r>
            <a:r>
              <a:rPr lang="en-US">
                <a:latin typeface="Tahoma" charset="0"/>
              </a:rPr>
              <a:t>se Bloom Filters for efficient and scalable storage</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3. Refreshing: </a:t>
            </a:r>
            <a:r>
              <a:rPr lang="en-US">
                <a:solidFill>
                  <a:srgbClr val="0000FF"/>
                </a:solidFill>
                <a:latin typeface="Tahoma" charset="0"/>
              </a:rPr>
              <a:t>Memory controller refreshes rows in different bins at different rates</a:t>
            </a:r>
          </a:p>
          <a:p>
            <a:pPr marL="0" indent="0">
              <a:buFont typeface="Wingdings" charset="0"/>
              <a:buNone/>
            </a:pPr>
            <a:r>
              <a:rPr lang="en-US">
                <a:latin typeface="Tahoma" charset="0"/>
              </a:rPr>
              <a:t>   </a:t>
            </a:r>
            <a:r>
              <a:rPr lang="en-US">
                <a:latin typeface="Tahoma" charset="0"/>
                <a:sym typeface="Wingdings" charset="0"/>
              </a:rPr>
              <a:t> probe Bloom Filters to determine refresh rate of a row</a:t>
            </a:r>
            <a:endParaRPr lang="en-US">
              <a:latin typeface="Tahoma"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2054225"/>
            <a:ext cx="9144000" cy="2670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11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A6028A3-F7A4-A942-B3C7-EBDF36001B3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055688"/>
            <a:ext cx="9144000" cy="4371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TextBox 6"/>
          <p:cNvSpPr txBox="1">
            <a:spLocks noChangeArrowheads="1"/>
          </p:cNvSpPr>
          <p:nvPr/>
        </p:nvSpPr>
        <p:spPr bwMode="auto">
          <a:xfrm>
            <a:off x="539750" y="3716338"/>
            <a:ext cx="75247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1.25KB storage in controller for 32GB DRAM memory</a:t>
            </a:r>
          </a:p>
        </p:txBody>
      </p:sp>
      <p:sp>
        <p:nvSpPr>
          <p:cNvPr id="8" name="TextBox 7"/>
          <p:cNvSpPr txBox="1">
            <a:spLocks noChangeArrowheads="1"/>
          </p:cNvSpPr>
          <p:nvPr/>
        </p:nvSpPr>
        <p:spPr bwMode="auto">
          <a:xfrm>
            <a:off x="0" y="5486400"/>
            <a:ext cx="9144000" cy="830263"/>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Can reduce refreshes by ~75%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sym typeface="Wingdings" charset="0"/>
              </a:rPr>
              <a:t> reduces </a:t>
            </a: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energy consumption and improves performance</a:t>
            </a:r>
          </a:p>
        </p:txBody>
      </p:sp>
      <p:sp>
        <p:nvSpPr>
          <p:cNvPr id="218121"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11" name="Title 1"/>
          <p:cNvSpPr>
            <a:spLocks noGrp="1"/>
          </p:cNvSpPr>
          <p:nvPr>
            <p:ph type="title"/>
          </p:nvPr>
        </p:nvSpPr>
        <p:spPr>
          <a:xfrm>
            <a:off x="228600" y="152400"/>
            <a:ext cx="8915400" cy="1066800"/>
          </a:xfrm>
        </p:spPr>
        <p:txBody>
          <a:bodyPr/>
          <a:lstStyle/>
          <a:p>
            <a:r>
              <a:rPr lang="en-US" dirty="0"/>
              <a:t>RAIDR: Eliminating Unnecessary Refreshes</a:t>
            </a:r>
          </a:p>
        </p:txBody>
      </p:sp>
    </p:spTree>
    <p:extLst>
      <p:ext uri="{BB962C8B-B14F-4D97-AF65-F5344CB8AC3E}">
        <p14:creationId xmlns:p14="http://schemas.microsoft.com/office/powerpoint/2010/main" val="2845913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xit" presetSubtype="0" fill="hold" nodeType="clickEffect">
                                  <p:stCondLst>
                                    <p:cond delay="0"/>
                                  </p:stCondLst>
                                  <p:childTnLst>
                                    <p:set>
                                      <p:cBhvr>
                                        <p:cTn id="24" dur="1" fill="hold">
                                          <p:stCondLst>
                                            <p:cond delay="0"/>
                                          </p:stCondLst>
                                        </p:cTn>
                                        <p:tgtEl>
                                          <p:spTgt spid="5"/>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7"/>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Title 1"/>
          <p:cNvSpPr>
            <a:spLocks noGrp="1"/>
          </p:cNvSpPr>
          <p:nvPr>
            <p:ph type="title"/>
          </p:nvPr>
        </p:nvSpPr>
        <p:spPr/>
        <p:txBody>
          <a:bodyPr/>
          <a:lstStyle/>
          <a:p>
            <a:r>
              <a:rPr lang="en-US">
                <a:latin typeface="Garamond" charset="0"/>
              </a:rPr>
              <a:t>RAIDR: Baseline Design</a:t>
            </a:r>
          </a:p>
        </p:txBody>
      </p:sp>
      <p:sp>
        <p:nvSpPr>
          <p:cNvPr id="16077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2C823DA-3129-DE45-970B-03596A06A6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160771" name="Picture 9" descr="raidr_baselin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 name="TextBox 10"/>
          <p:cNvSpPr txBox="1">
            <a:spLocks noChangeArrowheads="1"/>
          </p:cNvSpPr>
          <p:nvPr/>
        </p:nvSpPr>
        <p:spPr bwMode="auto">
          <a:xfrm>
            <a:off x="250825" y="5157788"/>
            <a:ext cx="8642350" cy="460375"/>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Tahoma" charset="0"/>
                <a:ea typeface="ＭＳ Ｐゴシック" charset="0"/>
              </a:rPr>
              <a:t>Refresh control is in DRAM in today’s auto-refresh systems</a:t>
            </a:r>
          </a:p>
        </p:txBody>
      </p:sp>
      <p:sp>
        <p:nvSpPr>
          <p:cNvPr id="13" name="TextBox 12"/>
          <p:cNvSpPr txBox="1">
            <a:spLocks noChangeArrowheads="1"/>
          </p:cNvSpPr>
          <p:nvPr/>
        </p:nvSpPr>
        <p:spPr bwMode="auto">
          <a:xfrm>
            <a:off x="250825" y="5618163"/>
            <a:ext cx="86423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RAIDR can be implemented in either the controller or DRAM</a:t>
            </a:r>
          </a:p>
        </p:txBody>
      </p:sp>
    </p:spTree>
    <p:extLst>
      <p:ext uri="{BB962C8B-B14F-4D97-AF65-F5344CB8AC3E}">
        <p14:creationId xmlns:p14="http://schemas.microsoft.com/office/powerpoint/2010/main" val="665503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Title 1"/>
          <p:cNvSpPr>
            <a:spLocks noGrp="1"/>
          </p:cNvSpPr>
          <p:nvPr>
            <p:ph type="title"/>
          </p:nvPr>
        </p:nvSpPr>
        <p:spPr/>
        <p:txBody>
          <a:bodyPr/>
          <a:lstStyle/>
          <a:p>
            <a:r>
              <a:rPr lang="en-US">
                <a:latin typeface="Garamond" charset="0"/>
              </a:rPr>
              <a:t>RAIDR in Memory Controller: Option 1</a:t>
            </a:r>
          </a:p>
        </p:txBody>
      </p:sp>
      <p:sp>
        <p:nvSpPr>
          <p:cNvPr id="16179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834758A-7687-444D-997D-9F964FC2CC5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161795" name="Picture 9" descr="raidr_mc.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86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 name="TextBox 10"/>
          <p:cNvSpPr txBox="1">
            <a:spLocks noChangeArrowheads="1"/>
          </p:cNvSpPr>
          <p:nvPr/>
        </p:nvSpPr>
        <p:spPr bwMode="auto">
          <a:xfrm>
            <a:off x="250825" y="5084763"/>
            <a:ext cx="8642350"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charset="0"/>
                <a:ea typeface="ＭＳ Ｐゴシック" charset="0"/>
              </a:rPr>
              <a:t>Overhead of RAIDR in DRAM controller: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1.25 KB Bloom Filters, 3 counters, additional commands    issued for per-row refresh </a:t>
            </a:r>
            <a:r>
              <a:rPr kumimoji="0" lang="en-US" sz="2400" b="0" i="0" u="none" strike="noStrike" kern="1200" cap="none" spc="0" normalizeH="0" baseline="0" noProof="0">
                <a:ln>
                  <a:noFill/>
                </a:ln>
                <a:solidFill>
                  <a:srgbClr val="FF0000"/>
                </a:solidFill>
                <a:effectLst/>
                <a:uLnTx/>
                <a:uFillTx/>
                <a:latin typeface="Tahoma" charset="0"/>
                <a:ea typeface="ＭＳ Ｐゴシック" charset="0"/>
              </a:rPr>
              <a:t>(all accounted for in evaluations)</a:t>
            </a:r>
          </a:p>
        </p:txBody>
      </p:sp>
    </p:spTree>
    <p:extLst>
      <p:ext uri="{BB962C8B-B14F-4D97-AF65-F5344CB8AC3E}">
        <p14:creationId xmlns:p14="http://schemas.microsoft.com/office/powerpoint/2010/main" val="1628445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p:txBody>
          <a:bodyPr/>
          <a:lstStyle/>
          <a:p>
            <a:r>
              <a:rPr lang="en-US">
                <a:latin typeface="Garamond" charset="0"/>
              </a:rPr>
              <a:t>RAIDR in DRAM Chip: Option 2</a:t>
            </a:r>
          </a:p>
        </p:txBody>
      </p:sp>
      <p:sp>
        <p:nvSpPr>
          <p:cNvPr id="16281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DEC5D3D-8F1B-674A-84E9-D0E872DECC4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8" name="TextBox 7"/>
          <p:cNvSpPr txBox="1">
            <a:spLocks noChangeArrowheads="1"/>
          </p:cNvSpPr>
          <p:nvPr/>
        </p:nvSpPr>
        <p:spPr bwMode="auto">
          <a:xfrm>
            <a:off x="34925" y="5084763"/>
            <a:ext cx="9037638"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charset="0"/>
                <a:ea typeface="ＭＳ Ｐゴシック" charset="0"/>
              </a:rPr>
              <a:t>Overhead of RAIDR in DRAM chip: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Per-chip overhead: 20B Bloom Filters, 1 counter (4 Gbit chip)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Total overhead: 1.25KB Bloom Filters, 64 counters (32 GB DRAM)</a:t>
            </a:r>
            <a:endParaRPr kumimoji="0" lang="en-US" sz="2400" b="0" i="0" u="none" strike="noStrike" kern="1200" cap="none" spc="0" normalizeH="0" baseline="0" noProof="0">
              <a:ln>
                <a:noFill/>
              </a:ln>
              <a:solidFill>
                <a:srgbClr val="FF0000"/>
              </a:solidFill>
              <a:effectLst/>
              <a:uLnTx/>
              <a:uFillTx/>
              <a:latin typeface="Tahoma" charset="0"/>
              <a:ea typeface="ＭＳ Ｐゴシック" charset="0"/>
            </a:endParaRPr>
          </a:p>
        </p:txBody>
      </p:sp>
      <p:pic>
        <p:nvPicPr>
          <p:cNvPr id="162820" name="Picture 8" descr="raidr_dram 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95234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Title 1"/>
          <p:cNvSpPr>
            <a:spLocks noGrp="1"/>
          </p:cNvSpPr>
          <p:nvPr>
            <p:ph type="title"/>
          </p:nvPr>
        </p:nvSpPr>
        <p:spPr/>
        <p:txBody>
          <a:bodyPr/>
          <a:lstStyle/>
          <a:p>
            <a:r>
              <a:rPr lang="en-US">
                <a:latin typeface="Garamond" charset="0"/>
              </a:rPr>
              <a:t>RAIDR: Results and Takeaways</a:t>
            </a:r>
          </a:p>
        </p:txBody>
      </p:sp>
      <p:sp>
        <p:nvSpPr>
          <p:cNvPr id="3" name="Content Placeholder 2"/>
          <p:cNvSpPr>
            <a:spLocks noGrp="1"/>
          </p:cNvSpPr>
          <p:nvPr>
            <p:ph idx="1"/>
          </p:nvPr>
        </p:nvSpPr>
        <p:spPr>
          <a:xfrm>
            <a:off x="228600" y="869950"/>
            <a:ext cx="8807450" cy="5124450"/>
          </a:xfrm>
        </p:spPr>
        <p:txBody>
          <a:bodyPr/>
          <a:lstStyle/>
          <a:p>
            <a:r>
              <a:rPr lang="en-US">
                <a:latin typeface="Tahoma" charset="0"/>
              </a:rPr>
              <a:t>System: 32GB DRAM, 8-core; SPEC, TPC-C, TPC-H workloads</a:t>
            </a:r>
          </a:p>
          <a:p>
            <a:endParaRPr lang="en-US" sz="800">
              <a:latin typeface="Tahoma" charset="0"/>
            </a:endParaRPr>
          </a:p>
          <a:p>
            <a:r>
              <a:rPr lang="en-US">
                <a:solidFill>
                  <a:srgbClr val="0000FF"/>
                </a:solidFill>
                <a:latin typeface="Tahoma" charset="0"/>
              </a:rPr>
              <a:t>RAIDR hardware cost: </a:t>
            </a:r>
            <a:r>
              <a:rPr lang="en-US">
                <a:solidFill>
                  <a:srgbClr val="FF0000"/>
                </a:solidFill>
                <a:latin typeface="Tahoma" charset="0"/>
              </a:rPr>
              <a:t>1.25 kB (2 Bloom filters)</a:t>
            </a:r>
          </a:p>
          <a:p>
            <a:r>
              <a:rPr lang="en-US">
                <a:solidFill>
                  <a:srgbClr val="0000FF"/>
                </a:solidFill>
                <a:latin typeface="Tahoma" charset="0"/>
              </a:rPr>
              <a:t>Refresh reduction:</a:t>
            </a:r>
            <a:r>
              <a:rPr lang="en-US">
                <a:latin typeface="Tahoma" charset="0"/>
              </a:rPr>
              <a:t> </a:t>
            </a:r>
            <a:r>
              <a:rPr lang="en-US">
                <a:solidFill>
                  <a:srgbClr val="FF0000"/>
                </a:solidFill>
                <a:latin typeface="Tahoma" charset="0"/>
              </a:rPr>
              <a:t>74.6%</a:t>
            </a:r>
          </a:p>
          <a:p>
            <a:r>
              <a:rPr lang="en-US">
                <a:solidFill>
                  <a:srgbClr val="0000FF"/>
                </a:solidFill>
                <a:latin typeface="Tahoma" charset="0"/>
              </a:rPr>
              <a:t>Dynamic DRAM energy reduction:</a:t>
            </a:r>
            <a:r>
              <a:rPr lang="en-US">
                <a:latin typeface="Tahoma" charset="0"/>
              </a:rPr>
              <a:t> </a:t>
            </a:r>
            <a:r>
              <a:rPr lang="en-US">
                <a:solidFill>
                  <a:srgbClr val="FF0000"/>
                </a:solidFill>
                <a:latin typeface="Tahoma" charset="0"/>
              </a:rPr>
              <a:t>16%</a:t>
            </a:r>
          </a:p>
          <a:p>
            <a:r>
              <a:rPr lang="en-US">
                <a:solidFill>
                  <a:srgbClr val="0000FF"/>
                </a:solidFill>
                <a:latin typeface="Tahoma" charset="0"/>
              </a:rPr>
              <a:t>Idle DRAM power reduction:</a:t>
            </a:r>
            <a:r>
              <a:rPr lang="en-US">
                <a:latin typeface="Tahoma" charset="0"/>
              </a:rPr>
              <a:t> </a:t>
            </a:r>
            <a:r>
              <a:rPr lang="en-US">
                <a:solidFill>
                  <a:srgbClr val="FF0000"/>
                </a:solidFill>
                <a:latin typeface="Tahoma" charset="0"/>
              </a:rPr>
              <a:t>20%</a:t>
            </a:r>
          </a:p>
          <a:p>
            <a:r>
              <a:rPr lang="en-US">
                <a:solidFill>
                  <a:srgbClr val="0000FF"/>
                </a:solidFill>
                <a:latin typeface="Tahoma" charset="0"/>
              </a:rPr>
              <a:t>Performance improvement: </a:t>
            </a:r>
            <a:r>
              <a:rPr lang="en-US">
                <a:solidFill>
                  <a:srgbClr val="FF0000"/>
                </a:solidFill>
                <a:latin typeface="Tahoma" charset="0"/>
              </a:rPr>
              <a:t>9%</a:t>
            </a:r>
          </a:p>
          <a:p>
            <a:endParaRPr lang="en-US" sz="800">
              <a:latin typeface="Tahoma" charset="0"/>
            </a:endParaRPr>
          </a:p>
          <a:p>
            <a:r>
              <a:rPr lang="en-US">
                <a:solidFill>
                  <a:srgbClr val="FF0000"/>
                </a:solidFill>
                <a:latin typeface="Tahoma" charset="0"/>
              </a:rPr>
              <a:t>Benefits increase as DRAM scales in density</a:t>
            </a:r>
          </a:p>
        </p:txBody>
      </p:sp>
      <p:sp>
        <p:nvSpPr>
          <p:cNvPr id="16486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38274DD-0D0B-C842-A329-E318DCDCCF4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7813" y="4411663"/>
            <a:ext cx="3460750" cy="2446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148263" y="4387850"/>
            <a:ext cx="3311525" cy="24463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4034187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DRAM Device Capacity Scaling: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p:cNvSpPr/>
          <p:nvPr/>
        </p:nvSpPr>
        <p:spPr>
          <a:xfrm>
            <a:off x="125760" y="5949280"/>
            <a:ext cx="732656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charset="0"/>
                <a:ea typeface="+mn-ea"/>
                <a:cs typeface="+mn-cs"/>
              </a:rPr>
              <a:t>RAIDR performance benefits increase with DRAM chip capacity</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p:cNvPicPr>
            <a:picLocks noChangeAspect="1"/>
          </p:cNvPicPr>
          <p:nvPr/>
        </p:nvPicPr>
        <p:blipFill>
          <a:blip r:embed="rId2"/>
          <a:stretch>
            <a:fillRect/>
          </a:stretch>
        </p:blipFill>
        <p:spPr>
          <a:xfrm>
            <a:off x="1020688" y="1052736"/>
            <a:ext cx="6575648" cy="4871564"/>
          </a:xfrm>
          <a:prstGeom prst="rect">
            <a:avLst/>
          </a:prstGeom>
        </p:spPr>
      </p:pic>
      <p:sp>
        <p:nvSpPr>
          <p:cNvPr id="7"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Tree>
    <p:extLst>
      <p:ext uri="{BB962C8B-B14F-4D97-AF65-F5344CB8AC3E}">
        <p14:creationId xmlns:p14="http://schemas.microsoft.com/office/powerpoint/2010/main" val="651732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solidFill>
                  <a:srgbClr val="006633"/>
                </a:solidFill>
              </a:rPr>
              <a:t>DRAM Device Capacity Scaling: Energy</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25760" y="5949280"/>
            <a:ext cx="610242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charset="0"/>
                <a:ea typeface="+mn-ea"/>
                <a:cs typeface="+mn-cs"/>
              </a:rPr>
              <a:t>RAIDR energy benefits increase with DRAM chip capacity</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755576" y="1052736"/>
            <a:ext cx="6840760" cy="4894516"/>
          </a:xfrm>
          <a:prstGeom prst="rect">
            <a:avLst/>
          </a:prstGeom>
        </p:spPr>
      </p:pic>
      <p:sp>
        <p:nvSpPr>
          <p:cNvPr id="8"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Tree>
    <p:extLst>
      <p:ext uri="{BB962C8B-B14F-4D97-AF65-F5344CB8AC3E}">
        <p14:creationId xmlns:p14="http://schemas.microsoft.com/office/powerpoint/2010/main" val="64465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a:t>RAIDR: Eliminating Unnecessary Refreshes</a:t>
            </a:r>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DRAM rows can be refreshed much less often without losing data </a:t>
            </a:r>
            <a:r>
              <a:rPr lang="en-US" sz="1500" b="1" dirty="0">
                <a:solidFill>
                  <a:schemeClr val="accent6">
                    <a:lumMod val="75000"/>
                  </a:schemeClr>
                </a:solidFill>
              </a:rPr>
              <a:t>[Kim+, EDL’09][Liu+ ISCA’13]</a:t>
            </a:r>
          </a:p>
          <a:p>
            <a:endParaRPr lang="en-US" sz="800" dirty="0"/>
          </a:p>
          <a:p>
            <a:r>
              <a:rPr lang="en-US" sz="2200" dirty="0"/>
              <a:t>Key idea: </a:t>
            </a:r>
            <a:r>
              <a:rPr lang="en-US" sz="2200" dirty="0">
                <a:solidFill>
                  <a:srgbClr val="0000FF"/>
                </a:solidFill>
              </a:rPr>
              <a:t>Refresh rows containing weak cells </a:t>
            </a:r>
          </a:p>
          <a:p>
            <a:pPr marL="0" indent="0">
              <a:buNone/>
            </a:pPr>
            <a:r>
              <a:rPr lang="en-US" sz="2200" dirty="0">
                <a:solidFill>
                  <a:srgbClr val="0000FF"/>
                </a:solidFill>
              </a:rPr>
              <a:t>    more frequently, other rows less frequently</a:t>
            </a:r>
          </a:p>
          <a:p>
            <a:pPr marL="344487" lvl="1" indent="0">
              <a:buNone/>
            </a:pPr>
            <a:r>
              <a:rPr lang="en-US" sz="2000" dirty="0">
                <a:solidFill>
                  <a:srgbClr val="FF0000"/>
                </a:solidFill>
              </a:rPr>
              <a:t>1. Profiling: </a:t>
            </a:r>
            <a:r>
              <a:rPr lang="en-US" sz="2000" dirty="0">
                <a:solidFill>
                  <a:srgbClr val="000000"/>
                </a:solidFill>
              </a:rPr>
              <a:t>Profile retention time of all rows</a:t>
            </a:r>
          </a:p>
          <a:p>
            <a:pPr marL="344487" lvl="1" indent="0">
              <a:buNone/>
            </a:pPr>
            <a:r>
              <a:rPr lang="en-US" sz="2000" dirty="0">
                <a:solidFill>
                  <a:srgbClr val="FF0000"/>
                </a:solidFill>
              </a:rPr>
              <a:t>2. Binning: </a:t>
            </a:r>
            <a:r>
              <a:rPr lang="en-US" sz="2000" dirty="0">
                <a:solidFill>
                  <a:srgbClr val="000000"/>
                </a:solidFill>
              </a:rPr>
              <a:t>Store rows into bins by retention time in memory controller</a:t>
            </a:r>
          </a:p>
          <a:p>
            <a:pPr marL="344487" lvl="1" indent="0">
              <a:buNone/>
            </a:pPr>
            <a:r>
              <a:rPr lang="en-US" sz="2000" dirty="0">
                <a:solidFill>
                  <a:srgbClr val="000000"/>
                </a:solidFill>
                <a:sym typeface="Wingdings"/>
              </a:rPr>
              <a:t>	</a:t>
            </a:r>
            <a:r>
              <a:rPr lang="en-US" sz="2000" i="1" dirty="0">
                <a:solidFill>
                  <a:srgbClr val="000000"/>
                </a:solidFill>
                <a:sym typeface="Wingdings"/>
              </a:rPr>
              <a:t>Efficient storage with Bloom Filters</a:t>
            </a:r>
            <a:r>
              <a:rPr lang="en-US" sz="2000" dirty="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a:p>
          <a:p>
            <a:r>
              <a:rPr lang="en-US" sz="2200" dirty="0"/>
              <a:t>Results: 8-core, 32GB, SPEC, TPC-C, TPC-H</a:t>
            </a:r>
          </a:p>
          <a:p>
            <a:pPr lvl="1"/>
            <a:r>
              <a:rPr lang="en-US" sz="1800" dirty="0">
                <a:solidFill>
                  <a:srgbClr val="0000FF"/>
                </a:solidFill>
              </a:rPr>
              <a:t>74.6% refresh reduction @ 1.25KB storage</a:t>
            </a:r>
          </a:p>
          <a:p>
            <a:pPr lvl="1"/>
            <a:r>
              <a:rPr lang="en-US" sz="1800" dirty="0">
                <a:solidFill>
                  <a:srgbClr val="0000FF"/>
                </a:solidFill>
              </a:rPr>
              <a:t>~16%/20% DRAM dynamic/idle power reduction</a:t>
            </a:r>
          </a:p>
          <a:p>
            <a:pPr lvl="1"/>
            <a:r>
              <a:rPr lang="en-US" sz="1800" dirty="0">
                <a:solidFill>
                  <a:srgbClr val="0000FF"/>
                </a:solidFill>
              </a:rPr>
              <a:t>~9% performance improvement </a:t>
            </a:r>
          </a:p>
          <a:p>
            <a:pPr lvl="1"/>
            <a:r>
              <a:rPr lang="en-US" sz="1800" dirty="0">
                <a:solidFill>
                  <a:srgbClr val="0000FF"/>
                </a:solidFill>
              </a:rPr>
              <a:t>Benefits increase with DRAM capacity</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mn-ea"/>
                <a:cs typeface="+mn-cs"/>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mn-ea"/>
                <a:cs typeface="+mn-cs"/>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mn-ea"/>
                <a:cs typeface="+mn-cs"/>
              </a:rPr>
              <a:t>,</a:t>
            </a:r>
            <a:r>
              <a:rPr kumimoji="0" lang="en-US" sz="14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400" b="0" i="0" u="none" strike="noStrike" kern="1200" cap="none" spc="0" normalizeH="0" baseline="0" noProof="0" dirty="0">
                <a:ln>
                  <a:noFill/>
                </a:ln>
                <a:solidFill>
                  <a:srgbClr val="000000"/>
                </a:solidFill>
                <a:effectLst/>
                <a:uLnTx/>
                <a:uFillTx/>
                <a:latin typeface="Tahoma" charset="0"/>
                <a:ea typeface="+mn-ea"/>
                <a:cs typeface="+mn-cs"/>
              </a:rPr>
              <a:t> ISCA 2012.</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2546470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RAIDR</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1212322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4797152"/>
            <a:ext cx="7848872"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3177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Title 1"/>
          <p:cNvSpPr>
            <a:spLocks noGrp="1"/>
          </p:cNvSpPr>
          <p:nvPr>
            <p:ph type="title"/>
          </p:nvPr>
        </p:nvSpPr>
        <p:spPr/>
        <p:txBody>
          <a:bodyPr/>
          <a:lstStyle/>
          <a:p>
            <a:r>
              <a:rPr lang="en-US" dirty="0">
                <a:latin typeface="Garamond" charset="0"/>
                <a:ea typeface="ＭＳ Ｐゴシック" charset="0"/>
                <a:cs typeface="ＭＳ Ｐゴシック" charset="0"/>
              </a:rPr>
              <a:t>Motivation: Understanding Retention</a:t>
            </a:r>
          </a:p>
        </p:txBody>
      </p:sp>
      <p:sp>
        <p:nvSpPr>
          <p:cNvPr id="3" name="Content Placeholder 2"/>
          <p:cNvSpPr>
            <a:spLocks noGrp="1"/>
          </p:cNvSpPr>
          <p:nvPr>
            <p:ph idx="1"/>
          </p:nvPr>
        </p:nvSpPr>
        <p:spPr/>
        <p:txBody>
          <a:bodyPr/>
          <a:lstStyle/>
          <a:p>
            <a:r>
              <a:rPr lang="en-US">
                <a:latin typeface="Tahoma" charset="0"/>
                <a:ea typeface="ＭＳ Ｐゴシック" charset="0"/>
                <a:cs typeface="ＭＳ Ｐゴシック" charset="0"/>
              </a:rPr>
              <a:t>Past works require </a:t>
            </a:r>
            <a:r>
              <a:rPr lang="en-US">
                <a:solidFill>
                  <a:srgbClr val="FF0000"/>
                </a:solidFill>
                <a:latin typeface="Tahoma" charset="0"/>
                <a:ea typeface="ＭＳ Ｐゴシック" charset="0"/>
                <a:cs typeface="ＭＳ Ｐゴシック" charset="0"/>
              </a:rPr>
              <a:t>accurate and reliable measurement of retention time of each DRAM row</a:t>
            </a:r>
          </a:p>
          <a:p>
            <a:pPr lvl="1"/>
            <a:r>
              <a:rPr lang="en-US">
                <a:latin typeface="Tahoma" charset="0"/>
                <a:ea typeface="ＭＳ Ｐゴシック" charset="0"/>
                <a:cs typeface="ＭＳ Ｐゴシック" charset="0"/>
              </a:rPr>
              <a:t>To maintain data integrity while reducing refreshes</a:t>
            </a:r>
            <a:endParaRPr lang="en-US">
              <a:solidFill>
                <a:srgbClr val="FF0000"/>
              </a:solidFill>
              <a:latin typeface="Tahoma" charset="0"/>
              <a:ea typeface="ＭＳ Ｐゴシック" charset="0"/>
              <a:cs typeface="ＭＳ Ｐゴシック" charset="0"/>
            </a:endParaRP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Assumption: worst-case retention time of each row can be determined and stays the same at a given temperature</a:t>
            </a:r>
          </a:p>
          <a:p>
            <a:pPr lvl="1"/>
            <a:r>
              <a:rPr lang="en-US">
                <a:latin typeface="Tahoma" charset="0"/>
                <a:ea typeface="ＭＳ Ｐゴシック" charset="0"/>
              </a:rPr>
              <a:t>Some works propose writing all 1’s and 0’s to a row, and measuring the time before data corruption</a:t>
            </a:r>
          </a:p>
          <a:p>
            <a:pPr lvl="1"/>
            <a:endParaRPr lang="en-US">
              <a:latin typeface="Tahoma" charset="0"/>
              <a:ea typeface="ＭＳ Ｐゴシック" charset="0"/>
            </a:endParaRPr>
          </a:p>
          <a:p>
            <a:r>
              <a:rPr lang="en-US">
                <a:latin typeface="Tahoma" charset="0"/>
                <a:ea typeface="ＭＳ Ｐゴシック" charset="0"/>
                <a:cs typeface="ＭＳ Ｐゴシック" charset="0"/>
              </a:rPr>
              <a:t>Question:</a:t>
            </a:r>
          </a:p>
          <a:p>
            <a:pPr lvl="1"/>
            <a:r>
              <a:rPr lang="en-US">
                <a:latin typeface="Tahoma" charset="0"/>
                <a:ea typeface="ＭＳ Ｐゴシック" charset="0"/>
              </a:rPr>
              <a:t>Can we reliably and accurately determine retention times of all DRAM rows?</a:t>
            </a:r>
          </a:p>
          <a:p>
            <a:pPr lvl="1"/>
            <a:endParaRPr lang="en-US">
              <a:latin typeface="Tahoma" charset="0"/>
              <a:ea typeface="ＭＳ Ｐゴシック" charset="0"/>
            </a:endParaRPr>
          </a:p>
        </p:txBody>
      </p:sp>
      <p:sp>
        <p:nvSpPr>
          <p:cNvPr id="21913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07F6522-63C6-124D-A08A-0DFE8A5AF26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624523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985715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3844013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p:cNvSpPr>
            <a:spLocks noGrp="1"/>
          </p:cNvSpPr>
          <p:nvPr>
            <p:ph type="title"/>
          </p:nvPr>
        </p:nvSpPr>
        <p:spPr>
          <a:xfrm>
            <a:off x="228600" y="152400"/>
            <a:ext cx="8915400" cy="884238"/>
          </a:xfrm>
        </p:spPr>
        <p:txBody>
          <a:bodyPr/>
          <a:lstStyle/>
          <a:p>
            <a:r>
              <a:rPr lang="en-US">
                <a:latin typeface="Garamond" charset="0"/>
                <a:ea typeface="ＭＳ Ｐゴシック" charset="0"/>
                <a:cs typeface="ＭＳ Ｐゴシック" charset="0"/>
              </a:rPr>
              <a:t>VRT: Implications on Profiling Mechanisms</a:t>
            </a:r>
          </a:p>
        </p:txBody>
      </p:sp>
      <p:sp>
        <p:nvSpPr>
          <p:cNvPr id="3" name="Content Placeholder 2"/>
          <p:cNvSpPr>
            <a:spLocks noGrp="1"/>
          </p:cNvSpPr>
          <p:nvPr>
            <p:ph idx="1"/>
          </p:nvPr>
        </p:nvSpPr>
        <p:spPr>
          <a:xfrm>
            <a:off x="228600" y="968375"/>
            <a:ext cx="8610600" cy="5153025"/>
          </a:xfrm>
        </p:spPr>
        <p:txBody>
          <a:bodyPr/>
          <a:lstStyle/>
          <a:p>
            <a:pPr>
              <a:defRPr/>
            </a:pPr>
            <a:r>
              <a:rPr lang="en-US" dirty="0"/>
              <a:t>Problem 1: </a:t>
            </a:r>
            <a:r>
              <a:rPr lang="en-US" dirty="0">
                <a:solidFill>
                  <a:srgbClr val="FF0000"/>
                </a:solidFill>
              </a:rPr>
              <a:t>There does not seem to be a way of determining if a cell exhibits VRT without actually observing a cell exhibiting VRT</a:t>
            </a:r>
          </a:p>
          <a:p>
            <a:pPr lvl="1">
              <a:defRPr/>
            </a:pPr>
            <a:r>
              <a:rPr lang="en-US" sz="2000" dirty="0"/>
              <a:t>VRT is a </a:t>
            </a:r>
            <a:r>
              <a:rPr lang="en-US" sz="2000" dirty="0" err="1"/>
              <a:t>memoryless</a:t>
            </a:r>
            <a:r>
              <a:rPr lang="en-US" sz="2000" dirty="0"/>
              <a:t> random process </a:t>
            </a:r>
            <a:r>
              <a:rPr lang="en-US" sz="1800" b="1" dirty="0">
                <a:solidFill>
                  <a:srgbClr val="2C6123"/>
                </a:solidFill>
              </a:rPr>
              <a:t>[Kim+ JJAP 2010]</a:t>
            </a:r>
          </a:p>
          <a:p>
            <a:pPr lvl="1">
              <a:defRPr/>
            </a:pPr>
            <a:endParaRPr lang="en-US" sz="1500" dirty="0"/>
          </a:p>
          <a:p>
            <a:pPr>
              <a:defRPr/>
            </a:pPr>
            <a:r>
              <a:rPr lang="en-US" dirty="0"/>
              <a:t>Problem 2</a:t>
            </a:r>
            <a:r>
              <a:rPr lang="en-US" dirty="0">
                <a:solidFill>
                  <a:srgbClr val="FF0000"/>
                </a:solidFill>
              </a:rPr>
              <a:t>: VRT complicates retention time profiling by DRAM manufacturers</a:t>
            </a:r>
          </a:p>
          <a:p>
            <a:pPr lvl="1">
              <a:defRPr/>
            </a:pPr>
            <a:r>
              <a:rPr lang="en-US" sz="2000" dirty="0"/>
              <a:t>Exposure to very high temperatures can induce VRT in cells that were not previously susceptible </a:t>
            </a:r>
          </a:p>
          <a:p>
            <a:pPr marL="344487" lvl="1" indent="0">
              <a:buFont typeface="Wingdings" charset="0"/>
              <a:buNone/>
              <a:defRPr/>
            </a:pPr>
            <a:r>
              <a:rPr lang="en-US" sz="2000" dirty="0"/>
              <a:t>    </a:t>
            </a:r>
            <a:r>
              <a:rPr lang="en-US" sz="2000" dirty="0">
                <a:sym typeface="Wingdings"/>
              </a:rPr>
              <a:t> </a:t>
            </a:r>
            <a:r>
              <a:rPr lang="en-US" sz="2000" dirty="0"/>
              <a:t>can happen during soldering of DRAM chips</a:t>
            </a:r>
          </a:p>
          <a:p>
            <a:pPr marL="344487" lvl="1" indent="0">
              <a:buFont typeface="Wingdings" charset="0"/>
              <a:buNone/>
              <a:defRPr/>
            </a:pPr>
            <a:r>
              <a:rPr lang="en-US" sz="2000" dirty="0">
                <a:sym typeface="Wingdings"/>
              </a:rPr>
              <a:t>     manufacturer’s retention time profile may not be accurate</a:t>
            </a:r>
            <a:endParaRPr lang="en-US" sz="2000" dirty="0"/>
          </a:p>
          <a:p>
            <a:pPr>
              <a:defRPr/>
            </a:pPr>
            <a:endParaRPr lang="en-US" sz="1500" dirty="0"/>
          </a:p>
          <a:p>
            <a:pPr>
              <a:defRPr/>
            </a:pPr>
            <a:r>
              <a:rPr lang="en-US" dirty="0"/>
              <a:t>One option for future work: </a:t>
            </a:r>
            <a:r>
              <a:rPr lang="en-US" dirty="0">
                <a:solidFill>
                  <a:srgbClr val="0000FF"/>
                </a:solidFill>
              </a:rPr>
              <a:t>Use ECC to continuously profile DRAM online while aggressively reducing refresh rate</a:t>
            </a:r>
          </a:p>
          <a:p>
            <a:pPr lvl="1">
              <a:defRPr/>
            </a:pPr>
            <a:r>
              <a:rPr lang="en-US" sz="2000" dirty="0"/>
              <a:t>Need to keep ECC overhead in check</a:t>
            </a:r>
          </a:p>
          <a:p>
            <a:pPr lvl="1">
              <a:defRPr/>
            </a:pPr>
            <a:endParaRPr lang="en-US" dirty="0"/>
          </a:p>
          <a:p>
            <a:pPr lvl="1">
              <a:defRPr/>
            </a:pPr>
            <a:endParaRPr lang="en-US" dirty="0"/>
          </a:p>
          <a:p>
            <a:pPr>
              <a:defRPr/>
            </a:pPr>
            <a:endParaRPr lang="en-US" dirty="0"/>
          </a:p>
        </p:txBody>
      </p:sp>
      <p:sp>
        <p:nvSpPr>
          <p:cNvPr id="3010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7E8F060-6476-DF4F-B22D-19F74906D26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054187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Retention Analysis</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9816530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3789040"/>
            <a:ext cx="7992888"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9469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failures</a:t>
            </a:r>
          </a:p>
          <a:p>
            <a:r>
              <a:rPr lang="en-US" b="1" dirty="0">
                <a:solidFill>
                  <a:srgbClr val="FF0000"/>
                </a:solidFill>
              </a:rPr>
              <a:t>Combination </a:t>
            </a:r>
            <a:r>
              <a:rPr lang="en-US" b="1" dirty="0">
                <a:solidFill>
                  <a:srgbClr val="000000"/>
                </a:solidFill>
              </a:rPr>
              <a:t>of ECC and other mitigation techniques is much more</a:t>
            </a:r>
            <a:r>
              <a:rPr lang="en-US" b="1" dirty="0">
                <a:solidFill>
                  <a:srgbClr val="FF0000"/>
                </a:solidFill>
              </a:rPr>
              <a:t> effective</a:t>
            </a:r>
          </a:p>
          <a:p>
            <a:pPr lvl="1"/>
            <a:r>
              <a:rPr lang="en-US" b="1" dirty="0">
                <a:solidFill>
                  <a:srgbClr val="FF0000"/>
                </a:solidFill>
              </a:rPr>
              <a:t>But degrades performance</a:t>
            </a:r>
          </a:p>
          <a:p>
            <a:r>
              <a:rPr lang="en-US" b="1" dirty="0">
                <a:solidFill>
                  <a:srgbClr val="FF0000"/>
                </a:solidFill>
              </a:rPr>
              <a:t>Testing </a:t>
            </a:r>
            <a:r>
              <a:rPr lang="en-US" b="1" dirty="0">
                <a:solidFill>
                  <a:srgbClr val="000000"/>
                </a:solidFill>
              </a:rPr>
              <a:t>can help to reduce the </a:t>
            </a:r>
            <a:r>
              <a:rPr lang="en-US" b="1" dirty="0">
                <a:solidFill>
                  <a:srgbClr val="FF0000"/>
                </a:solidFill>
              </a:rPr>
              <a:t>ECC strength</a:t>
            </a:r>
          </a:p>
          <a:p>
            <a:pPr lvl="1"/>
            <a:r>
              <a:rPr lang="en-US" b="1" dirty="0">
                <a:solidFill>
                  <a:srgbClr val="000000"/>
                </a:solidFill>
              </a:rPr>
              <a:t>Even when starting with a</a:t>
            </a:r>
            <a:r>
              <a:rPr lang="en-US" b="1" dirty="0">
                <a:solidFill>
                  <a:srgbClr val="FF0000"/>
                </a:solidFill>
              </a:rPr>
              <a:t> higher strength ECC</a:t>
            </a:r>
          </a:p>
          <a:p>
            <a:endParaRPr lang="en-US" b="1" dirty="0">
              <a:solidFill>
                <a:srgbClr val="FF0000"/>
              </a:solidFill>
            </a:endParaRPr>
          </a:p>
          <a:p>
            <a:endParaRPr lang="en-US" b="1" dirty="0">
              <a:solidFill>
                <a:srgbClr val="FF0000"/>
              </a:solidFill>
            </a:endParaRPr>
          </a:p>
          <a:p>
            <a:endParaRPr lang="en-US" b="1" dirty="0">
              <a:solidFill>
                <a:srgbClr val="FF0000"/>
              </a:solidFill>
            </a:endParaRPr>
          </a:p>
          <a:p>
            <a:pPr marL="0" indent="0">
              <a:buNone/>
            </a:pPr>
            <a:endParaRPr lang="en-US" dirty="0"/>
          </a:p>
          <a:p>
            <a:endParaRPr lang="en-US" dirty="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a:t>Towards an Online Profiling System</a:t>
            </a:r>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Khan+,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The Efficacy of Error Mitigation Techniques for DRAM Retention Failures: A Comparative Experimental Study</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2750566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Run tests periodically after a short interval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at smaller regions of memory </a:t>
            </a: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a:t>Towards an Online Profiling System</a:t>
            </a: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Initially Protect DRAM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with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1</a:t>
            </a: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Periodically Test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libri"/>
                <a:ea typeface="+mn-ea"/>
                <a:cs typeface="+mn-cs"/>
              </a:rPr>
              <a:t>ECC</a:t>
            </a: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Mitigate errors and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3</a:t>
            </a: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4209818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More on Online Profiling of DRAM</a:t>
            </a:r>
          </a:p>
        </p:txBody>
      </p:sp>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Tree>
    <p:extLst>
      <p:ext uri="{BB962C8B-B14F-4D97-AF65-F5344CB8AC3E}">
        <p14:creationId xmlns:p14="http://schemas.microsoft.com/office/powerpoint/2010/main" val="2697864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556792"/>
            <a:ext cx="8428037" cy="822325"/>
          </a:xfrm>
        </p:spPr>
        <p:txBody>
          <a:bodyPr/>
          <a:lstStyle/>
          <a:p>
            <a:pPr algn="ctr" eaLnBrk="1" hangingPunct="1"/>
            <a:r>
              <a:rPr lang="en-US" sz="4000" dirty="0">
                <a:latin typeface="Garamond" charset="0"/>
              </a:rPr>
              <a:t>How Do We Make RAIDR Work in the Presence of the VRT Phenomenon?</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4060739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a:t>Making RAIDR Work w/ Online Profiling &amp; ECC</a:t>
            </a:r>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2330400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AVATAR</a:t>
            </a:r>
          </a:p>
        </p:txBody>
      </p:sp>
      <p:sp>
        <p:nvSpPr>
          <p:cNvPr id="3" name="Content Placeholder 2"/>
          <p:cNvSpPr>
            <a:spLocks noGrp="1"/>
          </p:cNvSpPr>
          <p:nvPr>
            <p:ph idx="1"/>
          </p:nvPr>
        </p:nvSpPr>
        <p:spPr>
          <a:xfrm>
            <a:off x="0" y="1092597"/>
            <a:ext cx="9144000" cy="1011810"/>
          </a:xfrm>
        </p:spPr>
        <p:txBody>
          <a:bodyPr/>
          <a:lstStyle/>
          <a:p>
            <a:pPr marL="0" indent="0">
              <a:buNone/>
            </a:pPr>
            <a:r>
              <a:rPr lang="en-US" sz="2400" dirty="0">
                <a:solidFill>
                  <a:srgbClr val="800000"/>
                </a:solidFill>
              </a:rPr>
              <a:t>Insight: </a:t>
            </a:r>
            <a:r>
              <a:rPr lang="en-US" sz="2400" dirty="0"/>
              <a:t>Avoid retention failures </a:t>
            </a:r>
            <a:r>
              <a:rPr lang="en-US" sz="2400" dirty="0">
                <a:sym typeface="Wingdings"/>
              </a:rPr>
              <a:t> </a:t>
            </a:r>
            <a:r>
              <a:rPr lang="en-US" sz="2400" dirty="0"/>
              <a:t>Upgrade row on ECC error</a:t>
            </a:r>
          </a:p>
          <a:p>
            <a:pPr marL="0" indent="0">
              <a:buNone/>
            </a:pPr>
            <a:r>
              <a:rPr lang="en-US" sz="2400" dirty="0">
                <a:solidFill>
                  <a:srgbClr val="800000"/>
                </a:solidFill>
              </a:rPr>
              <a:t>Observation: </a:t>
            </a:r>
            <a:r>
              <a:rPr lang="en-US" sz="2400" dirty="0"/>
              <a:t>Rate of VRT &gt;&gt; Rate of soft error (50x-2500x)</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14" name="Rectangle 13"/>
          <p:cNvSpPr/>
          <p:nvPr/>
        </p:nvSpPr>
        <p:spPr>
          <a:xfrm>
            <a:off x="2230904" y="2801005"/>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A</a:t>
            </a:r>
          </a:p>
        </p:txBody>
      </p:sp>
      <p:sp>
        <p:nvSpPr>
          <p:cNvPr id="15" name="Rectangle 14"/>
          <p:cNvSpPr/>
          <p:nvPr/>
        </p:nvSpPr>
        <p:spPr>
          <a:xfrm>
            <a:off x="2230904" y="314621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B</a:t>
            </a:r>
          </a:p>
        </p:txBody>
      </p:sp>
      <p:sp>
        <p:nvSpPr>
          <p:cNvPr id="16" name="Rectangle 15"/>
          <p:cNvSpPr/>
          <p:nvPr/>
        </p:nvSpPr>
        <p:spPr>
          <a:xfrm>
            <a:off x="2230904" y="349142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C</a:t>
            </a:r>
          </a:p>
        </p:txBody>
      </p:sp>
      <p:sp>
        <p:nvSpPr>
          <p:cNvPr id="18" name="Rectangle 17"/>
          <p:cNvSpPr/>
          <p:nvPr/>
        </p:nvSpPr>
        <p:spPr>
          <a:xfrm>
            <a:off x="2230904" y="383663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D</a:t>
            </a:r>
          </a:p>
        </p:txBody>
      </p:sp>
      <p:sp>
        <p:nvSpPr>
          <p:cNvPr id="20" name="Rectangle 19"/>
          <p:cNvSpPr/>
          <p:nvPr/>
        </p:nvSpPr>
        <p:spPr>
          <a:xfrm>
            <a:off x="2230904" y="418184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E</a:t>
            </a:r>
          </a:p>
        </p:txBody>
      </p:sp>
      <p:sp>
        <p:nvSpPr>
          <p:cNvPr id="21" name="Rectangle 20"/>
          <p:cNvSpPr/>
          <p:nvPr/>
        </p:nvSpPr>
        <p:spPr>
          <a:xfrm>
            <a:off x="2230904" y="452705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F</a:t>
            </a:r>
          </a:p>
        </p:txBody>
      </p:sp>
      <p:sp>
        <p:nvSpPr>
          <p:cNvPr id="22" name="Rectangle 21"/>
          <p:cNvSpPr/>
          <p:nvPr/>
        </p:nvSpPr>
        <p:spPr>
          <a:xfrm>
            <a:off x="2230904" y="487226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G</a:t>
            </a:r>
          </a:p>
        </p:txBody>
      </p:sp>
      <p:sp>
        <p:nvSpPr>
          <p:cNvPr id="23" name="Rectangle 22"/>
          <p:cNvSpPr/>
          <p:nvPr/>
        </p:nvSpPr>
        <p:spPr>
          <a:xfrm>
            <a:off x="2230904" y="5217479"/>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H</a:t>
            </a:r>
          </a:p>
        </p:txBody>
      </p:sp>
      <p:sp>
        <p:nvSpPr>
          <p:cNvPr id="24" name="TextBox 23"/>
          <p:cNvSpPr txBox="1"/>
          <p:nvPr/>
        </p:nvSpPr>
        <p:spPr>
          <a:xfrm>
            <a:off x="2253726" y="2314691"/>
            <a:ext cx="1945965" cy="461665"/>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DRAM Rows</a:t>
            </a:r>
          </a:p>
        </p:txBody>
      </p:sp>
      <p:sp>
        <p:nvSpPr>
          <p:cNvPr id="25" name="Right Arrow 24"/>
          <p:cNvSpPr/>
          <p:nvPr/>
        </p:nvSpPr>
        <p:spPr>
          <a:xfrm>
            <a:off x="4006377" y="3848986"/>
            <a:ext cx="1627518" cy="1035630"/>
          </a:xfrm>
          <a:prstGeom prst="rightArrow">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rial"/>
                <a:ea typeface="+mn-ea"/>
                <a:cs typeface="Arial"/>
              </a:rPr>
              <a:t>RETENTION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rial"/>
                <a:ea typeface="+mn-ea"/>
                <a:cs typeface="Arial"/>
              </a:rPr>
              <a:t>PROFILING</a:t>
            </a:r>
          </a:p>
        </p:txBody>
      </p:sp>
      <p:grpSp>
        <p:nvGrpSpPr>
          <p:cNvPr id="26" name="Group 25"/>
          <p:cNvGrpSpPr/>
          <p:nvPr/>
        </p:nvGrpSpPr>
        <p:grpSpPr>
          <a:xfrm>
            <a:off x="2244853" y="3029762"/>
            <a:ext cx="3110003" cy="2113735"/>
            <a:chOff x="849330" y="1917828"/>
            <a:chExt cx="3475204" cy="2113735"/>
          </a:xfrm>
        </p:grpSpPr>
        <p:sp>
          <p:nvSpPr>
            <p:cNvPr id="27" name="7-Point Star 26"/>
            <p:cNvSpPr/>
            <p:nvPr/>
          </p:nvSpPr>
          <p:spPr>
            <a:xfrm>
              <a:off x="2082298" y="3740672"/>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8" name="7-Point Star 27"/>
            <p:cNvSpPr/>
            <p:nvPr/>
          </p:nvSpPr>
          <p:spPr>
            <a:xfrm>
              <a:off x="849330"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9" name="7-Point Star 28"/>
            <p:cNvSpPr/>
            <p:nvPr/>
          </p:nvSpPr>
          <p:spPr>
            <a:xfrm>
              <a:off x="3481728"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30" name="TextBox 29"/>
            <p:cNvSpPr txBox="1"/>
            <p:nvPr/>
          </p:nvSpPr>
          <p:spPr>
            <a:xfrm>
              <a:off x="2932857" y="1917828"/>
              <a:ext cx="1391677" cy="400110"/>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Weak Cell</a:t>
              </a:r>
            </a:p>
          </p:txBody>
        </p:sp>
      </p:grpSp>
      <p:sp>
        <p:nvSpPr>
          <p:cNvPr id="31" name="7-Point Star 30"/>
          <p:cNvSpPr/>
          <p:nvPr/>
        </p:nvSpPr>
        <p:spPr>
          <a:xfrm>
            <a:off x="2491453" y="4872268"/>
            <a:ext cx="263073" cy="301296"/>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grpSp>
        <p:nvGrpSpPr>
          <p:cNvPr id="32" name="Group 31"/>
          <p:cNvGrpSpPr/>
          <p:nvPr/>
        </p:nvGrpSpPr>
        <p:grpSpPr>
          <a:xfrm>
            <a:off x="4960296" y="2273245"/>
            <a:ext cx="2300479" cy="3277116"/>
            <a:chOff x="3529108" y="1148973"/>
            <a:chExt cx="2300479" cy="3277116"/>
          </a:xfrm>
        </p:grpSpPr>
        <p:sp>
          <p:nvSpPr>
            <p:cNvPr id="33" name="Rectangle 32"/>
            <p:cNvSpPr/>
            <p:nvPr/>
          </p:nvSpPr>
          <p:spPr>
            <a:xfrm>
              <a:off x="4268782" y="168356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4" name="Rectangle 33"/>
            <p:cNvSpPr/>
            <p:nvPr/>
          </p:nvSpPr>
          <p:spPr>
            <a:xfrm>
              <a:off x="4268782" y="2028779"/>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5" name="Rectangle 34"/>
            <p:cNvSpPr/>
            <p:nvPr/>
          </p:nvSpPr>
          <p:spPr>
            <a:xfrm>
              <a:off x="4268782" y="2366103"/>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1</a:t>
              </a:r>
            </a:p>
          </p:txBody>
        </p:sp>
        <p:sp>
          <p:nvSpPr>
            <p:cNvPr id="36" name="Rectangle 35"/>
            <p:cNvSpPr/>
            <p:nvPr/>
          </p:nvSpPr>
          <p:spPr>
            <a:xfrm>
              <a:off x="4268782" y="2711314"/>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7" name="Rectangle 36"/>
            <p:cNvSpPr/>
            <p:nvPr/>
          </p:nvSpPr>
          <p:spPr>
            <a:xfrm>
              <a:off x="4268782" y="3056525"/>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8" name="Rectangle 37"/>
            <p:cNvSpPr/>
            <p:nvPr/>
          </p:nvSpPr>
          <p:spPr>
            <a:xfrm>
              <a:off x="4268782" y="340173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9" name="Rectangle 38"/>
            <p:cNvSpPr/>
            <p:nvPr/>
          </p:nvSpPr>
          <p:spPr>
            <a:xfrm>
              <a:off x="4268782" y="3746947"/>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1</a:t>
              </a:r>
            </a:p>
          </p:txBody>
        </p:sp>
        <p:sp>
          <p:nvSpPr>
            <p:cNvPr id="43" name="Rectangle 42"/>
            <p:cNvSpPr/>
            <p:nvPr/>
          </p:nvSpPr>
          <p:spPr>
            <a:xfrm>
              <a:off x="4268782" y="408087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44" name="Rectangle 43"/>
            <p:cNvSpPr/>
            <p:nvPr/>
          </p:nvSpPr>
          <p:spPr>
            <a:xfrm>
              <a:off x="4256452" y="1683568"/>
              <a:ext cx="391838" cy="2742521"/>
            </a:xfrm>
            <a:prstGeom prst="rect">
              <a:avLst/>
            </a:prstGeom>
            <a:noFill/>
            <a:ln w="381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45" name="TextBox 44"/>
            <p:cNvSpPr txBox="1"/>
            <p:nvPr/>
          </p:nvSpPr>
          <p:spPr>
            <a:xfrm>
              <a:off x="3529108" y="1148973"/>
              <a:ext cx="2300479" cy="461665"/>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Ref. Rate Table</a:t>
              </a:r>
            </a:p>
          </p:txBody>
        </p:sp>
      </p:grpSp>
      <p:sp>
        <p:nvSpPr>
          <p:cNvPr id="46" name="7-Point Star 45"/>
          <p:cNvSpPr/>
          <p:nvPr/>
        </p:nvSpPr>
        <p:spPr>
          <a:xfrm>
            <a:off x="2398650" y="5224407"/>
            <a:ext cx="263073" cy="301296"/>
          </a:xfrm>
          <a:prstGeom prst="star7">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51" name="Rectangle 50"/>
          <p:cNvSpPr/>
          <p:nvPr/>
        </p:nvSpPr>
        <p:spPr>
          <a:xfrm>
            <a:off x="1718203" y="2787612"/>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2" name="Rectangle 51"/>
          <p:cNvSpPr/>
          <p:nvPr/>
        </p:nvSpPr>
        <p:spPr>
          <a:xfrm>
            <a:off x="1721191" y="3139244"/>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3" name="Rectangle 52"/>
          <p:cNvSpPr/>
          <p:nvPr/>
        </p:nvSpPr>
        <p:spPr>
          <a:xfrm>
            <a:off x="1715215" y="3485006"/>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4" name="Rectangle 53"/>
          <p:cNvSpPr/>
          <p:nvPr/>
        </p:nvSpPr>
        <p:spPr>
          <a:xfrm>
            <a:off x="1718203" y="3836638"/>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5" name="Rectangle 54"/>
          <p:cNvSpPr/>
          <p:nvPr/>
        </p:nvSpPr>
        <p:spPr>
          <a:xfrm>
            <a:off x="1712227" y="4173825"/>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6" name="Rectangle 55"/>
          <p:cNvSpPr/>
          <p:nvPr/>
        </p:nvSpPr>
        <p:spPr>
          <a:xfrm>
            <a:off x="1715215" y="4525457"/>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7" name="Rectangle 56"/>
          <p:cNvSpPr/>
          <p:nvPr/>
        </p:nvSpPr>
        <p:spPr>
          <a:xfrm>
            <a:off x="1709239" y="4871219"/>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8" name="Rectangle 57"/>
          <p:cNvSpPr/>
          <p:nvPr/>
        </p:nvSpPr>
        <p:spPr>
          <a:xfrm>
            <a:off x="1712227" y="5222851"/>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cxnSp>
        <p:nvCxnSpPr>
          <p:cNvPr id="8" name="Curved Connector 7"/>
          <p:cNvCxnSpPr/>
          <p:nvPr/>
        </p:nvCxnSpPr>
        <p:spPr>
          <a:xfrm rot="5400000" flipH="1" flipV="1">
            <a:off x="2271732" y="5301523"/>
            <a:ext cx="54705" cy="503070"/>
          </a:xfrm>
          <a:prstGeom prst="curvedConnector3">
            <a:avLst>
              <a:gd name="adj1" fmla="val -417878"/>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59" name="Curved Connector 58"/>
          <p:cNvCxnSpPr>
            <a:stCxn id="58" idx="2"/>
          </p:cNvCxnSpPr>
          <p:nvPr/>
        </p:nvCxnSpPr>
        <p:spPr>
          <a:xfrm rot="5400000" flipH="1" flipV="1">
            <a:off x="3740012" y="3632782"/>
            <a:ext cx="176194" cy="3719062"/>
          </a:xfrm>
          <a:prstGeom prst="curvedConnector4">
            <a:avLst>
              <a:gd name="adj1" fmla="val -129743"/>
              <a:gd name="adj2" fmla="val 53446"/>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687640" y="519608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00000"/>
                </a:solidFill>
                <a:effectLst/>
                <a:uLnTx/>
                <a:uFillTx/>
                <a:latin typeface="Arial"/>
                <a:ea typeface="+mn-ea"/>
                <a:cs typeface="Arial"/>
              </a:rPr>
              <a:t>1</a:t>
            </a:r>
          </a:p>
        </p:txBody>
      </p:sp>
      <p:sp>
        <p:nvSpPr>
          <p:cNvPr id="61" name="TextBox 60"/>
          <p:cNvSpPr txBox="1"/>
          <p:nvPr/>
        </p:nvSpPr>
        <p:spPr>
          <a:xfrm>
            <a:off x="0" y="5974911"/>
            <a:ext cx="9144000" cy="523220"/>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mitigates VRT by increasing refresh rate on error</a:t>
            </a:r>
          </a:p>
        </p:txBody>
      </p:sp>
      <p:sp>
        <p:nvSpPr>
          <p:cNvPr id="63" name="Freeform 62"/>
          <p:cNvSpPr/>
          <p:nvPr/>
        </p:nvSpPr>
        <p:spPr>
          <a:xfrm>
            <a:off x="640252" y="3039339"/>
            <a:ext cx="394443" cy="2520599"/>
          </a:xfrm>
          <a:custGeom>
            <a:avLst/>
            <a:gdLst>
              <a:gd name="connsiteX0" fmla="*/ 383816 w 394443"/>
              <a:gd name="connsiteY0" fmla="*/ 752675 h 1534803"/>
              <a:gd name="connsiteX1" fmla="*/ 369068 w 394443"/>
              <a:gd name="connsiteY1" fmla="*/ 664184 h 1534803"/>
              <a:gd name="connsiteX2" fmla="*/ 162591 w 394443"/>
              <a:gd name="connsiteY2" fmla="*/ 507 h 1534803"/>
              <a:gd name="connsiteX3" fmla="*/ 358 w 394443"/>
              <a:gd name="connsiteY3" fmla="*/ 782171 h 1534803"/>
              <a:gd name="connsiteX4" fmla="*/ 206836 w 394443"/>
              <a:gd name="connsiteY4" fmla="*/ 1534339 h 1534803"/>
              <a:gd name="connsiteX5" fmla="*/ 383816 w 394443"/>
              <a:gd name="connsiteY5" fmla="*/ 870662 h 15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443" h="1534803">
                <a:moveTo>
                  <a:pt x="383816" y="752675"/>
                </a:moveTo>
                <a:cubicBezTo>
                  <a:pt x="394877" y="771110"/>
                  <a:pt x="405939" y="789545"/>
                  <a:pt x="369068" y="664184"/>
                </a:cubicBezTo>
                <a:cubicBezTo>
                  <a:pt x="332197" y="538823"/>
                  <a:pt x="224043" y="-19157"/>
                  <a:pt x="162591" y="507"/>
                </a:cubicBezTo>
                <a:cubicBezTo>
                  <a:pt x="101139" y="20171"/>
                  <a:pt x="-7016" y="526532"/>
                  <a:pt x="358" y="782171"/>
                </a:cubicBezTo>
                <a:cubicBezTo>
                  <a:pt x="7732" y="1037810"/>
                  <a:pt x="142926" y="1519590"/>
                  <a:pt x="206836" y="1534339"/>
                </a:cubicBezTo>
                <a:cubicBezTo>
                  <a:pt x="270746" y="1549088"/>
                  <a:pt x="327281" y="1209875"/>
                  <a:pt x="383816" y="870662"/>
                </a:cubicBezTo>
              </a:path>
            </a:pathLst>
          </a:custGeom>
          <a:noFill/>
          <a:ln w="63500">
            <a:tailEnd type="triangle"/>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Oval 64"/>
          <p:cNvSpPr/>
          <p:nvPr/>
        </p:nvSpPr>
        <p:spPr>
          <a:xfrm>
            <a:off x="842966" y="4129772"/>
            <a:ext cx="191729" cy="201696"/>
          </a:xfrm>
          <a:prstGeom prst="ellipse">
            <a:avLst/>
          </a:prstGeom>
          <a:solidFill>
            <a:srgbClr val="FF304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12" name="TextBox 11"/>
          <p:cNvSpPr txBox="1"/>
          <p:nvPr/>
        </p:nvSpPr>
        <p:spPr>
          <a:xfrm>
            <a:off x="347817" y="2242832"/>
            <a:ext cx="1313430" cy="1200328"/>
          </a:xfrm>
          <a:prstGeom prst="rect">
            <a:avLst/>
          </a:prstGeom>
          <a:noFill/>
          <a:ln w="25400">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Scrub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(15 min)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67" name="Rounded Rectangular Callout 66"/>
          <p:cNvSpPr/>
          <p:nvPr/>
        </p:nvSpPr>
        <p:spPr>
          <a:xfrm>
            <a:off x="6337766" y="3824604"/>
            <a:ext cx="2677648" cy="1060011"/>
          </a:xfrm>
          <a:prstGeom prst="wedgeRoundRectCallout">
            <a:avLst>
              <a:gd name="adj1" fmla="val -60728"/>
              <a:gd name="adj2" fmla="val 93207"/>
              <a:gd name="adj3" fmla="val 16667"/>
            </a:avLst>
          </a:prstGeom>
          <a:solidFill>
            <a:srgbClr val="80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Row protected from future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retention failures</a:t>
            </a:r>
          </a:p>
        </p:txBody>
      </p:sp>
    </p:spTree>
    <p:extLst>
      <p:ext uri="{BB962C8B-B14F-4D97-AF65-F5344CB8AC3E}">
        <p14:creationId xmlns:p14="http://schemas.microsoft.com/office/powerpoint/2010/main" val="3105909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xit" presetSubtype="0" fill="hold" grpId="1" nodeType="clickEffect">
                                  <p:stCondLst>
                                    <p:cond delay="0"/>
                                  </p:stCondLst>
                                  <p:childTnLst>
                                    <p:set>
                                      <p:cBhvr>
                                        <p:cTn id="15" dur="1" fill="hold">
                                          <p:stCondLst>
                                            <p:cond delay="0"/>
                                          </p:stCondLst>
                                        </p:cTn>
                                        <p:tgtEl>
                                          <p:spTgt spid="4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8"/>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dissolve">
                                      <p:cBhvr>
                                        <p:cTn id="28" dur="500"/>
                                        <p:tgtEl>
                                          <p:spTgt spid="60"/>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67"/>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1" nodeType="clickEffect">
                                  <p:stCondLst>
                                    <p:cond delay="0"/>
                                  </p:stCondLst>
                                  <p:childTnLst>
                                    <p:set>
                                      <p:cBhvr>
                                        <p:cTn id="48" dur="1" fill="hold">
                                          <p:stCondLst>
                                            <p:cond delay="0"/>
                                          </p:stCondLst>
                                        </p:cTn>
                                        <p:tgtEl>
                                          <p:spTgt spid="6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path" presetSubtype="0" repeatCount="indefinite" accel="50000" decel="50000" fill="remove" grpId="0" nodeType="clickEffect">
                                  <p:stCondLst>
                                    <p:cond delay="0"/>
                                  </p:stCondLst>
                                  <p:childTnLst>
                                    <p:animMotion origin="layout" path="M 0.01094 -1.30495E-6 C 0.00816 -0.09023 -0.00452 -0.18394 -0.01112 -0.18325 C -0.01755 -0.18278 -0.02901 -0.12633 -0.02901 0.00324 C -0.02727 0.20731 -0.01164 0.19297 -0.00539 0.19274 C 0.00121 0.19181 0.0099 0.09024 0.01094 -1.30495E-6 Z " pathEditMode="relative" rAng="0" ptsTypes="AAAAA">
                                      <p:cBhvr>
                                        <p:cTn id="52" dur="3000" fill="hold"/>
                                        <p:tgtEl>
                                          <p:spTgt spid="65"/>
                                        </p:tgtEl>
                                        <p:attrNameLst>
                                          <p:attrName>ppt_x</p:attrName>
                                          <p:attrName>ppt_y</p:attrName>
                                        </p:attrNameLst>
                                      </p:cBhvr>
                                      <p:rCtr x="-1998" y="11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60" grpId="0" animBg="1"/>
      <p:bldP spid="61" grpId="0" animBg="1"/>
      <p:bldP spid="63" grpId="0" animBg="1"/>
      <p:bldP spid="65" grpId="0" animBg="1"/>
      <p:bldP spid="65" grpId="1" animBg="1"/>
      <p:bldP spid="12" grpId="0"/>
      <p:bldP spid="67" grpId="0" animBg="1"/>
      <p:bldP spid="67" grpId="1" animBg="1"/>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RESULTS: REFRESH SAVINGS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grpSp>
        <p:nvGrpSpPr>
          <p:cNvPr id="5" name="Group 4"/>
          <p:cNvGrpSpPr/>
          <p:nvPr/>
        </p:nvGrpSpPr>
        <p:grpSpPr>
          <a:xfrm>
            <a:off x="162986" y="1220284"/>
            <a:ext cx="8894762" cy="4196825"/>
            <a:chOff x="247651" y="1375506"/>
            <a:chExt cx="8894762" cy="4196825"/>
          </a:xfrm>
        </p:grpSpPr>
        <p:pic>
          <p:nvPicPr>
            <p:cNvPr id="7" name="Picture 6"/>
            <p:cNvPicPr>
              <a:picLocks noChangeAspect="1"/>
            </p:cNvPicPr>
            <p:nvPr/>
          </p:nvPicPr>
          <p:blipFill>
            <a:blip r:embed="rId3"/>
            <a:stretch>
              <a:fillRect/>
            </a:stretch>
          </p:blipFill>
          <p:spPr>
            <a:xfrm>
              <a:off x="247651" y="1375506"/>
              <a:ext cx="8894762" cy="4196825"/>
            </a:xfrm>
            <a:prstGeom prst="rect">
              <a:avLst/>
            </a:prstGeom>
          </p:spPr>
        </p:pic>
        <p:sp>
          <p:nvSpPr>
            <p:cNvPr id="3" name="TextBox 2"/>
            <p:cNvSpPr txBox="1"/>
            <p:nvPr/>
          </p:nvSpPr>
          <p:spPr>
            <a:xfrm>
              <a:off x="3245950" y="3990407"/>
              <a:ext cx="1737285" cy="400110"/>
            </a:xfrm>
            <a:prstGeom prst="rect">
              <a:avLst/>
            </a:prstGeom>
            <a:solidFill>
              <a:schemeClr val="bg1"/>
            </a:solidFill>
            <a:ln w="25400">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AVATAR</a:t>
              </a:r>
            </a:p>
          </p:txBody>
        </p:sp>
        <p:sp>
          <p:nvSpPr>
            <p:cNvPr id="6" name="TextBox 5"/>
            <p:cNvSpPr txBox="1"/>
            <p:nvPr/>
          </p:nvSpPr>
          <p:spPr>
            <a:xfrm>
              <a:off x="3253619" y="3687081"/>
              <a:ext cx="2128762" cy="400110"/>
            </a:xfrm>
            <a:prstGeom prst="rect">
              <a:avLst/>
            </a:prstGeom>
            <a:solidFill>
              <a:schemeClr val="bg1"/>
            </a:solidFill>
            <a:ln w="25400">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No VRT</a:t>
              </a:r>
            </a:p>
          </p:txBody>
        </p:sp>
      </p:grpSp>
      <p:sp>
        <p:nvSpPr>
          <p:cNvPr id="8" name="TextBox 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reduces refresh by 60%-70%, similar to multi rate refresh but with VRT tolerance</a:t>
            </a:r>
          </a:p>
        </p:txBody>
      </p:sp>
      <p:sp>
        <p:nvSpPr>
          <p:cNvPr id="9" name="TextBox 8"/>
          <p:cNvSpPr txBox="1"/>
          <p:nvPr/>
        </p:nvSpPr>
        <p:spPr>
          <a:xfrm>
            <a:off x="16933" y="345491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Retention Testing Once a Year can revert refresh saving from 60% to 70%</a:t>
            </a:r>
          </a:p>
        </p:txBody>
      </p:sp>
    </p:spTree>
    <p:extLst>
      <p:ext uri="{BB962C8B-B14F-4D97-AF65-F5344CB8AC3E}">
        <p14:creationId xmlns:p14="http://schemas.microsoft.com/office/powerpoint/2010/main" val="1440187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SPEEDUP</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15" name="TextBox 14"/>
          <p:cNvSpPr txBox="1"/>
          <p:nvPr/>
        </p:nvSpPr>
        <p:spPr>
          <a:xfrm rot="16200000">
            <a:off x="-513935" y="2994214"/>
            <a:ext cx="1523174" cy="492443"/>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000000"/>
                </a:solidFill>
                <a:effectLst/>
                <a:uLnTx/>
                <a:uFillTx/>
                <a:latin typeface="Arial"/>
                <a:ea typeface="+mn-ea"/>
                <a:cs typeface="Arial"/>
              </a:rPr>
              <a:t>Speedup</a:t>
            </a:r>
          </a:p>
        </p:txBody>
      </p:sp>
      <p:graphicFrame>
        <p:nvGraphicFramePr>
          <p:cNvPr id="16" name="Chart 15"/>
          <p:cNvGraphicFramePr>
            <a:graphicFrameLocks/>
          </p:cNvGraphicFramePr>
          <p:nvPr>
            <p:extLst/>
          </p:nvPr>
        </p:nvGraphicFramePr>
        <p:xfrm>
          <a:off x="493874" y="1548243"/>
          <a:ext cx="8686800" cy="379730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gets 2/3</a:t>
            </a:r>
            <a:r>
              <a:rPr kumimoji="0" lang="en-US" sz="2800" b="1" i="0" u="none" strike="noStrike" kern="1200" cap="none" spc="0" normalizeH="0" baseline="30000" noProof="0" dirty="0">
                <a:ln>
                  <a:noFill/>
                </a:ln>
                <a:solidFill>
                  <a:prstClr val="black"/>
                </a:solidFill>
                <a:effectLst/>
                <a:uLnTx/>
                <a:uFillTx/>
                <a:latin typeface="Calibri"/>
                <a:ea typeface="+mn-ea"/>
                <a:cs typeface="+mn-cs"/>
              </a:rPr>
              <a:t>rd</a:t>
            </a:r>
            <a:r>
              <a:rPr kumimoji="0" lang="en-US" sz="2800" b="1" i="0" u="none" strike="noStrike" kern="1200" cap="none" spc="0" normalizeH="0" baseline="0" noProof="0" dirty="0">
                <a:ln>
                  <a:noFill/>
                </a:ln>
                <a:solidFill>
                  <a:prstClr val="black"/>
                </a:solidFill>
                <a:effectLst/>
                <a:uLnTx/>
                <a:uFillTx/>
                <a:latin typeface="Calibri"/>
                <a:ea typeface="+mn-ea"/>
                <a:cs typeface="+mn-cs"/>
              </a:rPr>
              <a:t> the performance of </a:t>
            </a:r>
            <a:r>
              <a:rPr kumimoji="0" lang="en-US" sz="2800" b="1" i="0" u="none" strike="noStrike" kern="1200" cap="none" spc="0" normalizeH="0" baseline="0" noProof="0" dirty="0" err="1">
                <a:ln>
                  <a:noFill/>
                </a:ln>
                <a:solidFill>
                  <a:prstClr val="black"/>
                </a:solidFill>
                <a:effectLst/>
                <a:uLnTx/>
                <a:uFillTx/>
                <a:latin typeface="Calibri"/>
                <a:ea typeface="+mn-ea"/>
                <a:cs typeface="+mn-cs"/>
              </a:rPr>
              <a:t>NoRefresh</a:t>
            </a:r>
            <a:r>
              <a:rPr kumimoji="0" lang="en-US" sz="2800" b="1" i="0" u="none" strike="noStrike" kern="1200" cap="none" spc="0" normalizeH="0" baseline="0" noProof="0" dirty="0">
                <a:ln>
                  <a:noFill/>
                </a:ln>
                <a:solidFill>
                  <a:prstClr val="black"/>
                </a:solidFill>
                <a:effectLst/>
                <a:uLnTx/>
                <a:uFillTx/>
                <a:latin typeface="Calibri"/>
                <a:ea typeface="+mn-ea"/>
                <a:cs typeface="+mn-cs"/>
              </a:rPr>
              <a:t>. More gains at higher capacity nodes</a:t>
            </a:r>
          </a:p>
        </p:txBody>
      </p:sp>
      <p:sp>
        <p:nvSpPr>
          <p:cNvPr id="3" name="Rectangle 2"/>
          <p:cNvSpPr/>
          <p:nvPr/>
        </p:nvSpPr>
        <p:spPr>
          <a:xfrm>
            <a:off x="1180448" y="1770961"/>
            <a:ext cx="7726568" cy="307682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5" name="Rounded Rectangle 4"/>
          <p:cNvSpPr/>
          <p:nvPr/>
        </p:nvSpPr>
        <p:spPr>
          <a:xfrm>
            <a:off x="1377189" y="4311126"/>
            <a:ext cx="1556045" cy="1070193"/>
          </a:xfrm>
          <a:prstGeom prst="roundRect">
            <a:avLst/>
          </a:prstGeom>
          <a:noFill/>
          <a:ln w="38100" cmpd="sng">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Tree>
    <p:extLst>
      <p:ext uri="{BB962C8B-B14F-4D97-AF65-F5344CB8AC3E}">
        <p14:creationId xmlns:p14="http://schemas.microsoft.com/office/powerpoint/2010/main" val="89614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nvPr>
        </p:nvGraphicFramePr>
        <p:xfrm>
          <a:off x="763236" y="1310107"/>
          <a:ext cx="8135774" cy="3789492"/>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a:t>ENERGY DELAY PRODUCT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26" name="TextBox 25"/>
          <p:cNvSpPr txBox="1"/>
          <p:nvPr/>
        </p:nvSpPr>
        <p:spPr>
          <a:xfrm rot="16200000">
            <a:off x="-1255277" y="2840262"/>
            <a:ext cx="3429144" cy="492443"/>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000000"/>
                </a:solidFill>
                <a:effectLst/>
                <a:uLnTx/>
                <a:uFillTx/>
                <a:latin typeface="Arial"/>
                <a:ea typeface="+mn-ea"/>
                <a:cs typeface="Arial"/>
              </a:rPr>
              <a:t>Energy Delay Product</a:t>
            </a:r>
          </a:p>
        </p:txBody>
      </p:sp>
      <p:sp>
        <p:nvSpPr>
          <p:cNvPr id="27" name="Rectangle 26"/>
          <p:cNvSpPr/>
          <p:nvPr/>
        </p:nvSpPr>
        <p:spPr>
          <a:xfrm>
            <a:off x="1430568" y="1545641"/>
            <a:ext cx="6977482" cy="309211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8" name="TextBox 2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reduces EDP,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Significant reduction at higher capacity nodes</a:t>
            </a:r>
          </a:p>
        </p:txBody>
      </p:sp>
    </p:spTree>
    <p:extLst>
      <p:ext uri="{BB962C8B-B14F-4D97-AF65-F5344CB8AC3E}">
        <p14:creationId xmlns:p14="http://schemas.microsoft.com/office/powerpoint/2010/main" val="2283337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a:t>Making RAIDR Work w/ Online Profiling &amp; ECC</a:t>
            </a:r>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3240912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p:cNvSpPr>
            <a:spLocks noGrp="1"/>
          </p:cNvSpPr>
          <p:nvPr>
            <p:ph type="title"/>
          </p:nvPr>
        </p:nvSpPr>
        <p:spPr>
          <a:xfrm>
            <a:off x="228600" y="152400"/>
            <a:ext cx="8915400" cy="884238"/>
          </a:xfrm>
        </p:spPr>
        <p:txBody>
          <a:bodyPr/>
          <a:lstStyle/>
          <a:p>
            <a:r>
              <a:rPr lang="en-US" dirty="0">
                <a:latin typeface="Garamond" charset="0"/>
                <a:ea typeface="ＭＳ Ｐゴシック" charset="0"/>
                <a:cs typeface="ＭＳ Ｐゴシック" charset="0"/>
              </a:rPr>
              <a:t>DRAM Refresh: Summary and Conclusions</a:t>
            </a:r>
          </a:p>
        </p:txBody>
      </p:sp>
      <p:sp>
        <p:nvSpPr>
          <p:cNvPr id="3" name="Content Placeholder 2"/>
          <p:cNvSpPr>
            <a:spLocks noGrp="1"/>
          </p:cNvSpPr>
          <p:nvPr>
            <p:ph idx="1"/>
          </p:nvPr>
        </p:nvSpPr>
        <p:spPr>
          <a:xfrm>
            <a:off x="0" y="980728"/>
            <a:ext cx="9144000" cy="5153025"/>
          </a:xfrm>
        </p:spPr>
        <p:txBody>
          <a:bodyPr/>
          <a:lstStyle/>
          <a:p>
            <a:r>
              <a:rPr lang="en-US" dirty="0">
                <a:solidFill>
                  <a:srgbClr val="FF0000"/>
                </a:solidFill>
                <a:latin typeface="Tahoma" charset="0"/>
                <a:ea typeface="ＭＳ Ｐゴシック" charset="0"/>
                <a:cs typeface="ＭＳ Ｐゴシック" charset="0"/>
              </a:rPr>
              <a:t>DRAM refresh is a critical challenge </a:t>
            </a:r>
          </a:p>
          <a:p>
            <a:pPr lvl="1"/>
            <a:r>
              <a:rPr lang="en-US" sz="2000" dirty="0">
                <a:solidFill>
                  <a:srgbClr val="000000"/>
                </a:solidFill>
                <a:latin typeface="Tahoma" charset="0"/>
                <a:ea typeface="ＭＳ Ｐゴシック" charset="0"/>
                <a:cs typeface="ＭＳ Ｐゴシック" charset="0"/>
              </a:rPr>
              <a:t>in scaling DRAM technology efficiently to higher capacities</a:t>
            </a:r>
          </a:p>
          <a:p>
            <a:pPr lvl="1"/>
            <a:endParaRPr lang="en-US" sz="1000" dirty="0">
              <a:solidFill>
                <a:srgbClr val="FF0000"/>
              </a:solidFill>
              <a:latin typeface="Tahoma" charset="0"/>
              <a:ea typeface="ＭＳ Ｐゴシック" charset="0"/>
              <a:cs typeface="ＭＳ Ｐゴシック" charset="0"/>
            </a:endParaRPr>
          </a:p>
          <a:p>
            <a:r>
              <a:rPr lang="en-US" dirty="0">
                <a:solidFill>
                  <a:srgbClr val="FF0000"/>
                </a:solidFill>
                <a:latin typeface="Tahoma" charset="0"/>
                <a:ea typeface="ＭＳ Ｐゴシック" charset="0"/>
                <a:cs typeface="ＭＳ Ｐゴシック" charset="0"/>
              </a:rPr>
              <a:t>Discussed several promising solution directions</a:t>
            </a:r>
          </a:p>
          <a:p>
            <a:pPr lvl="1"/>
            <a:r>
              <a:rPr lang="en-US" sz="2000" dirty="0">
                <a:solidFill>
                  <a:srgbClr val="0000FF"/>
                </a:solidFill>
              </a:rPr>
              <a:t>Parallelize refreshes with accesses </a:t>
            </a:r>
            <a:r>
              <a:rPr lang="en-US" sz="1600" dirty="0">
                <a:solidFill>
                  <a:schemeClr val="accent2">
                    <a:lumMod val="75000"/>
                  </a:schemeClr>
                </a:solidFill>
              </a:rPr>
              <a:t>[Chang+ HPCA’14]</a:t>
            </a:r>
            <a:endParaRPr lang="en-US" dirty="0">
              <a:solidFill>
                <a:schemeClr val="accent2">
                  <a:lumMod val="75000"/>
                </a:schemeClr>
              </a:solidFill>
            </a:endParaRPr>
          </a:p>
          <a:p>
            <a:pPr lvl="1"/>
            <a:r>
              <a:rPr lang="en-US" sz="2000" dirty="0">
                <a:solidFill>
                  <a:srgbClr val="0000FF"/>
                </a:solidFill>
              </a:rPr>
              <a:t>Eliminate unnecessary refreshes </a:t>
            </a:r>
            <a:r>
              <a:rPr lang="en-US" sz="1600" dirty="0">
                <a:solidFill>
                  <a:srgbClr val="2C6123"/>
                </a:solidFill>
              </a:rPr>
              <a:t>[Liu+ ISCA’12]</a:t>
            </a:r>
            <a:endParaRPr lang="en-US" dirty="0">
              <a:solidFill>
                <a:srgbClr val="2C6123"/>
              </a:solidFill>
            </a:endParaRPr>
          </a:p>
          <a:p>
            <a:pPr lvl="1"/>
            <a:r>
              <a:rPr lang="en-US" sz="2000" dirty="0">
                <a:solidFill>
                  <a:srgbClr val="0000FF"/>
                </a:solidFill>
              </a:rPr>
              <a:t>Reduce refresh rate and </a:t>
            </a:r>
            <a:r>
              <a:rPr lang="en-US" sz="2000" dirty="0" err="1">
                <a:solidFill>
                  <a:srgbClr val="0000FF"/>
                </a:solidFill>
              </a:rPr>
              <a:t>detect+correct</a:t>
            </a:r>
            <a:r>
              <a:rPr lang="en-US" sz="2000" dirty="0">
                <a:solidFill>
                  <a:srgbClr val="0000FF"/>
                </a:solidFill>
              </a:rPr>
              <a:t> errors that occur </a:t>
            </a:r>
            <a:r>
              <a:rPr lang="en-US" sz="1600" dirty="0">
                <a:solidFill>
                  <a:srgbClr val="2C6123"/>
                </a:solidFill>
              </a:rPr>
              <a:t>[Khan+ SIGMETRICS’14]</a:t>
            </a:r>
          </a:p>
          <a:p>
            <a:endParaRPr lang="en-US" sz="1000" dirty="0">
              <a:solidFill>
                <a:schemeClr val="accent2">
                  <a:lumMod val="75000"/>
                </a:schemeClr>
              </a:solidFill>
            </a:endParaRPr>
          </a:p>
          <a:p>
            <a:r>
              <a:rPr lang="en-US" dirty="0">
                <a:solidFill>
                  <a:srgbClr val="FF0000"/>
                </a:solidFill>
              </a:rPr>
              <a:t>Examined properties of retention time behavior </a:t>
            </a:r>
            <a:r>
              <a:rPr lang="en-US" sz="1800" dirty="0">
                <a:solidFill>
                  <a:srgbClr val="2C6123"/>
                </a:solidFill>
              </a:rPr>
              <a:t>[Liu+ ISCA’13]</a:t>
            </a:r>
          </a:p>
          <a:p>
            <a:pPr lvl="1">
              <a:buClr>
                <a:srgbClr val="3B812F"/>
              </a:buClr>
            </a:pPr>
            <a:r>
              <a:rPr lang="en-US" sz="2000" dirty="0">
                <a:solidFill>
                  <a:srgbClr val="0000FF"/>
                </a:solidFill>
                <a:latin typeface="Tahoma" charset="0"/>
                <a:ea typeface="ＭＳ Ｐゴシック" charset="0"/>
                <a:cs typeface="ＭＳ Ｐゴシック" charset="0"/>
              </a:rPr>
              <a:t>Enable realistic VRT-Aware refresh techniques </a:t>
            </a:r>
            <a:r>
              <a:rPr lang="en-US" sz="1600" dirty="0">
                <a:solidFill>
                  <a:srgbClr val="2C6123"/>
                </a:solidFill>
                <a:latin typeface="Tahoma" charset="0"/>
                <a:ea typeface="ＭＳ Ｐゴシック" charset="0"/>
                <a:cs typeface="ＭＳ Ｐゴシック" charset="0"/>
              </a:rPr>
              <a:t>[</a:t>
            </a:r>
            <a:r>
              <a:rPr lang="en-US" sz="1600" dirty="0" err="1">
                <a:solidFill>
                  <a:srgbClr val="2C6123"/>
                </a:solidFill>
              </a:rPr>
              <a:t>Qureshi</a:t>
            </a:r>
            <a:r>
              <a:rPr lang="en-US" sz="1600" dirty="0">
                <a:solidFill>
                  <a:srgbClr val="2C6123"/>
                </a:solidFill>
              </a:rPr>
              <a:t>+ DSN’15]</a:t>
            </a:r>
          </a:p>
          <a:p>
            <a:pPr lvl="1">
              <a:buClr>
                <a:srgbClr val="3B812F"/>
              </a:buClr>
            </a:pPr>
            <a:endParaRPr lang="en-US" sz="1000" dirty="0">
              <a:solidFill>
                <a:srgbClr val="FF0000"/>
              </a:solidFill>
              <a:latin typeface="Tahoma" charset="0"/>
              <a:ea typeface="ＭＳ Ｐゴシック" charset="0"/>
              <a:cs typeface="ＭＳ Ｐゴシック" charset="0"/>
            </a:endParaRPr>
          </a:p>
          <a:p>
            <a:r>
              <a:rPr lang="en-US" dirty="0">
                <a:solidFill>
                  <a:srgbClr val="FF0000"/>
                </a:solidFill>
                <a:latin typeface="Tahoma" charset="0"/>
                <a:ea typeface="ＭＳ Ｐゴシック" charset="0"/>
                <a:cs typeface="ＭＳ Ｐゴシック" charset="0"/>
              </a:rPr>
              <a:t>Many avenues for overcoming DRAM refresh challenges</a:t>
            </a:r>
          </a:p>
          <a:p>
            <a:pPr lvl="1"/>
            <a:r>
              <a:rPr lang="en-US" sz="2000" dirty="0">
                <a:solidFill>
                  <a:srgbClr val="0000FF"/>
                </a:solidFill>
                <a:latin typeface="Tahoma" charset="0"/>
                <a:ea typeface="ＭＳ Ｐゴシック" charset="0"/>
                <a:cs typeface="ＭＳ Ｐゴシック" charset="0"/>
              </a:rPr>
              <a:t>Handling DPD/VRT phenomena </a:t>
            </a:r>
          </a:p>
          <a:p>
            <a:pPr lvl="1"/>
            <a:r>
              <a:rPr lang="en-US" sz="2000" dirty="0">
                <a:solidFill>
                  <a:srgbClr val="0000FF"/>
                </a:solidFill>
                <a:latin typeface="Tahoma" charset="0"/>
                <a:ea typeface="ＭＳ Ｐゴシック" charset="0"/>
                <a:cs typeface="ＭＳ Ｐゴシック" charset="0"/>
              </a:rPr>
              <a:t>Enabling online retention time profiling and error mitigation</a:t>
            </a:r>
          </a:p>
          <a:p>
            <a:pPr lvl="1"/>
            <a:r>
              <a:rPr lang="en-US" sz="2000" dirty="0">
                <a:solidFill>
                  <a:srgbClr val="0000FF"/>
                </a:solidFill>
                <a:latin typeface="Tahoma" charset="0"/>
                <a:ea typeface="ＭＳ Ｐゴシック" charset="0"/>
                <a:cs typeface="ＭＳ Ｐゴシック" charset="0"/>
              </a:rPr>
              <a:t>Exploiting application behavior</a:t>
            </a:r>
            <a:endParaRPr lang="en-US" sz="2000" dirty="0">
              <a:latin typeface="Tahoma" charset="0"/>
              <a:ea typeface="ＭＳ Ｐゴシック" charset="0"/>
              <a:cs typeface="ＭＳ Ｐゴシック" charset="0"/>
            </a:endParaRPr>
          </a:p>
          <a:p>
            <a:endParaRPr lang="en-US" sz="2200" dirty="0">
              <a:latin typeface="Tahoma" charset="0"/>
              <a:ea typeface="ＭＳ Ｐゴシック" charset="0"/>
              <a:cs typeface="ＭＳ Ｐゴシック" charset="0"/>
            </a:endParaRPr>
          </a:p>
        </p:txBody>
      </p:sp>
      <p:sp>
        <p:nvSpPr>
          <p:cNvPr id="30208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FBED20E-E718-0749-B170-6E440F70779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993599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Other Backup Slides</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68321858"/>
      </p:ext>
    </p:extLst>
  </p:cSld>
  <p:clrMapOvr>
    <a:masterClrMapping/>
  </p:clrMapOvr>
  <p:transition/>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813028568"/>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832767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242283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26349"/>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a:t>
            </a:r>
            <a:br>
              <a:rPr kumimoji="0" lang="en-US" sz="3000" b="1" i="0" u="none" strike="noStrike" kern="1200" cap="none" spc="0" normalizeH="0" baseline="0" noProof="0" dirty="0">
                <a:ln>
                  <a:noFill/>
                </a:ln>
                <a:solidFill>
                  <a:prstClr val="black"/>
                </a:solidFill>
                <a:effectLst/>
                <a:uLnTx/>
                <a:uFillTx/>
                <a:latin typeface="Gill Sans MT"/>
                <a:ea typeface="+mn-ea"/>
                <a:cs typeface="+mn-cs"/>
              </a:rPr>
            </a:br>
            <a:r>
              <a:rPr kumimoji="0" lang="en-US" sz="3000" b="1" i="0" u="none" strike="noStrike" kern="1200" cap="none" spc="0" normalizeH="0" baseline="0" noProof="0" dirty="0">
                <a:ln>
                  <a:noFill/>
                </a:ln>
                <a:solidFill>
                  <a:prstClr val="black"/>
                </a:solidFill>
                <a:effectLst/>
                <a:uLnTx/>
                <a:uFillTx/>
                <a:latin typeface="Gill Sans MT"/>
                <a:ea typeface="+mn-ea"/>
                <a:cs typeface="+mn-cs"/>
              </a:rPr>
              <a:t>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95000"/>
                        </a:prstClr>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chemeClr val="accent2">
                    <a:lumMod val="7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L1</a:t>
                  </a:r>
                  <a:endParaRPr kumimoji="0" lang="en-US" sz="105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CPU</a:t>
                </a:r>
                <a:endParaRPr kumimoji="0" lang="en-US" sz="12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Compute Unit </a:t>
            </a:r>
          </a:p>
        </p:txBody>
      </p:sp>
    </p:spTree>
    <p:extLst>
      <p:ext uri="{BB962C8B-B14F-4D97-AF65-F5344CB8AC3E}">
        <p14:creationId xmlns:p14="http://schemas.microsoft.com/office/powerpoint/2010/main" val="1111238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implement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3053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by 55.4%</a:t>
            </a:r>
            <a:br>
              <a:rPr kumimoji="0" lang="en-US" sz="2800" b="1" i="0" u="none" strike="noStrike" kern="1200" cap="none" spc="0" normalizeH="0" baseline="0" noProof="0" dirty="0">
                <a:ln>
                  <a:noFill/>
                </a:ln>
                <a:solidFill>
                  <a:srgbClr val="FFFFFF"/>
                </a:solidFill>
                <a:effectLst/>
                <a:uLnTx/>
                <a:uFillTx/>
                <a:latin typeface="Gill Sans MT"/>
                <a:ea typeface="+mn-ea"/>
                <a:cs typeface="+mn-cs"/>
              </a:rPr>
            </a:br>
            <a:r>
              <a:rPr kumimoji="0" lang="en-US" sz="2800" b="1" i="0" u="none" strike="noStrike" kern="1200" cap="none" spc="0" normalizeH="0" baseline="0" noProof="0" dirty="0">
                <a:ln>
                  <a:noFill/>
                </a:ln>
                <a:solidFill>
                  <a:srgbClr val="FFFFFF"/>
                </a:solidFill>
                <a:effectLst/>
                <a:uLnTx/>
                <a:uFillTx/>
                <a:latin typeface="Gill Sans MT"/>
                <a:ea typeface="+mn-ea"/>
                <a:cs typeface="+mn-cs"/>
              </a:rPr>
              <a:t>and improves performance by 54.2% on average</a:t>
            </a:r>
          </a:p>
        </p:txBody>
      </p:sp>
    </p:spTree>
    <p:extLst>
      <p:ext uri="{BB962C8B-B14F-4D97-AF65-F5344CB8AC3E}">
        <p14:creationId xmlns:p14="http://schemas.microsoft.com/office/powerpoint/2010/main" val="3231641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Goals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TextBox 7"/>
          <p:cNvSpPr txBox="1"/>
          <p:nvPr/>
        </p:nvSpPr>
        <p:spPr>
          <a:xfrm>
            <a:off x="152400" y="144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10" name="TextBox 9"/>
          <p:cNvSpPr txBox="1"/>
          <p:nvPr/>
        </p:nvSpPr>
        <p:spPr>
          <a:xfrm>
            <a:off x="152400" y="2895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2</a:t>
            </a:r>
          </a:p>
        </p:txBody>
      </p:sp>
      <p:sp>
        <p:nvSpPr>
          <p:cNvPr id="5" name="TextBox 4"/>
          <p:cNvSpPr txBox="1"/>
          <p:nvPr/>
        </p:nvSpPr>
        <p:spPr>
          <a:xfrm>
            <a:off x="990599" y="1477090"/>
            <a:ext cx="8001002"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Understand the</a:t>
            </a:r>
            <a:r>
              <a:rPr kumimoji="0" lang="en-US" sz="2800" b="1" i="0" u="none" strike="noStrike" kern="1200" cap="none" spc="0" normalizeH="0" baseline="0" noProof="0" dirty="0">
                <a:ln>
                  <a:noFill/>
                </a:ln>
                <a:solidFill>
                  <a:prstClr val="black">
                    <a:lumMod val="65000"/>
                    <a:lumOff val="35000"/>
                  </a:prstClr>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related bottlenecks in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modern consumer workloads</a:t>
            </a:r>
            <a:endParaRPr kumimoji="0" lang="en-US" sz="32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1" name="Rectangle 10"/>
          <p:cNvSpPr/>
          <p:nvPr/>
        </p:nvSpPr>
        <p:spPr>
          <a:xfrm>
            <a:off x="990600" y="2932459"/>
            <a:ext cx="8001000" cy="126188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Analyze opportunities to </a:t>
            </a:r>
            <a:r>
              <a:rPr kumimoji="0" lang="en-US" sz="2800" b="1" i="0" u="none" strike="noStrike" kern="1200" cap="none" spc="-100" normalizeH="0" baseline="0" noProof="0" dirty="0">
                <a:ln>
                  <a:noFill/>
                </a:ln>
                <a:solidFill>
                  <a:srgbClr val="0000FF"/>
                </a:solidFill>
                <a:effectLst/>
                <a:uLnTx/>
                <a:uFillTx/>
                <a:latin typeface="Gill Sans MT"/>
                <a:ea typeface="+mn-ea"/>
                <a:cs typeface="Adobe Garamond Pro"/>
              </a:rPr>
              <a:t>mitigate</a:t>
            </a: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 </a:t>
            </a:r>
            <a:r>
              <a:rPr kumimoji="0" lang="en-US" sz="2800" b="1" i="0" u="none" strike="noStrike" kern="1200" cap="none" spc="-10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by using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processing-in-memory (PIM)</a:t>
            </a:r>
            <a:b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br>
            <a:endParaRPr kumimoji="0" lang="en-US" sz="2000" b="0"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4" name="Rectangle 13"/>
          <p:cNvSpPr/>
          <p:nvPr/>
        </p:nvSpPr>
        <p:spPr>
          <a:xfrm>
            <a:off x="990599" y="4482405"/>
            <a:ext cx="8001001" cy="1384995"/>
          </a:xfrm>
          <a:prstGeom prst="rect">
            <a:avLst/>
          </a:prstGeom>
        </p:spPr>
        <p:txBody>
          <a:bodyPr wrap="square">
            <a:spAutoFit/>
          </a:bodyPr>
          <a:lstStyle/>
          <a:p>
            <a:pPr marL="0" marR="0" lvl="2" indent="0" algn="ctr" defTabSz="914400" rtl="0" eaLnBrk="1" fontAlgn="auto" latinLnBrk="0" hangingPunct="1">
              <a:lnSpc>
                <a:spcPct val="100000"/>
              </a:lnSpc>
              <a:spcBef>
                <a:spcPct val="2000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Design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PIM logic</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that can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maximize energy efficiency</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 given</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the limited area and energy budget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in consumer devices</a:t>
            </a:r>
            <a:endParaRPr kumimoji="0" lang="en-US" sz="2800" b="1" i="0" u="none" strike="noStrike" kern="1200" cap="none" spc="0" normalizeH="0" baseline="0" noProof="0" dirty="0">
              <a:ln>
                <a:noFill/>
              </a:ln>
              <a:solidFill>
                <a:srgbClr val="C00000"/>
              </a:solidFill>
              <a:effectLst/>
              <a:uLnTx/>
              <a:uFillTx/>
              <a:latin typeface="Gill Sans MT"/>
              <a:ea typeface="+mn-ea"/>
              <a:cs typeface="Adobe Garamond Pro"/>
            </a:endParaRPr>
          </a:p>
        </p:txBody>
      </p:sp>
      <p:sp>
        <p:nvSpPr>
          <p:cNvPr id="15" name="TextBox 14"/>
          <p:cNvSpPr txBox="1"/>
          <p:nvPr/>
        </p:nvSpPr>
        <p:spPr>
          <a:xfrm>
            <a:off x="152400" y="4489608"/>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3</a:t>
            </a:r>
          </a:p>
        </p:txBody>
      </p:sp>
    </p:spTree>
    <p:extLst>
      <p:ext uri="{BB962C8B-B14F-4D97-AF65-F5344CB8AC3E}">
        <p14:creationId xmlns:p14="http://schemas.microsoft.com/office/powerpoint/2010/main" val="2563212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5" grpId="0"/>
      <p:bldP spid="11" grpId="0"/>
      <p:bldP spid="14" grpId="0"/>
      <p:bldP spid="15" grpId="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sz="3600" dirty="0">
                <a:solidFill>
                  <a:schemeClr val="tx2"/>
                </a:solidFill>
                <a:cs typeface="Adobe Garamond Pro"/>
              </a:rPr>
              <a:t>Background</a:t>
            </a:r>
            <a:endParaRPr lang="en-US" sz="3600" dirty="0">
              <a:solidFill>
                <a:schemeClr val="bg1">
                  <a:lumMod val="65000"/>
                </a:schemeClr>
              </a:solidFill>
              <a:cs typeface="Adobe Garamond Pro"/>
            </a:endParaRPr>
          </a:p>
          <a:p>
            <a:pPr marL="342900" lvl="1" indent="-342900">
              <a:buFont typeface="Arial" pitchFamily="34" charset="0"/>
              <a:buChar char="•"/>
            </a:pPr>
            <a:r>
              <a:rPr lang="en-US" dirty="0">
                <a:solidFill>
                  <a:schemeClr val="bg1">
                    <a:lumMod val="65000"/>
                  </a:schemeClr>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p>
          <a:p>
            <a:pPr marL="342900" lvl="1" indent="-342900">
              <a:buFont typeface="Arial" pitchFamily="34" charset="0"/>
              <a:buChar char="•"/>
            </a:pPr>
            <a:r>
              <a:rPr lang="en-US" dirty="0">
                <a:solidFill>
                  <a:schemeClr val="bg1">
                    <a:lumMod val="65000"/>
                  </a:schemeClr>
                </a:solidFill>
                <a:cs typeface="Adobe Garamond Pro"/>
              </a:rPr>
              <a:t>Evaluation</a:t>
            </a:r>
          </a:p>
          <a:p>
            <a:pPr marL="342900" lvl="1" indent="-342900">
              <a:buFont typeface="Arial" pitchFamily="34" charset="0"/>
              <a:buChar char="•"/>
            </a:pPr>
            <a:r>
              <a:rPr lang="en-US" dirty="0">
                <a:solidFill>
                  <a:schemeClr val="bg1">
                    <a:lumMod val="6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4274139301"/>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9"/>
          <p:cNvPicPr>
            <a:picLocks noChangeAspect="1"/>
          </p:cNvPicPr>
          <p:nvPr/>
        </p:nvPicPr>
        <p:blipFill>
          <a:blip r:embed="rId3"/>
          <a:stretch>
            <a:fillRect/>
          </a:stretch>
        </p:blipFill>
        <p:spPr>
          <a:xfrm>
            <a:off x="2438400" y="4267200"/>
            <a:ext cx="5111462" cy="2457974"/>
          </a:xfrm>
          <a:prstGeom prst="rect">
            <a:avLst/>
          </a:prstGeom>
        </p:spPr>
      </p:pic>
      <p:sp>
        <p:nvSpPr>
          <p:cNvPr id="2" name="Title 1"/>
          <p:cNvSpPr>
            <a:spLocks noGrp="1"/>
          </p:cNvSpPr>
          <p:nvPr>
            <p:ph type="title"/>
          </p:nvPr>
        </p:nvSpPr>
        <p:spPr>
          <a:xfrm>
            <a:off x="-304800" y="0"/>
            <a:ext cx="9753600" cy="914400"/>
          </a:xfrm>
        </p:spPr>
        <p:txBody>
          <a:bodyPr/>
          <a:lstStyle/>
          <a:p>
            <a:r>
              <a:rPr lang="en-US" sz="3300" dirty="0"/>
              <a:t>Potential Solution to Address Data Movement </a:t>
            </a:r>
          </a:p>
        </p:txBody>
      </p:sp>
      <p:sp>
        <p:nvSpPr>
          <p:cNvPr id="3" name="Content Placeholder 2"/>
          <p:cNvSpPr>
            <a:spLocks noGrp="1"/>
          </p:cNvSpPr>
          <p:nvPr>
            <p:ph idx="1"/>
          </p:nvPr>
        </p:nvSpPr>
        <p:spPr>
          <a:xfrm>
            <a:off x="152400" y="838200"/>
            <a:ext cx="9067800" cy="5410200"/>
          </a:xfrm>
        </p:spPr>
        <p:txBody>
          <a:bodyPr>
            <a:normAutofit/>
          </a:bodyPr>
          <a:lstStyle/>
          <a:p>
            <a:r>
              <a:rPr lang="en-US" sz="2800" dirty="0">
                <a:solidFill>
                  <a:schemeClr val="tx2"/>
                </a:solidFill>
              </a:rPr>
              <a:t>Processing-in-Memory (PIM) </a:t>
            </a:r>
          </a:p>
          <a:p>
            <a:pPr lvl="1"/>
            <a:r>
              <a:rPr lang="en-US" sz="2400" dirty="0"/>
              <a:t>A potential solution to </a:t>
            </a:r>
            <a:r>
              <a:rPr lang="en-US" sz="2400" dirty="0">
                <a:solidFill>
                  <a:srgbClr val="0000FF"/>
                </a:solidFill>
              </a:rPr>
              <a:t>reduce data movement</a:t>
            </a:r>
          </a:p>
          <a:p>
            <a:pPr lvl="1"/>
            <a:r>
              <a:rPr lang="en-US" sz="2400" dirty="0">
                <a:solidFill>
                  <a:srgbClr val="0000FF"/>
                </a:solidFill>
              </a:rPr>
              <a:t>Idea:</a:t>
            </a:r>
            <a:r>
              <a:rPr lang="en-US" sz="2400" dirty="0"/>
              <a:t> move computation close to data</a:t>
            </a:r>
          </a:p>
          <a:p>
            <a:pPr lvl="1"/>
            <a:endParaRPr lang="en-US" sz="2200" dirty="0"/>
          </a:p>
          <a:p>
            <a:pPr marL="457200" lvl="1" indent="0">
              <a:buNone/>
            </a:pPr>
            <a:endParaRPr lang="en-US" sz="2000" dirty="0"/>
          </a:p>
          <a:p>
            <a:endParaRPr lang="en-US" sz="2600" dirty="0">
              <a:solidFill>
                <a:schemeClr val="tx2"/>
              </a:solidFill>
            </a:endParaRPr>
          </a:p>
          <a:p>
            <a:pPr marL="0" indent="0">
              <a:buNone/>
            </a:pPr>
            <a:endParaRPr lang="en-US" sz="2600" dirty="0">
              <a:solidFill>
                <a:schemeClr val="tx2"/>
              </a:solidFill>
            </a:endParaRPr>
          </a:p>
          <a:p>
            <a:r>
              <a:rPr lang="en-US" sz="2800" dirty="0">
                <a:solidFill>
                  <a:schemeClr val="tx2"/>
                </a:solidFill>
              </a:rPr>
              <a:t>Enabled by recent advances in 3D-stacked memory</a:t>
            </a:r>
          </a:p>
        </p:txBody>
      </p:sp>
      <p:pic>
        <p:nvPicPr>
          <p:cNvPr id="26" name="Picture 25"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8</a:t>
            </a:r>
          </a:p>
        </p:txBody>
      </p:sp>
      <p:sp>
        <p:nvSpPr>
          <p:cNvPr id="29" name="Rectangle 28"/>
          <p:cNvSpPr/>
          <p:nvPr/>
        </p:nvSpPr>
        <p:spPr>
          <a:xfrm>
            <a:off x="1600200" y="2286000"/>
            <a:ext cx="4572000" cy="46166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Reduces data movement</a:t>
            </a:r>
          </a:p>
        </p:txBody>
      </p:sp>
      <p:sp>
        <p:nvSpPr>
          <p:cNvPr id="33" name="TextBox 32"/>
          <p:cNvSpPr txBox="1"/>
          <p:nvPr/>
        </p:nvSpPr>
        <p:spPr>
          <a:xfrm>
            <a:off x="1524000" y="2743200"/>
            <a:ext cx="553528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65000"/>
                    <a:lumOff val="35000"/>
                  </a:prstClr>
                </a:solidFill>
                <a:effectLst/>
                <a:uLnTx/>
                <a:uFillTx/>
                <a:latin typeface="Gill Sans MT"/>
                <a:ea typeface="+mn-ea"/>
                <a:cs typeface="+mn-cs"/>
              </a:rPr>
              <a:t>Exploits large in-memory bandwidth</a:t>
            </a:r>
          </a:p>
        </p:txBody>
      </p:sp>
      <p:sp>
        <p:nvSpPr>
          <p:cNvPr id="36" name="TextBox 35"/>
          <p:cNvSpPr txBox="1"/>
          <p:nvPr/>
        </p:nvSpPr>
        <p:spPr>
          <a:xfrm>
            <a:off x="1524001" y="3200400"/>
            <a:ext cx="64008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Exploits shorter access latency to memory</a:t>
            </a:r>
          </a:p>
        </p:txBody>
      </p:sp>
      <p:pic>
        <p:nvPicPr>
          <p:cNvPr id="37" name="Picture 36"/>
          <p:cNvPicPr>
            <a:picLocks noChangeAspect="1"/>
          </p:cNvPicPr>
          <p:nvPr/>
        </p:nvPicPr>
        <p:blipFill>
          <a:blip r:embed="rId5"/>
          <a:stretch>
            <a:fillRect/>
          </a:stretch>
        </p:blipFill>
        <p:spPr>
          <a:xfrm>
            <a:off x="1143000" y="2286000"/>
            <a:ext cx="457200" cy="533400"/>
          </a:xfrm>
          <a:prstGeom prst="rect">
            <a:avLst/>
          </a:prstGeom>
        </p:spPr>
      </p:pic>
      <p:pic>
        <p:nvPicPr>
          <p:cNvPr id="38" name="Picture 37"/>
          <p:cNvPicPr>
            <a:picLocks noChangeAspect="1"/>
          </p:cNvPicPr>
          <p:nvPr/>
        </p:nvPicPr>
        <p:blipFill>
          <a:blip r:embed="rId5"/>
          <a:stretch>
            <a:fillRect/>
          </a:stretch>
        </p:blipFill>
        <p:spPr>
          <a:xfrm>
            <a:off x="1143000" y="2743200"/>
            <a:ext cx="457200" cy="533400"/>
          </a:xfrm>
          <a:prstGeom prst="rect">
            <a:avLst/>
          </a:prstGeom>
        </p:spPr>
      </p:pic>
      <p:pic>
        <p:nvPicPr>
          <p:cNvPr id="39" name="Picture 38"/>
          <p:cNvPicPr>
            <a:picLocks noChangeAspect="1"/>
          </p:cNvPicPr>
          <p:nvPr/>
        </p:nvPicPr>
        <p:blipFill>
          <a:blip r:embed="rId5"/>
          <a:stretch>
            <a:fillRect/>
          </a:stretch>
        </p:blipFill>
        <p:spPr>
          <a:xfrm>
            <a:off x="1143000" y="3200400"/>
            <a:ext cx="457200" cy="533400"/>
          </a:xfrm>
          <a:prstGeom prst="rect">
            <a:avLst/>
          </a:prstGeom>
        </p:spPr>
      </p:pic>
    </p:spTree>
    <p:extLst>
      <p:ext uri="{BB962C8B-B14F-4D97-AF65-F5344CB8AC3E}">
        <p14:creationId xmlns:p14="http://schemas.microsoft.com/office/powerpoint/2010/main" val="2245685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500"/>
                                        <p:tgtEl>
                                          <p:spTgt spid="3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500"/>
                                        <p:tgtEl>
                                          <p:spTgt spid="2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par>
                                <p:cTn id="25" presetID="10" presetClass="entr" presetSubtype="0" fill="hold" nodeType="with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500"/>
                                        <p:tgtEl>
                                          <p:spTgt spid="3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500"/>
                                        <p:tgtEl>
                                          <p:spTgt spid="36"/>
                                        </p:tgtEl>
                                      </p:cBhvr>
                                    </p:animEffect>
                                  </p:childTnLst>
                                </p:cTn>
                              </p:par>
                              <p:par>
                                <p:cTn id="31" presetID="10" presetClass="entr" presetSubtype="0" fill="hold" nodeType="with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3">
                                            <p:txEl>
                                              <p:pRg st="7" end="7"/>
                                            </p:txEl>
                                          </p:spTgt>
                                        </p:tgtEl>
                                        <p:attrNameLst>
                                          <p:attrName>style.visibility</p:attrName>
                                        </p:attrNameLst>
                                      </p:cBhvr>
                                      <p:to>
                                        <p:strVal val="visible"/>
                                      </p:to>
                                    </p:set>
                                    <p:animEffect transition="in" filter="fade">
                                      <p:cBhvr>
                                        <p:cTn id="38" dur="500"/>
                                        <p:tgtEl>
                                          <p:spTgt spid="3">
                                            <p:txEl>
                                              <p:pRg st="7" end="7"/>
                                            </p:txEl>
                                          </p:spTgt>
                                        </p:tgtEl>
                                      </p:cBhvr>
                                    </p:animEffect>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3" grpId="0"/>
      <p:bldP spid="36"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dirty="0">
                <a:solidFill>
                  <a:srgbClr val="A6A6A6"/>
                </a:solidFill>
                <a:cs typeface="Adobe Garamond Pro"/>
              </a:rPr>
              <a:t>Background</a:t>
            </a:r>
          </a:p>
          <a:p>
            <a:pPr marL="342900" lvl="1" indent="-342900">
              <a:buFont typeface="Arial" pitchFamily="34" charset="0"/>
              <a:buChar char="•"/>
            </a:pPr>
            <a:r>
              <a:rPr lang="en-US" sz="3600" dirty="0">
                <a:solidFill>
                  <a:schemeClr val="tx2"/>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p>
          <a:p>
            <a:pPr marL="342900" lvl="1" indent="-342900">
              <a:buFont typeface="Arial" pitchFamily="34" charset="0"/>
              <a:buChar char="•"/>
            </a:pPr>
            <a:r>
              <a:rPr lang="en-US" dirty="0">
                <a:solidFill>
                  <a:schemeClr val="bg1">
                    <a:lumMod val="65000"/>
                  </a:schemeClr>
                </a:solidFill>
                <a:cs typeface="Adobe Garamond Pro"/>
              </a:rPr>
              <a:t>Evaluation</a:t>
            </a:r>
          </a:p>
          <a:p>
            <a:pPr marL="342900" lvl="1" indent="-342900">
              <a:buFont typeface="Arial" pitchFamily="34" charset="0"/>
              <a:buChar char="•"/>
            </a:pPr>
            <a:r>
              <a:rPr lang="en-US" dirty="0">
                <a:solidFill>
                  <a:schemeClr val="bg1">
                    <a:lumMod val="6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2"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788433820"/>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Workload Analysis Methodology</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sz="2800" dirty="0">
                <a:solidFill>
                  <a:schemeClr val="tx2"/>
                </a:solidFill>
                <a:cs typeface="Adobe Garamond Pro"/>
              </a:rPr>
              <a:t>Workload Characterization</a:t>
            </a:r>
          </a:p>
          <a:p>
            <a:pPr lvl="1"/>
            <a:r>
              <a:rPr lang="en-US" sz="2400" dirty="0">
                <a:cs typeface="Adobe Garamond Pro"/>
              </a:rPr>
              <a:t>Chromebook with an</a:t>
            </a:r>
            <a:br>
              <a:rPr lang="en-US" sz="2400" dirty="0">
                <a:cs typeface="Adobe Garamond Pro"/>
              </a:rPr>
            </a:br>
            <a:r>
              <a:rPr lang="en-US" sz="2400" dirty="0">
                <a:cs typeface="Adobe Garamond Pro"/>
              </a:rPr>
              <a:t>Intel Celeron </a:t>
            </a:r>
            <a:r>
              <a:rPr lang="en-US" sz="2400" dirty="0" err="1">
                <a:cs typeface="Adobe Garamond Pro"/>
              </a:rPr>
              <a:t>SoC</a:t>
            </a:r>
            <a:r>
              <a:rPr lang="en-US" sz="2400" dirty="0">
                <a:cs typeface="Adobe Garamond Pro"/>
              </a:rPr>
              <a:t> and 2GB of DRAM</a:t>
            </a:r>
          </a:p>
          <a:p>
            <a:pPr lvl="1"/>
            <a:r>
              <a:rPr lang="en-US" sz="2400" dirty="0">
                <a:cs typeface="Adobe Garamond Pro"/>
              </a:rPr>
              <a:t>Extensively use performance counters within </a:t>
            </a:r>
            <a:r>
              <a:rPr lang="en-US" sz="2400" dirty="0" err="1">
                <a:cs typeface="Adobe Garamond Pro"/>
              </a:rPr>
              <a:t>SoC</a:t>
            </a:r>
            <a:br>
              <a:rPr lang="en-US" sz="2400" dirty="0">
                <a:cs typeface="Adobe Garamond Pro"/>
              </a:rPr>
            </a:br>
            <a:endParaRPr lang="en-US" sz="2200" dirty="0">
              <a:cs typeface="Adobe Garamond Pro"/>
            </a:endParaRPr>
          </a:p>
          <a:p>
            <a:r>
              <a:rPr lang="en-US" sz="2800" dirty="0">
                <a:solidFill>
                  <a:schemeClr val="tx2"/>
                </a:solidFill>
                <a:cs typeface="Adobe Garamond Pro"/>
              </a:rPr>
              <a:t>Energy Model</a:t>
            </a:r>
          </a:p>
          <a:p>
            <a:pPr lvl="1"/>
            <a:r>
              <a:rPr lang="en-US" sz="2400" dirty="0">
                <a:cs typeface="Adobe Garamond Pro"/>
              </a:rPr>
              <a:t>Sum of the energy consumption within the </a:t>
            </a:r>
            <a:r>
              <a:rPr lang="en-US" sz="2400" dirty="0">
                <a:solidFill>
                  <a:srgbClr val="0000FF"/>
                </a:solidFill>
                <a:cs typeface="Adobe Garamond Pro"/>
              </a:rPr>
              <a:t>CPU</a:t>
            </a:r>
            <a:r>
              <a:rPr lang="en-US" sz="2400" dirty="0">
                <a:cs typeface="Adobe Garamond Pro"/>
              </a:rPr>
              <a:t>, </a:t>
            </a:r>
            <a:br>
              <a:rPr lang="en-US" sz="2400" dirty="0">
                <a:cs typeface="Adobe Garamond Pro"/>
              </a:rPr>
            </a:br>
            <a:r>
              <a:rPr lang="en-US" sz="2400" dirty="0">
                <a:solidFill>
                  <a:srgbClr val="0000FF"/>
                </a:solidFill>
                <a:cs typeface="Adobe Garamond Pro"/>
              </a:rPr>
              <a:t>all caches</a:t>
            </a:r>
            <a:r>
              <a:rPr lang="en-US" sz="2400" dirty="0">
                <a:cs typeface="Adobe Garamond Pro"/>
              </a:rPr>
              <a:t>, </a:t>
            </a:r>
            <a:r>
              <a:rPr lang="en-US" sz="2400" dirty="0">
                <a:solidFill>
                  <a:srgbClr val="0000FF"/>
                </a:solidFill>
                <a:cs typeface="Adobe Garamond Pro"/>
              </a:rPr>
              <a:t>off-chip interconnects</a:t>
            </a:r>
            <a:r>
              <a:rPr lang="en-US" sz="2400" dirty="0">
                <a:cs typeface="Adobe Garamond Pro"/>
              </a:rPr>
              <a:t>, and </a:t>
            </a:r>
            <a:r>
              <a:rPr lang="en-US" sz="2400" dirty="0">
                <a:solidFill>
                  <a:srgbClr val="0000FF"/>
                </a:solidFill>
                <a:cs typeface="Adobe Garamond Pro"/>
              </a:rPr>
              <a:t>DRAM</a:t>
            </a:r>
          </a:p>
          <a:p>
            <a:pPr marL="457200" lvl="1" indent="0">
              <a:buNone/>
            </a:pPr>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6" name="Group 5"/>
          <p:cNvGrpSpPr/>
          <p:nvPr/>
        </p:nvGrpSpPr>
        <p:grpSpPr>
          <a:xfrm>
            <a:off x="1371600" y="4876800"/>
            <a:ext cx="6526566" cy="1767840"/>
            <a:chOff x="1094015" y="1981200"/>
            <a:chExt cx="6547757" cy="2209800"/>
          </a:xfrm>
        </p:grpSpPr>
        <p:grpSp>
          <p:nvGrpSpPr>
            <p:cNvPr id="8" name="Group 7"/>
            <p:cNvGrpSpPr/>
            <p:nvPr/>
          </p:nvGrpSpPr>
          <p:grpSpPr>
            <a:xfrm>
              <a:off x="1094015" y="1981200"/>
              <a:ext cx="6547757" cy="2209800"/>
              <a:chOff x="1094015" y="1981200"/>
              <a:chExt cx="6547757" cy="2209800"/>
            </a:xfrm>
          </p:grpSpPr>
          <p:sp>
            <p:nvSpPr>
              <p:cNvPr id="11" name="Rounded Rectangle 10"/>
              <p:cNvSpPr/>
              <p:nvPr/>
            </p:nvSpPr>
            <p:spPr>
              <a:xfrm>
                <a:off x="6727372" y="1981200"/>
                <a:ext cx="914400" cy="2209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2" name="Left-Right Arrow 11"/>
              <p:cNvSpPr/>
              <p:nvPr/>
            </p:nvSpPr>
            <p:spPr>
              <a:xfrm rot="10800000">
                <a:off x="5421087" y="3035299"/>
                <a:ext cx="1224643" cy="266700"/>
              </a:xfrm>
              <a:prstGeom prst="leftRightArrow">
                <a:avLst/>
              </a:prstGeom>
              <a:solidFill>
                <a:srgbClr val="000000"/>
              </a:solidFill>
              <a:ln w="28575" cmpd="sng">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3" name="Rounded Rectangle 12"/>
              <p:cNvSpPr/>
              <p:nvPr/>
            </p:nvSpPr>
            <p:spPr>
              <a:xfrm>
                <a:off x="1094015" y="2146300"/>
                <a:ext cx="4735285" cy="19050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4" name="Rounded Rectangle 13"/>
              <p:cNvSpPr/>
              <p:nvPr/>
            </p:nvSpPr>
            <p:spPr>
              <a:xfrm>
                <a:off x="4686300" y="2286000"/>
                <a:ext cx="609600" cy="16002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Gill Sans MT"/>
                    <a:ea typeface="+mn-ea"/>
                    <a:cs typeface="+mn-cs"/>
                  </a:rPr>
                  <a:t>L2</a:t>
                </a:r>
                <a:endParaRPr kumimoji="0" lang="en-US" sz="1400" b="1" i="0" u="none" strike="noStrike" kern="1200" cap="none" spc="0" normalizeH="0" baseline="0" noProof="0" dirty="0">
                  <a:ln>
                    <a:noFill/>
                  </a:ln>
                  <a:solidFill>
                    <a:srgbClr val="FFFFFF"/>
                  </a:solidFill>
                  <a:effectLst/>
                  <a:uLnTx/>
                  <a:uFillTx/>
                  <a:latin typeface="Gill Sans MT"/>
                  <a:ea typeface="+mn-ea"/>
                  <a:cs typeface="+mn-cs"/>
                </a:endParaRPr>
              </a:p>
            </p:txBody>
          </p:sp>
          <p:cxnSp>
            <p:nvCxnSpPr>
              <p:cNvPr id="15" name="Straight Arrow Connector 14"/>
              <p:cNvCxnSpPr/>
              <p:nvPr/>
            </p:nvCxnSpPr>
            <p:spPr>
              <a:xfrm flipH="1">
                <a:off x="2563586" y="3213100"/>
                <a:ext cx="555172" cy="0"/>
              </a:xfrm>
              <a:prstGeom prst="straightConnector1">
                <a:avLst/>
              </a:prstGeom>
              <a:noFill/>
              <a:ln w="38100" cap="flat" cmpd="sng" algn="ctr">
                <a:solidFill>
                  <a:srgbClr val="000000"/>
                </a:solidFill>
                <a:prstDash val="solid"/>
                <a:miter lim="800000"/>
                <a:headEnd type="arrow"/>
                <a:tailEnd type="arrow"/>
              </a:ln>
              <a:effectLst/>
            </p:spPr>
          </p:cxnSp>
          <p:sp>
            <p:nvSpPr>
              <p:cNvPr id="16" name="Rounded Rectangle 15"/>
              <p:cNvSpPr/>
              <p:nvPr/>
            </p:nvSpPr>
            <p:spPr>
              <a:xfrm>
                <a:off x="3207822" y="2527300"/>
                <a:ext cx="482434" cy="1219200"/>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Gill Sans MT"/>
                    <a:ea typeface="+mn-ea"/>
                    <a:cs typeface="+mn-cs"/>
                  </a:rPr>
                  <a:t>L1</a:t>
                </a:r>
                <a:endParaRPr kumimoji="0" lang="en-US" sz="900" b="1" i="0" u="none" strike="noStrike" kern="1200" cap="none" spc="0" normalizeH="0" baseline="0" noProof="0" dirty="0">
                  <a:ln>
                    <a:noFill/>
                  </a:ln>
                  <a:solidFill>
                    <a:srgbClr val="FFFFFF"/>
                  </a:solidFill>
                  <a:effectLst/>
                  <a:uLnTx/>
                  <a:uFillTx/>
                  <a:latin typeface="Gill Sans MT"/>
                  <a:ea typeface="+mn-ea"/>
                  <a:cs typeface="+mn-cs"/>
                </a:endParaRPr>
              </a:p>
            </p:txBody>
          </p:sp>
          <p:sp>
            <p:nvSpPr>
              <p:cNvPr id="21" name="Rounded Rectangle 20"/>
              <p:cNvSpPr/>
              <p:nvPr/>
            </p:nvSpPr>
            <p:spPr>
              <a:xfrm>
                <a:off x="1266957" y="2857500"/>
                <a:ext cx="1046255" cy="55880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400" b="1" i="0" u="none" strike="noStrike" kern="1200" cap="none" spc="0" normalizeH="0" baseline="0" noProof="0" dirty="0">
                  <a:ln>
                    <a:noFill/>
                  </a:ln>
                  <a:solidFill>
                    <a:srgbClr val="000000"/>
                  </a:solidFill>
                  <a:effectLst/>
                  <a:uLnTx/>
                  <a:uFillTx/>
                  <a:latin typeface="Gill Sans MT"/>
                  <a:ea typeface="+mn-ea"/>
                  <a:cs typeface="+mn-cs"/>
                </a:endParaRPr>
              </a:p>
            </p:txBody>
          </p:sp>
          <p:cxnSp>
            <p:nvCxnSpPr>
              <p:cNvPr id="18" name="Straight Arrow Connector 17"/>
              <p:cNvCxnSpPr/>
              <p:nvPr/>
            </p:nvCxnSpPr>
            <p:spPr>
              <a:xfrm flipH="1">
                <a:off x="3788229" y="3213100"/>
                <a:ext cx="838200" cy="0"/>
              </a:xfrm>
              <a:prstGeom prst="straightConnector1">
                <a:avLst/>
              </a:prstGeom>
              <a:noFill/>
              <a:ln w="38100" cap="flat" cmpd="sng" algn="ctr">
                <a:solidFill>
                  <a:schemeClr val="tx1"/>
                </a:solidFill>
                <a:prstDash val="solid"/>
                <a:miter lim="800000"/>
                <a:headEnd type="arrow"/>
                <a:tailEnd type="arrow"/>
              </a:ln>
              <a:effectLst/>
            </p:spPr>
          </p:cxnSp>
        </p:grpSp>
        <p:sp>
          <p:nvSpPr>
            <p:cNvPr id="10" name="Rounded Rectangle 9"/>
            <p:cNvSpPr/>
            <p:nvPr/>
          </p:nvSpPr>
          <p:spPr>
            <a:xfrm>
              <a:off x="1419359" y="3009900"/>
              <a:ext cx="1046255" cy="55880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400" b="1" i="0" u="none" strike="noStrike" kern="1200" cap="none" spc="0" normalizeH="0" baseline="0" noProof="0" dirty="0">
                <a:ln>
                  <a:noFill/>
                </a:ln>
                <a:solidFill>
                  <a:srgbClr val="000000"/>
                </a:solidFill>
                <a:effectLst/>
                <a:uLnTx/>
                <a:uFillTx/>
                <a:latin typeface="Gill Sans MT"/>
                <a:ea typeface="+mn-ea"/>
                <a:cs typeface="+mn-cs"/>
              </a:endParaRPr>
            </a:p>
          </p:txBody>
        </p:sp>
      </p:grpSp>
      <p:pic>
        <p:nvPicPr>
          <p:cNvPr id="22" name="Picture 21"/>
          <p:cNvPicPr>
            <a:picLocks noChangeAspect="1"/>
          </p:cNvPicPr>
          <p:nvPr/>
        </p:nvPicPr>
        <p:blipFill>
          <a:blip r:embed="rId4"/>
          <a:stretch>
            <a:fillRect/>
          </a:stretch>
        </p:blipFill>
        <p:spPr>
          <a:xfrm>
            <a:off x="5791200" y="1282699"/>
            <a:ext cx="609600" cy="609600"/>
          </a:xfrm>
          <a:prstGeom prst="rect">
            <a:avLst/>
          </a:prstGeom>
        </p:spPr>
      </p:pic>
      <p:pic>
        <p:nvPicPr>
          <p:cNvPr id="23" name="Picture 22"/>
          <p:cNvPicPr>
            <a:picLocks noChangeAspect="1"/>
          </p:cNvPicPr>
          <p:nvPr/>
        </p:nvPicPr>
        <p:blipFill>
          <a:blip r:embed="rId5"/>
          <a:stretch>
            <a:fillRect/>
          </a:stretch>
        </p:blipFill>
        <p:spPr>
          <a:xfrm>
            <a:off x="6477004" y="1282699"/>
            <a:ext cx="577111" cy="617220"/>
          </a:xfrm>
          <a:prstGeom prst="rect">
            <a:avLst/>
          </a:prstGeom>
        </p:spPr>
      </p:pic>
      <p:pic>
        <p:nvPicPr>
          <p:cNvPr id="24" name="Picture 23"/>
          <p:cNvPicPr>
            <a:picLocks noChangeAspect="1"/>
          </p:cNvPicPr>
          <p:nvPr/>
        </p:nvPicPr>
        <p:blipFill>
          <a:blip r:embed="rId6"/>
          <a:stretch>
            <a:fillRect/>
          </a:stretch>
        </p:blipFill>
        <p:spPr>
          <a:xfrm>
            <a:off x="7086600" y="1358899"/>
            <a:ext cx="1066800" cy="533400"/>
          </a:xfrm>
          <a:prstGeom prst="rect">
            <a:avLst/>
          </a:prstGeom>
        </p:spPr>
      </p:pic>
    </p:spTree>
    <p:extLst>
      <p:ext uri="{BB962C8B-B14F-4D97-AF65-F5344CB8AC3E}">
        <p14:creationId xmlns:p14="http://schemas.microsoft.com/office/powerpoint/2010/main" val="2461231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500"/>
                                        <p:tgtEl>
                                          <p:spTgt spid="22"/>
                                        </p:tgtEl>
                                      </p:cBhvr>
                                    </p:animEffect>
                                  </p:childTnLst>
                                </p:cTn>
                              </p:par>
                              <p:par>
                                <p:cTn id="17" presetID="10" presetClass="entr" presetSubtype="0"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Effect transition="in" filter="fade">
                                      <p:cBhvr>
                                        <p:cTn id="27" dur="500"/>
                                        <p:tgtEl>
                                          <p:spTgt spid="3">
                                            <p:txEl>
                                              <p:pRg st="3" end="3"/>
                                            </p:txEl>
                                          </p:spTgt>
                                        </p:tgtEl>
                                      </p:cBhvr>
                                    </p:animEffect>
                                  </p:childTnLst>
                                </p:cTn>
                              </p:par>
                              <p:par>
                                <p:cTn id="28" presetID="10" presetClass="entr" presetSubtype="0" fill="hold" nodeType="withEffect">
                                  <p:stCondLst>
                                    <p:cond delay="0"/>
                                  </p:stCondLst>
                                  <p:childTnLst>
                                    <p:set>
                                      <p:cBhvr>
                                        <p:cTn id="29" dur="1" fill="hold">
                                          <p:stCondLst>
                                            <p:cond delay="0"/>
                                          </p:stCondLst>
                                        </p:cTn>
                                        <p:tgtEl>
                                          <p:spTgt spid="3">
                                            <p:txEl>
                                              <p:pRg st="4" end="4"/>
                                            </p:txEl>
                                          </p:spTgt>
                                        </p:tgtEl>
                                        <p:attrNameLst>
                                          <p:attrName>style.visibility</p:attrName>
                                        </p:attrNameLst>
                                      </p:cBhvr>
                                      <p:to>
                                        <p:strVal val="visible"/>
                                      </p:to>
                                    </p:set>
                                    <p:animEffect transition="in" filter="fade">
                                      <p:cBhvr>
                                        <p:cTn id="30" dur="500"/>
                                        <p:tgtEl>
                                          <p:spTgt spid="3">
                                            <p:txEl>
                                              <p:pRg st="4" end="4"/>
                                            </p:txEl>
                                          </p:spTgt>
                                        </p:tgtEl>
                                      </p:cBhvr>
                                    </p:animEffect>
                                  </p:childTnLst>
                                </p:cTn>
                              </p:par>
                              <p:par>
                                <p:cTn id="31" presetID="10" presetClass="entr" presetSubtype="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363200" cy="914400"/>
          </a:xfrm>
        </p:spPr>
        <p:txBody>
          <a:bodyPr/>
          <a:lstStyle/>
          <a:p>
            <a:r>
              <a:rPr lang="en-US" dirty="0">
                <a:solidFill>
                  <a:prstClr val="black">
                    <a:lumMod val="65000"/>
                    <a:lumOff val="35000"/>
                  </a:prstClr>
                </a:solidFill>
              </a:rPr>
              <a:t>PIM Logic Implementation</a:t>
            </a: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11</a:t>
            </a:r>
          </a:p>
        </p:txBody>
      </p:sp>
      <p:pic>
        <p:nvPicPr>
          <p:cNvPr id="45" name="Picture 44"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118" name="Group 117"/>
          <p:cNvGrpSpPr/>
          <p:nvPr/>
        </p:nvGrpSpPr>
        <p:grpSpPr>
          <a:xfrm>
            <a:off x="1295400" y="1224248"/>
            <a:ext cx="5017711" cy="1518952"/>
            <a:chOff x="7171441" y="1731293"/>
            <a:chExt cx="4703468" cy="2441986"/>
          </a:xfrm>
        </p:grpSpPr>
        <p:grpSp>
          <p:nvGrpSpPr>
            <p:cNvPr id="119" name="Group 118"/>
            <p:cNvGrpSpPr/>
            <p:nvPr/>
          </p:nvGrpSpPr>
          <p:grpSpPr>
            <a:xfrm>
              <a:off x="7171441" y="1731293"/>
              <a:ext cx="4703468" cy="2441986"/>
              <a:chOff x="4080528" y="1218410"/>
              <a:chExt cx="4126867" cy="1622784"/>
            </a:xfrm>
          </p:grpSpPr>
          <p:cxnSp>
            <p:nvCxnSpPr>
              <p:cNvPr id="122" name="Straight Connector 121"/>
              <p:cNvCxnSpPr/>
              <p:nvPr/>
            </p:nvCxnSpPr>
            <p:spPr>
              <a:xfrm>
                <a:off x="7785350" y="2773501"/>
                <a:ext cx="0" cy="67693"/>
              </a:xfrm>
              <a:prstGeom prst="line">
                <a:avLst/>
              </a:prstGeom>
              <a:noFill/>
              <a:ln w="6350" cap="flat" cmpd="sng" algn="ctr">
                <a:solidFill>
                  <a:sysClr val="windowText" lastClr="000000"/>
                </a:solidFill>
                <a:prstDash val="solid"/>
                <a:miter lim="800000"/>
              </a:ln>
              <a:effectLst/>
            </p:spPr>
          </p:cxnSp>
          <p:sp>
            <p:nvSpPr>
              <p:cNvPr id="123" name="Cube 122"/>
              <p:cNvSpPr/>
              <p:nvPr/>
            </p:nvSpPr>
            <p:spPr>
              <a:xfrm>
                <a:off x="6644730" y="1682868"/>
                <a:ext cx="1562665" cy="710227"/>
              </a:xfrm>
              <a:prstGeom prst="cube">
                <a:avLst>
                  <a:gd name="adj" fmla="val 85440"/>
                </a:avLst>
              </a:prstGeom>
              <a:solidFill>
                <a:schemeClr val="tx2"/>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4" name="Cube 123"/>
              <p:cNvSpPr/>
              <p:nvPr/>
            </p:nvSpPr>
            <p:spPr>
              <a:xfrm>
                <a:off x="6745867" y="1587814"/>
                <a:ext cx="1391953" cy="651123"/>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5" name="Cube 124"/>
              <p:cNvSpPr/>
              <p:nvPr/>
            </p:nvSpPr>
            <p:spPr>
              <a:xfrm>
                <a:off x="6745867" y="1406221"/>
                <a:ext cx="1391953" cy="651123"/>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8" name="Cube 127"/>
              <p:cNvSpPr/>
              <p:nvPr/>
            </p:nvSpPr>
            <p:spPr>
              <a:xfrm>
                <a:off x="4080528" y="1612872"/>
                <a:ext cx="1505044" cy="820099"/>
              </a:xfrm>
              <a:prstGeom prst="cube">
                <a:avLst>
                  <a:gd name="adj" fmla="val 82478"/>
                </a:avLst>
              </a:prstGeom>
              <a:solidFill>
                <a:schemeClr val="bg2">
                  <a:lumMod val="50000"/>
                </a:schemeClr>
              </a:solidFill>
              <a:ln w="1270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ysClr val="window" lastClr="FFFFFF"/>
                  </a:solidFill>
                  <a:effectLst/>
                  <a:uLnTx/>
                  <a:uFillTx/>
                  <a:latin typeface="Times New Roman"/>
                  <a:ea typeface="+mn-ea"/>
                  <a:cs typeface="Times New Roman"/>
                </a:endParaRPr>
              </a:p>
            </p:txBody>
          </p:sp>
          <p:cxnSp>
            <p:nvCxnSpPr>
              <p:cNvPr id="129" name="Straight Arrow Connector 128"/>
              <p:cNvCxnSpPr/>
              <p:nvPr/>
            </p:nvCxnSpPr>
            <p:spPr>
              <a:xfrm flipH="1">
                <a:off x="5592804" y="2057346"/>
                <a:ext cx="872449" cy="7211"/>
              </a:xfrm>
              <a:prstGeom prst="straightConnector1">
                <a:avLst/>
              </a:prstGeom>
              <a:noFill/>
              <a:ln w="57150" cap="flat" cmpd="sng" algn="ctr">
                <a:solidFill>
                  <a:sysClr val="windowText" lastClr="000000"/>
                </a:solidFill>
                <a:prstDash val="solid"/>
                <a:miter lim="800000"/>
                <a:headEnd type="arrow"/>
                <a:tailEnd type="arrow"/>
              </a:ln>
              <a:effectLst/>
            </p:spPr>
          </p:cxnSp>
          <p:sp>
            <p:nvSpPr>
              <p:cNvPr id="130" name="TextBox 129"/>
              <p:cNvSpPr txBox="1"/>
              <p:nvPr/>
            </p:nvSpPr>
            <p:spPr>
              <a:xfrm>
                <a:off x="4456557" y="1663818"/>
                <a:ext cx="875531" cy="52610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1" u="none" strike="noStrike" kern="0" cap="none" spc="0" normalizeH="0" baseline="0" noProof="0" dirty="0" err="1">
                    <a:ln>
                      <a:noFill/>
                    </a:ln>
                    <a:solidFill>
                      <a:sysClr val="windowText" lastClr="000000"/>
                    </a:solidFill>
                    <a:effectLst/>
                    <a:uLnTx/>
                    <a:uFillTx/>
                    <a:latin typeface="Gill Sans MT"/>
                    <a:ea typeface="+mn-ea"/>
                    <a:cs typeface="Gill Sans MT"/>
                  </a:rPr>
                  <a:t>SoC</a:t>
                </a:r>
                <a:endParaRPr kumimoji="0" lang="en-US" sz="2600" b="1" i="1" u="none" strike="noStrike" kern="0" cap="none" spc="0" normalizeH="0" baseline="0" noProof="0" dirty="0">
                  <a:ln>
                    <a:noFill/>
                  </a:ln>
                  <a:solidFill>
                    <a:sysClr val="windowText" lastClr="000000"/>
                  </a:solidFill>
                  <a:effectLst/>
                  <a:uLnTx/>
                  <a:uFillTx/>
                  <a:latin typeface="Gill Sans MT"/>
                  <a:ea typeface="+mn-ea"/>
                  <a:cs typeface="Gill Sans MT"/>
                </a:endParaRPr>
              </a:p>
            </p:txBody>
          </p:sp>
          <p:sp>
            <p:nvSpPr>
              <p:cNvPr id="126" name="Cube 125"/>
              <p:cNvSpPr/>
              <p:nvPr/>
            </p:nvSpPr>
            <p:spPr>
              <a:xfrm>
                <a:off x="6745865" y="1218410"/>
                <a:ext cx="1391953" cy="651122"/>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grpSp>
        <p:sp>
          <p:nvSpPr>
            <p:cNvPr id="120" name="TextBox 119"/>
            <p:cNvSpPr txBox="1"/>
            <p:nvPr/>
          </p:nvSpPr>
          <p:spPr>
            <a:xfrm>
              <a:off x="10540131" y="1743569"/>
              <a:ext cx="1224402" cy="64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0" cap="none" spc="0" normalizeH="0" baseline="0" noProof="0" dirty="0">
                  <a:ln>
                    <a:noFill/>
                  </a:ln>
                  <a:solidFill>
                    <a:sysClr val="windowText" lastClr="000000"/>
                  </a:solidFill>
                  <a:effectLst/>
                  <a:uLnTx/>
                  <a:uFillTx/>
                  <a:latin typeface="Gill Sans MT"/>
                  <a:ea typeface="+mn-ea"/>
                  <a:cs typeface="Gill Sans MT"/>
                </a:rPr>
                <a:t>DRAM</a:t>
              </a:r>
              <a:endParaRPr kumimoji="0" lang="en-US" sz="1600" b="1" i="1" u="none" strike="noStrike" kern="0" cap="none" spc="0" normalizeH="0" baseline="0" noProof="0" dirty="0">
                <a:ln>
                  <a:noFill/>
                </a:ln>
                <a:solidFill>
                  <a:sysClr val="windowText" lastClr="000000"/>
                </a:solidFill>
                <a:effectLst/>
                <a:uLnTx/>
                <a:uFillTx/>
                <a:latin typeface="Gill Sans MT"/>
                <a:ea typeface="+mn-ea"/>
                <a:cs typeface="Gill Sans MT"/>
              </a:endParaRPr>
            </a:p>
          </p:txBody>
        </p:sp>
      </p:grpSp>
      <p:cxnSp>
        <p:nvCxnSpPr>
          <p:cNvPr id="116" name="Straight Arrow Connector 115"/>
          <p:cNvCxnSpPr/>
          <p:nvPr/>
        </p:nvCxnSpPr>
        <p:spPr>
          <a:xfrm flipV="1">
            <a:off x="6248400" y="1752600"/>
            <a:ext cx="685800" cy="228601"/>
          </a:xfrm>
          <a:prstGeom prst="straightConnector1">
            <a:avLst/>
          </a:prstGeom>
          <a:ln w="25400">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17" name="TextBox 116"/>
          <p:cNvSpPr txBox="1"/>
          <p:nvPr/>
        </p:nvSpPr>
        <p:spPr>
          <a:xfrm>
            <a:off x="6973531" y="1447800"/>
            <a:ext cx="1560869"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Logic Layer</a:t>
            </a:r>
          </a:p>
        </p:txBody>
      </p:sp>
      <p:sp>
        <p:nvSpPr>
          <p:cNvPr id="95" name="Rounded Rectangle 94"/>
          <p:cNvSpPr/>
          <p:nvPr/>
        </p:nvSpPr>
        <p:spPr>
          <a:xfrm>
            <a:off x="1638300" y="3595333"/>
            <a:ext cx="2209800" cy="824267"/>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21" name="Group 20"/>
          <p:cNvGrpSpPr/>
          <p:nvPr/>
        </p:nvGrpSpPr>
        <p:grpSpPr>
          <a:xfrm>
            <a:off x="5562600" y="3505200"/>
            <a:ext cx="2438400" cy="990600"/>
            <a:chOff x="5562600" y="3276600"/>
            <a:chExt cx="2438400" cy="990600"/>
          </a:xfrm>
        </p:grpSpPr>
        <p:sp>
          <p:nvSpPr>
            <p:cNvPr id="76" name="Rounded Rectangle 75"/>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80" name="Rounded Rectangle 79"/>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81" name="Rounded Rectangle 80"/>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 N</a:t>
              </a:r>
            </a:p>
          </p:txBody>
        </p:sp>
      </p:grpSp>
      <p:cxnSp>
        <p:nvCxnSpPr>
          <p:cNvPr id="131" name="Straight Arrow Connector 130"/>
          <p:cNvCxnSpPr/>
          <p:nvPr/>
        </p:nvCxnSpPr>
        <p:spPr>
          <a:xfrm flipH="1">
            <a:off x="3429000" y="2438400"/>
            <a:ext cx="1421522" cy="838200"/>
          </a:xfrm>
          <a:prstGeom prst="straightConnector1">
            <a:avLst/>
          </a:prstGeom>
          <a:ln w="38100"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257800" y="2438400"/>
            <a:ext cx="1219200" cy="914400"/>
          </a:xfrm>
          <a:prstGeom prst="straightConnector1">
            <a:avLst/>
          </a:prstGeom>
          <a:ln w="38100"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914400" y="4475083"/>
            <a:ext cx="3657600" cy="892552"/>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006600"/>
                </a:solidFill>
                <a:effectLst/>
                <a:uLnTx/>
                <a:uFillTx/>
                <a:latin typeface="Gill Sans MT"/>
                <a:ea typeface="+mn-ea"/>
                <a:cs typeface="Adobe Garamond Pro"/>
              </a:rPr>
              <a:t>Customized embedded </a:t>
            </a:r>
            <a:r>
              <a:rPr kumimoji="0" lang="en-US" sz="2500" b="1" i="0" u="none" strike="noStrike" kern="1200" cap="none" spc="0" normalizeH="0" baseline="0" noProof="0" dirty="0">
                <a:ln>
                  <a:noFill/>
                </a:ln>
                <a:solidFill>
                  <a:srgbClr val="000000"/>
                </a:solidFill>
                <a:effectLst/>
                <a:uLnTx/>
                <a:uFillTx/>
                <a:latin typeface="Gill Sans MT"/>
                <a:ea typeface="+mn-ea"/>
                <a:cs typeface="Adobe Garamond Pro"/>
              </a:rPr>
              <a:t>general-purpose core</a:t>
            </a:r>
          </a:p>
        </p:txBody>
      </p:sp>
      <p:sp>
        <p:nvSpPr>
          <p:cNvPr id="8" name="Rectangle 7"/>
          <p:cNvSpPr/>
          <p:nvPr/>
        </p:nvSpPr>
        <p:spPr>
          <a:xfrm>
            <a:off x="762000" y="5828412"/>
            <a:ext cx="3962400" cy="46166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Gill Sans MT"/>
                <a:ea typeface="+mn-ea"/>
                <a:cs typeface="Adobe Garamond Pro"/>
              </a:rPr>
              <a:t>256-bit SIMD </a:t>
            </a: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unit </a:t>
            </a:r>
          </a:p>
        </p:txBody>
      </p:sp>
      <p:sp>
        <p:nvSpPr>
          <p:cNvPr id="53" name="Rectangle 52"/>
          <p:cNvSpPr/>
          <p:nvPr/>
        </p:nvSpPr>
        <p:spPr>
          <a:xfrm>
            <a:off x="762000" y="5431720"/>
            <a:ext cx="3962400" cy="46166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No aggressive ILP techniques</a:t>
            </a:r>
          </a:p>
        </p:txBody>
      </p:sp>
      <p:sp>
        <p:nvSpPr>
          <p:cNvPr id="55" name="Rectangle 54"/>
          <p:cNvSpPr/>
          <p:nvPr/>
        </p:nvSpPr>
        <p:spPr>
          <a:xfrm>
            <a:off x="5181599" y="4495800"/>
            <a:ext cx="3505200" cy="892552"/>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006600"/>
                </a:solidFill>
                <a:effectLst/>
                <a:uLnTx/>
                <a:uFillTx/>
                <a:latin typeface="Gill Sans MT"/>
                <a:ea typeface="+mn-ea"/>
                <a:cs typeface="Adobe Garamond Pro"/>
              </a:rPr>
              <a:t>Small fixed-function </a:t>
            </a:r>
            <a:r>
              <a:rPr kumimoji="0" lang="en-US" sz="2500" b="1" i="0" u="none" strike="noStrike" kern="1200" cap="none" spc="0" normalizeH="0" baseline="0" noProof="0" dirty="0">
                <a:ln>
                  <a:noFill/>
                </a:ln>
                <a:solidFill>
                  <a:srgbClr val="000000"/>
                </a:solidFill>
                <a:effectLst/>
                <a:uLnTx/>
                <a:uFillTx/>
                <a:latin typeface="Gill Sans MT"/>
                <a:ea typeface="+mn-ea"/>
                <a:cs typeface="Adobe Garamond Pro"/>
              </a:rPr>
              <a:t>accelerators</a:t>
            </a:r>
          </a:p>
        </p:txBody>
      </p:sp>
      <p:sp>
        <p:nvSpPr>
          <p:cNvPr id="56" name="Rectangle 55"/>
          <p:cNvSpPr/>
          <p:nvPr/>
        </p:nvSpPr>
        <p:spPr>
          <a:xfrm>
            <a:off x="4953000" y="5429310"/>
            <a:ext cx="3962399" cy="830997"/>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Multiple copies of customized </a:t>
            </a:r>
            <a:b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br>
            <a:r>
              <a:rPr kumimoji="0" lang="en-US" sz="2400" b="0" i="0" u="none" strike="noStrike" kern="1200" cap="none" spc="0" normalizeH="0" baseline="0" noProof="0" dirty="0">
                <a:ln>
                  <a:noFill/>
                </a:ln>
                <a:solidFill>
                  <a:srgbClr val="0000FF"/>
                </a:solidFill>
                <a:effectLst/>
                <a:uLnTx/>
                <a:uFillTx/>
                <a:latin typeface="Gill Sans MT"/>
                <a:ea typeface="+mn-ea"/>
                <a:cs typeface="Adobe Garamond Pro"/>
              </a:rPr>
              <a:t>in-memory logic unit</a:t>
            </a:r>
          </a:p>
        </p:txBody>
      </p:sp>
    </p:spTree>
    <p:extLst>
      <p:ext uri="{BB962C8B-B14F-4D97-AF65-F5344CB8AC3E}">
        <p14:creationId xmlns:p14="http://schemas.microsoft.com/office/powerpoint/2010/main" val="44164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par>
                                <p:cTn id="8" presetID="10" presetClass="entr" presetSubtype="0" fill="hold" nodeType="withEffect">
                                  <p:stCondLst>
                                    <p:cond delay="0"/>
                                  </p:stCondLst>
                                  <p:childTnLst>
                                    <p:set>
                                      <p:cBhvr>
                                        <p:cTn id="9" dur="1" fill="hold">
                                          <p:stCondLst>
                                            <p:cond delay="0"/>
                                          </p:stCondLst>
                                        </p:cTn>
                                        <p:tgtEl>
                                          <p:spTgt spid="116"/>
                                        </p:tgtEl>
                                        <p:attrNameLst>
                                          <p:attrName>style.visibility</p:attrName>
                                        </p:attrNameLst>
                                      </p:cBhvr>
                                      <p:to>
                                        <p:strVal val="visible"/>
                                      </p:to>
                                    </p:set>
                                    <p:animEffect transition="in" filter="fade">
                                      <p:cBhvr>
                                        <p:cTn id="10" dur="500"/>
                                        <p:tgtEl>
                                          <p:spTgt spid="1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7"/>
                                        </p:tgtEl>
                                        <p:attrNameLst>
                                          <p:attrName>style.visibility</p:attrName>
                                        </p:attrNameLst>
                                      </p:cBhvr>
                                      <p:to>
                                        <p:strVal val="visible"/>
                                      </p:to>
                                    </p:set>
                                    <p:animEffect transition="in" filter="fade">
                                      <p:cBhvr>
                                        <p:cTn id="13" dur="500"/>
                                        <p:tgtEl>
                                          <p:spTgt spid="11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fade">
                                      <p:cBhvr>
                                        <p:cTn id="18" dur="500"/>
                                        <p:tgtEl>
                                          <p:spTgt spid="13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5"/>
                                        </p:tgtEl>
                                        <p:attrNameLst>
                                          <p:attrName>style.visibility</p:attrName>
                                        </p:attrNameLst>
                                      </p:cBhvr>
                                      <p:to>
                                        <p:strVal val="visible"/>
                                      </p:to>
                                    </p:set>
                                    <p:animEffect transition="in" filter="fade">
                                      <p:cBhvr>
                                        <p:cTn id="21" dur="500"/>
                                        <p:tgtEl>
                                          <p:spTgt spid="95"/>
                                        </p:tgtEl>
                                      </p:cBhvr>
                                    </p:animEffect>
                                  </p:childTnLst>
                                </p:cTn>
                              </p:par>
                              <p:par>
                                <p:cTn id="22" presetID="10" presetClass="entr" presetSubtype="0" fill="hold" nodeType="withEffect">
                                  <p:stCondLst>
                                    <p:cond delay="0"/>
                                  </p:stCondLst>
                                  <p:childTnLst>
                                    <p:set>
                                      <p:cBhvr>
                                        <p:cTn id="23" dur="1" fill="hold">
                                          <p:stCondLst>
                                            <p:cond delay="0"/>
                                          </p:stCondLst>
                                        </p:cTn>
                                        <p:tgtEl>
                                          <p:spTgt spid="135"/>
                                        </p:tgtEl>
                                        <p:attrNameLst>
                                          <p:attrName>style.visibility</p:attrName>
                                        </p:attrNameLst>
                                      </p:cBhvr>
                                      <p:to>
                                        <p:strVal val="visible"/>
                                      </p:to>
                                    </p:set>
                                    <p:animEffect transition="in" filter="fade">
                                      <p:cBhvr>
                                        <p:cTn id="24" dur="500"/>
                                        <p:tgtEl>
                                          <p:spTgt spid="135"/>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500"/>
                                        <p:tgtEl>
                                          <p:spTgt spid="5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fade">
                                      <p:cBhvr>
                                        <p:cTn id="35" dur="500"/>
                                        <p:tgtEl>
                                          <p:spTgt spid="5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fade">
                                      <p:cBhvr>
                                        <p:cTn id="43" dur="500"/>
                                        <p:tgtEl>
                                          <p:spTgt spid="5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fade">
                                      <p:cBhvr>
                                        <p:cTn id="46"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95" grpId="0" animBg="1"/>
      <p:bldP spid="51" grpId="0"/>
      <p:bldP spid="8" grpId="0"/>
      <p:bldP spid="53" grpId="0"/>
      <p:bldP spid="55" grpId="0"/>
      <p:bldP spid="56" grpId="0"/>
    </p:bld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10210800" cy="914400"/>
          </a:xfrm>
        </p:spPr>
        <p:txBody>
          <a:bodyPr/>
          <a:lstStyle/>
          <a:p>
            <a:r>
              <a:rPr lang="en-US" dirty="0"/>
              <a:t>Workload Analysis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p>
        </p:txBody>
      </p:sp>
      <p:pic>
        <p:nvPicPr>
          <p:cNvPr id="13" name="Picture 12"/>
          <p:cNvPicPr>
            <a:picLocks noChangeAspect="1"/>
          </p:cNvPicPr>
          <p:nvPr/>
        </p:nvPicPr>
        <p:blipFill>
          <a:blip r:embed="rId4"/>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p>
        </p:txBody>
      </p:sp>
    </p:spTree>
    <p:extLst>
      <p:ext uri="{BB962C8B-B14F-4D97-AF65-F5344CB8AC3E}">
        <p14:creationId xmlns:p14="http://schemas.microsoft.com/office/powerpoint/2010/main" val="3122145419"/>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prstClr val="white">
                    <a:lumMod val="75000"/>
                  </a:prstClr>
                </a:solidFill>
                <a:effectLst/>
                <a:uLnTx/>
                <a:uFillTx/>
                <a:latin typeface="Gill Sans MT"/>
                <a:ea typeface="+mn-ea"/>
                <a:cs typeface="+mn-cs"/>
              </a:rPr>
              <a:t>TensorFlow</a:t>
            </a:r>
            <a:endParaRPr kumimoji="0" lang="en-US" sz="2600" b="1"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BFBFBF"/>
                </a:solidFill>
                <a:effectLst/>
                <a:uLnTx/>
                <a:uFillTx/>
                <a:latin typeface="Gill Sans MT"/>
                <a:ea typeface="+mn-ea"/>
                <a:cs typeface="+mn-cs"/>
              </a:rPr>
              <a:t>Video Playback</a:t>
            </a:r>
          </a:p>
        </p:txBody>
      </p:sp>
      <p:sp>
        <p:nvSpPr>
          <p:cNvPr id="17" name="TextBox 16"/>
          <p:cNvSpPr txBox="1"/>
          <p:nvPr/>
        </p:nvSpPr>
        <p:spPr>
          <a:xfrm>
            <a:off x="431800" y="5943600"/>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video codec</a:t>
            </a:r>
          </a:p>
        </p:txBody>
      </p:sp>
      <p:pic>
        <p:nvPicPr>
          <p:cNvPr id="14" name="Picture 13"/>
          <p:cNvPicPr>
            <a:picLocks noChangeAspect="1"/>
          </p:cNvPicPr>
          <p:nvPr/>
        </p:nvPicPr>
        <p:blipFill>
          <a:blip r:embed="rId4">
            <a:alphaModFix amt="33000"/>
          </a:blip>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pic>
        <p:nvPicPr>
          <p:cNvPr id="31" name="Picture 30"/>
          <p:cNvPicPr>
            <a:picLocks noChangeAspect="1"/>
          </p:cNvPicPr>
          <p:nvPr/>
        </p:nvPicPr>
        <p:blipFill>
          <a:blip r:embed="rId5">
            <a:alphaModFix amt="35000"/>
          </a:blip>
          <a:stretch>
            <a:fillRect/>
          </a:stretch>
        </p:blipFill>
        <p:spPr>
          <a:xfrm>
            <a:off x="1854200" y="5025189"/>
            <a:ext cx="335588" cy="385011"/>
          </a:xfrm>
          <a:prstGeom prst="rect">
            <a:avLst/>
          </a:prstGeom>
        </p:spPr>
      </p:pic>
      <p:pic>
        <p:nvPicPr>
          <p:cNvPr id="24" name="Picture 23"/>
          <p:cNvPicPr>
            <a:picLocks noChangeAspect="1"/>
          </p:cNvPicPr>
          <p:nvPr/>
        </p:nvPicPr>
        <p:blipFill>
          <a:blip r:embed="rId6">
            <a:alphaModFix amt="37000"/>
          </a:blip>
          <a:stretch>
            <a:fillRect/>
          </a:stretch>
        </p:blipFill>
        <p:spPr>
          <a:xfrm>
            <a:off x="2209800" y="5073519"/>
            <a:ext cx="1007533" cy="273864"/>
          </a:xfrm>
          <a:prstGeom prst="rect">
            <a:avLst/>
          </a:prstGeom>
        </p:spPr>
      </p:pic>
      <p:pic>
        <p:nvPicPr>
          <p:cNvPr id="8" name="Picture 7"/>
          <p:cNvPicPr>
            <a:picLocks noChangeAspect="1"/>
          </p:cNvPicPr>
          <p:nvPr/>
        </p:nvPicPr>
        <p:blipFill>
          <a:blip r:embed="rId7">
            <a:alphaModFix amt="29000"/>
          </a:blip>
          <a:stretch>
            <a:fillRect/>
          </a:stretch>
        </p:blipFill>
        <p:spPr>
          <a:xfrm>
            <a:off x="1676400" y="4191000"/>
            <a:ext cx="1600200" cy="787443"/>
          </a:xfrm>
          <a:prstGeom prst="rect">
            <a:avLst/>
          </a:prstGeom>
        </p:spPr>
      </p:pic>
      <p:pic>
        <p:nvPicPr>
          <p:cNvPr id="26" name="Picture 25"/>
          <p:cNvPicPr>
            <a:picLocks noChangeAspect="1"/>
          </p:cNvPicPr>
          <p:nvPr/>
        </p:nvPicPr>
        <p:blipFill>
          <a:blip r:embed="rId5">
            <a:alphaModFix amt="49000"/>
          </a:blip>
          <a:stretch>
            <a:fillRect/>
          </a:stretch>
        </p:blipFill>
        <p:spPr>
          <a:xfrm>
            <a:off x="6206067" y="5101389"/>
            <a:ext cx="351568" cy="385011"/>
          </a:xfrm>
          <a:prstGeom prst="rect">
            <a:avLst/>
          </a:prstGeom>
        </p:spPr>
      </p:pic>
      <p:pic>
        <p:nvPicPr>
          <p:cNvPr id="27" name="Picture 26"/>
          <p:cNvPicPr>
            <a:picLocks noChangeAspect="1"/>
          </p:cNvPicPr>
          <p:nvPr/>
        </p:nvPicPr>
        <p:blipFill>
          <a:blip r:embed="rId6">
            <a:alphaModFix amt="35000"/>
          </a:blip>
          <a:stretch>
            <a:fillRect/>
          </a:stretch>
        </p:blipFill>
        <p:spPr>
          <a:xfrm>
            <a:off x="6578600" y="5149719"/>
            <a:ext cx="1055511" cy="273864"/>
          </a:xfrm>
          <a:prstGeom prst="rect">
            <a:avLst/>
          </a:prstGeom>
        </p:spPr>
      </p:pic>
      <p:pic>
        <p:nvPicPr>
          <p:cNvPr id="28" name="Picture 27"/>
          <p:cNvPicPr>
            <a:picLocks noChangeAspect="1"/>
          </p:cNvPicPr>
          <p:nvPr/>
        </p:nvPicPr>
        <p:blipFill>
          <a:blip r:embed="rId7">
            <a:alphaModFix amt="28000"/>
          </a:blip>
          <a:stretch>
            <a:fillRect/>
          </a:stretch>
        </p:blipFill>
        <p:spPr>
          <a:xfrm>
            <a:off x="6019800" y="4267200"/>
            <a:ext cx="1676400" cy="787443"/>
          </a:xfrm>
          <a:prstGeom prst="rect">
            <a:avLst/>
          </a:prstGeom>
        </p:spPr>
      </p:pic>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BFBFBF"/>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video codec</a:t>
            </a:r>
            <a:b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br>
            <a:endPar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25" name="Title 1"/>
          <p:cNvSpPr>
            <a:spLocks noGrp="1"/>
          </p:cNvSpPr>
          <p:nvPr>
            <p:ph type="title"/>
          </p:nvPr>
        </p:nvSpPr>
        <p:spPr>
          <a:xfrm>
            <a:off x="0" y="0"/>
            <a:ext cx="10210800" cy="914400"/>
          </a:xfrm>
        </p:spPr>
        <p:txBody>
          <a:bodyPr/>
          <a:lstStyle/>
          <a:p>
            <a:r>
              <a:rPr lang="en-US" dirty="0"/>
              <a:t>Workload Analysis</a:t>
            </a:r>
          </a:p>
        </p:txBody>
      </p:sp>
      <p:sp>
        <p:nvSpPr>
          <p:cNvPr id="23" name="Rectangle 22"/>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29" name="TextBox 2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33" name="Picture 32"/>
          <p:cNvPicPr>
            <a:picLocks noChangeAspect="1"/>
          </p:cNvPicPr>
          <p:nvPr/>
        </p:nvPicPr>
        <p:blipFill>
          <a:blip r:embed="rId8"/>
          <a:stretch>
            <a:fillRect/>
          </a:stretch>
        </p:blipFill>
        <p:spPr>
          <a:xfrm>
            <a:off x="1828800" y="1295400"/>
            <a:ext cx="1066800" cy="1066800"/>
          </a:xfrm>
          <a:prstGeom prst="rect">
            <a:avLst/>
          </a:prstGeom>
        </p:spPr>
      </p:pic>
    </p:spTree>
    <p:extLst>
      <p:ext uri="{BB962C8B-B14F-4D97-AF65-F5344CB8AC3E}">
        <p14:creationId xmlns:p14="http://schemas.microsoft.com/office/powerpoint/2010/main" val="581474531"/>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906000" cy="914400"/>
          </a:xfrm>
        </p:spPr>
        <p:txBody>
          <a:bodyPr/>
          <a:lstStyle/>
          <a:p>
            <a:r>
              <a:rPr lang="en-US" sz="4000" dirty="0"/>
              <a:t>How Chrome Renders a Web Page</a:t>
            </a:r>
          </a:p>
        </p:txBody>
      </p:sp>
      <p:sp>
        <p:nvSpPr>
          <p:cNvPr id="3" name="Content Placeholder 2"/>
          <p:cNvSpPr>
            <a:spLocks noGrp="1"/>
          </p:cNvSpPr>
          <p:nvPr>
            <p:ph idx="1"/>
          </p:nvPr>
        </p:nvSpPr>
        <p:spPr>
          <a:xfrm>
            <a:off x="1524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Composit-ing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p:nvPr/>
        </p:nvCxnSpPr>
        <p:spPr>
          <a:xfrm>
            <a:off x="6400800" y="3962400"/>
            <a:ext cx="876300" cy="990599"/>
          </a:xfrm>
          <a:prstGeom prst="straightConnector1">
            <a:avLst/>
          </a:prstGeom>
          <a:ln w="38100" cmpd="sng">
            <a:solidFill>
              <a:schemeClr val="bg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flipV="1">
            <a:off x="7467600" y="2895600"/>
            <a:ext cx="762000" cy="3048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8" name="Rounded Rectangle 217"/>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sp>
        <p:nvSpPr>
          <p:cNvPr id="219" name="Rounded Rectangle 218"/>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0" name="Rounded Rectangle 219"/>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sp>
        <p:nvSpPr>
          <p:cNvPr id="221" name="Rounded Rectangle 220"/>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sp>
        <p:nvSpPr>
          <p:cNvPr id="226" name="TextBox 225"/>
          <p:cNvSpPr txBox="1"/>
          <p:nvPr/>
        </p:nvSpPr>
        <p:spPr>
          <a:xfrm>
            <a:off x="0" y="914400"/>
            <a:ext cx="2743200" cy="1200328"/>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Loading and Parsing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8" name="Rounded Rectangle 227"/>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sp>
        <p:nvSpPr>
          <p:cNvPr id="236" name="TextBox 235"/>
          <p:cNvSpPr txBox="1"/>
          <p:nvPr/>
        </p:nvSpPr>
        <p:spPr>
          <a:xfrm>
            <a:off x="5867400" y="990600"/>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Gill Sans MT"/>
                <a:ea typeface="+mn-ea"/>
                <a:cs typeface="+mn-cs"/>
              </a:rPr>
              <a:t>Painting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3" name="Straight Arrow Connector 52"/>
          <p:cNvCxnSpPr/>
          <p:nvPr/>
        </p:nvCxnSpPr>
        <p:spPr>
          <a:xfrm flipH="1">
            <a:off x="3200400" y="4114800"/>
            <a:ext cx="228600" cy="990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99" idx="0"/>
          </p:cNvCxnSpPr>
          <p:nvPr/>
        </p:nvCxnSpPr>
        <p:spPr>
          <a:xfrm flipH="1">
            <a:off x="3467100" y="4038600"/>
            <a:ext cx="1485900" cy="11430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6167710"/>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906000" cy="914400"/>
          </a:xfrm>
        </p:spPr>
        <p:txBody>
          <a:bodyPr/>
          <a:lstStyle/>
          <a:p>
            <a:r>
              <a:rPr lang="en-US" sz="4000" dirty="0"/>
              <a:t>How Chrome Renders a Web Page</a:t>
            </a:r>
          </a:p>
        </p:txBody>
      </p:sp>
      <p:sp>
        <p:nvSpPr>
          <p:cNvPr id="3" name="Content Placeholder 2"/>
          <p:cNvSpPr>
            <a:spLocks noGrp="1"/>
          </p:cNvSpPr>
          <p:nvPr>
            <p:ph idx="1"/>
          </p:nvPr>
        </p:nvSpPr>
        <p:spPr>
          <a:xfrm>
            <a:off x="1524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15</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cxnSp>
        <p:nvCxnSpPr>
          <p:cNvPr id="76" name="Straight Arrow Connector 75"/>
          <p:cNvCxnSpPr/>
          <p:nvPr/>
        </p:nvCxnSpPr>
        <p:spPr>
          <a:xfrm>
            <a:off x="6400800" y="3962400"/>
            <a:ext cx="876300" cy="990599"/>
          </a:xfrm>
          <a:prstGeom prst="straightConnector1">
            <a:avLst/>
          </a:prstGeom>
          <a:ln w="38100" cmpd="sng">
            <a:solidFill>
              <a:schemeClr val="bg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flipV="1">
            <a:off x="7467600" y="2895600"/>
            <a:ext cx="762000" cy="3048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8" name="Rounded Rectangle 217"/>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sp>
        <p:nvSpPr>
          <p:cNvPr id="219" name="Rounded Rectangle 218"/>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0" name="Rounded Rectangle 219"/>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sp>
        <p:nvSpPr>
          <p:cNvPr id="221" name="Rounded Rectangle 220"/>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224" name="Straight Connector 223"/>
          <p:cNvCxnSpPr/>
          <p:nvPr/>
        </p:nvCxnSpPr>
        <p:spPr>
          <a:xfrm>
            <a:off x="2819400" y="1371600"/>
            <a:ext cx="0" cy="4572000"/>
          </a:xfrm>
          <a:prstGeom prst="line">
            <a:avLst/>
          </a:prstGeom>
          <a:ln w="38100" cmpd="sng">
            <a:solidFill>
              <a:schemeClr val="bg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6" name="TextBox 225"/>
          <p:cNvSpPr txBox="1"/>
          <p:nvPr/>
        </p:nvSpPr>
        <p:spPr>
          <a:xfrm>
            <a:off x="0" y="914400"/>
            <a:ext cx="2743200" cy="1200328"/>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Loading and Parsing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8" name="Rounded Rectangle 227"/>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230" name="Straight Connector 229"/>
          <p:cNvCxnSpPr/>
          <p:nvPr/>
        </p:nvCxnSpPr>
        <p:spPr>
          <a:xfrm>
            <a:off x="5562600" y="1371600"/>
            <a:ext cx="0" cy="4572000"/>
          </a:xfrm>
          <a:prstGeom prst="line">
            <a:avLst/>
          </a:prstGeom>
          <a:ln w="38100" cmpd="sng">
            <a:solidFill>
              <a:schemeClr val="bg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1" name="TextBox 230"/>
          <p:cNvSpPr txBox="1"/>
          <p:nvPr/>
        </p:nvSpPr>
        <p:spPr>
          <a:xfrm>
            <a:off x="2667000" y="952381"/>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Gill Sans MT"/>
                <a:ea typeface="+mn-ea"/>
                <a:cs typeface="+mn-cs"/>
              </a:rPr>
              <a:t>Layouting</a:t>
            </a:r>
            <a:endParaRPr kumimoji="0" lang="en-US" sz="2200" b="1" i="0" u="none" strike="noStrike" kern="1200" cap="none" spc="0" normalizeH="0" baseline="0" noProof="0" dirty="0">
              <a:ln>
                <a:noFill/>
              </a:ln>
              <a:solidFill>
                <a:srgbClr val="FFFFFF"/>
              </a:solidFill>
              <a:effectLst/>
              <a:uLnTx/>
              <a:uFillTx/>
              <a:latin typeface="Gill Sans M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sp>
        <p:nvSpPr>
          <p:cNvPr id="236" name="TextBox 235"/>
          <p:cNvSpPr txBox="1"/>
          <p:nvPr/>
        </p:nvSpPr>
        <p:spPr>
          <a:xfrm>
            <a:off x="5867400" y="990600"/>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Gill Sans MT"/>
                <a:ea typeface="+mn-ea"/>
                <a:cs typeface="+mn-cs"/>
              </a:rPr>
              <a:t>Painting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grpSp>
        <p:nvGrpSpPr>
          <p:cNvPr id="36" name="Group 35"/>
          <p:cNvGrpSpPr/>
          <p:nvPr/>
        </p:nvGrpSpPr>
        <p:grpSpPr>
          <a:xfrm>
            <a:off x="4800600" y="4952999"/>
            <a:ext cx="4800600" cy="850392"/>
            <a:chOff x="-2299154" y="679007"/>
            <a:chExt cx="12249693" cy="592196"/>
          </a:xfrm>
        </p:grpSpPr>
        <p:sp>
          <p:nvSpPr>
            <p:cNvPr id="38" name="Rounded Rectangle 37"/>
            <p:cNvSpPr/>
            <p:nvPr/>
          </p:nvSpPr>
          <p:spPr bwMode="auto">
            <a:xfrm>
              <a:off x="-938077" y="679007"/>
              <a:ext cx="9527539" cy="59219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0" name="Rectangle 39"/>
            <p:cNvSpPr/>
            <p:nvPr/>
          </p:nvSpPr>
          <p:spPr>
            <a:xfrm>
              <a:off x="-2299154" y="726889"/>
              <a:ext cx="12249693" cy="53582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Gill Sans MT"/>
                  <a:ea typeface="+mn-ea"/>
                  <a:cs typeface="+mn-cs"/>
                </a:rPr>
                <a:t>paints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those objects</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 </a:t>
              </a:r>
              <a:br>
                <a:rPr kumimoji="0" lang="en-US" sz="2200" b="1" i="0" u="none" strike="noStrike" kern="1200" cap="none" spc="0" normalizeH="0" baseline="0" noProof="0" dirty="0">
                  <a:ln>
                    <a:noFill/>
                  </a:ln>
                  <a:solidFill>
                    <a:srgbClr val="0000FF"/>
                  </a:solidFill>
                  <a:effectLst/>
                  <a:uLnTx/>
                  <a:uFillTx/>
                  <a:latin typeface="Gill Sans MT"/>
                  <a:ea typeface="+mn-ea"/>
                  <a:cs typeface="+mn-cs"/>
                </a:rPr>
              </a:br>
              <a:r>
                <a:rPr kumimoji="0" lang="en-US" sz="2200" b="1" i="0" u="none" strike="noStrike" kern="1200" cap="none" spc="0" normalizeH="0" baseline="0" noProof="0" dirty="0">
                  <a:ln>
                    <a:noFill/>
                  </a:ln>
                  <a:solidFill>
                    <a:prstClr val="black"/>
                  </a:solidFill>
                  <a:effectLst/>
                  <a:uLnTx/>
                  <a:uFillTx/>
                  <a:latin typeface="Gill Sans MT"/>
                  <a:ea typeface="+mn-ea"/>
                  <a:cs typeface="+mn-cs"/>
                </a:rPr>
                <a:t>and generates the</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 bitmaps</a:t>
              </a:r>
            </a:p>
          </p:txBody>
        </p:sp>
      </p:grpSp>
      <p:grpSp>
        <p:nvGrpSpPr>
          <p:cNvPr id="98" name="Group 97"/>
          <p:cNvGrpSpPr/>
          <p:nvPr/>
        </p:nvGrpSpPr>
        <p:grpSpPr>
          <a:xfrm>
            <a:off x="1524000" y="5181600"/>
            <a:ext cx="3886200" cy="1207008"/>
            <a:chOff x="-543442" y="838201"/>
            <a:chExt cx="6403837" cy="418366"/>
          </a:xfrm>
        </p:grpSpPr>
        <p:sp>
          <p:nvSpPr>
            <p:cNvPr id="99" name="Rounded Rectangle 98"/>
            <p:cNvSpPr/>
            <p:nvPr/>
          </p:nvSpPr>
          <p:spPr bwMode="auto">
            <a:xfrm>
              <a:off x="84385" y="838201"/>
              <a:ext cx="5273748" cy="41836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100" name="Rectangle 99"/>
            <p:cNvSpPr/>
            <p:nvPr/>
          </p:nvSpPr>
          <p:spPr>
            <a:xfrm>
              <a:off x="-543442" y="864613"/>
              <a:ext cx="6403837" cy="384047"/>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calculates the</a:t>
              </a:r>
              <a:br>
                <a:rPr kumimoji="0" lang="en-US" sz="2200" b="1" i="0" u="none" strike="noStrike" kern="1200" cap="none" spc="0" normalizeH="0" baseline="0" noProof="0" dirty="0">
                  <a:ln>
                    <a:noFill/>
                  </a:ln>
                  <a:solidFill>
                    <a:prstClr val="black"/>
                  </a:solidFill>
                  <a:effectLst/>
                  <a:uLnTx/>
                  <a:uFillTx/>
                  <a:latin typeface="Gill Sans MT"/>
                  <a:ea typeface="+mn-ea"/>
                  <a:cs typeface="+mn-cs"/>
                </a:rPr>
              </a:br>
              <a:r>
                <a:rPr kumimoji="0" lang="en-US" sz="2200" b="1" i="0" u="none" strike="noStrike" kern="1200" cap="none" spc="0" normalizeH="0" baseline="0" noProof="0" dirty="0">
                  <a:ln>
                    <a:noFill/>
                  </a:ln>
                  <a:solidFill>
                    <a:prstClr val="black"/>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visual</a:t>
              </a:r>
              <a:r>
                <a:rPr kumimoji="0" lang="ar-IQ" sz="2200" b="1" i="0" u="none" strike="noStrike" kern="1200" cap="none" spc="0" normalizeH="0" baseline="0" noProof="0" dirty="0">
                  <a:ln>
                    <a:noFill/>
                  </a:ln>
                  <a:solidFill>
                    <a:srgbClr val="0000FF"/>
                  </a:solidFill>
                  <a:effectLst/>
                  <a:uLnTx/>
                  <a:uFillTx/>
                  <a:latin typeface="Gill Sans MT"/>
                  <a:ea typeface="+mn-ea"/>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elements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position</a:t>
              </a:r>
              <a:r>
                <a:rPr kumimoji="0" lang="en-US" sz="2200" b="1" i="0" u="none" strike="noStrike" kern="1200" cap="none" spc="0" normalizeH="0" baseline="0" noProof="0" dirty="0">
                  <a:ln>
                    <a:noFill/>
                  </a:ln>
                  <a:solidFill>
                    <a:prstClr val="black"/>
                  </a:solidFill>
                  <a:effectLst/>
                  <a:uLnTx/>
                  <a:uFillTx/>
                  <a:latin typeface="Gill Sans MT"/>
                  <a:ea typeface="+mn-ea"/>
                  <a:cs typeface="+mn-cs"/>
                </a:rPr>
                <a:t> of each </a:t>
              </a:r>
              <a:r>
                <a:rPr kumimoji="0" lang="en-US" sz="2200" b="1" i="1" u="sng" strike="noStrike" kern="1200" cap="none" spc="0" normalizeH="0" baseline="0" noProof="0" dirty="0">
                  <a:ln>
                    <a:noFill/>
                  </a:ln>
                  <a:solidFill>
                    <a:prstClr val="black"/>
                  </a:solidFill>
                  <a:effectLst/>
                  <a:uLnTx/>
                  <a:uFillTx/>
                  <a:latin typeface="Gill Sans MT"/>
                  <a:ea typeface="+mn-ea"/>
                  <a:cs typeface="+mn-cs"/>
                </a:rPr>
                <a:t>object</a:t>
              </a:r>
              <a:endParaRPr kumimoji="0" lang="en-US" sz="2200" b="1" i="0" u="none" strike="noStrike" kern="1200" cap="none" spc="0" normalizeH="0" baseline="0" noProof="0" dirty="0">
                <a:ln>
                  <a:noFill/>
                </a:ln>
                <a:solidFill>
                  <a:prstClr val="black"/>
                </a:solidFill>
                <a:effectLst/>
                <a:uLnTx/>
                <a:uFillTx/>
                <a:latin typeface="Gill Sans MT"/>
                <a:ea typeface="+mn-ea"/>
                <a:cs typeface="+mn-cs"/>
              </a:endParaRPr>
            </a:p>
          </p:txBody>
        </p:sp>
      </p:grpSp>
      <p:cxnSp>
        <p:nvCxnSpPr>
          <p:cNvPr id="53" name="Straight Arrow Connector 52"/>
          <p:cNvCxnSpPr/>
          <p:nvPr/>
        </p:nvCxnSpPr>
        <p:spPr>
          <a:xfrm flipH="1">
            <a:off x="3200400" y="4114800"/>
            <a:ext cx="228600" cy="990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99" idx="0"/>
          </p:cNvCxnSpPr>
          <p:nvPr/>
        </p:nvCxnSpPr>
        <p:spPr>
          <a:xfrm flipH="1">
            <a:off x="3505200" y="4038600"/>
            <a:ext cx="1447800" cy="11430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4724400" y="1849161"/>
            <a:ext cx="4343400" cy="1122640"/>
            <a:chOff x="-3684537" y="679008"/>
            <a:chExt cx="14546511" cy="781784"/>
          </a:xfrm>
        </p:grpSpPr>
        <p:sp>
          <p:nvSpPr>
            <p:cNvPr id="42" name="Rounded Rectangle 41"/>
            <p:cNvSpPr/>
            <p:nvPr/>
          </p:nvSpPr>
          <p:spPr bwMode="auto">
            <a:xfrm>
              <a:off x="-2408527" y="679008"/>
              <a:ext cx="12504895" cy="636770"/>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3" name="Rectangle 42"/>
            <p:cNvSpPr/>
            <p:nvPr/>
          </p:nvSpPr>
          <p:spPr>
            <a:xfrm>
              <a:off x="-3684537" y="732072"/>
              <a:ext cx="14546511" cy="7287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assembles all layers</a:t>
              </a:r>
              <a:br>
                <a:rPr kumimoji="0" lang="en-US" sz="2200" b="1" i="0" u="none" strike="noStrike" kern="1200" cap="none" spc="0" normalizeH="0" baseline="0" noProof="0" dirty="0">
                  <a:ln>
                    <a:noFill/>
                  </a:ln>
                  <a:solidFill>
                    <a:srgbClr val="000000"/>
                  </a:solidFill>
                  <a:effectLst/>
                  <a:uLnTx/>
                  <a:uFillTx/>
                  <a:latin typeface="Gill Sans MT"/>
                  <a:ea typeface="+mn-ea"/>
                  <a:cs typeface="+mn-cs"/>
                </a:rPr>
              </a:br>
              <a:r>
                <a:rPr kumimoji="0" lang="en-US" sz="2200" b="1" i="0" u="none" strike="noStrike" kern="1200" cap="none" spc="0" normalizeH="0" baseline="0" noProof="0" dirty="0">
                  <a:ln>
                    <a:noFill/>
                  </a:ln>
                  <a:solidFill>
                    <a:srgbClr val="000000"/>
                  </a:solidFill>
                  <a:effectLst/>
                  <a:uLnTx/>
                  <a:uFillTx/>
                  <a:latin typeface="Gill Sans MT"/>
                  <a:ea typeface="+mn-ea"/>
                  <a:cs typeface="+mn-cs"/>
                </a:rPr>
                <a:t>into a final screen image</a:t>
              </a:r>
              <a:endParaRPr kumimoji="0" lang="en-US" sz="2200" b="1" i="0" u="none" strike="noStrike" kern="1200" cap="none" spc="0" normalizeH="0" baseline="0" noProof="0" dirty="0">
                <a:ln>
                  <a:noFill/>
                </a:ln>
                <a:solidFill>
                  <a:prstClr val="black"/>
                </a:solidFill>
                <a:effectLst/>
                <a:uLnTx/>
                <a:uFillTx/>
                <a:latin typeface="Gill Sans M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spTree>
    <p:extLst>
      <p:ext uri="{BB962C8B-B14F-4D97-AF65-F5344CB8AC3E}">
        <p14:creationId xmlns:p14="http://schemas.microsoft.com/office/powerpoint/2010/main" val="145239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0"/>
                                        </p:tgtEl>
                                        <p:attrNameLst>
                                          <p:attrName>style.visibility</p:attrName>
                                        </p:attrNameLst>
                                      </p:cBhvr>
                                      <p:to>
                                        <p:strVal val="visible"/>
                                      </p:to>
                                    </p:set>
                                    <p:animEffect transition="in" filter="fade">
                                      <p:cBhvr>
                                        <p:cTn id="12" dur="500"/>
                                        <p:tgtEl>
                                          <p:spTgt spid="22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8"/>
                                        </p:tgtEl>
                                        <p:attrNameLst>
                                          <p:attrName>style.visibility</p:attrName>
                                        </p:attrNameLst>
                                      </p:cBhvr>
                                      <p:to>
                                        <p:strVal val="visible"/>
                                      </p:to>
                                    </p:set>
                                    <p:animEffect transition="in" filter="fade">
                                      <p:cBhvr>
                                        <p:cTn id="15" dur="500"/>
                                        <p:tgtEl>
                                          <p:spTgt spid="2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21"/>
                                        </p:tgtEl>
                                        <p:attrNameLst>
                                          <p:attrName>style.visibility</p:attrName>
                                        </p:attrNameLst>
                                      </p:cBhvr>
                                      <p:to>
                                        <p:strVal val="visible"/>
                                      </p:to>
                                    </p:set>
                                    <p:animEffect transition="in" filter="fade">
                                      <p:cBhvr>
                                        <p:cTn id="18" dur="500"/>
                                        <p:tgtEl>
                                          <p:spTgt spid="22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9"/>
                                        </p:tgtEl>
                                        <p:attrNameLst>
                                          <p:attrName>style.visibility</p:attrName>
                                        </p:attrNameLst>
                                      </p:cBhvr>
                                      <p:to>
                                        <p:strVal val="visible"/>
                                      </p:to>
                                    </p:set>
                                    <p:animEffect transition="in" filter="fade">
                                      <p:cBhvr>
                                        <p:cTn id="21" dur="500"/>
                                        <p:tgtEl>
                                          <p:spTgt spid="219"/>
                                        </p:tgtEl>
                                      </p:cBhvr>
                                    </p:animEffec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224"/>
                                        </p:tgtEl>
                                        <p:attrNameLst>
                                          <p:attrName>style.visibility</p:attrName>
                                        </p:attrNameLst>
                                      </p:cBhvr>
                                      <p:to>
                                        <p:strVal val="visible"/>
                                      </p:to>
                                    </p:set>
                                    <p:animEffect transition="in" filter="fade">
                                      <p:cBhvr>
                                        <p:cTn id="25" dur="500"/>
                                        <p:tgtEl>
                                          <p:spTgt spid="2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26"/>
                                        </p:tgtEl>
                                        <p:attrNameLst>
                                          <p:attrName>style.visibility</p:attrName>
                                        </p:attrNameLst>
                                      </p:cBhvr>
                                      <p:to>
                                        <p:strVal val="visible"/>
                                      </p:to>
                                    </p:set>
                                    <p:animEffect transition="in" filter="fade">
                                      <p:cBhvr>
                                        <p:cTn id="28" dur="500"/>
                                        <p:tgtEl>
                                          <p:spTgt spid="22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29"/>
                                        </p:tgtEl>
                                        <p:attrNameLst>
                                          <p:attrName>style.visibility</p:attrName>
                                        </p:attrNameLst>
                                      </p:cBhvr>
                                      <p:to>
                                        <p:strVal val="visible"/>
                                      </p:to>
                                    </p:set>
                                    <p:animEffect transition="in" filter="fade">
                                      <p:cBhvr>
                                        <p:cTn id="33" dur="500"/>
                                        <p:tgtEl>
                                          <p:spTgt spid="22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28"/>
                                        </p:tgtEl>
                                        <p:attrNameLst>
                                          <p:attrName>style.visibility</p:attrName>
                                        </p:attrNameLst>
                                      </p:cBhvr>
                                      <p:to>
                                        <p:strVal val="visible"/>
                                      </p:to>
                                    </p:set>
                                    <p:animEffect transition="in" filter="fade">
                                      <p:cBhvr>
                                        <p:cTn id="36" dur="500"/>
                                        <p:tgtEl>
                                          <p:spTgt spid="228"/>
                                        </p:tgtEl>
                                      </p:cBhvr>
                                    </p:animEffect>
                                  </p:childTnLst>
                                </p:cTn>
                              </p:par>
                            </p:childTnLst>
                          </p:cTn>
                        </p:par>
                        <p:par>
                          <p:cTn id="37" fill="hold">
                            <p:stCondLst>
                              <p:cond delay="500"/>
                            </p:stCondLst>
                            <p:childTnLst>
                              <p:par>
                                <p:cTn id="38" presetID="10" presetClass="entr" presetSubtype="0" fill="hold" nodeType="afterEffect">
                                  <p:stCondLst>
                                    <p:cond delay="0"/>
                                  </p:stCondLst>
                                  <p:childTnLst>
                                    <p:set>
                                      <p:cBhvr>
                                        <p:cTn id="39" dur="1" fill="hold">
                                          <p:stCondLst>
                                            <p:cond delay="0"/>
                                          </p:stCondLst>
                                        </p:cTn>
                                        <p:tgtEl>
                                          <p:spTgt spid="230"/>
                                        </p:tgtEl>
                                        <p:attrNameLst>
                                          <p:attrName>style.visibility</p:attrName>
                                        </p:attrNameLst>
                                      </p:cBhvr>
                                      <p:to>
                                        <p:strVal val="visible"/>
                                      </p:to>
                                    </p:set>
                                    <p:animEffect transition="in" filter="fade">
                                      <p:cBhvr>
                                        <p:cTn id="40" dur="500"/>
                                        <p:tgtEl>
                                          <p:spTgt spid="2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31"/>
                                        </p:tgtEl>
                                        <p:attrNameLst>
                                          <p:attrName>style.visibility</p:attrName>
                                        </p:attrNameLst>
                                      </p:cBhvr>
                                      <p:to>
                                        <p:strVal val="visible"/>
                                      </p:to>
                                    </p:set>
                                    <p:animEffect transition="in" filter="fade">
                                      <p:cBhvr>
                                        <p:cTn id="43" dur="500"/>
                                        <p:tgtEl>
                                          <p:spTgt spid="231"/>
                                        </p:tgtEl>
                                      </p:cBhvr>
                                    </p:animEffect>
                                  </p:childTnLst>
                                </p:cTn>
                              </p:par>
                            </p:childTnLst>
                          </p:cTn>
                        </p:par>
                        <p:par>
                          <p:cTn id="44" fill="hold">
                            <p:stCondLst>
                              <p:cond delay="1000"/>
                            </p:stCondLst>
                            <p:childTnLst>
                              <p:par>
                                <p:cTn id="45" presetID="10" presetClass="entr" presetSubtype="0"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fade">
                                      <p:cBhvr>
                                        <p:cTn id="47" dur="500"/>
                                        <p:tgtEl>
                                          <p:spTgt spid="98"/>
                                        </p:tgtEl>
                                      </p:cBhvr>
                                    </p:animEffect>
                                  </p:childTnLst>
                                </p:cTn>
                              </p:par>
                              <p:par>
                                <p:cTn id="48" presetID="10" presetClass="entr" presetSubtype="0" fill="hold" nodeType="withEffect">
                                  <p:stCondLst>
                                    <p:cond delay="0"/>
                                  </p:stCondLst>
                                  <p:childTnLst>
                                    <p:set>
                                      <p:cBhvr>
                                        <p:cTn id="49" dur="1" fill="hold">
                                          <p:stCondLst>
                                            <p:cond delay="0"/>
                                          </p:stCondLst>
                                        </p:cTn>
                                        <p:tgtEl>
                                          <p:spTgt spid="53"/>
                                        </p:tgtEl>
                                        <p:attrNameLst>
                                          <p:attrName>style.visibility</p:attrName>
                                        </p:attrNameLst>
                                      </p:cBhvr>
                                      <p:to>
                                        <p:strVal val="visible"/>
                                      </p:to>
                                    </p:set>
                                    <p:animEffect transition="in" filter="fade">
                                      <p:cBhvr>
                                        <p:cTn id="50" dur="500"/>
                                        <p:tgtEl>
                                          <p:spTgt spid="53"/>
                                        </p:tgtEl>
                                      </p:cBhvr>
                                    </p:animEffect>
                                  </p:childTnLst>
                                </p:cTn>
                              </p:par>
                              <p:par>
                                <p:cTn id="51" presetID="10" presetClass="entr" presetSubtype="0" fill="hold" nodeType="withEffect">
                                  <p:stCondLst>
                                    <p:cond delay="0"/>
                                  </p:stCondLst>
                                  <p:childTnLst>
                                    <p:set>
                                      <p:cBhvr>
                                        <p:cTn id="52" dur="1" fill="hold">
                                          <p:stCondLst>
                                            <p:cond delay="0"/>
                                          </p:stCondLst>
                                        </p:cTn>
                                        <p:tgtEl>
                                          <p:spTgt spid="57"/>
                                        </p:tgtEl>
                                        <p:attrNameLst>
                                          <p:attrName>style.visibility</p:attrName>
                                        </p:attrNameLst>
                                      </p:cBhvr>
                                      <p:to>
                                        <p:strVal val="visible"/>
                                      </p:to>
                                    </p:set>
                                    <p:animEffect transition="in" filter="fade">
                                      <p:cBhvr>
                                        <p:cTn id="53" dur="500"/>
                                        <p:tgtEl>
                                          <p:spTgt spid="5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98"/>
                                        </p:tgtEl>
                                      </p:cBhvr>
                                    </p:animEffect>
                                    <p:set>
                                      <p:cBhvr>
                                        <p:cTn id="58" dur="1" fill="hold">
                                          <p:stCondLst>
                                            <p:cond delay="499"/>
                                          </p:stCondLst>
                                        </p:cTn>
                                        <p:tgtEl>
                                          <p:spTgt spid="98"/>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53"/>
                                        </p:tgtEl>
                                      </p:cBhvr>
                                    </p:animEffect>
                                    <p:set>
                                      <p:cBhvr>
                                        <p:cTn id="61" dur="1" fill="hold">
                                          <p:stCondLst>
                                            <p:cond delay="499"/>
                                          </p:stCondLst>
                                        </p:cTn>
                                        <p:tgtEl>
                                          <p:spTgt spid="53"/>
                                        </p:tgtEl>
                                        <p:attrNameLst>
                                          <p:attrName>style.visibility</p:attrName>
                                        </p:attrNameLst>
                                      </p:cBhvr>
                                      <p:to>
                                        <p:strVal val="hidden"/>
                                      </p:to>
                                    </p:set>
                                  </p:childTnLst>
                                </p:cTn>
                              </p:par>
                              <p:par>
                                <p:cTn id="62" presetID="10" presetClass="exit" presetSubtype="0" fill="hold" nodeType="withEffect">
                                  <p:stCondLst>
                                    <p:cond delay="0"/>
                                  </p:stCondLst>
                                  <p:childTnLst>
                                    <p:animEffect transition="out" filter="fade">
                                      <p:cBhvr>
                                        <p:cTn id="63" dur="500"/>
                                        <p:tgtEl>
                                          <p:spTgt spid="57"/>
                                        </p:tgtEl>
                                      </p:cBhvr>
                                    </p:animEffect>
                                    <p:set>
                                      <p:cBhvr>
                                        <p:cTn id="64" dur="1" fill="hold">
                                          <p:stCondLst>
                                            <p:cond delay="499"/>
                                          </p:stCondLst>
                                        </p:cTn>
                                        <p:tgtEl>
                                          <p:spTgt spid="57"/>
                                        </p:tgtEl>
                                        <p:attrNameLst>
                                          <p:attrName>style.visibility</p:attrName>
                                        </p:attrNameLst>
                                      </p:cBhvr>
                                      <p:to>
                                        <p:strVal val="hidden"/>
                                      </p:to>
                                    </p:set>
                                  </p:childTnLst>
                                </p:cTn>
                              </p:par>
                            </p:childTnLst>
                          </p:cTn>
                        </p:par>
                        <p:par>
                          <p:cTn id="65" fill="hold">
                            <p:stCondLst>
                              <p:cond delay="500"/>
                            </p:stCondLst>
                            <p:childTnLst>
                              <p:par>
                                <p:cTn id="66" presetID="10" presetClass="entr" presetSubtype="0" fill="hold" grpId="0" nodeType="afterEffect">
                                  <p:stCondLst>
                                    <p:cond delay="0"/>
                                  </p:stCondLst>
                                  <p:childTnLst>
                                    <p:set>
                                      <p:cBhvr>
                                        <p:cTn id="67" dur="1" fill="hold">
                                          <p:stCondLst>
                                            <p:cond delay="0"/>
                                          </p:stCondLst>
                                        </p:cTn>
                                        <p:tgtEl>
                                          <p:spTgt spid="234"/>
                                        </p:tgtEl>
                                        <p:attrNameLst>
                                          <p:attrName>style.visibility</p:attrName>
                                        </p:attrNameLst>
                                      </p:cBhvr>
                                      <p:to>
                                        <p:strVal val="visible"/>
                                      </p:to>
                                    </p:set>
                                    <p:animEffect transition="in" filter="fade">
                                      <p:cBhvr>
                                        <p:cTn id="68" dur="500"/>
                                        <p:tgtEl>
                                          <p:spTgt spid="23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36"/>
                                        </p:tgtEl>
                                        <p:attrNameLst>
                                          <p:attrName>style.visibility</p:attrName>
                                        </p:attrNameLst>
                                      </p:cBhvr>
                                      <p:to>
                                        <p:strVal val="visible"/>
                                      </p:to>
                                    </p:set>
                                    <p:animEffect transition="in" filter="fade">
                                      <p:cBhvr>
                                        <p:cTn id="71" dur="500"/>
                                        <p:tgtEl>
                                          <p:spTgt spid="236"/>
                                        </p:tgtEl>
                                      </p:cBhvr>
                                    </p:animEffect>
                                  </p:childTnLst>
                                </p:cTn>
                              </p:par>
                            </p:childTnLst>
                          </p:cTn>
                        </p:par>
                        <p:par>
                          <p:cTn id="72" fill="hold">
                            <p:stCondLst>
                              <p:cond delay="1000"/>
                            </p:stCondLst>
                            <p:childTnLst>
                              <p:par>
                                <p:cTn id="73" presetID="10" presetClass="entr" presetSubtype="0" fill="hold" nodeType="after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fade">
                                      <p:cBhvr>
                                        <p:cTn id="75" dur="500"/>
                                        <p:tgtEl>
                                          <p:spTgt spid="36"/>
                                        </p:tgtEl>
                                      </p:cBhvr>
                                    </p:animEffect>
                                  </p:childTnLst>
                                </p:cTn>
                              </p:par>
                              <p:par>
                                <p:cTn id="76" presetID="10" presetClass="entr" presetSubtype="0" fill="hold" nodeType="withEffect">
                                  <p:stCondLst>
                                    <p:cond delay="0"/>
                                  </p:stCondLst>
                                  <p:childTnLst>
                                    <p:set>
                                      <p:cBhvr>
                                        <p:cTn id="77" dur="1" fill="hold">
                                          <p:stCondLst>
                                            <p:cond delay="0"/>
                                          </p:stCondLst>
                                        </p:cTn>
                                        <p:tgtEl>
                                          <p:spTgt spid="76"/>
                                        </p:tgtEl>
                                        <p:attrNameLst>
                                          <p:attrName>style.visibility</p:attrName>
                                        </p:attrNameLst>
                                      </p:cBhvr>
                                      <p:to>
                                        <p:strVal val="visible"/>
                                      </p:to>
                                    </p:set>
                                    <p:animEffect transition="in" filter="fade">
                                      <p:cBhvr>
                                        <p:cTn id="78" dur="500"/>
                                        <p:tgtEl>
                                          <p:spTgt spid="76"/>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36"/>
                                        </p:tgtEl>
                                      </p:cBhvr>
                                    </p:animEffect>
                                    <p:set>
                                      <p:cBhvr>
                                        <p:cTn id="83" dur="1" fill="hold">
                                          <p:stCondLst>
                                            <p:cond delay="499"/>
                                          </p:stCondLst>
                                        </p:cTn>
                                        <p:tgtEl>
                                          <p:spTgt spid="36"/>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76"/>
                                        </p:tgtEl>
                                      </p:cBhvr>
                                    </p:animEffect>
                                    <p:set>
                                      <p:cBhvr>
                                        <p:cTn id="86" dur="1" fill="hold">
                                          <p:stCondLst>
                                            <p:cond delay="499"/>
                                          </p:stCondLst>
                                        </p:cTn>
                                        <p:tgtEl>
                                          <p:spTgt spid="76"/>
                                        </p:tgtEl>
                                        <p:attrNameLst>
                                          <p:attrName>style.visibility</p:attrName>
                                        </p:attrNameLst>
                                      </p:cBhvr>
                                      <p:to>
                                        <p:strVal val="hidden"/>
                                      </p:to>
                                    </p:set>
                                  </p:childTnLst>
                                </p:cTn>
                              </p:par>
                            </p:childTnLst>
                          </p:cTn>
                        </p:par>
                        <p:par>
                          <p:cTn id="87" fill="hold">
                            <p:stCondLst>
                              <p:cond delay="500"/>
                            </p:stCondLst>
                            <p:childTnLst>
                              <p:par>
                                <p:cTn id="88" presetID="10" presetClass="entr" presetSubtype="0" fill="hold" grpId="0" nodeType="afterEffect">
                                  <p:stCondLst>
                                    <p:cond delay="0"/>
                                  </p:stCondLst>
                                  <p:childTnLst>
                                    <p:set>
                                      <p:cBhvr>
                                        <p:cTn id="89" dur="1" fill="hold">
                                          <p:stCondLst>
                                            <p:cond delay="0"/>
                                          </p:stCondLst>
                                        </p:cTn>
                                        <p:tgtEl>
                                          <p:spTgt spid="235"/>
                                        </p:tgtEl>
                                        <p:attrNameLst>
                                          <p:attrName>style.visibility</p:attrName>
                                        </p:attrNameLst>
                                      </p:cBhvr>
                                      <p:to>
                                        <p:strVal val="visible"/>
                                      </p:to>
                                    </p:set>
                                    <p:animEffect transition="in" filter="fade">
                                      <p:cBhvr>
                                        <p:cTn id="90" dur="500"/>
                                        <p:tgtEl>
                                          <p:spTgt spid="235"/>
                                        </p:tgtEl>
                                      </p:cBhvr>
                                    </p:animEffect>
                                  </p:childTnLst>
                                </p:cTn>
                              </p:par>
                            </p:childTnLst>
                          </p:cTn>
                        </p:par>
                        <p:par>
                          <p:cTn id="91" fill="hold">
                            <p:stCondLst>
                              <p:cond delay="1000"/>
                            </p:stCondLst>
                            <p:childTnLst>
                              <p:par>
                                <p:cTn id="92" presetID="10" presetClass="entr" presetSubtype="0" fill="hold" nodeType="afterEffect">
                                  <p:stCondLst>
                                    <p:cond delay="0"/>
                                  </p:stCondLst>
                                  <p:childTnLst>
                                    <p:set>
                                      <p:cBhvr>
                                        <p:cTn id="93" dur="1" fill="hold">
                                          <p:stCondLst>
                                            <p:cond delay="0"/>
                                          </p:stCondLst>
                                        </p:cTn>
                                        <p:tgtEl>
                                          <p:spTgt spid="110"/>
                                        </p:tgtEl>
                                        <p:attrNameLst>
                                          <p:attrName>style.visibility</p:attrName>
                                        </p:attrNameLst>
                                      </p:cBhvr>
                                      <p:to>
                                        <p:strVal val="visible"/>
                                      </p:to>
                                    </p:set>
                                    <p:animEffect transition="in" filter="fade">
                                      <p:cBhvr>
                                        <p:cTn id="94" dur="500"/>
                                        <p:tgtEl>
                                          <p:spTgt spid="110"/>
                                        </p:tgtEl>
                                      </p:cBhvr>
                                    </p:animEffect>
                                  </p:childTnLst>
                                </p:cTn>
                              </p:par>
                              <p:par>
                                <p:cTn id="95" presetID="10" presetClass="entr" presetSubtype="0" fill="hold" nodeType="with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nodeType="clickEffect">
                                  <p:stCondLst>
                                    <p:cond delay="0"/>
                                  </p:stCondLst>
                                  <p:childTnLst>
                                    <p:animEffect transition="out" filter="fade">
                                      <p:cBhvr>
                                        <p:cTn id="101" dur="500"/>
                                        <p:tgtEl>
                                          <p:spTgt spid="41"/>
                                        </p:tgtEl>
                                      </p:cBhvr>
                                    </p:animEffect>
                                    <p:set>
                                      <p:cBhvr>
                                        <p:cTn id="102" dur="1" fill="hold">
                                          <p:stCondLst>
                                            <p:cond delay="499"/>
                                          </p:stCondLst>
                                        </p:cTn>
                                        <p:tgtEl>
                                          <p:spTgt spid="41"/>
                                        </p:tgtEl>
                                        <p:attrNameLst>
                                          <p:attrName>style.visibility</p:attrName>
                                        </p:attrNameLst>
                                      </p:cBhvr>
                                      <p:to>
                                        <p:strVal val="hidden"/>
                                      </p:to>
                                    </p:set>
                                  </p:childTnLst>
                                </p:cTn>
                              </p:par>
                              <p:par>
                                <p:cTn id="103" presetID="10" presetClass="exit" presetSubtype="0" fill="hold" nodeType="withEffect">
                                  <p:stCondLst>
                                    <p:cond delay="0"/>
                                  </p:stCondLst>
                                  <p:childTnLst>
                                    <p:animEffect transition="out" filter="fade">
                                      <p:cBhvr>
                                        <p:cTn id="104" dur="500"/>
                                        <p:tgtEl>
                                          <p:spTgt spid="110"/>
                                        </p:tgtEl>
                                      </p:cBhvr>
                                    </p:animEffect>
                                    <p:set>
                                      <p:cBhvr>
                                        <p:cTn id="105" dur="1" fill="hold">
                                          <p:stCondLst>
                                            <p:cond delay="499"/>
                                          </p:stCondLst>
                                        </p:cTn>
                                        <p:tgtEl>
                                          <p:spTgt spid="1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218" grpId="0" animBg="1"/>
      <p:bldP spid="219" grpId="0" animBg="1"/>
      <p:bldP spid="220" grpId="0" animBg="1"/>
      <p:bldP spid="221" grpId="0" animBg="1"/>
      <p:bldP spid="226" grpId="0"/>
      <p:bldP spid="228" grpId="0" animBg="1"/>
      <p:bldP spid="229" grpId="0" animBg="1"/>
      <p:bldP spid="231" grpId="0"/>
      <p:bldP spid="234" grpId="0" animBg="1"/>
      <p:bldP spid="235" grpId="0" animBg="1"/>
      <p:bldP spid="236" grpId="0"/>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Browser Analysis</a:t>
            </a:r>
          </a:p>
        </p:txBody>
      </p:sp>
      <p:sp>
        <p:nvSpPr>
          <p:cNvPr id="3" name="Content Placeholder 2"/>
          <p:cNvSpPr>
            <a:spLocks noGrp="1"/>
          </p:cNvSpPr>
          <p:nvPr>
            <p:ph idx="1"/>
          </p:nvPr>
        </p:nvSpPr>
        <p:spPr>
          <a:xfrm>
            <a:off x="152400" y="1143000"/>
            <a:ext cx="8991600" cy="5257800"/>
          </a:xfrm>
        </p:spPr>
        <p:txBody>
          <a:bodyPr>
            <a:normAutofit/>
          </a:bodyPr>
          <a:lstStyle/>
          <a:p>
            <a:pPr lvl="0"/>
            <a:r>
              <a:rPr lang="en-US" sz="2800" dirty="0">
                <a:solidFill>
                  <a:schemeClr val="tx2"/>
                </a:solidFill>
              </a:rPr>
              <a:t>To satisfy user experience, the browser must provide:</a:t>
            </a:r>
          </a:p>
          <a:p>
            <a:pPr lvl="1"/>
            <a:r>
              <a:rPr lang="en-US" sz="2400" dirty="0">
                <a:solidFill>
                  <a:srgbClr val="595959"/>
                </a:solidFill>
              </a:rPr>
              <a:t>Fast </a:t>
            </a:r>
            <a:r>
              <a:rPr lang="en-US" sz="2400" dirty="0">
                <a:solidFill>
                  <a:srgbClr val="0000FF"/>
                </a:solidFill>
              </a:rPr>
              <a:t>loading </a:t>
            </a:r>
            <a:r>
              <a:rPr lang="en-US" sz="2400" dirty="0"/>
              <a:t>of webpages</a:t>
            </a:r>
          </a:p>
          <a:p>
            <a:pPr lvl="1"/>
            <a:r>
              <a:rPr lang="en-US" sz="2400" dirty="0">
                <a:solidFill>
                  <a:srgbClr val="595959"/>
                </a:solidFill>
              </a:rPr>
              <a:t>Smooth </a:t>
            </a:r>
            <a:r>
              <a:rPr lang="en-US" sz="2400" dirty="0">
                <a:solidFill>
                  <a:srgbClr val="0000FF"/>
                </a:solidFill>
              </a:rPr>
              <a:t>scrolling</a:t>
            </a:r>
            <a:r>
              <a:rPr lang="en-US" sz="2400" dirty="0">
                <a:solidFill>
                  <a:srgbClr val="595959"/>
                </a:solidFill>
              </a:rPr>
              <a:t> of webpages</a:t>
            </a:r>
          </a:p>
          <a:p>
            <a:pPr lvl="1"/>
            <a:r>
              <a:rPr lang="en-US" sz="2400" dirty="0">
                <a:solidFill>
                  <a:srgbClr val="595959"/>
                </a:solidFill>
              </a:rPr>
              <a:t>Quick </a:t>
            </a:r>
            <a:r>
              <a:rPr lang="en-US" sz="2400" dirty="0">
                <a:solidFill>
                  <a:srgbClr val="0000FF"/>
                </a:solidFill>
              </a:rPr>
              <a:t>switching</a:t>
            </a:r>
            <a:r>
              <a:rPr lang="en-US" sz="2400" dirty="0">
                <a:solidFill>
                  <a:srgbClr val="595959"/>
                </a:solidFill>
              </a:rPr>
              <a:t> between browser tabs</a:t>
            </a:r>
            <a:endParaRPr lang="en-US" sz="2400" dirty="0">
              <a:solidFill>
                <a:srgbClr val="0000FF"/>
              </a:solidFill>
            </a:endParaRPr>
          </a:p>
          <a:p>
            <a:pPr lvl="1"/>
            <a:endParaRPr lang="en-US" sz="2400" dirty="0">
              <a:solidFill>
                <a:srgbClr val="595959"/>
              </a:solidFill>
            </a:endParaRPr>
          </a:p>
          <a:p>
            <a:pPr lvl="0"/>
            <a:r>
              <a:rPr lang="en-US" sz="2800" dirty="0">
                <a:solidFill>
                  <a:schemeClr val="tx2"/>
                </a:solidFill>
              </a:rPr>
              <a:t>We focus on two important user interactions:</a:t>
            </a:r>
            <a:br>
              <a:rPr lang="en-US" sz="2800" dirty="0">
                <a:solidFill>
                  <a:schemeClr val="tx2"/>
                </a:solidFill>
              </a:rPr>
            </a:br>
            <a:r>
              <a:rPr lang="en-US" sz="2800" dirty="0">
                <a:solidFill>
                  <a:schemeClr val="tx2"/>
                </a:solidFill>
              </a:rPr>
              <a:t> 1)  </a:t>
            </a:r>
            <a:r>
              <a:rPr lang="en-US" sz="2800" dirty="0">
                <a:solidFill>
                  <a:srgbClr val="0000FF"/>
                </a:solidFill>
              </a:rPr>
              <a:t>Page Scrolling </a:t>
            </a:r>
            <a:br>
              <a:rPr lang="en-US" sz="2800" dirty="0">
                <a:solidFill>
                  <a:srgbClr val="0000FF"/>
                </a:solidFill>
              </a:rPr>
            </a:br>
            <a:r>
              <a:rPr lang="en-US" sz="2800" dirty="0">
                <a:solidFill>
                  <a:srgbClr val="0000FF"/>
                </a:solidFill>
              </a:rPr>
              <a:t> </a:t>
            </a:r>
            <a:r>
              <a:rPr lang="en-US" sz="2800" dirty="0">
                <a:solidFill>
                  <a:schemeClr val="tx2"/>
                </a:solidFill>
              </a:rPr>
              <a:t>2)   </a:t>
            </a:r>
            <a:r>
              <a:rPr lang="en-US" sz="2800" dirty="0">
                <a:solidFill>
                  <a:srgbClr val="0000FF"/>
                </a:solidFill>
              </a:rPr>
              <a:t>Tab Switching</a:t>
            </a:r>
          </a:p>
          <a:p>
            <a:pPr lvl="1"/>
            <a:r>
              <a:rPr lang="en-US" sz="2400" dirty="0">
                <a:solidFill>
                  <a:srgbClr val="595959"/>
                </a:solidFill>
              </a:rPr>
              <a:t>Both include </a:t>
            </a:r>
            <a:r>
              <a:rPr lang="en-US" sz="2400" u="sng" dirty="0">
                <a:solidFill>
                  <a:srgbClr val="595959"/>
                </a:solidFill>
              </a:rPr>
              <a:t>page loading</a:t>
            </a:r>
          </a:p>
          <a:p>
            <a:pPr lvl="1"/>
            <a:endParaRPr lang="en-US" sz="1600" dirty="0">
              <a:solidFill>
                <a:srgbClr val="595959"/>
              </a:solidFill>
            </a:endParaRPr>
          </a:p>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448554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animEffect transition="in" filter="fade">
                                      <p:cBhvr>
                                        <p:cTn id="21" dur="500"/>
                                        <p:tgtEl>
                                          <p:spTgt spid="3">
                                            <p:txEl>
                                              <p:pRg st="5" end="5"/>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3">
                                            <p:txEl>
                                              <p:pRg st="6" end="6"/>
                                            </p:txEl>
                                          </p:spTgt>
                                        </p:tgtEl>
                                        <p:attrNameLst>
                                          <p:attrName>style.visibility</p:attrName>
                                        </p:attrNameLst>
                                      </p:cBhvr>
                                      <p:to>
                                        <p:strVal val="visible"/>
                                      </p:to>
                                    </p:set>
                                    <p:animEffect transition="in" filter="fade">
                                      <p:cBhvr>
                                        <p:cTn id="24"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152400" y="990600"/>
            <a:ext cx="8991600" cy="5715000"/>
          </a:xfrm>
        </p:spPr>
        <p:txBody>
          <a:bodyPr>
            <a:normAutofit/>
          </a:bodyPr>
          <a:lstStyle/>
          <a:p>
            <a:pPr algn="ctr"/>
            <a:endParaRPr lang="en-US" sz="2800" dirty="0">
              <a:solidFill>
                <a:schemeClr val="tx2"/>
              </a:solidFill>
            </a:endParaRPr>
          </a:p>
          <a:p>
            <a:pPr algn="ctr"/>
            <a:endParaRPr lang="en-US" sz="2800" dirty="0">
              <a:solidFill>
                <a:schemeClr val="tx2"/>
              </a:solidFill>
            </a:endParaRPr>
          </a:p>
          <a:p>
            <a:pPr algn="ctr"/>
            <a:endParaRPr lang="en-US" sz="2800" dirty="0">
              <a:solidFill>
                <a:schemeClr val="tx2"/>
              </a:solidFill>
            </a:endParaRPr>
          </a:p>
          <a:p>
            <a:pPr marL="0" indent="0" algn="ctr">
              <a:buNone/>
            </a:pPr>
            <a:r>
              <a:rPr lang="en-US" sz="4400" dirty="0">
                <a:solidFill>
                  <a:schemeClr val="tx2"/>
                </a:solidFill>
              </a:rPr>
              <a:t>Scrolling</a:t>
            </a:r>
          </a:p>
          <a:p>
            <a:pPr lvl="1"/>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877740485"/>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9906000" cy="914400"/>
          </a:xfrm>
        </p:spPr>
        <p:txBody>
          <a:bodyPr/>
          <a:lstStyle/>
          <a:p>
            <a:r>
              <a:rPr lang="en-US" sz="4000" dirty="0"/>
              <a:t>What Does Happen During Scrolling?</a:t>
            </a:r>
          </a:p>
        </p:txBody>
      </p:sp>
      <p:sp>
        <p:nvSpPr>
          <p:cNvPr id="3" name="Content Placeholder 2"/>
          <p:cNvSpPr>
            <a:spLocks noGrp="1"/>
          </p:cNvSpPr>
          <p:nvPr>
            <p:ph idx="1"/>
          </p:nvPr>
        </p:nvSpPr>
        <p:spPr>
          <a:xfrm>
            <a:off x="762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Composi-itng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grpSp>
        <p:nvGrpSpPr>
          <p:cNvPr id="28" name="Group 27"/>
          <p:cNvGrpSpPr/>
          <p:nvPr/>
        </p:nvGrpSpPr>
        <p:grpSpPr>
          <a:xfrm>
            <a:off x="9753600" y="1648968"/>
            <a:ext cx="5638800" cy="941832"/>
            <a:chOff x="-4918784" y="732071"/>
            <a:chExt cx="16481404" cy="903816"/>
          </a:xfrm>
        </p:grpSpPr>
        <p:sp>
          <p:nvSpPr>
            <p:cNvPr id="29" name="Rounded Rectangle 28"/>
            <p:cNvSpPr/>
            <p:nvPr/>
          </p:nvSpPr>
          <p:spPr bwMode="auto">
            <a:xfrm>
              <a:off x="-4696062" y="732071"/>
              <a:ext cx="16258682" cy="90381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0" name="Rectangle 29"/>
            <p:cNvSpPr/>
            <p:nvPr/>
          </p:nvSpPr>
          <p:spPr>
            <a:xfrm>
              <a:off x="-4918784" y="798054"/>
              <a:ext cx="16481404" cy="79745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Rasterization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generates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bitmap</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sends it to </a:t>
              </a:r>
              <a:r>
                <a:rPr kumimoji="0" lang="en-US" sz="2400" b="1" i="0" u="sng" strike="noStrike" kern="1200" cap="none" spc="0" normalizeH="0" baseline="0" noProof="0" dirty="0">
                  <a:ln>
                    <a:noFill/>
                  </a:ln>
                  <a:solidFill>
                    <a:prstClr val="black"/>
                  </a:solidFill>
                  <a:effectLst/>
                  <a:uLnTx/>
                  <a:uFillTx/>
                  <a:latin typeface="Gill Sans MT"/>
                  <a:ea typeface="+mn-ea"/>
                  <a:cs typeface="+mn-cs"/>
                </a:rPr>
                <a:t>GPU</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compositing</a:t>
              </a:r>
            </a:p>
          </p:txBody>
        </p:sp>
      </p:grpSp>
      <p:sp>
        <p:nvSpPr>
          <p:cNvPr id="31" name="Rounded Rectangle 30"/>
          <p:cNvSpPr/>
          <p:nvPr/>
        </p:nvSpPr>
        <p:spPr>
          <a:xfrm>
            <a:off x="6781800" y="4238190"/>
            <a:ext cx="1371600" cy="714810"/>
          </a:xfrm>
          <a:prstGeom prst="roundRect">
            <a:avLst/>
          </a:prstGeom>
          <a:solidFill>
            <a:schemeClr val="bg2">
              <a:lumMod val="25000"/>
            </a:schemeClr>
          </a:solidFill>
          <a:ln w="127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Texture Tiling</a:t>
            </a:r>
          </a:p>
        </p:txBody>
      </p:sp>
      <p:cxnSp>
        <p:nvCxnSpPr>
          <p:cNvPr id="32" name="Elbow Connector 31"/>
          <p:cNvCxnSpPr>
            <a:endCxn id="31" idx="1"/>
          </p:cNvCxnSpPr>
          <p:nvPr/>
        </p:nvCxnSpPr>
        <p:spPr>
          <a:xfrm rot="16200000" flipH="1">
            <a:off x="6293753" y="4107547"/>
            <a:ext cx="633195" cy="342900"/>
          </a:xfrm>
          <a:prstGeom prst="bentConnector2">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3" name="Elbow Connector 32"/>
          <p:cNvCxnSpPr>
            <a:stCxn id="31" idx="3"/>
          </p:cNvCxnSpPr>
          <p:nvPr/>
        </p:nvCxnSpPr>
        <p:spPr>
          <a:xfrm flipV="1">
            <a:off x="8153400" y="3962400"/>
            <a:ext cx="152400" cy="633195"/>
          </a:xfrm>
          <a:prstGeom prst="bentConnector2">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2971800" y="5303521"/>
            <a:ext cx="5791201" cy="1325879"/>
            <a:chOff x="-4694065" y="811665"/>
            <a:chExt cx="16296395" cy="955146"/>
          </a:xfrm>
        </p:grpSpPr>
        <p:sp>
          <p:nvSpPr>
            <p:cNvPr id="35" name="Rounded Rectangle 34"/>
            <p:cNvSpPr/>
            <p:nvPr/>
          </p:nvSpPr>
          <p:spPr bwMode="auto">
            <a:xfrm>
              <a:off x="-4694065" y="811665"/>
              <a:ext cx="16296395" cy="95514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6" name="Rectangle 35"/>
            <p:cNvSpPr/>
            <p:nvPr/>
          </p:nvSpPr>
          <p:spPr>
            <a:xfrm>
              <a:off x="-4694065" y="833622"/>
              <a:ext cx="16296392" cy="86470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to minimize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cache misses </a:t>
              </a:r>
              <a:br>
                <a:rPr kumimoji="0" lang="en-US" sz="2400" b="1" i="0" u="none" strike="noStrike" kern="1200" cap="none" spc="0" normalizeH="0" baseline="0" noProof="0" dirty="0">
                  <a:ln>
                    <a:noFill/>
                  </a:ln>
                  <a:solidFill>
                    <a:srgbClr val="C00000"/>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compositing</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graphics driver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reorganizes the bitmaps</a:t>
              </a:r>
            </a:p>
          </p:txBody>
        </p:sp>
      </p:grpSp>
      <p:sp>
        <p:nvSpPr>
          <p:cNvPr id="40" name="Rounded Rectangle 39"/>
          <p:cNvSpPr/>
          <p:nvPr/>
        </p:nvSpPr>
        <p:spPr>
          <a:xfrm>
            <a:off x="6781800" y="4238190"/>
            <a:ext cx="1371600" cy="714810"/>
          </a:xfrm>
          <a:prstGeom prst="roundRect">
            <a:avLst/>
          </a:prstGeom>
          <a:solidFill>
            <a:schemeClr val="tx1">
              <a:alpha val="70000"/>
            </a:schemeClr>
          </a:solidFill>
          <a:ln w="127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grpSp>
        <p:nvGrpSpPr>
          <p:cNvPr id="41" name="Group 40"/>
          <p:cNvGrpSpPr/>
          <p:nvPr/>
        </p:nvGrpSpPr>
        <p:grpSpPr>
          <a:xfrm>
            <a:off x="432951" y="882590"/>
            <a:ext cx="5282049" cy="1327210"/>
            <a:chOff x="506014" y="5486398"/>
            <a:chExt cx="7709778" cy="567307"/>
          </a:xfrm>
        </p:grpSpPr>
        <p:grpSp>
          <p:nvGrpSpPr>
            <p:cNvPr id="42" name="Group 41"/>
            <p:cNvGrpSpPr/>
            <p:nvPr/>
          </p:nvGrpSpPr>
          <p:grpSpPr>
            <a:xfrm>
              <a:off x="763854" y="5486398"/>
              <a:ext cx="7229492" cy="553710"/>
              <a:chOff x="-1813577" y="838199"/>
              <a:chExt cx="11272566" cy="321274"/>
            </a:xfrm>
          </p:grpSpPr>
          <p:sp>
            <p:nvSpPr>
              <p:cNvPr id="44" name="Rounded Rectangle 43"/>
              <p:cNvSpPr/>
              <p:nvPr/>
            </p:nvSpPr>
            <p:spPr bwMode="auto">
              <a:xfrm>
                <a:off x="-1813577" y="845517"/>
                <a:ext cx="11272566" cy="31395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5" name="Rectangle 44"/>
              <p:cNvSpPr/>
              <p:nvPr/>
            </p:nvSpPr>
            <p:spPr>
              <a:xfrm>
                <a:off x="-153064" y="838199"/>
                <a:ext cx="9386361" cy="1204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43" name="Rectangle 42"/>
            <p:cNvSpPr/>
            <p:nvPr/>
          </p:nvSpPr>
          <p:spPr>
            <a:xfrm>
              <a:off x="506014" y="5540633"/>
              <a:ext cx="7709778" cy="513072"/>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rasterization uses</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 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blitters</a:t>
              </a:r>
              <a:br>
                <a:rPr kumimoji="0" lang="en-US" sz="2400" b="1" i="0" u="none" strike="noStrike" kern="1200" cap="none" spc="0" normalizeH="0" baseline="0" noProof="0" dirty="0">
                  <a:ln>
                    <a:noFill/>
                  </a:ln>
                  <a:solidFill>
                    <a:srgbClr val="0000FF"/>
                  </a:solidFill>
                  <a:effectLst/>
                  <a:uLnTx/>
                  <a:uFillTx/>
                  <a:latin typeface="Gill Sans MT"/>
                  <a:ea typeface="+mn-ea"/>
                  <a:cs typeface="+mn-cs"/>
                </a:rPr>
              </a:br>
              <a:r>
                <a:rPr kumimoji="0" lang="en-US" sz="24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to</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convert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basic primitives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bitmaps</a:t>
              </a:r>
            </a:p>
          </p:txBody>
        </p:sp>
      </p:grpSp>
      <p:grpSp>
        <p:nvGrpSpPr>
          <p:cNvPr id="48" name="Group 47"/>
          <p:cNvGrpSpPr/>
          <p:nvPr/>
        </p:nvGrpSpPr>
        <p:grpSpPr>
          <a:xfrm>
            <a:off x="609600" y="5562605"/>
            <a:ext cx="5748078" cy="621271"/>
            <a:chOff x="1271333" y="5486395"/>
            <a:chExt cx="6577268" cy="279471"/>
          </a:xfrm>
        </p:grpSpPr>
        <p:sp>
          <p:nvSpPr>
            <p:cNvPr id="57" name="Rectangle 56"/>
            <p:cNvSpPr/>
            <p:nvPr/>
          </p:nvSpPr>
          <p:spPr>
            <a:xfrm>
              <a:off x="1828799" y="5486395"/>
              <a:ext cx="6019802" cy="2076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53" name="Rectangle 52"/>
            <p:cNvSpPr/>
            <p:nvPr/>
          </p:nvSpPr>
          <p:spPr>
            <a:xfrm>
              <a:off x="1271333" y="5558192"/>
              <a:ext cx="4882766" cy="20767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58" name="Straight Arrow Connector 57"/>
          <p:cNvCxnSpPr/>
          <p:nvPr/>
        </p:nvCxnSpPr>
        <p:spPr>
          <a:xfrm flipH="1" flipV="1">
            <a:off x="4800600" y="2286000"/>
            <a:ext cx="914400" cy="228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a:endCxn id="35" idx="0"/>
          </p:cNvCxnSpPr>
          <p:nvPr/>
        </p:nvCxnSpPr>
        <p:spPr>
          <a:xfrm flipH="1">
            <a:off x="5867401" y="4953000"/>
            <a:ext cx="1028700" cy="350521"/>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flipV="1">
            <a:off x="6477000" y="2895600"/>
            <a:ext cx="0" cy="381000"/>
          </a:xfrm>
          <a:prstGeom prst="straightConnector1">
            <a:avLst/>
          </a:prstGeom>
          <a:ln w="38100" cmpd="sng">
            <a:solidFill>
              <a:schemeClr val="tx1"/>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9" name="Rounded Rectangle 58"/>
          <p:cNvSpPr/>
          <p:nvPr/>
        </p:nvSpPr>
        <p:spPr>
          <a:xfrm>
            <a:off x="5791200" y="2209800"/>
            <a:ext cx="1371600" cy="685800"/>
          </a:xfrm>
          <a:prstGeom prst="roundRect">
            <a:avLst/>
          </a:prstGeom>
          <a:solidFill>
            <a:schemeClr val="bg2">
              <a:lumMod val="2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Color </a:t>
            </a: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Blitting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Tree>
    <p:extLst>
      <p:ext uri="{BB962C8B-B14F-4D97-AF65-F5344CB8AC3E}">
        <p14:creationId xmlns:p14="http://schemas.microsoft.com/office/powerpoint/2010/main" val="325229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9"/>
                                        </p:tgtEl>
                                        <p:attrNameLst>
                                          <p:attrName>style.visibility</p:attrName>
                                        </p:attrNameLst>
                                      </p:cBhvr>
                                      <p:to>
                                        <p:strVal val="visible"/>
                                      </p:to>
                                    </p:set>
                                    <p:animEffect transition="in" filter="fade">
                                      <p:cBhvr>
                                        <p:cTn id="12" dur="500"/>
                                        <p:tgtEl>
                                          <p:spTgt spid="22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4"/>
                                        </p:tgtEl>
                                        <p:attrNameLst>
                                          <p:attrName>style.visibility</p:attrName>
                                        </p:attrNameLst>
                                      </p:cBhvr>
                                      <p:to>
                                        <p:strVal val="visible"/>
                                      </p:to>
                                    </p:set>
                                    <p:animEffect transition="in" filter="fade">
                                      <p:cBhvr>
                                        <p:cTn id="17" dur="500"/>
                                        <p:tgtEl>
                                          <p:spTgt spid="23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5"/>
                                        </p:tgtEl>
                                        <p:attrNameLst>
                                          <p:attrName>style.visibility</p:attrName>
                                        </p:attrNameLst>
                                      </p:cBhvr>
                                      <p:to>
                                        <p:strVal val="visible"/>
                                      </p:to>
                                    </p:set>
                                    <p:animEffect transition="in" filter="fade">
                                      <p:cBhvr>
                                        <p:cTn id="22" dur="500"/>
                                        <p:tgtEl>
                                          <p:spTgt spid="23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229"/>
                                        </p:tgtEl>
                                      </p:cBhvr>
                                    </p:animEffect>
                                    <p:set>
                                      <p:cBhvr>
                                        <p:cTn id="27" dur="1" fill="hold">
                                          <p:stCondLst>
                                            <p:cond delay="499"/>
                                          </p:stCondLst>
                                        </p:cTn>
                                        <p:tgtEl>
                                          <p:spTgt spid="229"/>
                                        </p:tgtEl>
                                        <p:attrNameLst>
                                          <p:attrName>style.visibility</p:attrName>
                                        </p:attrNameLst>
                                      </p:cBhvr>
                                      <p:to>
                                        <p:strVal val="hidden"/>
                                      </p:to>
                                    </p:set>
                                  </p:childTnLst>
                                </p:cTn>
                              </p:par>
                              <p:par>
                                <p:cTn id="28" presetID="10" presetClass="entr" presetSubtype="0"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10" presetClass="entr" presetSubtype="0" fill="hold" nodeType="with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fade">
                                      <p:cBhvr>
                                        <p:cTn id="36" dur="500"/>
                                        <p:tgtEl>
                                          <p:spTgt spid="33"/>
                                        </p:tgtEl>
                                      </p:cBhvr>
                                    </p:animEffect>
                                  </p:childTnLst>
                                </p:cTn>
                              </p:par>
                              <p:par>
                                <p:cTn id="37" presetID="10" presetClass="exit" presetSubtype="0" fill="hold" nodeType="withEffect">
                                  <p:stCondLst>
                                    <p:cond delay="0"/>
                                  </p:stCondLst>
                                  <p:childTnLst>
                                    <p:animEffect transition="out" filter="fade">
                                      <p:cBhvr>
                                        <p:cTn id="38" dur="500"/>
                                        <p:tgtEl>
                                          <p:spTgt spid="126"/>
                                        </p:tgtEl>
                                      </p:cBhvr>
                                    </p:animEffect>
                                    <p:set>
                                      <p:cBhvr>
                                        <p:cTn id="39" dur="1" fill="hold">
                                          <p:stCondLst>
                                            <p:cond delay="499"/>
                                          </p:stCondLst>
                                        </p:cTn>
                                        <p:tgtEl>
                                          <p:spTgt spid="126"/>
                                        </p:tgtEl>
                                        <p:attrNameLst>
                                          <p:attrName>style.visibility</p:attrName>
                                        </p:attrNameLst>
                                      </p:cBhvr>
                                      <p:to>
                                        <p:strVal val="hidden"/>
                                      </p:to>
                                    </p:se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fade">
                                      <p:cBhvr>
                                        <p:cTn id="43" dur="500"/>
                                        <p:tgtEl>
                                          <p:spTgt spid="49"/>
                                        </p:tgtEl>
                                      </p:cBhvr>
                                    </p:animEffect>
                                  </p:childTnLst>
                                </p:cTn>
                              </p:par>
                              <p:par>
                                <p:cTn id="44" presetID="10" presetClass="entr" presetSubtype="0" fill="hold" nodeType="with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fade">
                                      <p:cBhvr>
                                        <p:cTn id="46" dur="500"/>
                                        <p:tgtEl>
                                          <p:spTgt spid="3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xit" presetSubtype="0" fill="hold" nodeType="clickEffect">
                                  <p:stCondLst>
                                    <p:cond delay="0"/>
                                  </p:stCondLst>
                                  <p:childTnLst>
                                    <p:animEffect transition="out" filter="fade">
                                      <p:cBhvr>
                                        <p:cTn id="50" dur="500"/>
                                        <p:tgtEl>
                                          <p:spTgt spid="34"/>
                                        </p:tgtEl>
                                      </p:cBhvr>
                                    </p:animEffect>
                                    <p:set>
                                      <p:cBhvr>
                                        <p:cTn id="51" dur="1" fill="hold">
                                          <p:stCondLst>
                                            <p:cond delay="499"/>
                                          </p:stCondLst>
                                        </p:cTn>
                                        <p:tgtEl>
                                          <p:spTgt spid="34"/>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500"/>
                                        <p:tgtEl>
                                          <p:spTgt spid="40"/>
                                        </p:tgtEl>
                                      </p:cBhvr>
                                    </p:animEffect>
                                  </p:childTnLst>
                                </p:cTn>
                              </p:par>
                              <p:par>
                                <p:cTn id="55" presetID="10" presetClass="exit" presetSubtype="0" fill="hold" grpId="1" nodeType="withEffect">
                                  <p:stCondLst>
                                    <p:cond delay="0"/>
                                  </p:stCondLst>
                                  <p:childTnLst>
                                    <p:animEffect transition="out" filter="fade">
                                      <p:cBhvr>
                                        <p:cTn id="56" dur="500"/>
                                        <p:tgtEl>
                                          <p:spTgt spid="235"/>
                                        </p:tgtEl>
                                      </p:cBhvr>
                                    </p:animEffect>
                                    <p:set>
                                      <p:cBhvr>
                                        <p:cTn id="57" dur="1" fill="hold">
                                          <p:stCondLst>
                                            <p:cond delay="499"/>
                                          </p:stCondLst>
                                        </p:cTn>
                                        <p:tgtEl>
                                          <p:spTgt spid="235"/>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49"/>
                                        </p:tgtEl>
                                      </p:cBhvr>
                                    </p:animEffect>
                                    <p:set>
                                      <p:cBhvr>
                                        <p:cTn id="60" dur="1" fill="hold">
                                          <p:stCondLst>
                                            <p:cond delay="499"/>
                                          </p:stCondLst>
                                        </p:cTn>
                                        <p:tgtEl>
                                          <p:spTgt spid="49"/>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59"/>
                                        </p:tgtEl>
                                        <p:attrNameLst>
                                          <p:attrName>style.visibility</p:attrName>
                                        </p:attrNameLst>
                                      </p:cBhvr>
                                      <p:to>
                                        <p:strVal val="visible"/>
                                      </p:to>
                                    </p:set>
                                    <p:animEffect transition="in" filter="fade">
                                      <p:cBhvr>
                                        <p:cTn id="68" dur="500"/>
                                        <p:tgtEl>
                                          <p:spTgt spid="59"/>
                                        </p:tgtEl>
                                      </p:cBhvr>
                                    </p:animEffect>
                                  </p:childTnLst>
                                </p:cTn>
                              </p:par>
                            </p:childTnLst>
                          </p:cTn>
                        </p:par>
                        <p:par>
                          <p:cTn id="69" fill="hold">
                            <p:stCondLst>
                              <p:cond delay="500"/>
                            </p:stCondLst>
                            <p:childTnLst>
                              <p:par>
                                <p:cTn id="70" presetID="10" presetClass="entr" presetSubtype="0" fill="hold" nodeType="afterEffect">
                                  <p:stCondLst>
                                    <p:cond delay="0"/>
                                  </p:stCondLst>
                                  <p:childTnLst>
                                    <p:set>
                                      <p:cBhvr>
                                        <p:cTn id="71" dur="1" fill="hold">
                                          <p:stCondLst>
                                            <p:cond delay="0"/>
                                          </p:stCondLst>
                                        </p:cTn>
                                        <p:tgtEl>
                                          <p:spTgt spid="58"/>
                                        </p:tgtEl>
                                        <p:attrNameLst>
                                          <p:attrName>style.visibility</p:attrName>
                                        </p:attrNameLst>
                                      </p:cBhvr>
                                      <p:to>
                                        <p:strVal val="visible"/>
                                      </p:to>
                                    </p:set>
                                    <p:animEffect transition="in" filter="fade">
                                      <p:cBhvr>
                                        <p:cTn id="72" dur="500"/>
                                        <p:tgtEl>
                                          <p:spTgt spid="58"/>
                                        </p:tgtEl>
                                      </p:cBhvr>
                                    </p:animEffect>
                                  </p:childTnLst>
                                </p:cTn>
                              </p:par>
                              <p:par>
                                <p:cTn id="73" presetID="10" presetClass="entr" presetSubtype="0" fill="hold" nodeType="with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fade">
                                      <p:cBhvr>
                                        <p:cTn id="75" dur="500"/>
                                        <p:tgtEl>
                                          <p:spTgt spid="4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xit" presetSubtype="0" fill="hold" nodeType="clickEffect">
                                  <p:stCondLst>
                                    <p:cond delay="0"/>
                                  </p:stCondLst>
                                  <p:childTnLst>
                                    <p:animEffect transition="out" filter="fade">
                                      <p:cBhvr>
                                        <p:cTn id="79" dur="500"/>
                                        <p:tgtEl>
                                          <p:spTgt spid="41"/>
                                        </p:tgtEl>
                                      </p:cBhvr>
                                    </p:animEffect>
                                    <p:set>
                                      <p:cBhvr>
                                        <p:cTn id="80" dur="1" fill="hold">
                                          <p:stCondLst>
                                            <p:cond delay="499"/>
                                          </p:stCondLst>
                                        </p:cTn>
                                        <p:tgtEl>
                                          <p:spTgt spid="41"/>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58"/>
                                        </p:tgtEl>
                                      </p:cBhvr>
                                    </p:animEffect>
                                    <p:set>
                                      <p:cBhvr>
                                        <p:cTn id="83" dur="1" fill="hold">
                                          <p:stCondLst>
                                            <p:cond delay="499"/>
                                          </p:stCondLst>
                                        </p:cTn>
                                        <p:tgtEl>
                                          <p:spTgt spid="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229" grpId="0" animBg="1"/>
      <p:bldP spid="229" grpId="1" animBg="1"/>
      <p:bldP spid="234" grpId="0" animBg="1"/>
      <p:bldP spid="235" grpId="0" animBg="1"/>
      <p:bldP spid="235" grpId="1" animBg="1"/>
      <p:bldP spid="31" grpId="0" animBg="1"/>
      <p:bldP spid="40" grpId="0" animBg="1"/>
      <p:bldP spid="59" grpId="0" animBg="1"/>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Scrolling Energy Analysis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19</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5" name="Group 4"/>
          <p:cNvGrpSpPr/>
          <p:nvPr/>
        </p:nvGrpSpPr>
        <p:grpSpPr>
          <a:xfrm>
            <a:off x="76200" y="1676400"/>
            <a:ext cx="8915400" cy="3352800"/>
            <a:chOff x="76200" y="2286000"/>
            <a:chExt cx="8915400" cy="3352800"/>
          </a:xfrm>
        </p:grpSpPr>
        <p:graphicFrame>
          <p:nvGraphicFramePr>
            <p:cNvPr id="16" name="Chart 15"/>
            <p:cNvGraphicFramePr>
              <a:graphicFrameLocks/>
            </p:cNvGraphicFramePr>
            <p:nvPr>
              <p:extLst/>
            </p:nvPr>
          </p:nvGraphicFramePr>
          <p:xfrm>
            <a:off x="76200" y="2286000"/>
            <a:ext cx="8915400" cy="3352800"/>
          </p:xfrm>
          <a:graphic>
            <a:graphicData uri="http://schemas.openxmlformats.org/drawingml/2006/chart">
              <c:chart xmlns:c="http://schemas.openxmlformats.org/drawingml/2006/chart" xmlns:r="http://schemas.openxmlformats.org/officeDocument/2006/relationships" r:id="rId4"/>
            </a:graphicData>
          </a:graphic>
        </p:graphicFrame>
        <p:cxnSp>
          <p:nvCxnSpPr>
            <p:cNvPr id="17" name="Straight Connector 16"/>
            <p:cNvCxnSpPr/>
            <p:nvPr/>
          </p:nvCxnSpPr>
          <p:spPr>
            <a:xfrm>
              <a:off x="7924800" y="2771335"/>
              <a:ext cx="0" cy="2334065"/>
            </a:xfrm>
            <a:prstGeom prst="line">
              <a:avLst/>
            </a:prstGeom>
            <a:noFill/>
            <a:ln w="25400" cap="flat" cmpd="sng" algn="ctr">
              <a:solidFill>
                <a:srgbClr val="000000"/>
              </a:solidFill>
              <a:prstDash val="dash"/>
            </a:ln>
            <a:effectLst/>
          </p:spPr>
        </p:cxnSp>
        <p:sp>
          <p:nvSpPr>
            <p:cNvPr id="18" name="TextBox 17"/>
            <p:cNvSpPr txBox="1"/>
            <p:nvPr/>
          </p:nvSpPr>
          <p:spPr>
            <a:xfrm>
              <a:off x="1776912" y="4648207"/>
              <a:ext cx="813461"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Google</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Docs</a:t>
              </a:r>
            </a:p>
          </p:txBody>
        </p:sp>
        <p:sp>
          <p:nvSpPr>
            <p:cNvPr id="19" name="TextBox 18"/>
            <p:cNvSpPr txBox="1"/>
            <p:nvPr/>
          </p:nvSpPr>
          <p:spPr>
            <a:xfrm>
              <a:off x="2895034" y="4648200"/>
              <a:ext cx="667989"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Gmail</a:t>
              </a:r>
            </a:p>
          </p:txBody>
        </p:sp>
        <p:sp>
          <p:nvSpPr>
            <p:cNvPr id="20" name="TextBox 19"/>
            <p:cNvSpPr txBox="1"/>
            <p:nvPr/>
          </p:nvSpPr>
          <p:spPr>
            <a:xfrm>
              <a:off x="3729793" y="4648208"/>
              <a:ext cx="1025922"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Google</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Calendar</a:t>
              </a:r>
            </a:p>
          </p:txBody>
        </p:sp>
        <p:sp>
          <p:nvSpPr>
            <p:cNvPr id="21" name="TextBox 20"/>
            <p:cNvSpPr txBox="1"/>
            <p:nvPr/>
          </p:nvSpPr>
          <p:spPr>
            <a:xfrm>
              <a:off x="4910363" y="4648208"/>
              <a:ext cx="732735"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Word-</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Press</a:t>
              </a:r>
            </a:p>
          </p:txBody>
        </p:sp>
        <p:sp>
          <p:nvSpPr>
            <p:cNvPr id="22" name="TextBox 21"/>
            <p:cNvSpPr txBox="1"/>
            <p:nvPr/>
          </p:nvSpPr>
          <p:spPr>
            <a:xfrm>
              <a:off x="5888255" y="4648200"/>
              <a:ext cx="821589"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Twitter</a:t>
              </a:r>
            </a:p>
          </p:txBody>
        </p:sp>
        <p:sp>
          <p:nvSpPr>
            <p:cNvPr id="24" name="TextBox 23"/>
            <p:cNvSpPr txBox="1"/>
            <p:nvPr/>
          </p:nvSpPr>
          <p:spPr>
            <a:xfrm>
              <a:off x="6882203" y="4648208"/>
              <a:ext cx="814701"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Ani-</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err="1">
                  <a:ln>
                    <a:noFill/>
                  </a:ln>
                  <a:solidFill>
                    <a:prstClr val="black"/>
                  </a:solidFill>
                  <a:effectLst/>
                  <a:uLnTx/>
                  <a:uFillTx/>
                  <a:latin typeface="Gill Sans MT"/>
                  <a:ea typeface="+mn-ea"/>
                  <a:cs typeface="+mn-cs"/>
                </a:rPr>
                <a:t>mation</a:t>
              </a:r>
              <a:endParaRPr kumimoji="0" lang="en-US" sz="2200" b="0" i="0" u="none" strike="noStrike" kern="1200" cap="none" spc="0" normalizeH="0" baseline="0" noProof="0" dirty="0">
                <a:ln>
                  <a:noFill/>
                </a:ln>
                <a:solidFill>
                  <a:prstClr val="black"/>
                </a:solidFill>
                <a:effectLst/>
                <a:uLnTx/>
                <a:uFillTx/>
                <a:latin typeface="Gill Sans MT"/>
                <a:ea typeface="+mn-ea"/>
                <a:cs typeface="+mn-cs"/>
              </a:endParaRPr>
            </a:p>
          </p:txBody>
        </p:sp>
        <p:sp>
          <p:nvSpPr>
            <p:cNvPr id="25" name="TextBox 24"/>
            <p:cNvSpPr txBox="1"/>
            <p:nvPr/>
          </p:nvSpPr>
          <p:spPr>
            <a:xfrm>
              <a:off x="8116935" y="4648200"/>
              <a:ext cx="501302"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AVG</a:t>
              </a:r>
            </a:p>
          </p:txBody>
        </p:sp>
      </p:grpSp>
      <p:grpSp>
        <p:nvGrpSpPr>
          <p:cNvPr id="3" name="Group 2"/>
          <p:cNvGrpSpPr/>
          <p:nvPr/>
        </p:nvGrpSpPr>
        <p:grpSpPr>
          <a:xfrm>
            <a:off x="0" y="5105400"/>
            <a:ext cx="9144000" cy="1049357"/>
            <a:chOff x="1828800" y="5486399"/>
            <a:chExt cx="6019800" cy="839482"/>
          </a:xfrm>
          <a:solidFill>
            <a:srgbClr val="E4E4E4"/>
          </a:solidFill>
        </p:grpSpPr>
        <p:sp>
          <p:nvSpPr>
            <p:cNvPr id="42" name="Rectangle 41"/>
            <p:cNvSpPr/>
            <p:nvPr/>
          </p:nvSpPr>
          <p:spPr>
            <a:xfrm>
              <a:off x="1828800" y="5486399"/>
              <a:ext cx="6019800"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43" name="Rectangle 42"/>
            <p:cNvSpPr/>
            <p:nvPr/>
          </p:nvSpPr>
          <p:spPr>
            <a:xfrm>
              <a:off x="1828800" y="5562599"/>
              <a:ext cx="6019800" cy="763282"/>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41.9%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of page scrolling energy is spent on</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800" b="1" i="0" u="none" strike="noStrike" kern="1200" cap="none" spc="0" normalizeH="0" baseline="0" noProof="0" dirty="0">
                <a:ln>
                  <a:noFill/>
                </a:ln>
                <a:solidFill>
                  <a:srgbClr val="0000FF"/>
                </a:solidFill>
                <a:effectLst/>
                <a:uLnTx/>
                <a:uFillTx/>
                <a:latin typeface="Gill Sans MT"/>
                <a:ea typeface="+mn-ea"/>
                <a:cs typeface="+mn-cs"/>
              </a:endParaRPr>
            </a:p>
          </p:txBody>
        </p:sp>
      </p:grpSp>
      <p:sp>
        <p:nvSpPr>
          <p:cNvPr id="46" name="Rounded Rectangle 45"/>
          <p:cNvSpPr/>
          <p:nvPr/>
        </p:nvSpPr>
        <p:spPr bwMode="auto">
          <a:xfrm>
            <a:off x="7924800" y="2133600"/>
            <a:ext cx="914400" cy="2286000"/>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3244416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0" y="4286072"/>
            <a:ext cx="50292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A significant portion of</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total data movement comes from</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 name="Title 1"/>
          <p:cNvSpPr>
            <a:spLocks noGrp="1"/>
          </p:cNvSpPr>
          <p:nvPr>
            <p:ph type="title"/>
          </p:nvPr>
        </p:nvSpPr>
        <p:spPr>
          <a:xfrm>
            <a:off x="-228600" y="0"/>
            <a:ext cx="9677400" cy="914400"/>
          </a:xfrm>
        </p:spPr>
        <p:txBody>
          <a:bodyPr/>
          <a:lstStyle/>
          <a:p>
            <a:r>
              <a:rPr lang="en-US" dirty="0"/>
              <a:t>Scrolling a Google Docs Web Page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8" name="Rectangle 17"/>
          <p:cNvSpPr/>
          <p:nvPr/>
        </p:nvSpPr>
        <p:spPr>
          <a:xfrm>
            <a:off x="5715000" y="1600200"/>
            <a:ext cx="38100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energy consumption goes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1" name="Rectangle 20"/>
          <p:cNvSpPr/>
          <p:nvPr/>
        </p:nvSpPr>
        <p:spPr>
          <a:xfrm>
            <a:off x="1540435" y="6248400"/>
            <a:ext cx="4495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aphicFrame>
        <p:nvGraphicFramePr>
          <p:cNvPr id="14" name="Chart 13"/>
          <p:cNvGraphicFramePr>
            <a:graphicFrameLocks/>
          </p:cNvGraphicFramePr>
          <p:nvPr>
            <p:extLst/>
          </p:nvPr>
        </p:nvGraphicFramePr>
        <p:xfrm>
          <a:off x="-304800" y="228600"/>
          <a:ext cx="6756400" cy="38131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a:graphicFrameLocks/>
          </p:cNvGraphicFramePr>
          <p:nvPr>
            <p:extLst/>
          </p:nvPr>
        </p:nvGraphicFramePr>
        <p:xfrm>
          <a:off x="5105400" y="3273762"/>
          <a:ext cx="3505200" cy="3584238"/>
        </p:xfrm>
        <a:graphic>
          <a:graphicData uri="http://schemas.openxmlformats.org/drawingml/2006/chart">
            <c:chart xmlns:c="http://schemas.openxmlformats.org/drawingml/2006/chart" xmlns:r="http://schemas.openxmlformats.org/officeDocument/2006/relationships" r:id="rId5"/>
          </a:graphicData>
        </a:graphic>
      </p:graphicFrame>
      <p:cxnSp>
        <p:nvCxnSpPr>
          <p:cNvPr id="24" name="Straight Arrow Connector 23"/>
          <p:cNvCxnSpPr>
            <a:endCxn id="21" idx="3"/>
          </p:cNvCxnSpPr>
          <p:nvPr/>
        </p:nvCxnSpPr>
        <p:spPr>
          <a:xfrm flipH="1">
            <a:off x="6036235" y="5562600"/>
            <a:ext cx="974165" cy="9166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endCxn id="21" idx="3"/>
          </p:cNvCxnSpPr>
          <p:nvPr/>
        </p:nvCxnSpPr>
        <p:spPr>
          <a:xfrm flipH="1">
            <a:off x="6036235" y="5867400"/>
            <a:ext cx="2040965" cy="6118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904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par>
                                <p:cTn id="28" presetID="10" presetClass="entr" presetSubtype="0" fill="hold" nodeType="with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500"/>
                                        <p:tgtEl>
                                          <p:spTgt spid="2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8" grpId="0"/>
      <p:bldP spid="21" grpId="0"/>
      <p:bldGraphic spid="14" grpId="0">
        <p:bldAsOne/>
      </p:bldGraphic>
      <p:bldGraphic spid="15" grpId="0">
        <p:bldAsOne/>
      </p:bldGraphic>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28600" y="0"/>
            <a:ext cx="9677400" cy="914400"/>
          </a:xfrm>
        </p:spPr>
        <p:txBody>
          <a:bodyPr/>
          <a:lstStyle/>
          <a:p>
            <a:r>
              <a:rPr lang="en-US" dirty="0"/>
              <a:t>Scrolling a Google Docs Web Page</a:t>
            </a:r>
          </a:p>
        </p:txBody>
      </p:sp>
      <p:sp>
        <p:nvSpPr>
          <p:cNvPr id="23" name="Rectangle 22"/>
          <p:cNvSpPr/>
          <p:nvPr/>
        </p:nvSpPr>
        <p:spPr>
          <a:xfrm>
            <a:off x="0" y="4286072"/>
            <a:ext cx="50292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A significant portion of</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total data movement comes from</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21</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8" name="Rectangle 17"/>
          <p:cNvSpPr/>
          <p:nvPr/>
        </p:nvSpPr>
        <p:spPr>
          <a:xfrm>
            <a:off x="5715000" y="1600200"/>
            <a:ext cx="38100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energy consumption goes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1" name="Rectangle 20"/>
          <p:cNvSpPr/>
          <p:nvPr/>
        </p:nvSpPr>
        <p:spPr>
          <a:xfrm>
            <a:off x="1540435" y="6248400"/>
            <a:ext cx="4495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aphicFrame>
        <p:nvGraphicFramePr>
          <p:cNvPr id="14" name="Chart 13"/>
          <p:cNvGraphicFramePr>
            <a:graphicFrameLocks/>
          </p:cNvGraphicFramePr>
          <p:nvPr>
            <p:extLst/>
          </p:nvPr>
        </p:nvGraphicFramePr>
        <p:xfrm>
          <a:off x="-304800" y="228600"/>
          <a:ext cx="6756400" cy="38131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a:graphicFrameLocks/>
          </p:cNvGraphicFramePr>
          <p:nvPr>
            <p:extLst/>
          </p:nvPr>
        </p:nvGraphicFramePr>
        <p:xfrm>
          <a:off x="5105400" y="3273762"/>
          <a:ext cx="3505200" cy="3584238"/>
        </p:xfrm>
        <a:graphic>
          <a:graphicData uri="http://schemas.openxmlformats.org/drawingml/2006/chart">
            <c:chart xmlns:c="http://schemas.openxmlformats.org/drawingml/2006/chart" xmlns:r="http://schemas.openxmlformats.org/officeDocument/2006/relationships" r:id="rId5"/>
          </a:graphicData>
        </a:graphic>
      </p:graphicFrame>
      <p:sp>
        <p:nvSpPr>
          <p:cNvPr id="27" name="Rectangle 26"/>
          <p:cNvSpPr/>
          <p:nvPr/>
        </p:nvSpPr>
        <p:spPr>
          <a:xfrm>
            <a:off x="-1"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31" name="Group 30"/>
          <p:cNvGrpSpPr/>
          <p:nvPr/>
        </p:nvGrpSpPr>
        <p:grpSpPr>
          <a:xfrm>
            <a:off x="-228599" y="2971799"/>
            <a:ext cx="9601199" cy="1219200"/>
            <a:chOff x="1213867" y="5486400"/>
            <a:chExt cx="7748159" cy="508835"/>
          </a:xfrm>
        </p:grpSpPr>
        <p:grpSp>
          <p:nvGrpSpPr>
            <p:cNvPr id="32" name="Group 31"/>
            <p:cNvGrpSpPr/>
            <p:nvPr/>
          </p:nvGrpSpPr>
          <p:grpSpPr>
            <a:xfrm>
              <a:off x="1459839" y="5486400"/>
              <a:ext cx="7256214" cy="508835"/>
              <a:chOff x="-728366" y="838199"/>
              <a:chExt cx="11314238" cy="295236"/>
            </a:xfrm>
          </p:grpSpPr>
          <p:sp>
            <p:nvSpPr>
              <p:cNvPr id="34" name="Rounded Rectangle 33"/>
              <p:cNvSpPr/>
              <p:nvPr/>
            </p:nvSpPr>
            <p:spPr bwMode="auto">
              <a:xfrm>
                <a:off x="-728366" y="857675"/>
                <a:ext cx="11314238" cy="275760"/>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5" name="Rectangle 34"/>
              <p:cNvSpPr/>
              <p:nvPr/>
            </p:nvSpPr>
            <p:spPr>
              <a:xfrm>
                <a:off x="-153065" y="838199"/>
                <a:ext cx="9386361" cy="11179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33" name="Rectangle 32"/>
            <p:cNvSpPr/>
            <p:nvPr/>
          </p:nvSpPr>
          <p:spPr>
            <a:xfrm>
              <a:off x="1213867" y="5581798"/>
              <a:ext cx="7748159" cy="3981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Can we use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PIM</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to mitigate the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for</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t>
              </a:r>
              <a:endParaRPr kumimoji="0" lang="en-US" sz="2800" b="1" i="0" u="none" strike="noStrike" kern="1200" cap="none" spc="0" normalizeH="0" baseline="0" noProof="0" dirty="0">
                <a:ln>
                  <a:noFill/>
                </a:ln>
                <a:solidFill>
                  <a:srgbClr val="0000FF"/>
                </a:solidFill>
                <a:effectLst/>
                <a:uLnTx/>
                <a:uFillTx/>
                <a:latin typeface="Gill Sans MT"/>
                <a:ea typeface="+mn-ea"/>
                <a:cs typeface="+mn-cs"/>
              </a:endParaRPr>
            </a:p>
          </p:txBody>
        </p:sp>
      </p:grpSp>
      <p:cxnSp>
        <p:nvCxnSpPr>
          <p:cNvPr id="24" name="Straight Arrow Connector 23"/>
          <p:cNvCxnSpPr>
            <a:endCxn id="21" idx="3"/>
          </p:cNvCxnSpPr>
          <p:nvPr/>
        </p:nvCxnSpPr>
        <p:spPr>
          <a:xfrm flipH="1">
            <a:off x="6036235" y="5562600"/>
            <a:ext cx="974165" cy="9166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endCxn id="21" idx="3"/>
          </p:cNvCxnSpPr>
          <p:nvPr/>
        </p:nvCxnSpPr>
        <p:spPr>
          <a:xfrm flipH="1">
            <a:off x="6036235" y="5867400"/>
            <a:ext cx="2040965" cy="6118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2213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601200" cy="914400"/>
          </a:xfrm>
        </p:spPr>
        <p:txBody>
          <a:bodyPr/>
          <a:lstStyle/>
          <a:p>
            <a:r>
              <a:rPr lang="en-US" sz="3600" dirty="0"/>
              <a:t>Can We Use PIM for Texture Tiling?</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22</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cxnSp>
        <p:nvCxnSpPr>
          <p:cNvPr id="61" name="Straight Arrow Connector 60"/>
          <p:cNvCxnSpPr>
            <a:stCxn id="50" idx="3"/>
          </p:cNvCxnSpPr>
          <p:nvPr/>
        </p:nvCxnSpPr>
        <p:spPr>
          <a:xfrm>
            <a:off x="2442161" y="4473692"/>
            <a:ext cx="458772" cy="422346"/>
          </a:xfrm>
          <a:prstGeom prst="straightConnector1">
            <a:avLst/>
          </a:prstGeom>
          <a:noFill/>
          <a:ln w="38100" cap="flat" cmpd="sng" algn="ctr">
            <a:solidFill>
              <a:srgbClr val="006600"/>
            </a:solidFill>
            <a:prstDash val="sysDot"/>
            <a:miter lim="800000"/>
            <a:tailEnd type="stealth" w="lg" len="lg"/>
          </a:ln>
          <a:effectLst/>
        </p:spPr>
      </p:cxnSp>
      <p:cxnSp>
        <p:nvCxnSpPr>
          <p:cNvPr id="57" name="Straight Arrow Connector 56"/>
          <p:cNvCxnSpPr>
            <a:endCxn id="47" idx="3"/>
          </p:cNvCxnSpPr>
          <p:nvPr/>
        </p:nvCxnSpPr>
        <p:spPr>
          <a:xfrm flipH="1">
            <a:off x="2443734" y="2819400"/>
            <a:ext cx="457199" cy="249814"/>
          </a:xfrm>
          <a:prstGeom prst="straightConnector1">
            <a:avLst/>
          </a:prstGeom>
          <a:noFill/>
          <a:ln w="38100" cap="flat" cmpd="sng" algn="ctr">
            <a:solidFill>
              <a:srgbClr val="006600"/>
            </a:solidFill>
            <a:prstDash val="sysDot"/>
            <a:miter lim="800000"/>
            <a:tailEnd type="stealth" w="lg" len="lg"/>
          </a:ln>
          <a:effectLst/>
        </p:spPr>
      </p:cxnSp>
      <p:grpSp>
        <p:nvGrpSpPr>
          <p:cNvPr id="9" name="Group 8"/>
          <p:cNvGrpSpPr/>
          <p:nvPr/>
        </p:nvGrpSpPr>
        <p:grpSpPr>
          <a:xfrm>
            <a:off x="1386568" y="914400"/>
            <a:ext cx="3762417" cy="4648200"/>
            <a:chOff x="1881233" y="1875505"/>
            <a:chExt cx="3007069" cy="4012731"/>
          </a:xfrm>
        </p:grpSpPr>
        <p:cxnSp>
          <p:nvCxnSpPr>
            <p:cNvPr id="23" name="Straight Connector 22"/>
            <p:cNvCxnSpPr/>
            <p:nvPr/>
          </p:nvCxnSpPr>
          <p:spPr>
            <a:xfrm>
              <a:off x="4614877" y="2212877"/>
              <a:ext cx="0" cy="3554768"/>
            </a:xfrm>
            <a:prstGeom prst="line">
              <a:avLst/>
            </a:prstGeom>
            <a:ln w="25400">
              <a:solidFill>
                <a:schemeClr val="tx1"/>
              </a:solidFill>
              <a:prstDash val="solid"/>
              <a:tailEnd type="triangle" w="lg" len="lg"/>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366251" y="1875505"/>
              <a:ext cx="522051" cy="31884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9" name="Straight Connector 28"/>
            <p:cNvCxnSpPr/>
            <p:nvPr/>
          </p:nvCxnSpPr>
          <p:spPr>
            <a:xfrm flipH="1">
              <a:off x="2056238" y="2508040"/>
              <a:ext cx="24228" cy="3380196"/>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1881233" y="2270396"/>
              <a:ext cx="398468" cy="26570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cxnSp>
          <p:nvCxnSpPr>
            <p:cNvPr id="36" name="Straight Connector 35"/>
            <p:cNvCxnSpPr/>
            <p:nvPr/>
          </p:nvCxnSpPr>
          <p:spPr>
            <a:xfrm>
              <a:off x="3728365" y="2508040"/>
              <a:ext cx="0" cy="334701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307034" y="2270396"/>
              <a:ext cx="770511" cy="26570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Memory</a:t>
              </a:r>
              <a:endParaRPr kumimoji="0" lang="en-US" sz="18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grpSp>
      <p:sp>
        <p:nvSpPr>
          <p:cNvPr id="38" name="Rounded Rectangle 37"/>
          <p:cNvSpPr/>
          <p:nvPr/>
        </p:nvSpPr>
        <p:spPr>
          <a:xfrm>
            <a:off x="768147" y="1935913"/>
            <a:ext cx="1674020" cy="654887"/>
          </a:xfrm>
          <a:prstGeom prst="roundRect">
            <a:avLst>
              <a:gd name="adj" fmla="val 7702"/>
            </a:avLst>
          </a:prstGeom>
          <a:solidFill>
            <a:schemeClr val="tx2"/>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err="1">
                <a:ln>
                  <a:noFill/>
                </a:ln>
                <a:solidFill>
                  <a:srgbClr val="FFFFFF"/>
                </a:solidFill>
                <a:effectLst/>
                <a:uLnTx/>
                <a:uFillTx/>
                <a:latin typeface="Gill Sans MT"/>
                <a:ea typeface="+mn-ea"/>
                <a:cs typeface="+mn-cs"/>
              </a:rPr>
              <a:t>Rasterization</a:t>
            </a: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 name="Group 2"/>
          <p:cNvGrpSpPr/>
          <p:nvPr/>
        </p:nvGrpSpPr>
        <p:grpSpPr>
          <a:xfrm>
            <a:off x="813917" y="2818506"/>
            <a:ext cx="1629817" cy="1905894"/>
            <a:chOff x="1189584" y="2802979"/>
            <a:chExt cx="1629817" cy="1905894"/>
          </a:xfrm>
        </p:grpSpPr>
        <p:sp>
          <p:nvSpPr>
            <p:cNvPr id="47" name="Rounded Rectangle 46"/>
            <p:cNvSpPr/>
            <p:nvPr/>
          </p:nvSpPr>
          <p:spPr>
            <a:xfrm>
              <a:off x="1191153" y="2802979"/>
              <a:ext cx="1628248"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Read Bitmap</a:t>
              </a:r>
            </a:p>
          </p:txBody>
        </p:sp>
        <p:sp>
          <p:nvSpPr>
            <p:cNvPr id="48" name="Rounded Rectangle 47"/>
            <p:cNvSpPr/>
            <p:nvPr/>
          </p:nvSpPr>
          <p:spPr>
            <a:xfrm>
              <a:off x="1189586" y="3494267"/>
              <a:ext cx="1628247"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Conversion</a:t>
              </a:r>
            </a:p>
          </p:txBody>
        </p:sp>
        <p:sp>
          <p:nvSpPr>
            <p:cNvPr id="50" name="Rounded Rectangle 49"/>
            <p:cNvSpPr/>
            <p:nvPr/>
          </p:nvSpPr>
          <p:spPr>
            <a:xfrm>
              <a:off x="1189584" y="4207457"/>
              <a:ext cx="1628244"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Write Back</a:t>
              </a:r>
            </a:p>
          </p:txBody>
        </p:sp>
      </p:grpSp>
      <p:sp>
        <p:nvSpPr>
          <p:cNvPr id="51" name="Left Brace 50"/>
          <p:cNvSpPr/>
          <p:nvPr/>
        </p:nvSpPr>
        <p:spPr>
          <a:xfrm>
            <a:off x="500037" y="2802978"/>
            <a:ext cx="191096" cy="1905899"/>
          </a:xfrm>
          <a:prstGeom prst="leftBrace">
            <a:avLst>
              <a:gd name="adj1" fmla="val 101669"/>
              <a:gd name="adj2" fmla="val 50000"/>
            </a:avLst>
          </a:prstGeom>
          <a:noFill/>
          <a:ln w="1905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a:ea typeface="+mn-ea"/>
              <a:cs typeface="+mn-cs"/>
            </a:endParaRPr>
          </a:p>
        </p:txBody>
      </p:sp>
      <p:cxnSp>
        <p:nvCxnSpPr>
          <p:cNvPr id="56" name="Straight Arrow Connector 55"/>
          <p:cNvCxnSpPr>
            <a:stCxn id="38" idx="3"/>
          </p:cNvCxnSpPr>
          <p:nvPr/>
        </p:nvCxnSpPr>
        <p:spPr>
          <a:xfrm>
            <a:off x="2442167" y="2263357"/>
            <a:ext cx="458766" cy="556043"/>
          </a:xfrm>
          <a:prstGeom prst="straightConnector1">
            <a:avLst/>
          </a:prstGeom>
          <a:noFill/>
          <a:ln w="38100" cap="flat" cmpd="sng" algn="ctr">
            <a:solidFill>
              <a:srgbClr val="006600"/>
            </a:solidFill>
            <a:prstDash val="sysDot"/>
            <a:miter lim="800000"/>
            <a:tailEnd type="stealth" w="lg" len="lg"/>
          </a:ln>
          <a:effectLst/>
        </p:spPr>
      </p:cxnSp>
      <p:sp>
        <p:nvSpPr>
          <p:cNvPr id="63" name="TextBox 62"/>
          <p:cNvSpPr txBox="1"/>
          <p:nvPr/>
        </p:nvSpPr>
        <p:spPr>
          <a:xfrm>
            <a:off x="2895600" y="3866952"/>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data movement</a:t>
            </a:r>
          </a:p>
        </p:txBody>
      </p:sp>
      <p:grpSp>
        <p:nvGrpSpPr>
          <p:cNvPr id="11" name="Group 10"/>
          <p:cNvGrpSpPr/>
          <p:nvPr/>
        </p:nvGrpSpPr>
        <p:grpSpPr>
          <a:xfrm>
            <a:off x="5767621" y="838200"/>
            <a:ext cx="2511311" cy="4554670"/>
            <a:chOff x="5409421" y="914400"/>
            <a:chExt cx="2511309" cy="4554670"/>
          </a:xfrm>
        </p:grpSpPr>
        <p:cxnSp>
          <p:nvCxnSpPr>
            <p:cNvPr id="42" name="Straight Connector 41"/>
            <p:cNvCxnSpPr/>
            <p:nvPr/>
          </p:nvCxnSpPr>
          <p:spPr>
            <a:xfrm>
              <a:off x="5658700" y="1646878"/>
              <a:ext cx="2898" cy="382219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5409421" y="13716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endParaRPr kumimoji="0" lang="en-US" sz="16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cxnSp>
          <p:nvCxnSpPr>
            <p:cNvPr id="44" name="Straight Connector 43"/>
            <p:cNvCxnSpPr/>
            <p:nvPr/>
          </p:nvCxnSpPr>
          <p:spPr>
            <a:xfrm flipH="1">
              <a:off x="7718996" y="1646878"/>
              <a:ext cx="1540" cy="376332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7430061" y="1371600"/>
              <a:ext cx="49066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PIM</a:t>
              </a:r>
              <a:endParaRPr kumimoji="0" lang="en-US" sz="16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sp>
          <p:nvSpPr>
            <p:cNvPr id="46" name="TextBox 45"/>
            <p:cNvSpPr txBox="1"/>
            <p:nvPr/>
          </p:nvSpPr>
          <p:spPr>
            <a:xfrm>
              <a:off x="5771779" y="914400"/>
              <a:ext cx="1705394"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 CPU + PIM</a:t>
              </a:r>
            </a:p>
          </p:txBody>
        </p:sp>
      </p:grpSp>
      <p:sp>
        <p:nvSpPr>
          <p:cNvPr id="53" name="Rounded Rectangle 52"/>
          <p:cNvSpPr/>
          <p:nvPr/>
        </p:nvSpPr>
        <p:spPr>
          <a:xfrm>
            <a:off x="5183978" y="1828800"/>
            <a:ext cx="1674020" cy="609600"/>
          </a:xfrm>
          <a:prstGeom prst="roundRect">
            <a:avLst>
              <a:gd name="adj" fmla="val 7702"/>
            </a:avLst>
          </a:prstGeom>
          <a:solidFill>
            <a:schemeClr val="tx2"/>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err="1">
                <a:ln>
                  <a:noFill/>
                </a:ln>
                <a:solidFill>
                  <a:srgbClr val="FFFFFF"/>
                </a:solidFill>
                <a:effectLst/>
                <a:uLnTx/>
                <a:uFillTx/>
                <a:latin typeface="Gill Sans MT"/>
                <a:ea typeface="+mn-ea"/>
                <a:cs typeface="+mn-cs"/>
              </a:rPr>
              <a:t>Rasterization</a:t>
            </a: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4" name="Straight Arrow Connector 53"/>
          <p:cNvCxnSpPr>
            <a:stCxn id="53" idx="3"/>
          </p:cNvCxnSpPr>
          <p:nvPr/>
        </p:nvCxnSpPr>
        <p:spPr>
          <a:xfrm>
            <a:off x="6857998" y="2133600"/>
            <a:ext cx="457200" cy="304801"/>
          </a:xfrm>
          <a:prstGeom prst="straightConnector1">
            <a:avLst/>
          </a:prstGeom>
          <a:noFill/>
          <a:ln w="38100" cap="flat" cmpd="sng" algn="ctr">
            <a:solidFill>
              <a:srgbClr val="006600"/>
            </a:solidFill>
            <a:prstDash val="sysDot"/>
            <a:miter lim="800000"/>
            <a:tailEnd type="stealth" w="lg" len="lg"/>
          </a:ln>
          <a:effectLst/>
        </p:spPr>
      </p:cxnSp>
      <p:sp>
        <p:nvSpPr>
          <p:cNvPr id="59" name="Rounded Rectangle 58"/>
          <p:cNvSpPr/>
          <p:nvPr/>
        </p:nvSpPr>
        <p:spPr>
          <a:xfrm>
            <a:off x="7287153" y="2851384"/>
            <a:ext cx="1628247"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Conversion</a:t>
            </a:r>
          </a:p>
        </p:txBody>
      </p:sp>
      <p:sp>
        <p:nvSpPr>
          <p:cNvPr id="65" name="TextBox 64"/>
          <p:cNvSpPr txBox="1"/>
          <p:nvPr/>
        </p:nvSpPr>
        <p:spPr>
          <a:xfrm rot="16200000">
            <a:off x="5254172" y="2921565"/>
            <a:ext cx="1096390" cy="130061"/>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50000"/>
                    <a:lumOff val="50000"/>
                  </a:prstClr>
                </a:solidFill>
                <a:effectLst/>
                <a:uLnTx/>
                <a:uFillTx/>
                <a:latin typeface="Calibri"/>
                <a:ea typeface="+mn-ea"/>
                <a:cs typeface="+mn-cs"/>
              </a:rPr>
              <a:t>idle</a:t>
            </a:r>
          </a:p>
        </p:txBody>
      </p:sp>
      <p:grpSp>
        <p:nvGrpSpPr>
          <p:cNvPr id="66" name="Group 65"/>
          <p:cNvGrpSpPr/>
          <p:nvPr/>
        </p:nvGrpSpPr>
        <p:grpSpPr>
          <a:xfrm>
            <a:off x="4419600" y="1600206"/>
            <a:ext cx="4571998" cy="531443"/>
            <a:chOff x="940262" y="5486401"/>
            <a:chExt cx="7631303" cy="271663"/>
          </a:xfrm>
        </p:grpSpPr>
        <p:sp>
          <p:nvSpPr>
            <p:cNvPr id="70" name="Rectangle 69"/>
            <p:cNvSpPr/>
            <p:nvPr/>
          </p:nvSpPr>
          <p:spPr>
            <a:xfrm>
              <a:off x="940262" y="5486401"/>
              <a:ext cx="6019799" cy="2359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68" name="Rectangle 67"/>
            <p:cNvSpPr/>
            <p:nvPr/>
          </p:nvSpPr>
          <p:spPr>
            <a:xfrm>
              <a:off x="1703388" y="5522070"/>
              <a:ext cx="6868177" cy="2359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pSp>
      <p:sp>
        <p:nvSpPr>
          <p:cNvPr id="104" name="Rectangle 103"/>
          <p:cNvSpPr/>
          <p:nvPr/>
        </p:nvSpPr>
        <p:spPr>
          <a:xfrm>
            <a:off x="9144000" y="5257800"/>
            <a:ext cx="43434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1) Eliminate a significant portion of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105" name="Rectangle 104"/>
          <p:cNvSpPr/>
          <p:nvPr/>
        </p:nvSpPr>
        <p:spPr>
          <a:xfrm>
            <a:off x="9296400" y="6122313"/>
            <a:ext cx="3962400"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 2)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Free up</a:t>
            </a:r>
            <a:r>
              <a:rPr kumimoji="0" lang="en-US" sz="2200" b="1" i="0" u="none" strike="noStrike" kern="1200" cap="none" spc="0" normalizeH="0" baseline="0" noProof="0" dirty="0">
                <a:ln>
                  <a:noFill/>
                </a:ln>
                <a:solidFill>
                  <a:prstClr val="black"/>
                </a:solidFill>
                <a:effectLst/>
                <a:uLnTx/>
                <a:uFillTx/>
                <a:latin typeface="Gill Sans MT"/>
                <a:ea typeface="+mn-ea"/>
                <a:cs typeface="+mn-cs"/>
              </a:rPr>
              <a:t> CPU to perform</a:t>
            </a:r>
            <a:endParaRPr kumimoji="0" lang="en-US" sz="22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11" name="TextBox 110"/>
          <p:cNvSpPr txBox="1"/>
          <p:nvPr/>
        </p:nvSpPr>
        <p:spPr>
          <a:xfrm>
            <a:off x="1854873" y="838200"/>
            <a:ext cx="1487587"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CPU-Only</a:t>
            </a:r>
          </a:p>
        </p:txBody>
      </p:sp>
      <p:grpSp>
        <p:nvGrpSpPr>
          <p:cNvPr id="133" name="Group 132"/>
          <p:cNvGrpSpPr/>
          <p:nvPr/>
        </p:nvGrpSpPr>
        <p:grpSpPr>
          <a:xfrm>
            <a:off x="2895600" y="2438400"/>
            <a:ext cx="1524000" cy="685800"/>
            <a:chOff x="3276600" y="2362200"/>
            <a:chExt cx="1524000" cy="685800"/>
          </a:xfrm>
        </p:grpSpPr>
        <p:sp>
          <p:nvSpPr>
            <p:cNvPr id="58" name="Rounded Rectangle 57"/>
            <p:cNvSpPr/>
            <p:nvPr/>
          </p:nvSpPr>
          <p:spPr>
            <a:xfrm>
              <a:off x="3276600" y="2438400"/>
              <a:ext cx="1524000" cy="609600"/>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18" name="TextBox 117"/>
            <p:cNvSpPr txBox="1"/>
            <p:nvPr/>
          </p:nvSpPr>
          <p:spPr>
            <a:xfrm>
              <a:off x="3592989" y="2362200"/>
              <a:ext cx="902811"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Linear</a:t>
              </a:r>
            </a:p>
          </p:txBody>
        </p:sp>
        <p:sp>
          <p:nvSpPr>
            <p:cNvPr id="119" name="TextBox 118"/>
            <p:cNvSpPr txBox="1"/>
            <p:nvPr/>
          </p:nvSpPr>
          <p:spPr>
            <a:xfrm>
              <a:off x="3596465" y="2617113"/>
              <a:ext cx="97553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Bitmap</a:t>
              </a:r>
            </a:p>
          </p:txBody>
        </p:sp>
      </p:grpSp>
      <p:grpSp>
        <p:nvGrpSpPr>
          <p:cNvPr id="134" name="Group 133"/>
          <p:cNvGrpSpPr/>
          <p:nvPr/>
        </p:nvGrpSpPr>
        <p:grpSpPr>
          <a:xfrm>
            <a:off x="2895600" y="4545687"/>
            <a:ext cx="1524000" cy="712113"/>
            <a:chOff x="3276600" y="4469487"/>
            <a:chExt cx="1524000" cy="712113"/>
          </a:xfrm>
        </p:grpSpPr>
        <p:sp>
          <p:nvSpPr>
            <p:cNvPr id="62" name="Rounded Rectangle 61"/>
            <p:cNvSpPr/>
            <p:nvPr/>
          </p:nvSpPr>
          <p:spPr>
            <a:xfrm>
              <a:off x="3276600" y="4495800"/>
              <a:ext cx="1524000" cy="648075"/>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20" name="TextBox 119"/>
            <p:cNvSpPr txBox="1"/>
            <p:nvPr/>
          </p:nvSpPr>
          <p:spPr>
            <a:xfrm>
              <a:off x="3505200" y="4469487"/>
              <a:ext cx="1065216"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Texture</a:t>
              </a:r>
            </a:p>
          </p:txBody>
        </p:sp>
        <p:sp>
          <p:nvSpPr>
            <p:cNvPr id="121" name="TextBox 120"/>
            <p:cNvSpPr txBox="1"/>
            <p:nvPr/>
          </p:nvSpPr>
          <p:spPr>
            <a:xfrm>
              <a:off x="3697127" y="4750713"/>
              <a:ext cx="72247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Tiles</a:t>
              </a:r>
            </a:p>
          </p:txBody>
        </p:sp>
      </p:grpSp>
      <p:grpSp>
        <p:nvGrpSpPr>
          <p:cNvPr id="139" name="Group 138"/>
          <p:cNvGrpSpPr/>
          <p:nvPr/>
        </p:nvGrpSpPr>
        <p:grpSpPr>
          <a:xfrm>
            <a:off x="764768" y="4826913"/>
            <a:ext cx="1678965" cy="735687"/>
            <a:chOff x="1140435" y="4750713"/>
            <a:chExt cx="1678965" cy="735687"/>
          </a:xfrm>
        </p:grpSpPr>
        <p:sp>
          <p:nvSpPr>
            <p:cNvPr id="49" name="Rounded Rectangle 48"/>
            <p:cNvSpPr/>
            <p:nvPr/>
          </p:nvSpPr>
          <p:spPr>
            <a:xfrm>
              <a:off x="1143000" y="4803308"/>
              <a:ext cx="1676400" cy="683092"/>
            </a:xfrm>
            <a:prstGeom prst="roundRect">
              <a:avLst>
                <a:gd name="adj" fmla="val 7702"/>
              </a:avLst>
            </a:prstGeom>
            <a:solidFill>
              <a:srgbClr val="1F497D"/>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35" name="TextBox 134"/>
            <p:cNvSpPr txBox="1"/>
            <p:nvPr/>
          </p:nvSpPr>
          <p:spPr>
            <a:xfrm>
              <a:off x="1518264" y="4750713"/>
              <a:ext cx="92745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Gill Sans MT"/>
                  <a:ea typeface="+mn-ea"/>
                  <a:cs typeface="+mn-cs"/>
                </a:rPr>
                <a:t>Invoke</a:t>
              </a:r>
            </a:p>
          </p:txBody>
        </p:sp>
        <p:sp>
          <p:nvSpPr>
            <p:cNvPr id="136" name="TextBox 135"/>
            <p:cNvSpPr txBox="1"/>
            <p:nvPr/>
          </p:nvSpPr>
          <p:spPr>
            <a:xfrm>
              <a:off x="1140435" y="5029200"/>
              <a:ext cx="1642009"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FFFFFF"/>
                  </a:solidFill>
                  <a:effectLst/>
                  <a:uLnTx/>
                  <a:uFillTx/>
                  <a:latin typeface="Gill Sans MT"/>
                  <a:ea typeface="+mn-ea"/>
                  <a:cs typeface="+mn-cs"/>
                </a:rPr>
                <a:t>Compositing</a:t>
              </a:r>
            </a:p>
          </p:txBody>
        </p:sp>
      </p:grpSp>
      <p:grpSp>
        <p:nvGrpSpPr>
          <p:cNvPr id="141" name="Group 140"/>
          <p:cNvGrpSpPr/>
          <p:nvPr/>
        </p:nvGrpSpPr>
        <p:grpSpPr>
          <a:xfrm>
            <a:off x="5181598" y="3760113"/>
            <a:ext cx="1678965" cy="735687"/>
            <a:chOff x="1140435" y="4750713"/>
            <a:chExt cx="1678965" cy="735687"/>
          </a:xfrm>
        </p:grpSpPr>
        <p:sp>
          <p:nvSpPr>
            <p:cNvPr id="142" name="Rounded Rectangle 141"/>
            <p:cNvSpPr/>
            <p:nvPr/>
          </p:nvSpPr>
          <p:spPr>
            <a:xfrm>
              <a:off x="1143000" y="4803308"/>
              <a:ext cx="1676400" cy="683092"/>
            </a:xfrm>
            <a:prstGeom prst="roundRect">
              <a:avLst>
                <a:gd name="adj" fmla="val 7702"/>
              </a:avLst>
            </a:prstGeom>
            <a:solidFill>
              <a:srgbClr val="1F497D"/>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43" name="TextBox 142"/>
            <p:cNvSpPr txBox="1"/>
            <p:nvPr/>
          </p:nvSpPr>
          <p:spPr>
            <a:xfrm>
              <a:off x="1518264" y="4750713"/>
              <a:ext cx="92745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Gill Sans MT"/>
                  <a:ea typeface="+mn-ea"/>
                  <a:cs typeface="+mn-cs"/>
                </a:rPr>
                <a:t>Invoke</a:t>
              </a:r>
            </a:p>
          </p:txBody>
        </p:sp>
        <p:sp>
          <p:nvSpPr>
            <p:cNvPr id="144" name="TextBox 143"/>
            <p:cNvSpPr txBox="1"/>
            <p:nvPr/>
          </p:nvSpPr>
          <p:spPr>
            <a:xfrm>
              <a:off x="1140435" y="5029200"/>
              <a:ext cx="1642009"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FFFFFF"/>
                  </a:solidFill>
                  <a:effectLst/>
                  <a:uLnTx/>
                  <a:uFillTx/>
                  <a:latin typeface="Gill Sans MT"/>
                  <a:ea typeface="+mn-ea"/>
                  <a:cs typeface="+mn-cs"/>
                </a:rPr>
                <a:t>Compositing</a:t>
              </a:r>
            </a:p>
          </p:txBody>
        </p:sp>
      </p:grpSp>
      <p:grpSp>
        <p:nvGrpSpPr>
          <p:cNvPr id="145" name="Group 144"/>
          <p:cNvGrpSpPr/>
          <p:nvPr/>
        </p:nvGrpSpPr>
        <p:grpSpPr>
          <a:xfrm>
            <a:off x="7315198" y="2057400"/>
            <a:ext cx="1524000" cy="685800"/>
            <a:chOff x="3276600" y="2362200"/>
            <a:chExt cx="1524000" cy="685800"/>
          </a:xfrm>
        </p:grpSpPr>
        <p:sp>
          <p:nvSpPr>
            <p:cNvPr id="146" name="Rounded Rectangle 145"/>
            <p:cNvSpPr/>
            <p:nvPr/>
          </p:nvSpPr>
          <p:spPr>
            <a:xfrm>
              <a:off x="3276600" y="2438400"/>
              <a:ext cx="1524000" cy="609600"/>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47" name="TextBox 146"/>
            <p:cNvSpPr txBox="1"/>
            <p:nvPr/>
          </p:nvSpPr>
          <p:spPr>
            <a:xfrm>
              <a:off x="3592989" y="2362200"/>
              <a:ext cx="902811"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Linear</a:t>
              </a:r>
            </a:p>
          </p:txBody>
        </p:sp>
        <p:sp>
          <p:nvSpPr>
            <p:cNvPr id="148" name="TextBox 147"/>
            <p:cNvSpPr txBox="1"/>
            <p:nvPr/>
          </p:nvSpPr>
          <p:spPr>
            <a:xfrm>
              <a:off x="3596465" y="2617113"/>
              <a:ext cx="97553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Bitmap</a:t>
              </a:r>
            </a:p>
          </p:txBody>
        </p:sp>
      </p:grpSp>
      <p:grpSp>
        <p:nvGrpSpPr>
          <p:cNvPr id="153" name="Group 152"/>
          <p:cNvGrpSpPr/>
          <p:nvPr/>
        </p:nvGrpSpPr>
        <p:grpSpPr>
          <a:xfrm>
            <a:off x="7315198" y="3429000"/>
            <a:ext cx="1524000" cy="712113"/>
            <a:chOff x="3276600" y="4469487"/>
            <a:chExt cx="1524000" cy="712113"/>
          </a:xfrm>
        </p:grpSpPr>
        <p:sp>
          <p:nvSpPr>
            <p:cNvPr id="154" name="Rounded Rectangle 153"/>
            <p:cNvSpPr/>
            <p:nvPr/>
          </p:nvSpPr>
          <p:spPr>
            <a:xfrm>
              <a:off x="3276600" y="4495800"/>
              <a:ext cx="1524000" cy="648075"/>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55" name="TextBox 154"/>
            <p:cNvSpPr txBox="1"/>
            <p:nvPr/>
          </p:nvSpPr>
          <p:spPr>
            <a:xfrm>
              <a:off x="3505200" y="4469487"/>
              <a:ext cx="1065216"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Texture</a:t>
              </a:r>
            </a:p>
          </p:txBody>
        </p:sp>
        <p:sp>
          <p:nvSpPr>
            <p:cNvPr id="156" name="TextBox 155"/>
            <p:cNvSpPr txBox="1"/>
            <p:nvPr/>
          </p:nvSpPr>
          <p:spPr>
            <a:xfrm>
              <a:off x="3697127" y="4750713"/>
              <a:ext cx="72247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Tiles</a:t>
              </a:r>
            </a:p>
          </p:txBody>
        </p:sp>
      </p:grpSp>
      <p:grpSp>
        <p:nvGrpSpPr>
          <p:cNvPr id="80" name="Group 79"/>
          <p:cNvGrpSpPr/>
          <p:nvPr/>
        </p:nvGrpSpPr>
        <p:grpSpPr>
          <a:xfrm>
            <a:off x="457200" y="5334004"/>
            <a:ext cx="6172200" cy="1447796"/>
            <a:chOff x="331393" y="759953"/>
            <a:chExt cx="8255667" cy="770812"/>
          </a:xfrm>
        </p:grpSpPr>
        <p:sp>
          <p:nvSpPr>
            <p:cNvPr id="82" name="Rounded Rectangle 81"/>
            <p:cNvSpPr/>
            <p:nvPr/>
          </p:nvSpPr>
          <p:spPr bwMode="auto">
            <a:xfrm>
              <a:off x="331393" y="759953"/>
              <a:ext cx="8255667" cy="770812"/>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83" name="Rectangle 82"/>
            <p:cNvSpPr/>
            <p:nvPr/>
          </p:nvSpPr>
          <p:spPr>
            <a:xfrm>
              <a:off x="467797" y="800523"/>
              <a:ext cx="8119263" cy="63905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Major sources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data movement</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1)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poor</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data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locality</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2)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large</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rasterized bitmap size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e.g. 4MB</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a:t>
              </a:r>
            </a:p>
          </p:txBody>
        </p:sp>
      </p:grpSp>
      <p:sp>
        <p:nvSpPr>
          <p:cNvPr id="157" name="TextBox 156"/>
          <p:cNvSpPr txBox="1"/>
          <p:nvPr/>
        </p:nvSpPr>
        <p:spPr>
          <a:xfrm>
            <a:off x="2824733" y="3638352"/>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high</a:t>
            </a:r>
          </a:p>
        </p:txBody>
      </p:sp>
      <p:sp>
        <p:nvSpPr>
          <p:cNvPr id="67" name="TextBox 66"/>
          <p:cNvSpPr txBox="1"/>
          <p:nvPr/>
        </p:nvSpPr>
        <p:spPr>
          <a:xfrm rot="16200000">
            <a:off x="-276324" y="3457476"/>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prstClr val="black"/>
                </a:solidFill>
                <a:effectLst/>
                <a:uLnTx/>
                <a:uFillTx/>
                <a:latin typeface="Calibri"/>
                <a:ea typeface="+mn-ea"/>
                <a:cs typeface="+mn-cs"/>
              </a:rPr>
              <a:t>Texture Tiling</a:t>
            </a:r>
          </a:p>
        </p:txBody>
      </p:sp>
      <p:sp>
        <p:nvSpPr>
          <p:cNvPr id="69" name="Rectangle 68"/>
          <p:cNvSpPr/>
          <p:nvPr/>
        </p:nvSpPr>
        <p:spPr>
          <a:xfrm>
            <a:off x="0" y="5599093"/>
            <a:ext cx="9144000" cy="984885"/>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FFFFFF"/>
                </a:solidFill>
                <a:effectLst/>
                <a:uLnTx/>
                <a:uFillTx/>
                <a:latin typeface="Gill Sans MT"/>
                <a:ea typeface="+mn-ea"/>
                <a:cs typeface="+mn-cs"/>
              </a:rPr>
              <a:t>Texture tiling is a good candidate for</a:t>
            </a:r>
            <a:br>
              <a:rPr kumimoji="0" lang="en-US" sz="2900" b="1" i="0" u="none" strike="noStrike" kern="1200" cap="none" spc="0" normalizeH="0" baseline="0" noProof="0" dirty="0">
                <a:ln>
                  <a:noFill/>
                </a:ln>
                <a:solidFill>
                  <a:srgbClr val="FFFFFF"/>
                </a:solidFill>
                <a:effectLst/>
                <a:uLnTx/>
                <a:uFillTx/>
                <a:latin typeface="Gill Sans MT"/>
                <a:ea typeface="+mn-ea"/>
                <a:cs typeface="+mn-cs"/>
              </a:rPr>
            </a:br>
            <a:r>
              <a:rPr kumimoji="0" lang="en-US" sz="2900" b="1" i="0" u="none" strike="noStrike" kern="1200" cap="none" spc="0" normalizeH="0" baseline="0" noProof="0" dirty="0">
                <a:ln>
                  <a:noFill/>
                </a:ln>
                <a:solidFill>
                  <a:srgbClr val="FFFFFF"/>
                </a:solidFill>
                <a:effectLst/>
                <a:uLnTx/>
                <a:uFillTx/>
                <a:latin typeface="Gill Sans MT"/>
                <a:ea typeface="+mn-ea"/>
                <a:cs typeface="+mn-cs"/>
              </a:rPr>
              <a:t> PIM execution</a:t>
            </a:r>
          </a:p>
        </p:txBody>
      </p:sp>
    </p:spTree>
    <p:extLst>
      <p:ext uri="{BB962C8B-B14F-4D97-AF65-F5344CB8AC3E}">
        <p14:creationId xmlns:p14="http://schemas.microsoft.com/office/powerpoint/2010/main" val="376490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1"/>
                                        </p:tgtEl>
                                        <p:attrNameLst>
                                          <p:attrName>style.visibility</p:attrName>
                                        </p:attrNameLst>
                                      </p:cBhvr>
                                      <p:to>
                                        <p:strVal val="visible"/>
                                      </p:to>
                                    </p:set>
                                    <p:animEffect transition="in" filter="fade">
                                      <p:cBhvr>
                                        <p:cTn id="10" dur="500"/>
                                        <p:tgtEl>
                                          <p:spTgt spid="1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par>
                                <p:cTn id="20" presetID="10" presetClass="entr" presetSubtype="0" fill="hold" nodeType="withEffect">
                                  <p:stCondLst>
                                    <p:cond delay="0"/>
                                  </p:stCondLst>
                                  <p:childTnLst>
                                    <p:set>
                                      <p:cBhvr>
                                        <p:cTn id="21" dur="1" fill="hold">
                                          <p:stCondLst>
                                            <p:cond delay="0"/>
                                          </p:stCondLst>
                                        </p:cTn>
                                        <p:tgtEl>
                                          <p:spTgt spid="133"/>
                                        </p:tgtEl>
                                        <p:attrNameLst>
                                          <p:attrName>style.visibility</p:attrName>
                                        </p:attrNameLst>
                                      </p:cBhvr>
                                      <p:to>
                                        <p:strVal val="visible"/>
                                      </p:to>
                                    </p:set>
                                    <p:animEffect transition="in" filter="fade">
                                      <p:cBhvr>
                                        <p:cTn id="22" dur="500"/>
                                        <p:tgtEl>
                                          <p:spTgt spid="133"/>
                                        </p:tgtEl>
                                      </p:cBhvr>
                                    </p:animEffect>
                                  </p:childTnLst>
                                </p:cTn>
                              </p:par>
                            </p:childTnLst>
                          </p:cTn>
                        </p:par>
                        <p:par>
                          <p:cTn id="23" fill="hold">
                            <p:stCondLst>
                              <p:cond delay="1000"/>
                            </p:stCondLst>
                            <p:childTnLst>
                              <p:par>
                                <p:cTn id="24" presetID="10" presetClass="entr" presetSubtype="0" fill="hold" nodeType="afterEffect">
                                  <p:stCondLst>
                                    <p:cond delay="0"/>
                                  </p:stCondLst>
                                  <p:childTnLst>
                                    <p:set>
                                      <p:cBhvr>
                                        <p:cTn id="25" dur="1" fill="hold">
                                          <p:stCondLst>
                                            <p:cond delay="0"/>
                                          </p:stCondLst>
                                        </p:cTn>
                                        <p:tgtEl>
                                          <p:spTgt spid="139"/>
                                        </p:tgtEl>
                                        <p:attrNameLst>
                                          <p:attrName>style.visibility</p:attrName>
                                        </p:attrNameLst>
                                      </p:cBhvr>
                                      <p:to>
                                        <p:strVal val="visible"/>
                                      </p:to>
                                    </p:set>
                                    <p:animEffect transition="in" filter="fade">
                                      <p:cBhvr>
                                        <p:cTn id="26" dur="500"/>
                                        <p:tgtEl>
                                          <p:spTgt spid="13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par>
                                <p:cTn id="32" presetID="10" presetClass="entr" presetSubtype="0" fill="hold" nodeType="withEffect">
                                  <p:stCondLst>
                                    <p:cond delay="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500"/>
                                        <p:tgtEl>
                                          <p:spTgt spid="57"/>
                                        </p:tgtEl>
                                      </p:cBhvr>
                                    </p:animEffect>
                                  </p:childTnLst>
                                </p:cTn>
                              </p:par>
                              <p:par>
                                <p:cTn id="35" presetID="10" presetClass="entr" presetSubtype="0" fill="hold" nodeType="withEffect">
                                  <p:stCondLst>
                                    <p:cond delay="0"/>
                                  </p:stCondLst>
                                  <p:childTnLst>
                                    <p:set>
                                      <p:cBhvr>
                                        <p:cTn id="36" dur="1" fill="hold">
                                          <p:stCondLst>
                                            <p:cond delay="0"/>
                                          </p:stCondLst>
                                        </p:cTn>
                                        <p:tgtEl>
                                          <p:spTgt spid="61"/>
                                        </p:tgtEl>
                                        <p:attrNameLst>
                                          <p:attrName>style.visibility</p:attrName>
                                        </p:attrNameLst>
                                      </p:cBhvr>
                                      <p:to>
                                        <p:strVal val="visible"/>
                                      </p:to>
                                    </p:set>
                                    <p:animEffect transition="in" filter="fade">
                                      <p:cBhvr>
                                        <p:cTn id="37" dur="500"/>
                                        <p:tgtEl>
                                          <p:spTgt spid="61"/>
                                        </p:tgtEl>
                                      </p:cBhvr>
                                    </p:animEffect>
                                  </p:childTnLst>
                                </p:cTn>
                              </p:par>
                              <p:par>
                                <p:cTn id="38" presetID="10" presetClass="entr" presetSubtype="0" fill="hold" nodeType="withEffect">
                                  <p:stCondLst>
                                    <p:cond delay="0"/>
                                  </p:stCondLst>
                                  <p:childTnLst>
                                    <p:set>
                                      <p:cBhvr>
                                        <p:cTn id="39" dur="1" fill="hold">
                                          <p:stCondLst>
                                            <p:cond delay="0"/>
                                          </p:stCondLst>
                                        </p:cTn>
                                        <p:tgtEl>
                                          <p:spTgt spid="134"/>
                                        </p:tgtEl>
                                        <p:attrNameLst>
                                          <p:attrName>style.visibility</p:attrName>
                                        </p:attrNameLst>
                                      </p:cBhvr>
                                      <p:to>
                                        <p:strVal val="visible"/>
                                      </p:to>
                                    </p:set>
                                    <p:animEffect transition="in" filter="fade">
                                      <p:cBhvr>
                                        <p:cTn id="40" dur="500"/>
                                        <p:tgtEl>
                                          <p:spTgt spid="134"/>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fade">
                                      <p:cBhvr>
                                        <p:cTn id="44" dur="500"/>
                                        <p:tgtEl>
                                          <p:spTgt spid="51"/>
                                        </p:tgtEl>
                                      </p:cBhvr>
                                    </p:animEffect>
                                  </p:childTnLst>
                                </p:cTn>
                              </p:par>
                            </p:childTnLst>
                          </p:cTn>
                        </p:par>
                        <p:par>
                          <p:cTn id="45" fill="hold">
                            <p:stCondLst>
                              <p:cond delay="1000"/>
                            </p:stCondLst>
                            <p:childTnLst>
                              <p:par>
                                <p:cTn id="46" presetID="10" presetClass="entr" presetSubtype="0" fill="hold" grpId="0" nodeType="afterEffect">
                                  <p:stCondLst>
                                    <p:cond delay="0"/>
                                  </p:stCondLst>
                                  <p:childTnLst>
                                    <p:set>
                                      <p:cBhvr>
                                        <p:cTn id="47" dur="1" fill="hold">
                                          <p:stCondLst>
                                            <p:cond delay="0"/>
                                          </p:stCondLst>
                                        </p:cTn>
                                        <p:tgtEl>
                                          <p:spTgt spid="67"/>
                                        </p:tgtEl>
                                        <p:attrNameLst>
                                          <p:attrName>style.visibility</p:attrName>
                                        </p:attrNameLst>
                                      </p:cBhvr>
                                      <p:to>
                                        <p:strVal val="visible"/>
                                      </p:to>
                                    </p:set>
                                    <p:animEffect transition="in" filter="fade">
                                      <p:cBhvr>
                                        <p:cTn id="48" dur="500"/>
                                        <p:tgtEl>
                                          <p:spTgt spid="6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57"/>
                                        </p:tgtEl>
                                        <p:attrNameLst>
                                          <p:attrName>style.visibility</p:attrName>
                                        </p:attrNameLst>
                                      </p:cBhvr>
                                      <p:to>
                                        <p:strVal val="visible"/>
                                      </p:to>
                                    </p:set>
                                    <p:animEffect transition="in" filter="fade">
                                      <p:cBhvr>
                                        <p:cTn id="53" dur="500"/>
                                        <p:tgtEl>
                                          <p:spTgt spid="15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63"/>
                                        </p:tgtEl>
                                        <p:attrNameLst>
                                          <p:attrName>style.visibility</p:attrName>
                                        </p:attrNameLst>
                                      </p:cBhvr>
                                      <p:to>
                                        <p:strVal val="visible"/>
                                      </p:to>
                                    </p:set>
                                    <p:animEffect transition="in" filter="fade">
                                      <p:cBhvr>
                                        <p:cTn id="56" dur="500"/>
                                        <p:tgtEl>
                                          <p:spTgt spid="63"/>
                                        </p:tgtEl>
                                      </p:cBhvr>
                                    </p:animEffect>
                                  </p:childTnLst>
                                </p:cTn>
                              </p:par>
                            </p:childTnLst>
                          </p:cTn>
                        </p:par>
                        <p:par>
                          <p:cTn id="57" fill="hold">
                            <p:stCondLst>
                              <p:cond delay="500"/>
                            </p:stCondLst>
                            <p:childTnLst>
                              <p:par>
                                <p:cTn id="58" presetID="10" presetClass="entr" presetSubtype="0" fill="hold" nodeType="afterEffect">
                                  <p:stCondLst>
                                    <p:cond delay="0"/>
                                  </p:stCondLst>
                                  <p:childTnLst>
                                    <p:set>
                                      <p:cBhvr>
                                        <p:cTn id="59" dur="1" fill="hold">
                                          <p:stCondLst>
                                            <p:cond delay="0"/>
                                          </p:stCondLst>
                                        </p:cTn>
                                        <p:tgtEl>
                                          <p:spTgt spid="80"/>
                                        </p:tgtEl>
                                        <p:attrNameLst>
                                          <p:attrName>style.visibility</p:attrName>
                                        </p:attrNameLst>
                                      </p:cBhvr>
                                      <p:to>
                                        <p:strVal val="visible"/>
                                      </p:to>
                                    </p:set>
                                    <p:animEffect transition="in" filter="fade">
                                      <p:cBhvr>
                                        <p:cTn id="60" dur="500"/>
                                        <p:tgtEl>
                                          <p:spTgt spid="8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nodeType="clickEffect">
                                  <p:stCondLst>
                                    <p:cond delay="0"/>
                                  </p:stCondLst>
                                  <p:childTnLst>
                                    <p:animEffect transition="out" filter="fade">
                                      <p:cBhvr>
                                        <p:cTn id="64" dur="500"/>
                                        <p:tgtEl>
                                          <p:spTgt spid="80"/>
                                        </p:tgtEl>
                                      </p:cBhvr>
                                    </p:animEffect>
                                    <p:set>
                                      <p:cBhvr>
                                        <p:cTn id="65" dur="1" fill="hold">
                                          <p:stCondLst>
                                            <p:cond delay="499"/>
                                          </p:stCondLst>
                                        </p:cTn>
                                        <p:tgtEl>
                                          <p:spTgt spid="80"/>
                                        </p:tgtEl>
                                        <p:attrNameLst>
                                          <p:attrName>style.visibility</p:attrName>
                                        </p:attrNameLst>
                                      </p:cBhvr>
                                      <p:to>
                                        <p:strVal val="hidden"/>
                                      </p:to>
                                    </p:set>
                                  </p:childTnLst>
                                </p:cTn>
                              </p:par>
                            </p:childTnLst>
                          </p:cTn>
                        </p:par>
                        <p:par>
                          <p:cTn id="66" fill="hold">
                            <p:stCondLst>
                              <p:cond delay="500"/>
                            </p:stCondLst>
                            <p:childTnLst>
                              <p:par>
                                <p:cTn id="67" presetID="10" presetClass="entr" presetSubtype="0" fill="hold" nodeType="after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500"/>
                                        <p:tgtEl>
                                          <p:spTgt spid="11"/>
                                        </p:tgtEl>
                                      </p:cBhvr>
                                    </p:animEffect>
                                  </p:childTnLst>
                                </p:cTn>
                              </p:par>
                            </p:childTnLst>
                          </p:cTn>
                        </p:par>
                        <p:par>
                          <p:cTn id="70" fill="hold">
                            <p:stCondLst>
                              <p:cond delay="1000"/>
                            </p:stCondLst>
                            <p:childTnLst>
                              <p:par>
                                <p:cTn id="71" presetID="10"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Effect transition="in" filter="fade">
                                      <p:cBhvr>
                                        <p:cTn id="73" dur="500"/>
                                        <p:tgtEl>
                                          <p:spTgt spid="53"/>
                                        </p:tgtEl>
                                      </p:cBhvr>
                                    </p:animEffect>
                                  </p:childTnLst>
                                </p:cTn>
                              </p:par>
                              <p:par>
                                <p:cTn id="74" presetID="10" presetClass="entr" presetSubtype="0" fill="hold" nodeType="withEffect">
                                  <p:stCondLst>
                                    <p:cond delay="0"/>
                                  </p:stCondLst>
                                  <p:childTnLst>
                                    <p:set>
                                      <p:cBhvr>
                                        <p:cTn id="75" dur="1" fill="hold">
                                          <p:stCondLst>
                                            <p:cond delay="0"/>
                                          </p:stCondLst>
                                        </p:cTn>
                                        <p:tgtEl>
                                          <p:spTgt spid="141"/>
                                        </p:tgtEl>
                                        <p:attrNameLst>
                                          <p:attrName>style.visibility</p:attrName>
                                        </p:attrNameLst>
                                      </p:cBhvr>
                                      <p:to>
                                        <p:strVal val="visible"/>
                                      </p:to>
                                    </p:set>
                                    <p:animEffect transition="in" filter="fade">
                                      <p:cBhvr>
                                        <p:cTn id="76" dur="500"/>
                                        <p:tgtEl>
                                          <p:spTgt spid="14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54"/>
                                        </p:tgtEl>
                                        <p:attrNameLst>
                                          <p:attrName>style.visibility</p:attrName>
                                        </p:attrNameLst>
                                      </p:cBhvr>
                                      <p:to>
                                        <p:strVal val="visible"/>
                                      </p:to>
                                    </p:set>
                                    <p:animEffect transition="in" filter="fade">
                                      <p:cBhvr>
                                        <p:cTn id="81" dur="500"/>
                                        <p:tgtEl>
                                          <p:spTgt spid="54"/>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5"/>
                                        </p:tgtEl>
                                        <p:attrNameLst>
                                          <p:attrName>style.visibility</p:attrName>
                                        </p:attrNameLst>
                                      </p:cBhvr>
                                      <p:to>
                                        <p:strVal val="visible"/>
                                      </p:to>
                                    </p:set>
                                    <p:animEffect transition="in" filter="fade">
                                      <p:cBhvr>
                                        <p:cTn id="84" dur="500"/>
                                        <p:tgtEl>
                                          <p:spTgt spid="65"/>
                                        </p:tgtEl>
                                      </p:cBhvr>
                                    </p:animEffect>
                                  </p:childTnLst>
                                </p:cTn>
                              </p:par>
                              <p:par>
                                <p:cTn id="85" presetID="10" presetClass="entr" presetSubtype="0" fill="hold" nodeType="withEffect">
                                  <p:stCondLst>
                                    <p:cond delay="0"/>
                                  </p:stCondLst>
                                  <p:childTnLst>
                                    <p:set>
                                      <p:cBhvr>
                                        <p:cTn id="86" dur="1" fill="hold">
                                          <p:stCondLst>
                                            <p:cond delay="0"/>
                                          </p:stCondLst>
                                        </p:cTn>
                                        <p:tgtEl>
                                          <p:spTgt spid="145"/>
                                        </p:tgtEl>
                                        <p:attrNameLst>
                                          <p:attrName>style.visibility</p:attrName>
                                        </p:attrNameLst>
                                      </p:cBhvr>
                                      <p:to>
                                        <p:strVal val="visible"/>
                                      </p:to>
                                    </p:set>
                                    <p:animEffect transition="in" filter="fade">
                                      <p:cBhvr>
                                        <p:cTn id="87" dur="500"/>
                                        <p:tgtEl>
                                          <p:spTgt spid="145"/>
                                        </p:tgtEl>
                                      </p:cBhvr>
                                    </p:animEffect>
                                  </p:childTnLst>
                                </p:cTn>
                              </p:par>
                            </p:childTnLst>
                          </p:cTn>
                        </p:par>
                        <p:par>
                          <p:cTn id="88" fill="hold">
                            <p:stCondLst>
                              <p:cond delay="500"/>
                            </p:stCondLst>
                            <p:childTnLst>
                              <p:par>
                                <p:cTn id="89" presetID="10" presetClass="entr" presetSubtype="0" fill="hold" grpId="0" nodeType="afterEffect">
                                  <p:stCondLst>
                                    <p:cond delay="0"/>
                                  </p:stCondLst>
                                  <p:childTnLst>
                                    <p:set>
                                      <p:cBhvr>
                                        <p:cTn id="90" dur="1" fill="hold">
                                          <p:stCondLst>
                                            <p:cond delay="0"/>
                                          </p:stCondLst>
                                        </p:cTn>
                                        <p:tgtEl>
                                          <p:spTgt spid="59"/>
                                        </p:tgtEl>
                                        <p:attrNameLst>
                                          <p:attrName>style.visibility</p:attrName>
                                        </p:attrNameLst>
                                      </p:cBhvr>
                                      <p:to>
                                        <p:strVal val="visible"/>
                                      </p:to>
                                    </p:set>
                                    <p:animEffect transition="in" filter="fade">
                                      <p:cBhvr>
                                        <p:cTn id="91" dur="500"/>
                                        <p:tgtEl>
                                          <p:spTgt spid="59"/>
                                        </p:tgtEl>
                                      </p:cBhvr>
                                    </p:animEffect>
                                  </p:childTnLst>
                                </p:cTn>
                              </p:par>
                              <p:par>
                                <p:cTn id="92" presetID="10" presetClass="entr" presetSubtype="0" fill="hold" nodeType="withEffect">
                                  <p:stCondLst>
                                    <p:cond delay="0"/>
                                  </p:stCondLst>
                                  <p:childTnLst>
                                    <p:set>
                                      <p:cBhvr>
                                        <p:cTn id="93" dur="1" fill="hold">
                                          <p:stCondLst>
                                            <p:cond delay="0"/>
                                          </p:stCondLst>
                                        </p:cTn>
                                        <p:tgtEl>
                                          <p:spTgt spid="153"/>
                                        </p:tgtEl>
                                        <p:attrNameLst>
                                          <p:attrName>style.visibility</p:attrName>
                                        </p:attrNameLst>
                                      </p:cBhvr>
                                      <p:to>
                                        <p:strVal val="visible"/>
                                      </p:to>
                                    </p:set>
                                    <p:animEffect transition="in" filter="fade">
                                      <p:cBhvr>
                                        <p:cTn id="94" dur="500"/>
                                        <p:tgtEl>
                                          <p:spTgt spid="153"/>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69"/>
                                        </p:tgtEl>
                                        <p:attrNameLst>
                                          <p:attrName>style.visibility</p:attrName>
                                        </p:attrNameLst>
                                      </p:cBhvr>
                                      <p:to>
                                        <p:strVal val="visible"/>
                                      </p:to>
                                    </p:set>
                                    <p:animEffect transition="in" filter="fade">
                                      <p:cBhvr>
                                        <p:cTn id="99"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51" grpId="0" animBg="1"/>
      <p:bldP spid="63" grpId="0"/>
      <p:bldP spid="53" grpId="0" animBg="1"/>
      <p:bldP spid="59" grpId="0" animBg="1"/>
      <p:bldP spid="65" grpId="0"/>
      <p:bldP spid="111" grpId="0"/>
      <p:bldP spid="157" grpId="0"/>
      <p:bldP spid="67" grpId="0"/>
      <p:bldP spid="69" grpId="0" animBg="1"/>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9753600" cy="914400"/>
          </a:xfrm>
        </p:spPr>
        <p:txBody>
          <a:bodyPr/>
          <a:lstStyle/>
          <a:p>
            <a:r>
              <a:rPr lang="en-US" sz="3200" dirty="0"/>
              <a:t>Can We Implement Texture Tiling in PIM Logic?</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15" name="Picture 14"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73" name="Rectangle 72"/>
          <p:cNvSpPr/>
          <p:nvPr/>
        </p:nvSpPr>
        <p:spPr>
          <a:xfrm>
            <a:off x="0" y="2017693"/>
            <a:ext cx="9143999"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Gill Sans MT"/>
                <a:ea typeface="+mn-ea"/>
                <a:cs typeface="+mn-cs"/>
              </a:rPr>
              <a:t>Requires simple primitives: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memcopy</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bitwise operations</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simple</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 arithmetic operations</a:t>
            </a:r>
          </a:p>
        </p:txBody>
      </p:sp>
      <p:sp>
        <p:nvSpPr>
          <p:cNvPr id="74" name="Rounded Rectangle 73"/>
          <p:cNvSpPr/>
          <p:nvPr/>
        </p:nvSpPr>
        <p:spPr>
          <a:xfrm>
            <a:off x="1066800" y="3505200"/>
            <a:ext cx="2133600" cy="7620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sp>
        <p:nvSpPr>
          <p:cNvPr id="75" name="Rounded Rectangle 74"/>
          <p:cNvSpPr/>
          <p:nvPr/>
        </p:nvSpPr>
        <p:spPr>
          <a:xfrm>
            <a:off x="5638800" y="3505200"/>
            <a:ext cx="2209800" cy="7620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3581400" y="1173691"/>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Texture Tiling</a:t>
            </a:r>
          </a:p>
        </p:txBody>
      </p:sp>
      <p:cxnSp>
        <p:nvCxnSpPr>
          <p:cNvPr id="26" name="Straight Arrow Connector 25"/>
          <p:cNvCxnSpPr/>
          <p:nvPr/>
        </p:nvCxnSpPr>
        <p:spPr>
          <a:xfrm>
            <a:off x="1981200" y="1630891"/>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1524000" y="1097491"/>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Linear Bitmap</a:t>
            </a:r>
          </a:p>
        </p:txBody>
      </p:sp>
      <p:cxnSp>
        <p:nvCxnSpPr>
          <p:cNvPr id="37" name="Straight Arrow Connector 36"/>
          <p:cNvCxnSpPr/>
          <p:nvPr/>
        </p:nvCxnSpPr>
        <p:spPr>
          <a:xfrm>
            <a:off x="5486400" y="1707091"/>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5410200" y="1173691"/>
            <a:ext cx="1828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Tiled Texture</a:t>
            </a:r>
          </a:p>
        </p:txBody>
      </p:sp>
      <p:sp>
        <p:nvSpPr>
          <p:cNvPr id="10" name="Rectangle 9"/>
          <p:cNvSpPr/>
          <p:nvPr/>
        </p:nvSpPr>
        <p:spPr>
          <a:xfrm>
            <a:off x="381000" y="4426803"/>
            <a:ext cx="34290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9.4%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area available for PIM logic</a:t>
            </a:r>
            <a:endParaRPr kumimoji="0" lang="en-US" sz="2400" b="1" i="0" u="none" strike="noStrike" kern="1200" cap="none" spc="0" normalizeH="0" baseline="30000" noProof="0" dirty="0">
              <a:ln>
                <a:noFill/>
              </a:ln>
              <a:solidFill>
                <a:prstClr val="black"/>
              </a:solidFill>
              <a:effectLst/>
              <a:uLnTx/>
              <a:uFillTx/>
              <a:latin typeface="Gill Sans MT"/>
              <a:ea typeface="+mn-ea"/>
              <a:cs typeface="+mn-cs"/>
            </a:endParaRPr>
          </a:p>
        </p:txBody>
      </p:sp>
      <p:sp>
        <p:nvSpPr>
          <p:cNvPr id="11" name="Rectangle 10"/>
          <p:cNvSpPr/>
          <p:nvPr/>
        </p:nvSpPr>
        <p:spPr>
          <a:xfrm>
            <a:off x="5029200" y="4503003"/>
            <a:ext cx="35814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7.1%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area available for PIM logic</a:t>
            </a:r>
            <a:endParaRPr kumimoji="0" lang="en-US" sz="2400" b="1" i="0" u="none" strike="noStrike" kern="1200" cap="none" spc="0" normalizeH="0" baseline="30000" noProof="0" dirty="0">
              <a:ln>
                <a:noFill/>
              </a:ln>
              <a:solidFill>
                <a:prstClr val="black"/>
              </a:solidFill>
              <a:effectLst/>
              <a:uLnTx/>
              <a:uFillTx/>
              <a:latin typeface="Gill Sans MT"/>
              <a:ea typeface="+mn-ea"/>
              <a:cs typeface="+mn-cs"/>
            </a:endParaRPr>
          </a:p>
        </p:txBody>
      </p:sp>
      <p:sp>
        <p:nvSpPr>
          <p:cNvPr id="17" name="Rectangle 16"/>
          <p:cNvSpPr/>
          <p:nvPr/>
        </p:nvSpPr>
        <p:spPr>
          <a:xfrm>
            <a:off x="0" y="5399782"/>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PIM core and PIM accelerator are feasible to implement in-memory Texture Tiling</a:t>
            </a:r>
          </a:p>
        </p:txBody>
      </p:sp>
    </p:spTree>
    <p:extLst>
      <p:ext uri="{BB962C8B-B14F-4D97-AF65-F5344CB8AC3E}">
        <p14:creationId xmlns:p14="http://schemas.microsoft.com/office/powerpoint/2010/main" val="1117595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par>
                                <p:cTn id="14" presetID="10" presetClass="entr" presetSubtype="0" fill="hold" nodeType="with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5"/>
                                        </p:tgtEl>
                                        <p:attrNameLst>
                                          <p:attrName>style.visibility</p:attrName>
                                        </p:attrNameLst>
                                      </p:cBhvr>
                                      <p:to>
                                        <p:strVal val="visible"/>
                                      </p:to>
                                    </p:set>
                                    <p:animEffect transition="in" filter="fade">
                                      <p:cBhvr>
                                        <p:cTn id="30" dur="500"/>
                                        <p:tgtEl>
                                          <p:spTgt spid="75"/>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P spid="75" grpId="0" animBg="1"/>
      <p:bldP spid="25" grpId="0" animBg="1"/>
      <p:bldP spid="35" grpId="0"/>
      <p:bldP spid="38" grpId="0"/>
      <p:bldP spid="10" grpId="0"/>
      <p:bldP spid="11" grpId="0"/>
      <p:bldP spid="17" grpId="0" animBg="1"/>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Color </a:t>
            </a:r>
            <a:r>
              <a:rPr lang="en-US" dirty="0" err="1"/>
              <a:t>Blitting</a:t>
            </a:r>
            <a:r>
              <a:rPr lang="en-US" dirty="0"/>
              <a:t> Analysis</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0" y="2362200"/>
            <a:ext cx="9144000" cy="98488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Color </a:t>
            </a:r>
            <a:r>
              <a:rPr kumimoji="0" lang="en-US" sz="2900" b="1" i="0" u="none" strike="noStrike" kern="1200" cap="none" spc="0" normalizeH="0" baseline="0" noProof="0" dirty="0" err="1">
                <a:ln>
                  <a:noFill/>
                </a:ln>
                <a:solidFill>
                  <a:srgbClr val="1F497D"/>
                </a:solidFill>
                <a:effectLst/>
                <a:uLnTx/>
                <a:uFillTx/>
                <a:latin typeface="Gill Sans MT"/>
                <a:ea typeface="+mn-ea"/>
                <a:cs typeface="+mn-cs"/>
              </a:rPr>
              <a:t>blitting</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is a good candidate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black"/>
                </a:solidFill>
                <a:effectLst/>
                <a:uLnTx/>
                <a:uFillTx/>
                <a:latin typeface="Gill Sans MT"/>
                <a:ea typeface="+mn-ea"/>
                <a:cs typeface="+mn-cs"/>
              </a:rPr>
              <a:t>for </a:t>
            </a:r>
            <a:r>
              <a:rPr kumimoji="0" lang="en-US" sz="2900" b="1" i="0" u="none" strike="noStrike" kern="1200" cap="none" spc="0" normalizeH="0" baseline="0" noProof="0" dirty="0">
                <a:ln>
                  <a:noFill/>
                </a:ln>
                <a:solidFill>
                  <a:srgbClr val="006600"/>
                </a:solidFill>
                <a:effectLst/>
                <a:uLnTx/>
                <a:uFillTx/>
                <a:latin typeface="Gill Sans MT"/>
                <a:ea typeface="+mn-ea"/>
                <a:cs typeface="+mn-cs"/>
              </a:rPr>
              <a:t>PIM execution </a:t>
            </a:r>
          </a:p>
        </p:txBody>
      </p:sp>
      <p:sp>
        <p:nvSpPr>
          <p:cNvPr id="14" name="Rectangle 13"/>
          <p:cNvSpPr/>
          <p:nvPr/>
        </p:nvSpPr>
        <p:spPr>
          <a:xfrm>
            <a:off x="0" y="4927937"/>
            <a:ext cx="9144000" cy="1015663"/>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Gill Sans MT"/>
                <a:ea typeface="+mn-ea"/>
                <a:cs typeface="+mn-cs"/>
              </a:rPr>
              <a:t>It is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feasible </a:t>
            </a:r>
            <a:r>
              <a:rPr kumimoji="0" lang="en-US" sz="3000" b="1" i="0" u="none" strike="noStrike" kern="1200" cap="none" spc="0" normalizeH="0" baseline="0" noProof="0" dirty="0">
                <a:ln>
                  <a:noFill/>
                </a:ln>
                <a:solidFill>
                  <a:prstClr val="black"/>
                </a:solidFill>
                <a:effectLst/>
                <a:uLnTx/>
                <a:uFillTx/>
                <a:latin typeface="Gill Sans MT"/>
                <a:ea typeface="+mn-ea"/>
                <a:cs typeface="+mn-cs"/>
              </a:rPr>
              <a:t>to implement </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color </a:t>
            </a:r>
            <a:r>
              <a:rPr kumimoji="0" lang="en-US" sz="3000" b="1" i="0" u="none" strike="noStrike" kern="1200" cap="none" spc="0" normalizeH="0" baseline="0" noProof="0" dirty="0" err="1">
                <a:ln>
                  <a:noFill/>
                </a:ln>
                <a:solidFill>
                  <a:srgbClr val="1F497D"/>
                </a:solidFill>
                <a:effectLst/>
                <a:uLnTx/>
                <a:uFillTx/>
                <a:latin typeface="Gill Sans MT"/>
                <a:ea typeface="+mn-ea"/>
                <a:cs typeface="+mn-cs"/>
              </a:rPr>
              <a:t>blitting</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br>
              <a:rPr kumimoji="0" lang="en-US" sz="3000" b="1" i="0" u="none" strike="noStrike" kern="1200" cap="none" spc="0" normalizeH="0" baseline="0" noProof="0" dirty="0">
                <a:ln>
                  <a:noFill/>
                </a:ln>
                <a:solidFill>
                  <a:srgbClr val="1F497D"/>
                </a:solidFill>
                <a:effectLst/>
                <a:uLnTx/>
                <a:uFillTx/>
                <a:latin typeface="Gill Sans MT"/>
                <a:ea typeface="+mn-ea"/>
                <a:cs typeface="+mn-cs"/>
              </a:rPr>
            </a:br>
            <a:r>
              <a:rPr kumimoji="0" lang="en-US" sz="3000" b="1" i="0" u="none" strike="noStrike" kern="1200" cap="none" spc="0" normalizeH="0" baseline="0" noProof="0" dirty="0">
                <a:ln>
                  <a:noFill/>
                </a:ln>
                <a:solidFill>
                  <a:prstClr val="black"/>
                </a:solidFill>
                <a:effectLst/>
                <a:uLnTx/>
                <a:uFillTx/>
                <a:latin typeface="Gill Sans MT"/>
                <a:ea typeface="+mn-ea"/>
                <a:cs typeface="+mn-cs"/>
              </a:rPr>
              <a:t>in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PIM core </a:t>
            </a:r>
            <a:r>
              <a:rPr kumimoji="0" lang="en-US" sz="30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PIM accelerator</a:t>
            </a:r>
          </a:p>
        </p:txBody>
      </p:sp>
      <p:sp>
        <p:nvSpPr>
          <p:cNvPr id="8" name="Rectangle 7"/>
          <p:cNvSpPr/>
          <p:nvPr/>
        </p:nvSpPr>
        <p:spPr>
          <a:xfrm>
            <a:off x="-990600" y="1143000"/>
            <a:ext cx="11201400" cy="492443"/>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Generates a large amount of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18" name="Rectangle 17"/>
          <p:cNvSpPr/>
          <p:nvPr/>
        </p:nvSpPr>
        <p:spPr>
          <a:xfrm>
            <a:off x="457200" y="3660338"/>
            <a:ext cx="8305800" cy="129266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Requires </a:t>
            </a:r>
            <a:r>
              <a:rPr kumimoji="0" lang="en-US" sz="2600" b="1" i="0" u="none" strike="noStrike" kern="1200" cap="none" spc="0" normalizeH="0" baseline="0" noProof="0" dirty="0">
                <a:ln>
                  <a:noFill/>
                </a:ln>
                <a:solidFill>
                  <a:srgbClr val="006600"/>
                </a:solidFill>
                <a:effectLst/>
                <a:uLnTx/>
                <a:uFillTx/>
                <a:latin typeface="Gill Sans MT"/>
                <a:ea typeface="+mn-ea"/>
                <a:cs typeface="+mn-cs"/>
              </a:rPr>
              <a:t>low-cost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operations: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Memset</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simple arithmetic</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shift operations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7" name="Rectangle 6"/>
          <p:cNvSpPr/>
          <p:nvPr/>
        </p:nvSpPr>
        <p:spPr>
          <a:xfrm>
            <a:off x="-76200" y="1626513"/>
            <a:ext cx="9067800" cy="430887"/>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Accounts for </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19.1%</a:t>
            </a:r>
            <a:r>
              <a:rPr kumimoji="0" lang="en-US" sz="2200" b="1" i="0" u="none" strike="noStrike" kern="1200" cap="none" spc="0" normalizeH="0" baseline="0" noProof="0" dirty="0">
                <a:ln>
                  <a:noFill/>
                </a:ln>
                <a:solidFill>
                  <a:srgbClr val="000000"/>
                </a:solidFill>
                <a:effectLst/>
                <a:uLnTx/>
                <a:uFillTx/>
                <a:latin typeface="Gill Sans MT"/>
                <a:ea typeface="+mn-ea"/>
                <a:cs typeface="+mn-cs"/>
              </a:rPr>
              <a:t> of the </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total system energy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during</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scrolling</a:t>
            </a:r>
          </a:p>
        </p:txBody>
      </p:sp>
    </p:spTree>
    <p:extLst>
      <p:ext uri="{BB962C8B-B14F-4D97-AF65-F5344CB8AC3E}">
        <p14:creationId xmlns:p14="http://schemas.microsoft.com/office/powerpoint/2010/main" val="984480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par>
                          <p:cTn id="21"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P spid="8" grpId="0"/>
      <p:bldP spid="18" grpId="0"/>
      <p:bldP spid="7" grpId="0"/>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Scrolling Wrap Up</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25</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0" y="1219200"/>
            <a:ext cx="9144000"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account for</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a significant portion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41.9%</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of energy consumption</a:t>
            </a:r>
            <a:endParaRPr kumimoji="0" lang="en-US" sz="28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11" name="Rectangle 10"/>
          <p:cNvSpPr/>
          <p:nvPr/>
        </p:nvSpPr>
        <p:spPr>
          <a:xfrm>
            <a:off x="1219200" y="2514600"/>
            <a:ext cx="68580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goes to</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data movement generated by these functions</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cxnSp>
        <p:nvCxnSpPr>
          <p:cNvPr id="12" name="Straight Arrow Connector 11"/>
          <p:cNvCxnSpPr/>
          <p:nvPr/>
        </p:nvCxnSpPr>
        <p:spPr>
          <a:xfrm>
            <a:off x="4572000" y="2209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0" y="3657600"/>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Both functions can benefit significantly </a:t>
            </a:r>
            <a:br>
              <a:rPr kumimoji="0" lang="en-US" sz="3000" b="1" i="0" u="none" strike="noStrike" kern="1200" cap="none" spc="0" normalizeH="0" baseline="0" noProof="0" dirty="0">
                <a:ln>
                  <a:noFill/>
                </a:ln>
                <a:solidFill>
                  <a:prstClr val="white"/>
                </a:solidFill>
                <a:effectLst/>
                <a:uLnTx/>
                <a:uFillTx/>
                <a:latin typeface="Gill Sans MT"/>
                <a:ea typeface="+mn-ea"/>
                <a:cs typeface="+mn-cs"/>
              </a:rPr>
            </a:br>
            <a:r>
              <a:rPr kumimoji="0" lang="en-US" sz="3000" b="1" i="0" u="none" strike="noStrike" kern="1200" cap="none" spc="0" normalizeH="0" baseline="0" noProof="0" dirty="0">
                <a:ln>
                  <a:noFill/>
                </a:ln>
                <a:solidFill>
                  <a:prstClr val="white"/>
                </a:solidFill>
                <a:effectLst/>
                <a:uLnTx/>
                <a:uFillTx/>
                <a:latin typeface="Gill Sans MT"/>
                <a:ea typeface="+mn-ea"/>
                <a:cs typeface="+mn-cs"/>
              </a:rPr>
              <a:t>from PIM execution</a:t>
            </a:r>
          </a:p>
        </p:txBody>
      </p:sp>
      <p:sp>
        <p:nvSpPr>
          <p:cNvPr id="15" name="Rectangle 14"/>
          <p:cNvSpPr/>
          <p:nvPr/>
        </p:nvSpPr>
        <p:spPr>
          <a:xfrm>
            <a:off x="0" y="5156537"/>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    Both functions are feasible to implement </a:t>
            </a:r>
            <a:br>
              <a:rPr kumimoji="0" lang="en-US" sz="3000" b="1" i="0" u="none" strike="noStrike" kern="1200" cap="none" spc="0" normalizeH="0" baseline="0" noProof="0" dirty="0">
                <a:ln>
                  <a:noFill/>
                </a:ln>
                <a:solidFill>
                  <a:prstClr val="white"/>
                </a:solidFill>
                <a:effectLst/>
                <a:uLnTx/>
                <a:uFillTx/>
                <a:latin typeface="Gill Sans MT"/>
                <a:ea typeface="+mn-ea"/>
                <a:cs typeface="+mn-cs"/>
              </a:rPr>
            </a:br>
            <a:r>
              <a:rPr kumimoji="0" lang="en-US" sz="3000" b="1" i="0" u="none" strike="noStrike" kern="1200" cap="none" spc="0" normalizeH="0" baseline="0" noProof="0" dirty="0">
                <a:ln>
                  <a:noFill/>
                </a:ln>
                <a:solidFill>
                  <a:prstClr val="white"/>
                </a:solidFill>
                <a:effectLst/>
                <a:uLnTx/>
                <a:uFillTx/>
                <a:latin typeface="Gill Sans MT"/>
                <a:ea typeface="+mn-ea"/>
                <a:cs typeface="+mn-cs"/>
              </a:rPr>
              <a:t>as PIM logic</a:t>
            </a:r>
          </a:p>
        </p:txBody>
      </p:sp>
      <p:sp>
        <p:nvSpPr>
          <p:cNvPr id="16" name="TextBox 15"/>
          <p:cNvSpPr txBox="1"/>
          <p:nvPr/>
        </p:nvSpPr>
        <p:spPr>
          <a:xfrm>
            <a:off x="152400" y="3657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1</a:t>
            </a:r>
          </a:p>
        </p:txBody>
      </p:sp>
      <p:sp>
        <p:nvSpPr>
          <p:cNvPr id="17" name="TextBox 16"/>
          <p:cNvSpPr txBox="1"/>
          <p:nvPr/>
        </p:nvSpPr>
        <p:spPr>
          <a:xfrm>
            <a:off x="152400" y="525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spTree>
    <p:extLst>
      <p:ext uri="{BB962C8B-B14F-4D97-AF65-F5344CB8AC3E}">
        <p14:creationId xmlns:p14="http://schemas.microsoft.com/office/powerpoint/2010/main" val="2366445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par>
                          <p:cTn id="23" fill="hold">
                            <p:stCondLst>
                              <p:cond delay="500"/>
                            </p:stCondLst>
                            <p:childTnLst>
                              <p:par>
                                <p:cTn id="24" presetID="10" presetClass="entr" presetSubtype="0"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3" grpId="0" animBg="1"/>
      <p:bldP spid="15" grpId="0" animBg="1"/>
      <p:bldP spid="16" grpId="0"/>
      <p:bldP spid="17"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152400" y="990600"/>
            <a:ext cx="8991600" cy="5715000"/>
          </a:xfrm>
        </p:spPr>
        <p:txBody>
          <a:bodyPr>
            <a:normAutofit/>
          </a:bodyPr>
          <a:lstStyle/>
          <a:p>
            <a:pPr algn="ctr"/>
            <a:endParaRPr lang="en-US" sz="2800" dirty="0">
              <a:solidFill>
                <a:schemeClr val="tx2"/>
              </a:solidFill>
            </a:endParaRPr>
          </a:p>
          <a:p>
            <a:pPr algn="ctr"/>
            <a:endParaRPr lang="en-US" sz="2800" dirty="0">
              <a:solidFill>
                <a:schemeClr val="tx2"/>
              </a:solidFill>
            </a:endParaRPr>
          </a:p>
          <a:p>
            <a:pPr algn="ctr"/>
            <a:endParaRPr lang="en-US" sz="2800" dirty="0">
              <a:solidFill>
                <a:schemeClr val="tx2"/>
              </a:solidFill>
            </a:endParaRPr>
          </a:p>
          <a:p>
            <a:pPr marL="0" indent="0" algn="ctr">
              <a:buNone/>
            </a:pPr>
            <a:r>
              <a:rPr lang="en-US" sz="4400" dirty="0">
                <a:solidFill>
                  <a:schemeClr val="tx2"/>
                </a:solidFill>
              </a:rPr>
              <a:t>Tab Switching</a:t>
            </a:r>
          </a:p>
          <a:p>
            <a:pPr lvl="1"/>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1425374945"/>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9525000" cy="914400"/>
          </a:xfrm>
        </p:spPr>
        <p:txBody>
          <a:bodyPr/>
          <a:lstStyle/>
          <a:p>
            <a:r>
              <a:rPr lang="en-US" sz="4000" dirty="0"/>
              <a:t>What Happens During Tab Switching?</a:t>
            </a:r>
          </a:p>
        </p:txBody>
      </p:sp>
      <p:sp>
        <p:nvSpPr>
          <p:cNvPr id="3" name="Content Placeholder 2"/>
          <p:cNvSpPr>
            <a:spLocks noGrp="1"/>
          </p:cNvSpPr>
          <p:nvPr>
            <p:ph idx="1"/>
          </p:nvPr>
        </p:nvSpPr>
        <p:spPr>
          <a:xfrm>
            <a:off x="152400" y="990600"/>
            <a:ext cx="8991600" cy="6858000"/>
          </a:xfrm>
        </p:spPr>
        <p:txBody>
          <a:bodyPr>
            <a:normAutofit/>
          </a:bodyPr>
          <a:lstStyle/>
          <a:p>
            <a:pPr lvl="0"/>
            <a:r>
              <a:rPr lang="en-US" sz="2800" dirty="0">
                <a:solidFill>
                  <a:schemeClr val="tx2"/>
                </a:solidFill>
              </a:rPr>
              <a:t>Chrome employs a </a:t>
            </a:r>
            <a:r>
              <a:rPr lang="en-US" sz="2800" dirty="0">
                <a:solidFill>
                  <a:srgbClr val="0000FF"/>
                </a:solidFill>
              </a:rPr>
              <a:t>multi-process </a:t>
            </a:r>
            <a:r>
              <a:rPr lang="en-US" sz="2800" dirty="0">
                <a:solidFill>
                  <a:schemeClr val="tx2"/>
                </a:solidFill>
              </a:rPr>
              <a:t>architecture</a:t>
            </a:r>
          </a:p>
          <a:p>
            <a:pPr lvl="1"/>
            <a:r>
              <a:rPr lang="en-US" sz="2400" dirty="0">
                <a:solidFill>
                  <a:srgbClr val="595959"/>
                </a:solidFill>
              </a:rPr>
              <a:t>Each tab is a </a:t>
            </a:r>
            <a:r>
              <a:rPr lang="en-US" sz="2400" u="sng" dirty="0">
                <a:solidFill>
                  <a:srgbClr val="595959"/>
                </a:solidFill>
              </a:rPr>
              <a:t>separate process</a:t>
            </a: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r>
              <a:rPr lang="en-US" sz="2800" dirty="0">
                <a:solidFill>
                  <a:schemeClr val="tx2"/>
                </a:solidFill>
              </a:rPr>
              <a:t>Main operations during </a:t>
            </a:r>
            <a:r>
              <a:rPr lang="en-US" sz="2800" dirty="0">
                <a:solidFill>
                  <a:srgbClr val="0000FF"/>
                </a:solidFill>
              </a:rPr>
              <a:t>tab switching</a:t>
            </a:r>
            <a:r>
              <a:rPr lang="en-US" sz="2800" dirty="0">
                <a:solidFill>
                  <a:schemeClr val="tx2"/>
                </a:solidFill>
              </a:rPr>
              <a:t>:</a:t>
            </a:r>
          </a:p>
          <a:p>
            <a:pPr lvl="1"/>
            <a:r>
              <a:rPr lang="en-US" sz="2400" dirty="0"/>
              <a:t>Context switch</a:t>
            </a:r>
          </a:p>
          <a:p>
            <a:pPr lvl="1"/>
            <a:r>
              <a:rPr lang="en-US" sz="2400" dirty="0"/>
              <a:t>Load the new page</a:t>
            </a:r>
          </a:p>
          <a:p>
            <a:pPr lvl="1"/>
            <a:endParaRPr lang="en-US" sz="2200" dirty="0">
              <a:solidFill>
                <a:schemeClr val="tx2"/>
              </a:solidFill>
            </a:endParaRPr>
          </a:p>
          <a:p>
            <a:pPr lvl="1"/>
            <a:endParaRPr lang="en-US" sz="2200" dirty="0">
              <a:solidFill>
                <a:schemeClr val="tx2"/>
              </a:solidFill>
            </a:endParaRPr>
          </a:p>
          <a:p>
            <a:pPr lvl="1"/>
            <a:endParaRPr lang="en-US" sz="2200" dirty="0">
              <a:solidFill>
                <a:schemeClr val="tx2"/>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43" name="Group 42"/>
          <p:cNvGrpSpPr/>
          <p:nvPr/>
        </p:nvGrpSpPr>
        <p:grpSpPr>
          <a:xfrm>
            <a:off x="1981200" y="2209800"/>
            <a:ext cx="5105401" cy="3065777"/>
            <a:chOff x="4045131" y="2539424"/>
            <a:chExt cx="5251269" cy="4143513"/>
          </a:xfrm>
        </p:grpSpPr>
        <p:cxnSp>
          <p:nvCxnSpPr>
            <p:cNvPr id="19" name="Elbow Connector 18"/>
            <p:cNvCxnSpPr>
              <a:stCxn id="7" idx="2"/>
              <a:endCxn id="14" idx="0"/>
            </p:cNvCxnSpPr>
            <p:nvPr/>
          </p:nvCxnSpPr>
          <p:spPr>
            <a:xfrm rot="5400000">
              <a:off x="6248400" y="3339524"/>
              <a:ext cx="609600" cy="3810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4045131" y="2539424"/>
              <a:ext cx="5251269" cy="4143513"/>
              <a:chOff x="4045131" y="2209800"/>
              <a:chExt cx="5251269" cy="4143513"/>
            </a:xfrm>
          </p:grpSpPr>
          <p:cxnSp>
            <p:nvCxnSpPr>
              <p:cNvPr id="17" name="Elbow Connector 16"/>
              <p:cNvCxnSpPr>
                <a:stCxn id="7" idx="2"/>
                <a:endCxn id="11" idx="0"/>
              </p:cNvCxnSpPr>
              <p:nvPr/>
            </p:nvCxnSpPr>
            <p:spPr>
              <a:xfrm rot="5400000">
                <a:off x="5600700" y="2362200"/>
                <a:ext cx="609600" cy="16764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4045131" y="2209800"/>
                <a:ext cx="5251269" cy="4143513"/>
                <a:chOff x="4045131" y="2209800"/>
                <a:chExt cx="5251269" cy="4143513"/>
              </a:xfrm>
            </p:grpSpPr>
            <p:grpSp>
              <p:nvGrpSpPr>
                <p:cNvPr id="9" name="Group 8"/>
                <p:cNvGrpSpPr/>
                <p:nvPr/>
              </p:nvGrpSpPr>
              <p:grpSpPr>
                <a:xfrm>
                  <a:off x="5257799" y="2209800"/>
                  <a:ext cx="2971801" cy="685800"/>
                  <a:chOff x="4571999" y="2362201"/>
                  <a:chExt cx="2971801" cy="685800"/>
                </a:xfrm>
              </p:grpSpPr>
              <p:sp>
                <p:nvSpPr>
                  <p:cNvPr id="7" name="Rounded Rectangle 6"/>
                  <p:cNvSpPr/>
                  <p:nvPr/>
                </p:nvSpPr>
                <p:spPr>
                  <a:xfrm>
                    <a:off x="4571999" y="2362201"/>
                    <a:ext cx="2971801" cy="685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5" name="TextBox 4"/>
                  <p:cNvSpPr txBox="1"/>
                  <p:nvPr/>
                </p:nvSpPr>
                <p:spPr>
                  <a:xfrm>
                    <a:off x="4637076" y="2362201"/>
                    <a:ext cx="2234458" cy="5407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Process</a:t>
                    </a:r>
                  </a:p>
                </p:txBody>
              </p:sp>
              <p:pic>
                <p:nvPicPr>
                  <p:cNvPr id="8" name="Picture 7"/>
                  <p:cNvPicPr>
                    <a:picLocks noChangeAspect="1"/>
                  </p:cNvPicPr>
                  <p:nvPr/>
                </p:nvPicPr>
                <p:blipFill>
                  <a:blip r:embed="rId4"/>
                  <a:stretch>
                    <a:fillRect/>
                  </a:stretch>
                </p:blipFill>
                <p:spPr>
                  <a:xfrm>
                    <a:off x="6858000" y="2438401"/>
                    <a:ext cx="533400" cy="533400"/>
                  </a:xfrm>
                  <a:prstGeom prst="rect">
                    <a:avLst/>
                  </a:prstGeom>
                </p:spPr>
              </p:pic>
            </p:grpSp>
            <p:sp>
              <p:nvSpPr>
                <p:cNvPr id="11" name="Rounded Rectangle 10"/>
                <p:cNvSpPr/>
                <p:nvPr/>
              </p:nvSpPr>
              <p:spPr>
                <a:xfrm>
                  <a:off x="45720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4" name="Rounded Rectangle 13"/>
                <p:cNvSpPr/>
                <p:nvPr/>
              </p:nvSpPr>
              <p:spPr>
                <a:xfrm>
                  <a:off x="58674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5" name="Rounded Rectangle 14"/>
                <p:cNvSpPr/>
                <p:nvPr/>
              </p:nvSpPr>
              <p:spPr>
                <a:xfrm>
                  <a:off x="78486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cxnSp>
              <p:nvCxnSpPr>
                <p:cNvPr id="22" name="Elbow Connector 21"/>
                <p:cNvCxnSpPr>
                  <a:stCxn id="7" idx="2"/>
                  <a:endCxn id="15" idx="0"/>
                </p:cNvCxnSpPr>
                <p:nvPr/>
              </p:nvCxnSpPr>
              <p:spPr>
                <a:xfrm rot="16200000" flipH="1">
                  <a:off x="7239000" y="2400300"/>
                  <a:ext cx="609600" cy="16002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7096982" y="3809999"/>
                  <a:ext cx="585971" cy="8735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3600" b="1" i="0" u="none" strike="noStrike" kern="1200" cap="none" spc="0" normalizeH="0" baseline="0" noProof="0" dirty="0">
                      <a:ln>
                        <a:noFill/>
                      </a:ln>
                      <a:solidFill>
                        <a:prstClr val="black">
                          <a:lumMod val="75000"/>
                          <a:lumOff val="25000"/>
                        </a:prstClr>
                      </a:solidFill>
                      <a:effectLst/>
                      <a:uLnTx/>
                      <a:uFillTx/>
                      <a:latin typeface="Gill Sans MT"/>
                      <a:ea typeface="+mn-ea"/>
                      <a:cs typeface="Mangal" panose="02040503050203030202" pitchFamily="18" charset="0"/>
                    </a:rPr>
                    <a:t>…</a:t>
                  </a:r>
                  <a:endParaRPr kumimoji="0" lang="en-US" sz="36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29" name="Picture 28"/>
                <p:cNvPicPr>
                  <a:picLocks noChangeAspect="1"/>
                </p:cNvPicPr>
                <p:nvPr/>
              </p:nvPicPr>
              <p:blipFill>
                <a:blip r:embed="rId5"/>
                <a:stretch>
                  <a:fillRect/>
                </a:stretch>
              </p:blipFill>
              <p:spPr>
                <a:xfrm>
                  <a:off x="4572000" y="4038600"/>
                  <a:ext cx="965200" cy="965200"/>
                </a:xfrm>
                <a:prstGeom prst="rect">
                  <a:avLst/>
                </a:prstGeom>
              </p:spPr>
            </p:pic>
            <p:pic>
              <p:nvPicPr>
                <p:cNvPr id="30" name="Picture 29"/>
                <p:cNvPicPr>
                  <a:picLocks noChangeAspect="1"/>
                </p:cNvPicPr>
                <p:nvPr/>
              </p:nvPicPr>
              <p:blipFill>
                <a:blip r:embed="rId5"/>
                <a:stretch>
                  <a:fillRect/>
                </a:stretch>
              </p:blipFill>
              <p:spPr>
                <a:xfrm>
                  <a:off x="5867400" y="4038600"/>
                  <a:ext cx="965200" cy="965200"/>
                </a:xfrm>
                <a:prstGeom prst="rect">
                  <a:avLst/>
                </a:prstGeom>
              </p:spPr>
            </p:pic>
            <p:pic>
              <p:nvPicPr>
                <p:cNvPr id="31" name="Picture 30"/>
                <p:cNvPicPr>
                  <a:picLocks noChangeAspect="1"/>
                </p:cNvPicPr>
                <p:nvPr/>
              </p:nvPicPr>
              <p:blipFill>
                <a:blip r:embed="rId5"/>
                <a:stretch>
                  <a:fillRect/>
                </a:stretch>
              </p:blipFill>
              <p:spPr>
                <a:xfrm>
                  <a:off x="7848600" y="4038600"/>
                  <a:ext cx="965200" cy="965200"/>
                </a:xfrm>
                <a:prstGeom prst="rect">
                  <a:avLst/>
                </a:prstGeom>
              </p:spPr>
            </p:pic>
            <p:pic>
              <p:nvPicPr>
                <p:cNvPr id="32" name="Picture 31"/>
                <p:cNvPicPr>
                  <a:picLocks noChangeAspect="1"/>
                </p:cNvPicPr>
                <p:nvPr/>
              </p:nvPicPr>
              <p:blipFill>
                <a:blip r:embed="rId6"/>
                <a:stretch>
                  <a:fillRect/>
                </a:stretch>
              </p:blipFill>
              <p:spPr>
                <a:xfrm>
                  <a:off x="4724400" y="3657600"/>
                  <a:ext cx="584200" cy="584200"/>
                </a:xfrm>
                <a:prstGeom prst="rect">
                  <a:avLst/>
                </a:prstGeom>
              </p:spPr>
            </p:pic>
            <p:pic>
              <p:nvPicPr>
                <p:cNvPr id="33" name="Picture 32"/>
                <p:cNvPicPr>
                  <a:picLocks noChangeAspect="1"/>
                </p:cNvPicPr>
                <p:nvPr/>
              </p:nvPicPr>
              <p:blipFill>
                <a:blip r:embed="rId6"/>
                <a:stretch>
                  <a:fillRect/>
                </a:stretch>
              </p:blipFill>
              <p:spPr>
                <a:xfrm>
                  <a:off x="6045200" y="3657600"/>
                  <a:ext cx="584200" cy="584200"/>
                </a:xfrm>
                <a:prstGeom prst="rect">
                  <a:avLst/>
                </a:prstGeom>
              </p:spPr>
            </p:pic>
            <p:pic>
              <p:nvPicPr>
                <p:cNvPr id="34" name="Picture 33"/>
                <p:cNvPicPr>
                  <a:picLocks noChangeAspect="1"/>
                </p:cNvPicPr>
                <p:nvPr/>
              </p:nvPicPr>
              <p:blipFill>
                <a:blip r:embed="rId6"/>
                <a:stretch>
                  <a:fillRect/>
                </a:stretch>
              </p:blipFill>
              <p:spPr>
                <a:xfrm>
                  <a:off x="8026400" y="3606800"/>
                  <a:ext cx="584200" cy="584200"/>
                </a:xfrm>
                <a:prstGeom prst="rect">
                  <a:avLst/>
                </a:prstGeom>
              </p:spPr>
            </p:pic>
            <p:sp>
              <p:nvSpPr>
                <p:cNvPr id="37" name="TextBox 36"/>
                <p:cNvSpPr txBox="1"/>
                <p:nvPr/>
              </p:nvSpPr>
              <p:spPr>
                <a:xfrm>
                  <a:off x="4045131" y="5093441"/>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1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8" name="TextBox 37"/>
                <p:cNvSpPr txBox="1"/>
                <p:nvPr/>
              </p:nvSpPr>
              <p:spPr>
                <a:xfrm>
                  <a:off x="5299165" y="5093441"/>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2</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9" name="TextBox 38"/>
                <p:cNvSpPr txBox="1"/>
                <p:nvPr/>
              </p:nvSpPr>
              <p:spPr>
                <a:xfrm>
                  <a:off x="7315200" y="5105398"/>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N</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grpSp>
      </p:grpSp>
      <p:sp>
        <p:nvSpPr>
          <p:cNvPr id="10" name="Rectangle 9"/>
          <p:cNvSpPr/>
          <p:nvPr/>
        </p:nvSpPr>
        <p:spPr>
          <a:xfrm>
            <a:off x="1066800" y="5486408"/>
            <a:ext cx="7391400" cy="43088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black"/>
              </a:solidFill>
              <a:effectLst/>
              <a:uLnTx/>
              <a:uFillTx/>
              <a:latin typeface="Gill Sans MT"/>
              <a:ea typeface="+mn-ea"/>
              <a:cs typeface="+mn-cs"/>
            </a:endParaRPr>
          </a:p>
        </p:txBody>
      </p:sp>
    </p:spTree>
    <p:extLst>
      <p:ext uri="{BB962C8B-B14F-4D97-AF65-F5344CB8AC3E}">
        <p14:creationId xmlns:p14="http://schemas.microsoft.com/office/powerpoint/2010/main" val="1280380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fade">
                                      <p:cBhvr>
                                        <p:cTn id="11" dur="500"/>
                                        <p:tgtEl>
                                          <p:spTgt spid="43"/>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animEffect transition="in" filter="fade">
                                      <p:cBhvr>
                                        <p:cTn id="19" dur="500"/>
                                        <p:tgtEl>
                                          <p:spTgt spid="3">
                                            <p:txEl>
                                              <p:pRg st="9" end="9"/>
                                            </p:txEl>
                                          </p:spTgt>
                                        </p:tgtEl>
                                      </p:cBhvr>
                                    </p:animEffec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3">
                                            <p:txEl>
                                              <p:pRg st="10" end="10"/>
                                            </p:txEl>
                                          </p:spTgt>
                                        </p:tgtEl>
                                        <p:attrNameLst>
                                          <p:attrName>style.visibility</p:attrName>
                                        </p:attrNameLst>
                                      </p:cBhvr>
                                      <p:to>
                                        <p:strVal val="visible"/>
                                      </p:to>
                                    </p:set>
                                    <p:animEffect transition="in" filter="fade">
                                      <p:cBhvr>
                                        <p:cTn id="23" dur="500"/>
                                        <p:tgtEl>
                                          <p:spTgt spid="3">
                                            <p:txEl>
                                              <p:pRg st="10" end="10"/>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11" end="11"/>
                                            </p:txEl>
                                          </p:spTgt>
                                        </p:tgtEl>
                                        <p:attrNameLst>
                                          <p:attrName>style.visibility</p:attrName>
                                        </p:attrNameLst>
                                      </p:cBhvr>
                                      <p:to>
                                        <p:strVal val="visible"/>
                                      </p:to>
                                    </p:set>
                                    <p:animEffect transition="in" filter="fade">
                                      <p:cBhvr>
                                        <p:cTn id="26"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Consumption</a:t>
            </a:r>
          </a:p>
        </p:txBody>
      </p:sp>
      <p:sp>
        <p:nvSpPr>
          <p:cNvPr id="3" name="Content Placeholder 2"/>
          <p:cNvSpPr>
            <a:spLocks noGrp="1"/>
          </p:cNvSpPr>
          <p:nvPr>
            <p:ph idx="1"/>
          </p:nvPr>
        </p:nvSpPr>
        <p:spPr>
          <a:xfrm>
            <a:off x="152400" y="1066800"/>
            <a:ext cx="8991600" cy="5867400"/>
          </a:xfrm>
        </p:spPr>
        <p:txBody>
          <a:bodyPr>
            <a:normAutofit/>
          </a:bodyPr>
          <a:lstStyle/>
          <a:p>
            <a:pPr lvl="0"/>
            <a:r>
              <a:rPr lang="en-US" sz="2600" dirty="0">
                <a:solidFill>
                  <a:schemeClr val="tx2"/>
                </a:solidFill>
              </a:rPr>
              <a:t>Primary concerns during tab switching:</a:t>
            </a:r>
          </a:p>
          <a:p>
            <a:pPr lvl="1"/>
            <a:r>
              <a:rPr lang="en-US" sz="2200" dirty="0">
                <a:solidFill>
                  <a:srgbClr val="595959"/>
                </a:solidFill>
              </a:rPr>
              <a:t> How fast a new tab </a:t>
            </a:r>
            <a:r>
              <a:rPr lang="en-US" sz="2200" dirty="0">
                <a:solidFill>
                  <a:srgbClr val="0000FF"/>
                </a:solidFill>
              </a:rPr>
              <a:t>loads</a:t>
            </a:r>
            <a:r>
              <a:rPr lang="en-US" sz="2200" dirty="0">
                <a:solidFill>
                  <a:srgbClr val="595959"/>
                </a:solidFill>
              </a:rPr>
              <a:t> and </a:t>
            </a:r>
            <a:r>
              <a:rPr lang="en-US" sz="2200" dirty="0">
                <a:solidFill>
                  <a:srgbClr val="0000FF"/>
                </a:solidFill>
              </a:rPr>
              <a:t>becomes interactive</a:t>
            </a:r>
          </a:p>
          <a:p>
            <a:pPr lvl="1"/>
            <a:r>
              <a:rPr lang="en-US" sz="2200" dirty="0"/>
              <a:t> </a:t>
            </a:r>
            <a:r>
              <a:rPr lang="en-US" sz="2200" dirty="0">
                <a:solidFill>
                  <a:srgbClr val="C00000"/>
                </a:solidFill>
              </a:rPr>
              <a:t>Memory consumption</a:t>
            </a:r>
          </a:p>
          <a:p>
            <a:pPr marL="0" indent="0">
              <a:buNone/>
            </a:pPr>
            <a:endParaRPr lang="en-US" sz="2800" dirty="0">
              <a:solidFill>
                <a:schemeClr val="tx2"/>
              </a:solidFill>
            </a:endParaRPr>
          </a:p>
          <a:p>
            <a:pPr lvl="1"/>
            <a:endParaRPr lang="en-US" sz="2200" dirty="0">
              <a:solidFill>
                <a:srgbClr val="0000FF"/>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ounded Rectangle 7"/>
          <p:cNvSpPr/>
          <p:nvPr/>
        </p:nvSpPr>
        <p:spPr>
          <a:xfrm>
            <a:off x="1715020" y="5120330"/>
            <a:ext cx="1409180" cy="82327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27" name="Group 26"/>
          <p:cNvGrpSpPr/>
          <p:nvPr/>
        </p:nvGrpSpPr>
        <p:grpSpPr>
          <a:xfrm>
            <a:off x="5867400" y="4449621"/>
            <a:ext cx="1346200" cy="1874979"/>
            <a:chOff x="5867400" y="4449621"/>
            <a:chExt cx="1346200" cy="1874979"/>
          </a:xfrm>
        </p:grpSpPr>
        <p:sp>
          <p:nvSpPr>
            <p:cNvPr id="7" name="Rounded Rectangle 6"/>
            <p:cNvSpPr/>
            <p:nvPr/>
          </p:nvSpPr>
          <p:spPr>
            <a:xfrm>
              <a:off x="5867400" y="4449621"/>
              <a:ext cx="1346200" cy="187497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5" name="TextBox 4"/>
            <p:cNvSpPr txBox="1"/>
            <p:nvPr/>
          </p:nvSpPr>
          <p:spPr>
            <a:xfrm>
              <a:off x="5943600" y="4800600"/>
              <a:ext cx="115232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DRAM</a:t>
              </a:r>
            </a:p>
          </p:txBody>
        </p:sp>
      </p:grpSp>
      <p:cxnSp>
        <p:nvCxnSpPr>
          <p:cNvPr id="17" name="Straight Arrow Connector 16"/>
          <p:cNvCxnSpPr/>
          <p:nvPr/>
        </p:nvCxnSpPr>
        <p:spPr>
          <a:xfrm>
            <a:off x="3657600" y="5791200"/>
            <a:ext cx="1828800" cy="0"/>
          </a:xfrm>
          <a:prstGeom prst="straightConnector1">
            <a:avLst/>
          </a:prstGeom>
          <a:ln w="5715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3352800" y="4190999"/>
            <a:ext cx="2286000" cy="1524001"/>
            <a:chOff x="3202057" y="3581400"/>
            <a:chExt cx="1725765" cy="1269087"/>
          </a:xfrm>
        </p:grpSpPr>
        <p:grpSp>
          <p:nvGrpSpPr>
            <p:cNvPr id="15" name="Group 14"/>
            <p:cNvGrpSpPr/>
            <p:nvPr/>
          </p:nvGrpSpPr>
          <p:grpSpPr>
            <a:xfrm>
              <a:off x="3733800" y="3581400"/>
              <a:ext cx="713316" cy="914400"/>
              <a:chOff x="2722033" y="4454815"/>
              <a:chExt cx="963083" cy="1108810"/>
            </a:xfrm>
          </p:grpSpPr>
          <p:sp>
            <p:nvSpPr>
              <p:cNvPr id="11" name="Rounded Rectangle 10"/>
              <p:cNvSpPr/>
              <p:nvPr/>
            </p:nvSpPr>
            <p:spPr>
              <a:xfrm>
                <a:off x="2722033" y="4454815"/>
                <a:ext cx="963083" cy="1071224"/>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12" name="Picture 11"/>
              <p:cNvPicPr>
                <a:picLocks noChangeAspect="1"/>
              </p:cNvPicPr>
              <p:nvPr/>
            </p:nvPicPr>
            <p:blipFill>
              <a:blip r:embed="rId4"/>
              <a:stretch>
                <a:fillRect/>
              </a:stretch>
            </p:blipFill>
            <p:spPr>
              <a:xfrm>
                <a:off x="2722033" y="4849476"/>
                <a:ext cx="938389" cy="714149"/>
              </a:xfrm>
              <a:prstGeom prst="rect">
                <a:avLst/>
              </a:prstGeom>
            </p:spPr>
          </p:pic>
          <p:pic>
            <p:nvPicPr>
              <p:cNvPr id="13" name="Picture 12"/>
              <p:cNvPicPr>
                <a:picLocks noChangeAspect="1"/>
              </p:cNvPicPr>
              <p:nvPr/>
            </p:nvPicPr>
            <p:blipFill>
              <a:blip r:embed="rId5"/>
              <a:stretch>
                <a:fillRect/>
              </a:stretch>
            </p:blipFill>
            <p:spPr>
              <a:xfrm>
                <a:off x="2870200" y="4567575"/>
                <a:ext cx="567972" cy="432248"/>
              </a:xfrm>
              <a:prstGeom prst="rect">
                <a:avLst/>
              </a:prstGeom>
            </p:spPr>
          </p:pic>
        </p:grpSp>
        <p:sp>
          <p:nvSpPr>
            <p:cNvPr id="19" name="TextBox 18"/>
            <p:cNvSpPr txBox="1"/>
            <p:nvPr/>
          </p:nvSpPr>
          <p:spPr>
            <a:xfrm>
              <a:off x="3202057" y="4419600"/>
              <a:ext cx="172576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Inactive Tab</a:t>
              </a:r>
            </a:p>
          </p:txBody>
        </p:sp>
      </p:grpSp>
      <p:sp>
        <p:nvSpPr>
          <p:cNvPr id="20" name="TextBox 19"/>
          <p:cNvSpPr txBox="1"/>
          <p:nvPr/>
        </p:nvSpPr>
        <p:spPr>
          <a:xfrm>
            <a:off x="3555926" y="5867400"/>
            <a:ext cx="1930474"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Compression</a:t>
            </a:r>
          </a:p>
        </p:txBody>
      </p:sp>
      <p:cxnSp>
        <p:nvCxnSpPr>
          <p:cNvPr id="22" name="Straight Arrow Connector 21"/>
          <p:cNvCxnSpPr/>
          <p:nvPr/>
        </p:nvCxnSpPr>
        <p:spPr>
          <a:xfrm>
            <a:off x="3581400" y="5791200"/>
            <a:ext cx="1828800" cy="0"/>
          </a:xfrm>
          <a:prstGeom prst="straightConnector1">
            <a:avLst/>
          </a:prstGeom>
          <a:ln w="57150" cmpd="sng">
            <a:solidFill>
              <a:srgbClr val="000000"/>
            </a:solidFill>
            <a:headEnd type="arrow" w="med" len="med"/>
            <a:tailEnd type="non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429000" y="5867400"/>
            <a:ext cx="2235884"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Decompression</a:t>
            </a:r>
          </a:p>
        </p:txBody>
      </p:sp>
      <p:sp>
        <p:nvSpPr>
          <p:cNvPr id="25" name="Rectangle 24"/>
          <p:cNvSpPr/>
          <p:nvPr/>
        </p:nvSpPr>
        <p:spPr>
          <a:xfrm>
            <a:off x="-1219200" y="2667000"/>
            <a:ext cx="11201400" cy="135421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Gill Sans MT"/>
                <a:ea typeface="+mn-ea"/>
                <a:cs typeface="+mn-cs"/>
              </a:rPr>
              <a:t>Chrome</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uses</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compression</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to</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reduce each tab’s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memory footprint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9" name="Rounded Rectangle 8"/>
          <p:cNvSpPr/>
          <p:nvPr/>
        </p:nvSpPr>
        <p:spPr>
          <a:xfrm>
            <a:off x="5867400" y="5592621"/>
            <a:ext cx="1325880" cy="59467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ZRAM</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0" name="Group 29"/>
          <p:cNvGrpSpPr/>
          <p:nvPr/>
        </p:nvGrpSpPr>
        <p:grpSpPr>
          <a:xfrm>
            <a:off x="3276600" y="4191000"/>
            <a:ext cx="2355733" cy="1437451"/>
            <a:chOff x="3175735" y="3581400"/>
            <a:chExt cx="1778407" cy="1197014"/>
          </a:xfrm>
        </p:grpSpPr>
        <p:grpSp>
          <p:nvGrpSpPr>
            <p:cNvPr id="31" name="Group 30"/>
            <p:cNvGrpSpPr/>
            <p:nvPr/>
          </p:nvGrpSpPr>
          <p:grpSpPr>
            <a:xfrm>
              <a:off x="3733800" y="3581400"/>
              <a:ext cx="713316" cy="914400"/>
              <a:chOff x="2722033" y="4454815"/>
              <a:chExt cx="963083" cy="1108810"/>
            </a:xfrm>
          </p:grpSpPr>
          <p:sp>
            <p:nvSpPr>
              <p:cNvPr id="33" name="Rounded Rectangle 32"/>
              <p:cNvSpPr/>
              <p:nvPr/>
            </p:nvSpPr>
            <p:spPr>
              <a:xfrm>
                <a:off x="2722033" y="4454815"/>
                <a:ext cx="963083" cy="1071224"/>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34" name="Picture 33"/>
              <p:cNvPicPr>
                <a:picLocks noChangeAspect="1"/>
              </p:cNvPicPr>
              <p:nvPr/>
            </p:nvPicPr>
            <p:blipFill>
              <a:blip r:embed="rId4"/>
              <a:stretch>
                <a:fillRect/>
              </a:stretch>
            </p:blipFill>
            <p:spPr>
              <a:xfrm>
                <a:off x="2722033" y="4849476"/>
                <a:ext cx="938389" cy="714149"/>
              </a:xfrm>
              <a:prstGeom prst="rect">
                <a:avLst/>
              </a:prstGeom>
            </p:spPr>
          </p:pic>
          <p:pic>
            <p:nvPicPr>
              <p:cNvPr id="35" name="Picture 34"/>
              <p:cNvPicPr>
                <a:picLocks noChangeAspect="1"/>
              </p:cNvPicPr>
              <p:nvPr/>
            </p:nvPicPr>
            <p:blipFill>
              <a:blip r:embed="rId5"/>
              <a:stretch>
                <a:fillRect/>
              </a:stretch>
            </p:blipFill>
            <p:spPr>
              <a:xfrm>
                <a:off x="2870200" y="4567575"/>
                <a:ext cx="567972" cy="432248"/>
              </a:xfrm>
              <a:prstGeom prst="rect">
                <a:avLst/>
              </a:prstGeom>
            </p:spPr>
          </p:pic>
        </p:grpSp>
        <p:sp>
          <p:nvSpPr>
            <p:cNvPr id="32" name="TextBox 31"/>
            <p:cNvSpPr txBox="1"/>
            <p:nvPr/>
          </p:nvSpPr>
          <p:spPr>
            <a:xfrm>
              <a:off x="3175735" y="4419600"/>
              <a:ext cx="1778407" cy="35881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Compressed Tab</a:t>
              </a:r>
            </a:p>
          </p:txBody>
        </p:sp>
      </p:grpSp>
    </p:spTree>
    <p:extLst>
      <p:ext uri="{BB962C8B-B14F-4D97-AF65-F5344CB8AC3E}">
        <p14:creationId xmlns:p14="http://schemas.microsoft.com/office/powerpoint/2010/main" val="872784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animEffect transition="in" filter="fade">
                                      <p:cBhvr>
                                        <p:cTn id="11" dur="500"/>
                                        <p:tgtEl>
                                          <p:spTgt spid="3">
                                            <p:txEl>
                                              <p:pRg st="1" end="1"/>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500"/>
                                        <p:tgtEl>
                                          <p:spTgt spid="3">
                                            <p:txEl>
                                              <p:pRg st="2" end="2"/>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par>
                                <p:cTn id="33" presetID="10" presetClass="entr" presetSubtype="0" fill="hold" nodeType="with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20"/>
                                        </p:tgtEl>
                                      </p:cBhvr>
                                    </p:animEffect>
                                    <p:set>
                                      <p:cBhvr>
                                        <p:cTn id="45" dur="1" fill="hold">
                                          <p:stCondLst>
                                            <p:cond delay="499"/>
                                          </p:stCondLst>
                                        </p:cTn>
                                        <p:tgtEl>
                                          <p:spTgt spid="20"/>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7"/>
                                        </p:tgtEl>
                                      </p:cBhvr>
                                    </p:animEffect>
                                    <p:set>
                                      <p:cBhvr>
                                        <p:cTn id="48" dur="1" fill="hold">
                                          <p:stCondLst>
                                            <p:cond delay="499"/>
                                          </p:stCondLst>
                                        </p:cTn>
                                        <p:tgtEl>
                                          <p:spTgt spid="17"/>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26"/>
                                        </p:tgtEl>
                                      </p:cBhvr>
                                    </p:animEffect>
                                    <p:set>
                                      <p:cBhvr>
                                        <p:cTn id="51" dur="1" fill="hold">
                                          <p:stCondLst>
                                            <p:cond delay="499"/>
                                          </p:stCondLst>
                                        </p:cTn>
                                        <p:tgtEl>
                                          <p:spTgt spid="26"/>
                                        </p:tgtEl>
                                        <p:attrNameLst>
                                          <p:attrName>style.visibility</p:attrName>
                                        </p:attrNameLst>
                                      </p:cBhvr>
                                      <p:to>
                                        <p:strVal val="hidden"/>
                                      </p:to>
                                    </p:set>
                                  </p:childTnLst>
                                </p:cTn>
                              </p:par>
                            </p:childTnLst>
                          </p:cTn>
                        </p:par>
                        <p:par>
                          <p:cTn id="52" fill="hold">
                            <p:stCondLst>
                              <p:cond delay="500"/>
                            </p:stCondLst>
                            <p:childTnLst>
                              <p:par>
                                <p:cTn id="53" presetID="10" presetClass="entr" presetSubtype="0" fill="hold"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par>
                                <p:cTn id="59" presetID="10" presetClass="entr" presetSubtype="0" fill="hold"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0" grpId="0"/>
      <p:bldP spid="20" grpId="1"/>
      <p:bldP spid="23" grpId="0"/>
      <p:bldP spid="25" grpId="0"/>
      <p:bldP spid="9" grpId="0" animBg="1"/>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Data Movement Study</a:t>
            </a:r>
          </a:p>
        </p:txBody>
      </p:sp>
      <p:sp>
        <p:nvSpPr>
          <p:cNvPr id="3" name="Content Placeholder 2"/>
          <p:cNvSpPr>
            <a:spLocks noGrp="1"/>
          </p:cNvSpPr>
          <p:nvPr>
            <p:ph idx="1"/>
          </p:nvPr>
        </p:nvSpPr>
        <p:spPr>
          <a:xfrm>
            <a:off x="152400" y="1066800"/>
            <a:ext cx="8991600" cy="5867400"/>
          </a:xfrm>
        </p:spPr>
        <p:txBody>
          <a:bodyPr>
            <a:normAutofit/>
          </a:bodyPr>
          <a:lstStyle/>
          <a:p>
            <a:pPr lvl="0"/>
            <a:r>
              <a:rPr lang="en-US" sz="2800" dirty="0">
                <a:solidFill>
                  <a:schemeClr val="tx2"/>
                </a:solidFill>
              </a:rPr>
              <a:t>To study </a:t>
            </a:r>
            <a:r>
              <a:rPr lang="en-US" sz="2800" dirty="0">
                <a:solidFill>
                  <a:srgbClr val="800000"/>
                </a:solidFill>
              </a:rPr>
              <a:t>data movement</a:t>
            </a:r>
            <a:r>
              <a:rPr lang="en-US" sz="2800" dirty="0">
                <a:solidFill>
                  <a:schemeClr val="tx2"/>
                </a:solidFill>
              </a:rPr>
              <a:t> during tab switching, </a:t>
            </a:r>
            <a:br>
              <a:rPr lang="en-US" sz="2800" dirty="0">
                <a:solidFill>
                  <a:schemeClr val="tx2"/>
                </a:solidFill>
              </a:rPr>
            </a:br>
            <a:r>
              <a:rPr lang="en-US" sz="2800" dirty="0">
                <a:solidFill>
                  <a:schemeClr val="tx2"/>
                </a:solidFill>
              </a:rPr>
              <a:t>we emulate a user switching through 50 tabs</a:t>
            </a:r>
          </a:p>
          <a:p>
            <a:pPr lvl="1"/>
            <a:endParaRPr lang="en-US" sz="2200" dirty="0">
              <a:solidFill>
                <a:srgbClr val="595959"/>
              </a:solidFill>
            </a:endParaRPr>
          </a:p>
          <a:p>
            <a:pPr marL="0" indent="0">
              <a:buNone/>
            </a:pPr>
            <a:br>
              <a:rPr lang="en-US" sz="2200" dirty="0">
                <a:solidFill>
                  <a:srgbClr val="0000FF"/>
                </a:solidFill>
              </a:rPr>
            </a:br>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29</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0" y="3415606"/>
            <a:ext cx="9144000" cy="954107"/>
          </a:xfrm>
          <a:prstGeom prst="rect">
            <a:avLst/>
          </a:prstGeom>
          <a:solidFill>
            <a:srgbClr val="E4E4E4"/>
          </a:solidFill>
        </p:spPr>
        <p:txBody>
          <a:bodyPr wrap="square">
            <a:spAutoFit/>
          </a:bodyPr>
          <a:lstStyle/>
          <a:p>
            <a:pPr marL="515938"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mn-cs"/>
              </a:rPr>
              <a:t>Compression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1F497D"/>
                </a:solidFill>
                <a:effectLst/>
                <a:uLnTx/>
                <a:uFillTx/>
                <a:latin typeface="Gill Sans MT"/>
                <a:ea typeface="+mn-ea"/>
                <a:cs typeface="+mn-cs"/>
              </a:rPr>
              <a:t>decompression</a:t>
            </a:r>
            <a:br>
              <a:rPr kumimoji="0" lang="en-US" sz="2800" b="1" i="0" u="none" strike="noStrike" kern="1200" cap="none" spc="0" normalizeH="0" baseline="0" noProof="0" dirty="0">
                <a:ln>
                  <a:noFill/>
                </a:ln>
                <a:solidFill>
                  <a:srgbClr val="1F497D"/>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contribute to</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18.1%</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of the total system energy</a:t>
            </a:r>
          </a:p>
        </p:txBody>
      </p:sp>
      <p:sp>
        <p:nvSpPr>
          <p:cNvPr id="10" name="Rectangle 9"/>
          <p:cNvSpPr/>
          <p:nvPr/>
        </p:nvSpPr>
        <p:spPr>
          <a:xfrm>
            <a:off x="0" y="4522113"/>
            <a:ext cx="9144000" cy="954107"/>
          </a:xfrm>
          <a:prstGeom prst="rect">
            <a:avLst/>
          </a:prstGeom>
          <a:solidFill>
            <a:srgbClr val="E4E4E4"/>
          </a:solidFill>
        </p:spPr>
        <p:txBody>
          <a:bodyPr wrap="square">
            <a:spAutoFit/>
          </a:bodyPr>
          <a:lstStyle/>
          <a:p>
            <a:pPr marL="515938"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19.6 GB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of data moves between</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srgbClr val="1F497D"/>
                </a:solidFill>
                <a:effectLst/>
                <a:uLnTx/>
                <a:uFillTx/>
                <a:latin typeface="Gill Sans MT"/>
                <a:ea typeface="+mn-ea"/>
                <a:cs typeface="+mn-cs"/>
              </a:rPr>
              <a:t>CPU </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and</a:t>
            </a:r>
            <a:r>
              <a:rPr kumimoji="0" lang="en-US" sz="2800" b="1" i="0" u="none" strike="noStrike" kern="1200" cap="none" spc="0" normalizeH="0" baseline="0" noProof="0" dirty="0">
                <a:ln>
                  <a:noFill/>
                </a:ln>
                <a:solidFill>
                  <a:srgbClr val="1F497D"/>
                </a:solidFill>
                <a:effectLst/>
                <a:uLnTx/>
                <a:uFillTx/>
                <a:latin typeface="Gill Sans MT"/>
                <a:ea typeface="+mn-ea"/>
                <a:cs typeface="+mn-cs"/>
              </a:rPr>
              <a:t> ZRAM</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152400" y="4652189"/>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2</a:t>
            </a:r>
          </a:p>
        </p:txBody>
      </p:sp>
      <p:sp>
        <p:nvSpPr>
          <p:cNvPr id="7" name="TextBox 6"/>
          <p:cNvSpPr txBox="1"/>
          <p:nvPr/>
        </p:nvSpPr>
        <p:spPr>
          <a:xfrm>
            <a:off x="135589" y="3509189"/>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5" name="Rectangle 4"/>
          <p:cNvSpPr/>
          <p:nvPr/>
        </p:nvSpPr>
        <p:spPr>
          <a:xfrm>
            <a:off x="1752600" y="2667000"/>
            <a:ext cx="5483793"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We make two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key observations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t>
            </a:r>
          </a:p>
        </p:txBody>
      </p:sp>
    </p:spTree>
    <p:extLst>
      <p:ext uri="{BB962C8B-B14F-4D97-AF65-F5344CB8AC3E}">
        <p14:creationId xmlns:p14="http://schemas.microsoft.com/office/powerpoint/2010/main" val="3523263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9" grpId="0"/>
      <p:bldP spid="7" grpId="0"/>
      <p:bldP spid="5"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10820400" cy="914400"/>
          </a:xfrm>
        </p:spPr>
        <p:txBody>
          <a:bodyPr/>
          <a:lstStyle/>
          <a:p>
            <a:r>
              <a:rPr lang="en-US" sz="3800" dirty="0"/>
              <a:t>Can We Use PIM to Mitigate the Cost?</a:t>
            </a:r>
          </a:p>
        </p:txBody>
      </p:sp>
      <p:sp>
        <p:nvSpPr>
          <p:cNvPr id="3" name="Content Placeholder 2"/>
          <p:cNvSpPr>
            <a:spLocks noGrp="1"/>
          </p:cNvSpPr>
          <p:nvPr>
            <p:ph idx="1"/>
          </p:nvPr>
        </p:nvSpPr>
        <p:spPr>
          <a:xfrm>
            <a:off x="152400" y="990600"/>
            <a:ext cx="8991600" cy="5943600"/>
          </a:xfrm>
        </p:spPr>
        <p:txBody>
          <a:bodyPr>
            <a:normAutofit/>
          </a:bodyPr>
          <a:lstStyle/>
          <a:p>
            <a:pPr lvl="0"/>
            <a:endParaRPr lang="en-US" sz="2200" dirty="0">
              <a:solidFill>
                <a:srgbClr val="595959"/>
              </a:solidFill>
            </a:endParaRPr>
          </a:p>
          <a:p>
            <a:pPr lvl="1"/>
            <a:endParaRPr lang="en-US" sz="2200" dirty="0">
              <a:solidFill>
                <a:srgbClr val="595959"/>
              </a:solidFill>
            </a:endParaRPr>
          </a:p>
          <a:p>
            <a:pPr marL="457200" lvl="1" indent="0">
              <a:buNone/>
            </a:pPr>
            <a:br>
              <a:rPr lang="en-US" sz="2200" dirty="0">
                <a:solidFill>
                  <a:srgbClr val="595959"/>
                </a:solidFill>
              </a:rPr>
            </a:br>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marL="457200" lvl="1" indent="0">
              <a:buNone/>
            </a:pPr>
            <a:endParaRPr lang="en-US" sz="2200" dirty="0">
              <a:solidFill>
                <a:srgbClr val="595959"/>
              </a:solidFill>
            </a:endParaRPr>
          </a:p>
          <a:p>
            <a:pPr marL="457200" lvl="1" indent="0">
              <a:buNone/>
            </a:pPr>
            <a:endParaRPr lang="en-US" sz="2200" dirty="0">
              <a:solidFill>
                <a:srgbClr val="595959"/>
              </a:solidFill>
            </a:endParaRPr>
          </a:p>
          <a:p>
            <a:pPr marL="457200" lvl="1" indent="0">
              <a:buNone/>
            </a:pPr>
            <a:br>
              <a:rPr lang="en-US" sz="2200" dirty="0">
                <a:solidFill>
                  <a:schemeClr val="tx2"/>
                </a:solidFill>
              </a:rPr>
            </a:br>
            <a:endParaRPr lang="en-US" sz="2200" dirty="0">
              <a:solidFill>
                <a:schemeClr val="tx2"/>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a:xfrm>
            <a:off x="7543800" y="6492883"/>
            <a:ext cx="1600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cxnSp>
        <p:nvCxnSpPr>
          <p:cNvPr id="8" name="Straight Arrow Connector 7"/>
          <p:cNvCxnSpPr/>
          <p:nvPr/>
        </p:nvCxnSpPr>
        <p:spPr>
          <a:xfrm flipH="1">
            <a:off x="2392450" y="2438400"/>
            <a:ext cx="487796" cy="275713"/>
          </a:xfrm>
          <a:prstGeom prst="straightConnector1">
            <a:avLst/>
          </a:prstGeom>
          <a:noFill/>
          <a:ln w="31750" cap="flat" cmpd="sng" algn="ctr">
            <a:solidFill>
              <a:srgbClr val="70AD47">
                <a:lumMod val="75000"/>
              </a:srgbClr>
            </a:solidFill>
            <a:prstDash val="sysDot"/>
            <a:miter lim="800000"/>
            <a:tailEnd type="stealth" w="lg" len="lg"/>
          </a:ln>
          <a:effectLst/>
        </p:spPr>
      </p:cxnSp>
      <p:sp>
        <p:nvSpPr>
          <p:cNvPr id="14" name="TextBox 13"/>
          <p:cNvSpPr txBox="1"/>
          <p:nvPr/>
        </p:nvSpPr>
        <p:spPr>
          <a:xfrm>
            <a:off x="1330241" y="12954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sp>
        <p:nvSpPr>
          <p:cNvPr id="15" name="TextBox 14"/>
          <p:cNvSpPr txBox="1"/>
          <p:nvPr/>
        </p:nvSpPr>
        <p:spPr>
          <a:xfrm>
            <a:off x="1905000" y="990600"/>
            <a:ext cx="1487587"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CPU-Only</a:t>
            </a:r>
          </a:p>
        </p:txBody>
      </p:sp>
      <p:cxnSp>
        <p:nvCxnSpPr>
          <p:cNvPr id="16" name="Straight Connector 15"/>
          <p:cNvCxnSpPr/>
          <p:nvPr/>
        </p:nvCxnSpPr>
        <p:spPr>
          <a:xfrm>
            <a:off x="3853886" y="1676400"/>
            <a:ext cx="32314" cy="3124200"/>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3347542" y="1295400"/>
            <a:ext cx="96405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Memory</a:t>
            </a:r>
          </a:p>
        </p:txBody>
      </p:sp>
      <p:cxnSp>
        <p:nvCxnSpPr>
          <p:cNvPr id="18" name="Straight Connector 17"/>
          <p:cNvCxnSpPr/>
          <p:nvPr/>
        </p:nvCxnSpPr>
        <p:spPr>
          <a:xfrm>
            <a:off x="5973038" y="1636553"/>
            <a:ext cx="46762" cy="3164047"/>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5723754" y="12954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sp>
        <p:nvSpPr>
          <p:cNvPr id="20" name="TextBox 19"/>
          <p:cNvSpPr txBox="1"/>
          <p:nvPr/>
        </p:nvSpPr>
        <p:spPr>
          <a:xfrm>
            <a:off x="6172200" y="1002268"/>
            <a:ext cx="1619885"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 + PIM</a:t>
            </a:r>
          </a:p>
        </p:txBody>
      </p:sp>
      <p:cxnSp>
        <p:nvCxnSpPr>
          <p:cNvPr id="21" name="Straight Connector 20"/>
          <p:cNvCxnSpPr/>
          <p:nvPr/>
        </p:nvCxnSpPr>
        <p:spPr>
          <a:xfrm>
            <a:off x="8185986" y="1636553"/>
            <a:ext cx="43614" cy="3164047"/>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940655" y="1295400"/>
            <a:ext cx="49066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PIM</a:t>
            </a:r>
          </a:p>
        </p:txBody>
      </p:sp>
      <p:cxnSp>
        <p:nvCxnSpPr>
          <p:cNvPr id="23" name="Straight Connector 22"/>
          <p:cNvCxnSpPr/>
          <p:nvPr/>
        </p:nvCxnSpPr>
        <p:spPr>
          <a:xfrm>
            <a:off x="4876800" y="1450572"/>
            <a:ext cx="0" cy="3350028"/>
          </a:xfrm>
          <a:prstGeom prst="line">
            <a:avLst/>
          </a:prstGeom>
          <a:ln w="25400">
            <a:solidFill>
              <a:schemeClr val="tx1"/>
            </a:solidFill>
            <a:prstDash val="solid"/>
            <a:tailEnd type="triangle" w="lg" len="lg"/>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566873" y="990600"/>
            <a:ext cx="653186"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a:ea typeface="+mn-ea"/>
                <a:cs typeface="+mn-cs"/>
              </a:rPr>
              <a:t>time</a:t>
            </a: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cxnSp>
        <p:nvCxnSpPr>
          <p:cNvPr id="25" name="Straight Connector 24"/>
          <p:cNvCxnSpPr/>
          <p:nvPr/>
        </p:nvCxnSpPr>
        <p:spPr>
          <a:xfrm flipH="1">
            <a:off x="1554250" y="1652315"/>
            <a:ext cx="17690" cy="3148285"/>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 name="Rounded Rectangle 25"/>
          <p:cNvSpPr/>
          <p:nvPr/>
        </p:nvSpPr>
        <p:spPr>
          <a:xfrm>
            <a:off x="487450" y="1752600"/>
            <a:ext cx="2209800" cy="533400"/>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white"/>
                </a:solidFill>
                <a:effectLst/>
                <a:uLnTx/>
                <a:uFillTx/>
                <a:latin typeface="Gill Sans MT"/>
                <a:ea typeface="+mn-ea"/>
                <a:cs typeface="+mn-cs"/>
              </a:rPr>
              <a:t>Swap out N pages</a:t>
            </a:r>
            <a:endParaRPr kumimoji="0" lang="en-US" sz="2200" b="0" i="0" u="none" strike="noStrike" kern="0" cap="none" spc="-40" normalizeH="0" baseline="0" noProof="0" dirty="0">
              <a:ln>
                <a:noFill/>
              </a:ln>
              <a:solidFill>
                <a:prstClr val="white"/>
              </a:solidFill>
              <a:effectLst/>
              <a:uLnTx/>
              <a:uFillTx/>
              <a:latin typeface="Gill Sans MT"/>
              <a:ea typeface="+mn-ea"/>
              <a:cs typeface="+mn-cs"/>
            </a:endParaRPr>
          </a:p>
        </p:txBody>
      </p:sp>
      <p:sp>
        <p:nvSpPr>
          <p:cNvPr id="27" name="Rounded Rectangle 26"/>
          <p:cNvSpPr/>
          <p:nvPr/>
        </p:nvSpPr>
        <p:spPr>
          <a:xfrm>
            <a:off x="639851" y="2438400"/>
            <a:ext cx="1721192" cy="415636"/>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Read N Pages</a:t>
            </a:r>
          </a:p>
        </p:txBody>
      </p:sp>
      <p:sp>
        <p:nvSpPr>
          <p:cNvPr id="28" name="Rounded Rectangle 27"/>
          <p:cNvSpPr/>
          <p:nvPr/>
        </p:nvSpPr>
        <p:spPr>
          <a:xfrm>
            <a:off x="639851" y="2971800"/>
            <a:ext cx="1721192" cy="389815"/>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Compress</a:t>
            </a:r>
          </a:p>
        </p:txBody>
      </p:sp>
      <p:sp>
        <p:nvSpPr>
          <p:cNvPr id="29" name="Rounded Rectangle 28"/>
          <p:cNvSpPr/>
          <p:nvPr/>
        </p:nvSpPr>
        <p:spPr>
          <a:xfrm>
            <a:off x="738037" y="4149437"/>
            <a:ext cx="1578213" cy="498763"/>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Other tasks</a:t>
            </a:r>
          </a:p>
        </p:txBody>
      </p:sp>
      <p:sp>
        <p:nvSpPr>
          <p:cNvPr id="30" name="Rounded Rectangle 29"/>
          <p:cNvSpPr/>
          <p:nvPr/>
        </p:nvSpPr>
        <p:spPr>
          <a:xfrm>
            <a:off x="639851" y="3505200"/>
            <a:ext cx="1721192" cy="457200"/>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Write back</a:t>
            </a:r>
          </a:p>
        </p:txBody>
      </p:sp>
      <p:cxnSp>
        <p:nvCxnSpPr>
          <p:cNvPr id="31" name="Straight Arrow Connector 30"/>
          <p:cNvCxnSpPr/>
          <p:nvPr/>
        </p:nvCxnSpPr>
        <p:spPr>
          <a:xfrm>
            <a:off x="2392450" y="3886192"/>
            <a:ext cx="609600" cy="381008"/>
          </a:xfrm>
          <a:prstGeom prst="straightConnector1">
            <a:avLst/>
          </a:prstGeom>
          <a:noFill/>
          <a:ln w="31750" cap="flat" cmpd="sng" algn="ctr">
            <a:solidFill>
              <a:srgbClr val="70AD47">
                <a:lumMod val="75000"/>
              </a:srgbClr>
            </a:solidFill>
            <a:prstDash val="sysDot"/>
            <a:miter lim="800000"/>
            <a:tailEnd type="stealth" w="lg" len="lg"/>
          </a:ln>
          <a:effectLst/>
        </p:spPr>
      </p:cxnSp>
      <p:sp>
        <p:nvSpPr>
          <p:cNvPr id="32" name="Left Brace 31"/>
          <p:cNvSpPr/>
          <p:nvPr/>
        </p:nvSpPr>
        <p:spPr>
          <a:xfrm>
            <a:off x="415172" y="2720842"/>
            <a:ext cx="102529" cy="1317750"/>
          </a:xfrm>
          <a:prstGeom prst="leftBrace">
            <a:avLst>
              <a:gd name="adj1" fmla="val 101669"/>
              <a:gd name="adj2" fmla="val 50000"/>
            </a:avLst>
          </a:prstGeom>
          <a:noFill/>
          <a:ln w="1905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latin typeface="Calibri"/>
              <a:ea typeface="+mn-ea"/>
              <a:cs typeface="+mn-cs"/>
            </a:endParaRPr>
          </a:p>
        </p:txBody>
      </p:sp>
      <p:sp>
        <p:nvSpPr>
          <p:cNvPr id="33" name="TextBox 32"/>
          <p:cNvSpPr txBox="1"/>
          <p:nvPr/>
        </p:nvSpPr>
        <p:spPr>
          <a:xfrm rot="16200000">
            <a:off x="-355417" y="3161693"/>
            <a:ext cx="881566" cy="262632"/>
          </a:xfrm>
          <a:prstGeom prst="rect">
            <a:avLst/>
          </a:prstGeom>
          <a:solidFill>
            <a:sysClr val="window" lastClr="FFFFFF"/>
          </a:solidFill>
        </p:spPr>
        <p:txBody>
          <a:bodyPr wrap="none" lIns="0" tIns="0" rIns="0" b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prstClr val="black"/>
                </a:solidFill>
                <a:effectLst/>
                <a:uLnTx/>
                <a:uFillTx/>
                <a:latin typeface="Calibri"/>
                <a:ea typeface="+mn-ea"/>
                <a:cs typeface="+mn-cs"/>
              </a:rPr>
              <a:t>compression</a:t>
            </a:r>
          </a:p>
        </p:txBody>
      </p:sp>
      <p:sp>
        <p:nvSpPr>
          <p:cNvPr id="35" name="Rounded Rectangle 34"/>
          <p:cNvSpPr/>
          <p:nvPr/>
        </p:nvSpPr>
        <p:spPr>
          <a:xfrm>
            <a:off x="3002050" y="4043864"/>
            <a:ext cx="1646150" cy="451936"/>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ZRAM</a:t>
            </a:r>
          </a:p>
        </p:txBody>
      </p:sp>
      <p:sp>
        <p:nvSpPr>
          <p:cNvPr id="37" name="Rounded Rectangle 36"/>
          <p:cNvSpPr/>
          <p:nvPr/>
        </p:nvSpPr>
        <p:spPr>
          <a:xfrm>
            <a:off x="5029200" y="1752600"/>
            <a:ext cx="2057400" cy="481008"/>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Swap out </a:t>
            </a:r>
            <a:r>
              <a:rPr kumimoji="0" lang="en-US" sz="2200" b="0" i="1" u="none" strike="noStrike" kern="0" cap="none" spc="-40" normalizeH="0" baseline="0" noProof="0" dirty="0">
                <a:ln>
                  <a:noFill/>
                </a:ln>
                <a:solidFill>
                  <a:srgbClr val="FFFFFF"/>
                </a:solidFill>
                <a:effectLst/>
                <a:uLnTx/>
                <a:uFillTx/>
                <a:latin typeface="Gill Sans MT"/>
                <a:ea typeface="+mn-ea"/>
                <a:cs typeface="+mn-cs"/>
              </a:rPr>
              <a:t>N</a:t>
            </a:r>
            <a:r>
              <a:rPr kumimoji="0" lang="en-US" sz="2200" b="0" i="0" u="none" strike="noStrike" kern="0" cap="none" spc="-40" normalizeH="0" baseline="0" noProof="0" dirty="0">
                <a:ln>
                  <a:noFill/>
                </a:ln>
                <a:solidFill>
                  <a:srgbClr val="FFFFFF"/>
                </a:solidFill>
                <a:effectLst/>
                <a:uLnTx/>
                <a:uFillTx/>
                <a:latin typeface="Gill Sans MT"/>
                <a:ea typeface="+mn-ea"/>
                <a:cs typeface="+mn-cs"/>
              </a:rPr>
              <a:t> pages</a:t>
            </a:r>
          </a:p>
        </p:txBody>
      </p:sp>
      <p:sp>
        <p:nvSpPr>
          <p:cNvPr id="38" name="Rounded Rectangle 37"/>
          <p:cNvSpPr/>
          <p:nvPr/>
        </p:nvSpPr>
        <p:spPr>
          <a:xfrm>
            <a:off x="5191842" y="2479956"/>
            <a:ext cx="1666158" cy="491836"/>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Other tasks</a:t>
            </a:r>
          </a:p>
        </p:txBody>
      </p:sp>
      <p:sp>
        <p:nvSpPr>
          <p:cNvPr id="13" name="Rounded Rectangle 12"/>
          <p:cNvSpPr/>
          <p:nvPr/>
        </p:nvSpPr>
        <p:spPr>
          <a:xfrm>
            <a:off x="7399495" y="2725527"/>
            <a:ext cx="1592105" cy="474865"/>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Compress</a:t>
            </a:r>
          </a:p>
        </p:txBody>
      </p:sp>
      <p:sp>
        <p:nvSpPr>
          <p:cNvPr id="11" name="Rounded Rectangle 10"/>
          <p:cNvSpPr/>
          <p:nvPr/>
        </p:nvSpPr>
        <p:spPr>
          <a:xfrm>
            <a:off x="7391400" y="3410714"/>
            <a:ext cx="1676400" cy="475478"/>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ZRAM</a:t>
            </a:r>
          </a:p>
        </p:txBody>
      </p:sp>
      <p:sp>
        <p:nvSpPr>
          <p:cNvPr id="42" name="Rectangle 41"/>
          <p:cNvSpPr/>
          <p:nvPr/>
        </p:nvSpPr>
        <p:spPr>
          <a:xfrm>
            <a:off x="4876800" y="3116751"/>
            <a:ext cx="2514600" cy="76944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No off-chip data movement</a:t>
            </a:r>
          </a:p>
        </p:txBody>
      </p:sp>
      <p:sp>
        <p:nvSpPr>
          <p:cNvPr id="45" name="TextBox 44"/>
          <p:cNvSpPr txBox="1"/>
          <p:nvPr/>
        </p:nvSpPr>
        <p:spPr>
          <a:xfrm>
            <a:off x="-29882" y="6140824"/>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55" name="Rectangle 54"/>
          <p:cNvSpPr/>
          <p:nvPr/>
        </p:nvSpPr>
        <p:spPr>
          <a:xfrm>
            <a:off x="1" y="5334000"/>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Gill Sans MT"/>
                <a:ea typeface="+mn-ea"/>
                <a:cs typeface="+mn-cs"/>
              </a:rPr>
              <a:t>PIM core and PIM accelerator are feasible to implement in-memory compression/decompression</a:t>
            </a:r>
          </a:p>
        </p:txBody>
      </p:sp>
      <p:grpSp>
        <p:nvGrpSpPr>
          <p:cNvPr id="58" name="Group 57"/>
          <p:cNvGrpSpPr/>
          <p:nvPr/>
        </p:nvGrpSpPr>
        <p:grpSpPr>
          <a:xfrm>
            <a:off x="2971800" y="3048000"/>
            <a:ext cx="1524000" cy="857448"/>
            <a:chOff x="2971800" y="3048000"/>
            <a:chExt cx="1524000" cy="857448"/>
          </a:xfrm>
        </p:grpSpPr>
        <p:sp>
          <p:nvSpPr>
            <p:cNvPr id="56" name="TextBox 55"/>
            <p:cNvSpPr txBox="1"/>
            <p:nvPr/>
          </p:nvSpPr>
          <p:spPr>
            <a:xfrm>
              <a:off x="2971800" y="3352800"/>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data movement</a:t>
              </a:r>
            </a:p>
          </p:txBody>
        </p:sp>
        <p:sp>
          <p:nvSpPr>
            <p:cNvPr id="57" name="TextBox 56"/>
            <p:cNvSpPr txBox="1"/>
            <p:nvPr/>
          </p:nvSpPr>
          <p:spPr>
            <a:xfrm>
              <a:off x="2971800" y="3048000"/>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high</a:t>
              </a:r>
            </a:p>
          </p:txBody>
        </p:sp>
      </p:grpSp>
      <p:grpSp>
        <p:nvGrpSpPr>
          <p:cNvPr id="64" name="Group 63"/>
          <p:cNvGrpSpPr/>
          <p:nvPr/>
        </p:nvGrpSpPr>
        <p:grpSpPr>
          <a:xfrm>
            <a:off x="2819400" y="1899742"/>
            <a:ext cx="1900580" cy="691057"/>
            <a:chOff x="2819400" y="1896095"/>
            <a:chExt cx="1900580" cy="770905"/>
          </a:xfrm>
        </p:grpSpPr>
        <p:sp>
          <p:nvSpPr>
            <p:cNvPr id="34" name="Rounded Rectangle 33"/>
            <p:cNvSpPr/>
            <p:nvPr/>
          </p:nvSpPr>
          <p:spPr>
            <a:xfrm>
              <a:off x="2881062" y="1981200"/>
              <a:ext cx="1767138" cy="685800"/>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1" u="none" strike="noStrike" kern="0" cap="none" spc="0" normalizeH="0" baseline="0" noProof="0" dirty="0">
                <a:ln>
                  <a:noFill/>
                </a:ln>
                <a:solidFill>
                  <a:prstClr val="black"/>
                </a:solidFill>
                <a:effectLst/>
                <a:uLnTx/>
                <a:uFillTx/>
                <a:latin typeface="Gill Sans MT"/>
                <a:ea typeface="+mn-ea"/>
                <a:cs typeface="+mn-cs"/>
              </a:endParaRPr>
            </a:p>
          </p:txBody>
        </p:sp>
        <p:grpSp>
          <p:nvGrpSpPr>
            <p:cNvPr id="63" name="Group 62"/>
            <p:cNvGrpSpPr/>
            <p:nvPr/>
          </p:nvGrpSpPr>
          <p:grpSpPr>
            <a:xfrm>
              <a:off x="2819400" y="1896095"/>
              <a:ext cx="1900580" cy="749569"/>
              <a:chOff x="2819400" y="1896095"/>
              <a:chExt cx="1900580" cy="749569"/>
            </a:xfrm>
          </p:grpSpPr>
          <p:sp>
            <p:nvSpPr>
              <p:cNvPr id="59" name="TextBox 58"/>
              <p:cNvSpPr txBox="1"/>
              <p:nvPr/>
            </p:nvSpPr>
            <p:spPr>
              <a:xfrm>
                <a:off x="2819400" y="1896095"/>
                <a:ext cx="19005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Uncompressed</a:t>
                </a:r>
              </a:p>
            </p:txBody>
          </p:sp>
          <p:sp>
            <p:nvSpPr>
              <p:cNvPr id="62" name="TextBox 61"/>
              <p:cNvSpPr txBox="1"/>
              <p:nvPr/>
            </p:nvSpPr>
            <p:spPr>
              <a:xfrm>
                <a:off x="3374136" y="2214777"/>
                <a:ext cx="8129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Pages</a:t>
                </a:r>
              </a:p>
            </p:txBody>
          </p:sp>
        </p:grpSp>
      </p:grpSp>
      <p:grpSp>
        <p:nvGrpSpPr>
          <p:cNvPr id="70" name="Group 69"/>
          <p:cNvGrpSpPr/>
          <p:nvPr/>
        </p:nvGrpSpPr>
        <p:grpSpPr>
          <a:xfrm>
            <a:off x="7206067" y="1905000"/>
            <a:ext cx="1900580" cy="691057"/>
            <a:chOff x="2819400" y="1896095"/>
            <a:chExt cx="1900580" cy="770905"/>
          </a:xfrm>
        </p:grpSpPr>
        <p:sp>
          <p:nvSpPr>
            <p:cNvPr id="71" name="Rounded Rectangle 70"/>
            <p:cNvSpPr/>
            <p:nvPr/>
          </p:nvSpPr>
          <p:spPr>
            <a:xfrm>
              <a:off x="2881062" y="1981200"/>
              <a:ext cx="1767138" cy="685800"/>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1" u="none" strike="noStrike" kern="0" cap="none" spc="0" normalizeH="0" baseline="0" noProof="0" dirty="0">
                <a:ln>
                  <a:noFill/>
                </a:ln>
                <a:solidFill>
                  <a:prstClr val="black"/>
                </a:solidFill>
                <a:effectLst/>
                <a:uLnTx/>
                <a:uFillTx/>
                <a:latin typeface="Gill Sans MT"/>
                <a:ea typeface="+mn-ea"/>
                <a:cs typeface="+mn-cs"/>
              </a:endParaRPr>
            </a:p>
          </p:txBody>
        </p:sp>
        <p:grpSp>
          <p:nvGrpSpPr>
            <p:cNvPr id="72" name="Group 71"/>
            <p:cNvGrpSpPr/>
            <p:nvPr/>
          </p:nvGrpSpPr>
          <p:grpSpPr>
            <a:xfrm>
              <a:off x="2819400" y="1896095"/>
              <a:ext cx="1900580" cy="749569"/>
              <a:chOff x="2819400" y="1896095"/>
              <a:chExt cx="1900580" cy="749569"/>
            </a:xfrm>
          </p:grpSpPr>
          <p:sp>
            <p:nvSpPr>
              <p:cNvPr id="73" name="TextBox 72"/>
              <p:cNvSpPr txBox="1"/>
              <p:nvPr/>
            </p:nvSpPr>
            <p:spPr>
              <a:xfrm>
                <a:off x="2819400" y="1896095"/>
                <a:ext cx="19005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Uncompressed</a:t>
                </a:r>
              </a:p>
            </p:txBody>
          </p:sp>
          <p:sp>
            <p:nvSpPr>
              <p:cNvPr id="74" name="TextBox 73"/>
              <p:cNvSpPr txBox="1"/>
              <p:nvPr/>
            </p:nvSpPr>
            <p:spPr>
              <a:xfrm>
                <a:off x="3374136" y="2214777"/>
                <a:ext cx="8129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Pages</a:t>
                </a:r>
              </a:p>
            </p:txBody>
          </p:sp>
        </p:grpSp>
      </p:grpSp>
    </p:spTree>
    <p:extLst>
      <p:ext uri="{BB962C8B-B14F-4D97-AF65-F5344CB8AC3E}">
        <p14:creationId xmlns:p14="http://schemas.microsoft.com/office/powerpoint/2010/main" val="1668698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par>
                          <p:cTn id="2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500"/>
                                        <p:tgtEl>
                                          <p:spTgt spid="26"/>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64"/>
                                        </p:tgtEl>
                                        <p:attrNameLst>
                                          <p:attrName>style.visibility</p:attrName>
                                        </p:attrNameLst>
                                      </p:cBhvr>
                                      <p:to>
                                        <p:strVal val="visible"/>
                                      </p:to>
                                    </p:set>
                                    <p:animEffect transition="in" filter="fade">
                                      <p:cBhvr>
                                        <p:cTn id="34" dur="500"/>
                                        <p:tgtEl>
                                          <p:spTgt spid="64"/>
                                        </p:tgtEl>
                                      </p:cBhvr>
                                    </p:animEffect>
                                  </p:childTnLst>
                                </p:cTn>
                              </p:par>
                            </p:childTnLst>
                          </p:cTn>
                        </p:par>
                        <p:par>
                          <p:cTn id="35" fill="hold">
                            <p:stCondLst>
                              <p:cond delay="500"/>
                            </p:stCondLst>
                            <p:childTnLst>
                              <p:par>
                                <p:cTn id="36" presetID="10" presetClass="entr" presetSubtype="0"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500"/>
                                        <p:tgtEl>
                                          <p:spTgt spid="3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
                                            <p:txEl>
                                              <p:pRg st="2" end="2"/>
                                            </p:txEl>
                                          </p:spTgt>
                                        </p:tgtEl>
                                        <p:attrNameLst>
                                          <p:attrName>style.visibility</p:attrName>
                                        </p:attrNameLst>
                                      </p:cBhvr>
                                      <p:to>
                                        <p:strVal val="visible"/>
                                      </p:to>
                                    </p:set>
                                    <p:animEffect transition="in" filter="fade">
                                      <p:cBhvr>
                                        <p:cTn id="50" dur="500"/>
                                        <p:tgtEl>
                                          <p:spTgt spid="3">
                                            <p:txEl>
                                              <p:pRg st="2" end="2"/>
                                            </p:txEl>
                                          </p:spTgt>
                                        </p:tgtEl>
                                      </p:cBhvr>
                                    </p:animEffec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childTnLst>
                          </p:cTn>
                        </p:par>
                        <p:par>
                          <p:cTn id="58" fill="hold">
                            <p:stCondLst>
                              <p:cond delay="1500"/>
                            </p:stCondLst>
                            <p:childTnLst>
                              <p:par>
                                <p:cTn id="59" presetID="10" presetClass="entr" presetSubtype="0" fill="hold" grpId="0" nodeType="after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fade">
                                      <p:cBhvr>
                                        <p:cTn id="61" dur="500"/>
                                        <p:tgtEl>
                                          <p:spTgt spid="33"/>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childTnLst>
                          </p:cTn>
                        </p:par>
                        <p:par>
                          <p:cTn id="65" fill="hold">
                            <p:stCondLst>
                              <p:cond delay="2000"/>
                            </p:stCondLst>
                            <p:childTnLst>
                              <p:par>
                                <p:cTn id="66" presetID="10" presetClass="entr" presetSubtype="0" fill="hold" grpId="0" nodeType="afterEffect">
                                  <p:stCondLst>
                                    <p:cond delay="0"/>
                                  </p:stCondLst>
                                  <p:childTnLst>
                                    <p:set>
                                      <p:cBhvr>
                                        <p:cTn id="67" dur="1" fill="hold">
                                          <p:stCondLst>
                                            <p:cond delay="0"/>
                                          </p:stCondLst>
                                        </p:cTn>
                                        <p:tgtEl>
                                          <p:spTgt spid="29"/>
                                        </p:tgtEl>
                                        <p:attrNameLst>
                                          <p:attrName>style.visibility</p:attrName>
                                        </p:attrNameLst>
                                      </p:cBhvr>
                                      <p:to>
                                        <p:strVal val="visible"/>
                                      </p:to>
                                    </p:set>
                                    <p:animEffect transition="in" filter="fade">
                                      <p:cBhvr>
                                        <p:cTn id="68" dur="500"/>
                                        <p:tgtEl>
                                          <p:spTgt spid="2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500"/>
                                        <p:tgtEl>
                                          <p:spTgt spid="58"/>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9"/>
                                        </p:tgtEl>
                                        <p:attrNameLst>
                                          <p:attrName>style.visibility</p:attrName>
                                        </p:attrNameLst>
                                      </p:cBhvr>
                                      <p:to>
                                        <p:strVal val="visible"/>
                                      </p:to>
                                    </p:set>
                                    <p:animEffect transition="in" filter="fade">
                                      <p:cBhvr>
                                        <p:cTn id="78" dur="500"/>
                                        <p:tgtEl>
                                          <p:spTgt spid="19"/>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Effect transition="in" filter="fade">
                                      <p:cBhvr>
                                        <p:cTn id="81" dur="500"/>
                                        <p:tgtEl>
                                          <p:spTgt spid="22"/>
                                        </p:tgtEl>
                                      </p:cBhvr>
                                    </p:animEffect>
                                  </p:childTnLst>
                                </p:cTn>
                              </p:par>
                              <p:par>
                                <p:cTn id="82" presetID="10" presetClass="entr" presetSubtype="0" fill="hold" nodeType="withEffect">
                                  <p:stCondLst>
                                    <p:cond delay="0"/>
                                  </p:stCondLst>
                                  <p:childTnLst>
                                    <p:set>
                                      <p:cBhvr>
                                        <p:cTn id="83" dur="1" fill="hold">
                                          <p:stCondLst>
                                            <p:cond delay="0"/>
                                          </p:stCondLst>
                                        </p:cTn>
                                        <p:tgtEl>
                                          <p:spTgt spid="18"/>
                                        </p:tgtEl>
                                        <p:attrNameLst>
                                          <p:attrName>style.visibility</p:attrName>
                                        </p:attrNameLst>
                                      </p:cBhvr>
                                      <p:to>
                                        <p:strVal val="visible"/>
                                      </p:to>
                                    </p:set>
                                    <p:animEffect transition="in" filter="fade">
                                      <p:cBhvr>
                                        <p:cTn id="84" dur="500"/>
                                        <p:tgtEl>
                                          <p:spTgt spid="18"/>
                                        </p:tgtEl>
                                      </p:cBhvr>
                                    </p:animEffect>
                                  </p:childTnLst>
                                </p:cTn>
                              </p:par>
                              <p:par>
                                <p:cTn id="85" presetID="10" presetClass="entr" presetSubtype="0" fill="hold" nodeType="withEffect">
                                  <p:stCondLst>
                                    <p:cond delay="0"/>
                                  </p:stCondLst>
                                  <p:childTnLst>
                                    <p:set>
                                      <p:cBhvr>
                                        <p:cTn id="86" dur="1" fill="hold">
                                          <p:stCondLst>
                                            <p:cond delay="0"/>
                                          </p:stCondLst>
                                        </p:cTn>
                                        <p:tgtEl>
                                          <p:spTgt spid="21"/>
                                        </p:tgtEl>
                                        <p:attrNameLst>
                                          <p:attrName>style.visibility</p:attrName>
                                        </p:attrNameLst>
                                      </p:cBhvr>
                                      <p:to>
                                        <p:strVal val="visible"/>
                                      </p:to>
                                    </p:set>
                                    <p:animEffect transition="in" filter="fade">
                                      <p:cBhvr>
                                        <p:cTn id="87" dur="500"/>
                                        <p:tgtEl>
                                          <p:spTgt spid="21"/>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Effect transition="in" filter="fade">
                                      <p:cBhvr>
                                        <p:cTn id="90" dur="500"/>
                                        <p:tgtEl>
                                          <p:spTgt spid="20"/>
                                        </p:tgtEl>
                                      </p:cBhvr>
                                    </p:animEffect>
                                  </p:childTnLst>
                                </p:cTn>
                              </p:par>
                            </p:childTnLst>
                          </p:cTn>
                        </p:par>
                        <p:par>
                          <p:cTn id="91" fill="hold">
                            <p:stCondLst>
                              <p:cond delay="500"/>
                            </p:stCondLst>
                            <p:childTnLst>
                              <p:par>
                                <p:cTn id="92" presetID="10" presetClass="entr" presetSubtype="0" fill="hold" grpId="0" nodeType="afterEffect">
                                  <p:stCondLst>
                                    <p:cond delay="0"/>
                                  </p:stCondLst>
                                  <p:childTnLst>
                                    <p:set>
                                      <p:cBhvr>
                                        <p:cTn id="93" dur="1" fill="hold">
                                          <p:stCondLst>
                                            <p:cond delay="0"/>
                                          </p:stCondLst>
                                        </p:cTn>
                                        <p:tgtEl>
                                          <p:spTgt spid="37"/>
                                        </p:tgtEl>
                                        <p:attrNameLst>
                                          <p:attrName>style.visibility</p:attrName>
                                        </p:attrNameLst>
                                      </p:cBhvr>
                                      <p:to>
                                        <p:strVal val="visible"/>
                                      </p:to>
                                    </p:set>
                                    <p:animEffect transition="in" filter="fade">
                                      <p:cBhvr>
                                        <p:cTn id="94" dur="500"/>
                                        <p:tgtEl>
                                          <p:spTgt spid="37"/>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70"/>
                                        </p:tgtEl>
                                        <p:attrNameLst>
                                          <p:attrName>style.visibility</p:attrName>
                                        </p:attrNameLst>
                                      </p:cBhvr>
                                      <p:to>
                                        <p:strVal val="visible"/>
                                      </p:to>
                                    </p:set>
                                    <p:animEffect transition="in" filter="fade">
                                      <p:cBhvr>
                                        <p:cTn id="99" dur="500"/>
                                        <p:tgtEl>
                                          <p:spTgt spid="70"/>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13"/>
                                        </p:tgtEl>
                                        <p:attrNameLst>
                                          <p:attrName>style.visibility</p:attrName>
                                        </p:attrNameLst>
                                      </p:cBhvr>
                                      <p:to>
                                        <p:strVal val="visible"/>
                                      </p:to>
                                    </p:set>
                                    <p:animEffect transition="in" filter="fade">
                                      <p:cBhvr>
                                        <p:cTn id="102" dur="500"/>
                                        <p:tgtEl>
                                          <p:spTgt spid="13"/>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Effect transition="in" filter="fade">
                                      <p:cBhvr>
                                        <p:cTn id="105" dur="500"/>
                                        <p:tgtEl>
                                          <p:spTgt spid="11"/>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42"/>
                                        </p:tgtEl>
                                        <p:attrNameLst>
                                          <p:attrName>style.visibility</p:attrName>
                                        </p:attrNameLst>
                                      </p:cBhvr>
                                      <p:to>
                                        <p:strVal val="visible"/>
                                      </p:to>
                                    </p:set>
                                    <p:animEffect transition="in" filter="fade">
                                      <p:cBhvr>
                                        <p:cTn id="110" dur="500"/>
                                        <p:tgtEl>
                                          <p:spTgt spid="42"/>
                                        </p:tgtEl>
                                      </p:cBhvr>
                                    </p:animEffect>
                                  </p:childTnLst>
                                </p:cTn>
                              </p:par>
                            </p:childTnLst>
                          </p:cTn>
                        </p:par>
                        <p:par>
                          <p:cTn id="111" fill="hold">
                            <p:stCondLst>
                              <p:cond delay="500"/>
                            </p:stCondLst>
                            <p:childTnLst>
                              <p:par>
                                <p:cTn id="112" presetID="10" presetClass="entr" presetSubtype="0" fill="hold" grpId="0" nodeType="afterEffect">
                                  <p:stCondLst>
                                    <p:cond delay="0"/>
                                  </p:stCondLst>
                                  <p:childTnLst>
                                    <p:set>
                                      <p:cBhvr>
                                        <p:cTn id="113" dur="1" fill="hold">
                                          <p:stCondLst>
                                            <p:cond delay="0"/>
                                          </p:stCondLst>
                                        </p:cTn>
                                        <p:tgtEl>
                                          <p:spTgt spid="38"/>
                                        </p:tgtEl>
                                        <p:attrNameLst>
                                          <p:attrName>style.visibility</p:attrName>
                                        </p:attrNameLst>
                                      </p:cBhvr>
                                      <p:to>
                                        <p:strVal val="visible"/>
                                      </p:to>
                                    </p:set>
                                    <p:animEffect transition="in" filter="fade">
                                      <p:cBhvr>
                                        <p:cTn id="114" dur="500"/>
                                        <p:tgtEl>
                                          <p:spTgt spid="38"/>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55"/>
                                        </p:tgtEl>
                                        <p:attrNameLst>
                                          <p:attrName>style.visibility</p:attrName>
                                        </p:attrNameLst>
                                      </p:cBhvr>
                                      <p:to>
                                        <p:strVal val="visible"/>
                                      </p:to>
                                    </p:set>
                                    <p:animEffect transition="in" filter="fade">
                                      <p:cBhvr>
                                        <p:cTn id="119"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14" grpId="0"/>
      <p:bldP spid="15" grpId="0"/>
      <p:bldP spid="17" grpId="0"/>
      <p:bldP spid="19" grpId="0"/>
      <p:bldP spid="20" grpId="0"/>
      <p:bldP spid="22" grpId="0"/>
      <p:bldP spid="24" grpId="0"/>
      <p:bldP spid="26" grpId="0" animBg="1"/>
      <p:bldP spid="27" grpId="0" animBg="1"/>
      <p:bldP spid="28" grpId="0" animBg="1"/>
      <p:bldP spid="29" grpId="0" animBg="1"/>
      <p:bldP spid="30" grpId="0" animBg="1"/>
      <p:bldP spid="32" grpId="0" animBg="1"/>
      <p:bldP spid="33" grpId="0" animBg="1"/>
      <p:bldP spid="35" grpId="0" animBg="1"/>
      <p:bldP spid="37" grpId="0" animBg="1"/>
      <p:bldP spid="38" grpId="0" animBg="1"/>
      <p:bldP spid="13" grpId="0" animBg="1"/>
      <p:bldP spid="11" grpId="0" animBg="1"/>
      <p:bldP spid="42" grpId="0"/>
      <p:bldP spid="55" grpId="0" animBg="1"/>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Tab Switching Wrap Up</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31</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381000" y="1219200"/>
            <a:ext cx="8534400" cy="138499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large amount of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happens during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tab switching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as Chrome attempts to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compress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decompress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tabs</a:t>
            </a:r>
            <a:endParaRPr kumimoji="0" lang="en-US" sz="28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17" name="TextBox 16"/>
          <p:cNvSpPr txBox="1"/>
          <p:nvPr/>
        </p:nvSpPr>
        <p:spPr>
          <a:xfrm>
            <a:off x="152400" y="525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sp>
        <p:nvSpPr>
          <p:cNvPr id="14" name="Rectangle 13"/>
          <p:cNvSpPr/>
          <p:nvPr/>
        </p:nvSpPr>
        <p:spPr>
          <a:xfrm>
            <a:off x="0" y="3200400"/>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Both functions can benefit from PIM execution and can be implemented as PIM logic</a:t>
            </a:r>
          </a:p>
        </p:txBody>
      </p:sp>
    </p:spTree>
    <p:extLst>
      <p:ext uri="{BB962C8B-B14F-4D97-AF65-F5344CB8AC3E}">
        <p14:creationId xmlns:p14="http://schemas.microsoft.com/office/powerpoint/2010/main" val="527500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Title 1"/>
          <p:cNvSpPr>
            <a:spLocks noGrp="1"/>
          </p:cNvSpPr>
          <p:nvPr>
            <p:ph type="title"/>
          </p:nvPr>
        </p:nvSpPr>
        <p:spPr>
          <a:xfrm>
            <a:off x="0" y="0"/>
            <a:ext cx="10210800" cy="914400"/>
          </a:xfrm>
        </p:spPr>
        <p:txBody>
          <a:bodyPr/>
          <a:lstStyle/>
          <a:p>
            <a:r>
              <a:rPr lang="en-US" dirty="0"/>
              <a:t>Workload Analysis</a:t>
            </a:r>
          </a:p>
        </p:txBody>
      </p:sp>
    </p:spTree>
    <p:extLst>
      <p:ext uri="{BB962C8B-B14F-4D97-AF65-F5344CB8AC3E}">
        <p14:creationId xmlns:p14="http://schemas.microsoft.com/office/powerpoint/2010/main" val="913756064"/>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lumMod val="85000"/>
                  </a:prstClr>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white">
                  <a:lumMod val="85000"/>
                </a:prstClr>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85000"/>
                  </a:prstClr>
                </a:solidFill>
                <a:effectLst/>
                <a:uLnTx/>
                <a:uFillTx/>
                <a:latin typeface="Gill Sans MT"/>
                <a:ea typeface="+mn-ea"/>
                <a:cs typeface="+mn-cs"/>
              </a:rPr>
              <a:t>Google’s web browser</a:t>
            </a: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alphaModFix amt="27000"/>
          </a:blip>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Title 1"/>
          <p:cNvSpPr>
            <a:spLocks noGrp="1"/>
          </p:cNvSpPr>
          <p:nvPr>
            <p:ph type="title"/>
          </p:nvPr>
        </p:nvSpPr>
        <p:spPr>
          <a:xfrm>
            <a:off x="0" y="0"/>
            <a:ext cx="10210800" cy="914400"/>
          </a:xfrm>
        </p:spPr>
        <p:txBody>
          <a:bodyPr/>
          <a:lstStyle/>
          <a:p>
            <a:r>
              <a:rPr lang="en-US" dirty="0"/>
              <a:t>Workload Analysis</a:t>
            </a:r>
          </a:p>
        </p:txBody>
      </p:sp>
    </p:spTree>
    <p:extLst>
      <p:ext uri="{BB962C8B-B14F-4D97-AF65-F5344CB8AC3E}">
        <p14:creationId xmlns:p14="http://schemas.microsoft.com/office/powerpoint/2010/main" val="1524251998"/>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13" name="Picture 12"/>
          <p:cNvPicPr>
            <a:picLocks noChangeAspect="1"/>
          </p:cNvPicPr>
          <p:nvPr/>
        </p:nvPicPr>
        <p:blipFill>
          <a:blip r:embed="rId4"/>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205948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134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1557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23" name="Group 22"/>
          <p:cNvGrpSpPr/>
          <p:nvPr/>
        </p:nvGrpSpPr>
        <p:grpSpPr>
          <a:xfrm>
            <a:off x="143435" y="2643094"/>
            <a:ext cx="9080329" cy="1752600"/>
            <a:chOff x="1867295" y="5452953"/>
            <a:chExt cx="6877144" cy="668851"/>
          </a:xfrm>
        </p:grpSpPr>
        <p:grpSp>
          <p:nvGrpSpPr>
            <p:cNvPr id="24" name="Group 23"/>
            <p:cNvGrpSpPr/>
            <p:nvPr/>
          </p:nvGrpSpPr>
          <p:grpSpPr>
            <a:xfrm>
              <a:off x="1867295" y="5452953"/>
              <a:ext cx="6535685" cy="668851"/>
              <a:chOff x="-93042" y="818790"/>
              <a:chExt cx="10190753" cy="388079"/>
            </a:xfrm>
          </p:grpSpPr>
          <p:sp>
            <p:nvSpPr>
              <p:cNvPr id="26" name="Rounded Rectangle 25"/>
              <p:cNvSpPr/>
              <p:nvPr/>
            </p:nvSpPr>
            <p:spPr bwMode="auto">
              <a:xfrm>
                <a:off x="109225" y="818790"/>
                <a:ext cx="9988486" cy="388079"/>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7" name="Rectangle 26"/>
              <p:cNvSpPr/>
              <p:nvPr/>
            </p:nvSpPr>
            <p:spPr>
              <a:xfrm>
                <a:off x="-93042" y="854529"/>
                <a:ext cx="9386361" cy="12540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25" name="Rectangle 24"/>
            <p:cNvSpPr/>
            <p:nvPr/>
          </p:nvSpPr>
          <p:spPr>
            <a:xfrm>
              <a:off x="2112440" y="5486396"/>
              <a:ext cx="6631999" cy="55205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Based on our analysis, we conclude that:</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Both functions are good candidates for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execution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It is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feasible </a:t>
              </a:r>
              <a:r>
                <a:rPr kumimoji="0" lang="en-US" sz="2800" b="0" i="0" u="none" strike="noStrike" kern="1200" cap="none" spc="0" normalizeH="0" baseline="0" noProof="0" dirty="0">
                  <a:ln>
                    <a:noFill/>
                  </a:ln>
                  <a:solidFill>
                    <a:prstClr val="black"/>
                  </a:solidFill>
                  <a:effectLst/>
                  <a:uLnTx/>
                  <a:uFillTx/>
                  <a:latin typeface="Gill Sans MT"/>
                  <a:ea typeface="+mn-ea"/>
                  <a:cs typeface="+mn-cs"/>
                </a:rPr>
                <a:t>to implement them in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logic</a:t>
              </a:r>
            </a:p>
          </p:txBody>
        </p:sp>
      </p:grpSp>
    </p:spTree>
    <p:extLst>
      <p:ext uri="{BB962C8B-B14F-4D97-AF65-F5344CB8AC3E}">
        <p14:creationId xmlns:p14="http://schemas.microsoft.com/office/powerpoint/2010/main" val="471649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Video Playback and Capture</a:t>
            </a:r>
          </a:p>
        </p:txBody>
      </p:sp>
      <p:sp>
        <p:nvSpPr>
          <p:cNvPr id="3" name="Content Placeholder 2"/>
          <p:cNvSpPr>
            <a:spLocks noGrp="1"/>
          </p:cNvSpPr>
          <p:nvPr>
            <p:ph idx="1"/>
          </p:nvPr>
        </p:nvSpPr>
        <p:spPr>
          <a:xfrm>
            <a:off x="227106" y="1107141"/>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9" name="Group 8"/>
          <p:cNvGrpSpPr/>
          <p:nvPr/>
        </p:nvGrpSpPr>
        <p:grpSpPr>
          <a:xfrm>
            <a:off x="-40966" y="1882914"/>
            <a:ext cx="4528327" cy="1088886"/>
            <a:chOff x="-40966" y="1715035"/>
            <a:chExt cx="4528327" cy="1088886"/>
          </a:xfrm>
        </p:grpSpPr>
        <p:pic>
          <p:nvPicPr>
            <p:cNvPr id="35" name="Picture 34"/>
            <p:cNvPicPr>
              <a:picLocks noChangeAspect="1"/>
            </p:cNvPicPr>
            <p:nvPr/>
          </p:nvPicPr>
          <p:blipFill>
            <a:blip r:embed="rId4"/>
            <a:stretch>
              <a:fillRect/>
            </a:stretch>
          </p:blipFill>
          <p:spPr>
            <a:xfrm>
              <a:off x="3505200" y="1800940"/>
              <a:ext cx="982161" cy="942260"/>
            </a:xfrm>
            <a:prstGeom prst="rect">
              <a:avLst/>
            </a:prstGeom>
          </p:spPr>
        </p:pic>
        <p:grpSp>
          <p:nvGrpSpPr>
            <p:cNvPr id="17" name="Group 16"/>
            <p:cNvGrpSpPr/>
            <p:nvPr/>
          </p:nvGrpSpPr>
          <p:grpSpPr>
            <a:xfrm>
              <a:off x="-40966" y="1715035"/>
              <a:ext cx="3870016" cy="1088886"/>
              <a:chOff x="698940" y="1727404"/>
              <a:chExt cx="5160021" cy="1242217"/>
            </a:xfrm>
          </p:grpSpPr>
          <p:grpSp>
            <p:nvGrpSpPr>
              <p:cNvPr id="15" name="Group 14"/>
              <p:cNvGrpSpPr/>
              <p:nvPr/>
            </p:nvGrpSpPr>
            <p:grpSpPr>
              <a:xfrm>
                <a:off x="698940" y="1727404"/>
                <a:ext cx="4931421" cy="1242217"/>
                <a:chOff x="698940" y="1727404"/>
                <a:chExt cx="4931421" cy="1242217"/>
              </a:xfrm>
            </p:grpSpPr>
            <p:pic>
              <p:nvPicPr>
                <p:cNvPr id="26" name="Picture 25"/>
                <p:cNvPicPr>
                  <a:picLocks noChangeAspect="1"/>
                </p:cNvPicPr>
                <p:nvPr/>
              </p:nvPicPr>
              <p:blipFill>
                <a:blip r:embed="rId5"/>
                <a:stretch>
                  <a:fillRect/>
                </a:stretch>
              </p:blipFill>
              <p:spPr>
                <a:xfrm>
                  <a:off x="698940" y="2100320"/>
                  <a:ext cx="739336" cy="687583"/>
                </a:xfrm>
                <a:prstGeom prst="rect">
                  <a:avLst/>
                </a:prstGeom>
              </p:spPr>
            </p:pic>
            <p:cxnSp>
              <p:nvCxnSpPr>
                <p:cNvPr id="27" name="Straight Arrow Connector 26"/>
                <p:cNvCxnSpPr/>
                <p:nvPr/>
              </p:nvCxnSpPr>
              <p:spPr>
                <a:xfrm>
                  <a:off x="1430924" y="2590799"/>
                  <a:ext cx="1219200"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956761" y="1727404"/>
                  <a:ext cx="2336800" cy="80756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Compressed video</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4" name="Straight Arrow Connector 43"/>
                <p:cNvCxnSpPr/>
                <p:nvPr/>
              </p:nvCxnSpPr>
              <p:spPr>
                <a:xfrm>
                  <a:off x="4715961" y="2590799"/>
                  <a:ext cx="914400"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Rounded Rectangle 44"/>
                <p:cNvSpPr/>
                <p:nvPr/>
              </p:nvSpPr>
              <p:spPr>
                <a:xfrm>
                  <a:off x="2785563" y="2209800"/>
                  <a:ext cx="1727200" cy="759821"/>
                </a:xfrm>
                <a:prstGeom prst="roundRect">
                  <a:avLst>
                    <a:gd name="adj" fmla="val 7702"/>
                  </a:avLst>
                </a:prstGeom>
                <a:solidFill>
                  <a:schemeClr val="tx2"/>
                </a:solidFill>
                <a:ln w="28575"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Gill Sans MT"/>
                      <a:ea typeface="+mn-ea"/>
                      <a:cs typeface="+mn-cs"/>
                    </a:rPr>
                    <a:t>VP9 Decoder</a:t>
                  </a:r>
                  <a:endParaRPr kumimoji="0" lang="en-US" sz="2200" b="1" i="0" u="sng" strike="noStrike" kern="1200" cap="none" spc="0" normalizeH="0" baseline="0" noProof="0" dirty="0">
                    <a:ln>
                      <a:noFill/>
                    </a:ln>
                    <a:solidFill>
                      <a:prstClr val="white"/>
                    </a:solidFill>
                    <a:effectLst/>
                    <a:uLnTx/>
                    <a:uFillTx/>
                    <a:latin typeface="Gill Sans MT"/>
                    <a:ea typeface="+mn-ea"/>
                    <a:cs typeface="+mn-cs"/>
                  </a:endParaRPr>
                </a:p>
              </p:txBody>
            </p:sp>
          </p:grpSp>
          <p:sp>
            <p:nvSpPr>
              <p:cNvPr id="46" name="Rectangle 45"/>
              <p:cNvSpPr/>
              <p:nvPr/>
            </p:nvSpPr>
            <p:spPr>
              <a:xfrm>
                <a:off x="4411161" y="1839530"/>
                <a:ext cx="14478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Display</a:t>
                </a:r>
                <a:endParaRPr kumimoji="0" lang="en-US" sz="1600" b="1" i="0" u="sng" strike="noStrike" kern="1200" cap="none" spc="0" normalizeH="0" baseline="0" noProof="0" dirty="0">
                  <a:ln>
                    <a:noFill/>
                  </a:ln>
                  <a:solidFill>
                    <a:prstClr val="black"/>
                  </a:solidFill>
                  <a:effectLst/>
                  <a:uLnTx/>
                  <a:uFillTx/>
                  <a:latin typeface="Gill Sans MT"/>
                  <a:ea typeface="+mn-ea"/>
                  <a:cs typeface="+mn-cs"/>
                </a:endParaRPr>
              </a:p>
            </p:txBody>
          </p:sp>
        </p:grpSp>
      </p:grpSp>
      <p:pic>
        <p:nvPicPr>
          <p:cNvPr id="47" name="Picture 46"/>
          <p:cNvPicPr>
            <a:picLocks noChangeAspect="1"/>
          </p:cNvPicPr>
          <p:nvPr/>
        </p:nvPicPr>
        <p:blipFill>
          <a:blip r:embed="rId6"/>
          <a:stretch>
            <a:fillRect/>
          </a:stretch>
        </p:blipFill>
        <p:spPr>
          <a:xfrm>
            <a:off x="3962400" y="1066800"/>
            <a:ext cx="1295400" cy="588759"/>
          </a:xfrm>
          <a:prstGeom prst="rect">
            <a:avLst/>
          </a:prstGeom>
        </p:spPr>
      </p:pic>
      <p:grpSp>
        <p:nvGrpSpPr>
          <p:cNvPr id="23" name="Group 22"/>
          <p:cNvGrpSpPr/>
          <p:nvPr/>
        </p:nvGrpSpPr>
        <p:grpSpPr>
          <a:xfrm>
            <a:off x="4580439" y="1828800"/>
            <a:ext cx="4685645" cy="1111502"/>
            <a:chOff x="2103501" y="1752600"/>
            <a:chExt cx="4685645" cy="1111502"/>
          </a:xfrm>
        </p:grpSpPr>
        <p:grpSp>
          <p:nvGrpSpPr>
            <p:cNvPr id="24" name="Group 23"/>
            <p:cNvGrpSpPr/>
            <p:nvPr/>
          </p:nvGrpSpPr>
          <p:grpSpPr>
            <a:xfrm>
              <a:off x="2103501" y="1752600"/>
              <a:ext cx="4685645" cy="1111502"/>
              <a:chOff x="2103501" y="1752600"/>
              <a:chExt cx="4685645" cy="1111502"/>
            </a:xfrm>
          </p:grpSpPr>
          <p:pic>
            <p:nvPicPr>
              <p:cNvPr id="28" name="Picture 27"/>
              <p:cNvPicPr>
                <a:picLocks noChangeAspect="1"/>
              </p:cNvPicPr>
              <p:nvPr/>
            </p:nvPicPr>
            <p:blipFill>
              <a:blip r:embed="rId4"/>
              <a:stretch>
                <a:fillRect/>
              </a:stretch>
            </p:blipFill>
            <p:spPr>
              <a:xfrm>
                <a:off x="2103501" y="1898809"/>
                <a:ext cx="982161" cy="942260"/>
              </a:xfrm>
              <a:prstGeom prst="rect">
                <a:avLst/>
              </a:prstGeom>
            </p:spPr>
          </p:pic>
          <p:pic>
            <p:nvPicPr>
              <p:cNvPr id="29" name="Picture 28"/>
              <p:cNvPicPr>
                <a:picLocks noChangeAspect="1"/>
              </p:cNvPicPr>
              <p:nvPr/>
            </p:nvPicPr>
            <p:blipFill>
              <a:blip r:embed="rId5"/>
              <a:stretch>
                <a:fillRect/>
              </a:stretch>
            </p:blipFill>
            <p:spPr>
              <a:xfrm>
                <a:off x="6133662" y="2133600"/>
                <a:ext cx="655484" cy="609600"/>
              </a:xfrm>
              <a:prstGeom prst="rect">
                <a:avLst/>
              </a:prstGeom>
            </p:spPr>
          </p:pic>
          <p:cxnSp>
            <p:nvCxnSpPr>
              <p:cNvPr id="31" name="Straight Arrow Connector 30"/>
              <p:cNvCxnSpPr/>
              <p:nvPr/>
            </p:nvCxnSpPr>
            <p:spPr>
              <a:xfrm>
                <a:off x="2933262" y="2514600"/>
                <a:ext cx="905961"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2552262" y="1752600"/>
                <a:ext cx="17526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Captured video</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33" name="Straight Arrow Connector 32"/>
              <p:cNvCxnSpPr/>
              <p:nvPr/>
            </p:nvCxnSpPr>
            <p:spPr>
              <a:xfrm>
                <a:off x="5295462" y="2514600"/>
                <a:ext cx="922839"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Rounded Rectangle 33"/>
              <p:cNvSpPr/>
              <p:nvPr/>
            </p:nvSpPr>
            <p:spPr>
              <a:xfrm>
                <a:off x="3906984" y="2209799"/>
                <a:ext cx="1312278" cy="654303"/>
              </a:xfrm>
              <a:prstGeom prst="roundRect">
                <a:avLst>
                  <a:gd name="adj" fmla="val 7702"/>
                </a:avLst>
              </a:prstGeom>
              <a:solidFill>
                <a:schemeClr val="tx2"/>
              </a:solidFill>
              <a:ln w="28575"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Gill Sans MT"/>
                    <a:ea typeface="+mn-ea"/>
                    <a:cs typeface="+mn-cs"/>
                  </a:rPr>
                  <a:t>VP9 Encoder</a:t>
                </a:r>
                <a:endParaRPr kumimoji="0" lang="en-US" sz="2200" b="1" i="0" u="sng" strike="noStrike" kern="1200" cap="none" spc="0" normalizeH="0" baseline="0" noProof="0" dirty="0">
                  <a:ln>
                    <a:noFill/>
                  </a:ln>
                  <a:solidFill>
                    <a:prstClr val="white"/>
                  </a:solidFill>
                  <a:effectLst/>
                  <a:uLnTx/>
                  <a:uFillTx/>
                  <a:latin typeface="Gill Sans MT"/>
                  <a:ea typeface="+mn-ea"/>
                  <a:cs typeface="+mn-cs"/>
                </a:endParaRPr>
              </a:p>
            </p:txBody>
          </p:sp>
        </p:grpSp>
        <p:sp>
          <p:nvSpPr>
            <p:cNvPr id="25" name="Rectangle 24"/>
            <p:cNvSpPr/>
            <p:nvPr/>
          </p:nvSpPr>
          <p:spPr>
            <a:xfrm>
              <a:off x="4838262" y="1809690"/>
              <a:ext cx="17526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Compressed</a:t>
              </a:r>
              <a:br>
                <a:rPr kumimoji="0" lang="en-US" sz="2000" b="1" i="0" u="none" strike="noStrike" kern="1200" cap="none" spc="0" normalizeH="0" baseline="0" noProof="0" dirty="0">
                  <a:ln>
                    <a:noFill/>
                  </a:ln>
                  <a:solidFill>
                    <a:prstClr val="black"/>
                  </a:solidFill>
                  <a:effectLst/>
                  <a:uLnTx/>
                  <a:uFillTx/>
                  <a:latin typeface="Gill Sans MT"/>
                  <a:ea typeface="+mn-ea"/>
                  <a:cs typeface="+mn-cs"/>
                </a:rPr>
              </a:b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a:t>
              </a:r>
            </a:p>
          </p:txBody>
        </p:sp>
      </p:grpSp>
      <p:sp>
        <p:nvSpPr>
          <p:cNvPr id="36" name="Rectangle 35"/>
          <p:cNvSpPr/>
          <p:nvPr/>
        </p:nvSpPr>
        <p:spPr>
          <a:xfrm>
            <a:off x="0" y="3588603"/>
            <a:ext cx="9144000" cy="523220"/>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Majority of energy is spent on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800" b="1" i="0" u="sng" strike="noStrike" kern="1200" cap="none" spc="0" normalizeH="0" baseline="0" noProof="0" dirty="0">
              <a:ln>
                <a:noFill/>
              </a:ln>
              <a:solidFill>
                <a:srgbClr val="C00000"/>
              </a:solidFill>
              <a:effectLst/>
              <a:uLnTx/>
              <a:uFillTx/>
              <a:latin typeface="Gill Sans MT"/>
              <a:ea typeface="+mn-ea"/>
              <a:cs typeface="+mn-cs"/>
            </a:endParaRPr>
          </a:p>
        </p:txBody>
      </p:sp>
      <p:sp>
        <p:nvSpPr>
          <p:cNvPr id="37" name="Rectangle 36"/>
          <p:cNvSpPr/>
          <p:nvPr/>
        </p:nvSpPr>
        <p:spPr>
          <a:xfrm>
            <a:off x="0" y="4724400"/>
            <a:ext cx="9144000" cy="95410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comes from </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srgbClr val="0000FF"/>
                </a:solidFill>
                <a:effectLst/>
                <a:uLnTx/>
                <a:uFillTx/>
                <a:latin typeface="Gill Sans MT"/>
                <a:ea typeface="+mn-ea"/>
                <a:cs typeface="+mn-cs"/>
              </a:rPr>
              <a:t>simple functions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decoding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encoding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pipelines</a:t>
            </a:r>
            <a:endParaRPr kumimoji="0" lang="en-US" sz="2800" b="1" i="0" u="sng"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486330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par>
                                <p:cTn id="12" presetID="10" presetClass="entr" presetSubtype="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dirty="0">
                <a:solidFill>
                  <a:srgbClr val="A6A6A6"/>
                </a:solidFill>
                <a:cs typeface="Adobe Garamond Pro"/>
              </a:rPr>
              <a:t>Background</a:t>
            </a:r>
          </a:p>
          <a:p>
            <a:pPr marL="342900" lvl="1" indent="-342900">
              <a:buFont typeface="Arial" pitchFamily="34" charset="0"/>
              <a:buChar char="•"/>
            </a:pPr>
            <a:r>
              <a:rPr lang="en-US" dirty="0">
                <a:solidFill>
                  <a:schemeClr val="bg1">
                    <a:lumMod val="65000"/>
                  </a:schemeClr>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endParaRPr lang="en-US" dirty="0">
              <a:solidFill>
                <a:srgbClr val="A6A6A6"/>
              </a:solidFill>
              <a:cs typeface="Adobe Garamond Pro"/>
            </a:endParaRPr>
          </a:p>
          <a:p>
            <a:pPr marL="342900" lvl="1" indent="-342900">
              <a:buFont typeface="Arial" pitchFamily="34" charset="0"/>
              <a:buChar char="•"/>
            </a:pPr>
            <a:r>
              <a:rPr lang="en-US" sz="3600" dirty="0">
                <a:solidFill>
                  <a:schemeClr val="tx2"/>
                </a:solidFill>
                <a:cs typeface="Adobe Garamond Pro"/>
              </a:rPr>
              <a:t>Evaluation</a:t>
            </a:r>
          </a:p>
          <a:p>
            <a:pPr marL="342900" lvl="1" indent="-342900">
              <a:buFont typeface="Arial" pitchFamily="34" charset="0"/>
              <a:buChar char="•"/>
            </a:pPr>
            <a:r>
              <a:rPr lang="en-US" dirty="0">
                <a:solidFill>
                  <a:schemeClr val="bg1">
                    <a:lumMod val="7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2"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182333049"/>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Evaluation Methodology </a:t>
            </a:r>
          </a:p>
        </p:txBody>
      </p:sp>
      <p:sp>
        <p:nvSpPr>
          <p:cNvPr id="3" name="Content Placeholder 2"/>
          <p:cNvSpPr>
            <a:spLocks noGrp="1"/>
          </p:cNvSpPr>
          <p:nvPr>
            <p:ph idx="1"/>
          </p:nvPr>
        </p:nvSpPr>
        <p:spPr>
          <a:xfrm>
            <a:off x="10459" y="990600"/>
            <a:ext cx="9296400" cy="5562600"/>
          </a:xfrm>
        </p:spPr>
        <p:txBody>
          <a:bodyPr>
            <a:normAutofit/>
          </a:bodyPr>
          <a:lstStyle/>
          <a:p>
            <a:pPr lvl="0"/>
            <a:r>
              <a:rPr lang="en-US" sz="2800" dirty="0">
                <a:solidFill>
                  <a:schemeClr val="tx2"/>
                </a:solidFill>
              </a:rPr>
              <a:t>System Configuration (gem5 Simulator)</a:t>
            </a:r>
          </a:p>
          <a:p>
            <a:pPr lvl="1"/>
            <a:r>
              <a:rPr lang="en-US" sz="2400" dirty="0" err="1">
                <a:solidFill>
                  <a:schemeClr val="accent2"/>
                </a:solidFill>
              </a:rPr>
              <a:t>SoC</a:t>
            </a:r>
            <a:r>
              <a:rPr lang="en-US" sz="2400" dirty="0">
                <a:solidFill>
                  <a:schemeClr val="accent2"/>
                </a:solidFill>
              </a:rPr>
              <a:t>:  </a:t>
            </a:r>
            <a:r>
              <a:rPr lang="en-US" sz="2400" dirty="0">
                <a:solidFill>
                  <a:srgbClr val="595959"/>
                </a:solidFill>
              </a:rPr>
              <a:t>4 </a:t>
            </a:r>
            <a:r>
              <a:rPr lang="en-US" sz="2400" dirty="0" err="1">
                <a:solidFill>
                  <a:srgbClr val="595959"/>
                </a:solidFill>
              </a:rPr>
              <a:t>OoO</a:t>
            </a:r>
            <a:r>
              <a:rPr lang="en-US" sz="2400" dirty="0">
                <a:solidFill>
                  <a:srgbClr val="595959"/>
                </a:solidFill>
              </a:rPr>
              <a:t> cores, 8-wide issue, 64 </a:t>
            </a:r>
            <a:r>
              <a:rPr lang="en-US" sz="2400" dirty="0" err="1">
                <a:solidFill>
                  <a:srgbClr val="595959"/>
                </a:solidFill>
              </a:rPr>
              <a:t>kB</a:t>
            </a:r>
            <a:r>
              <a:rPr lang="en-US" sz="2400" dirty="0">
                <a:solidFill>
                  <a:srgbClr val="595959"/>
                </a:solidFill>
              </a:rPr>
              <a:t> L1cache,</a:t>
            </a:r>
            <a:br>
              <a:rPr lang="en-US" sz="2400" dirty="0">
                <a:solidFill>
                  <a:srgbClr val="595959"/>
                </a:solidFill>
              </a:rPr>
            </a:br>
            <a:r>
              <a:rPr lang="en-US" sz="2400" dirty="0">
                <a:solidFill>
                  <a:srgbClr val="595959"/>
                </a:solidFill>
              </a:rPr>
              <a:t>2MB L2 cache</a:t>
            </a:r>
          </a:p>
          <a:p>
            <a:pPr lvl="1">
              <a:spcBef>
                <a:spcPts val="1776"/>
              </a:spcBef>
            </a:pPr>
            <a:r>
              <a:rPr lang="en-US" sz="2400" dirty="0">
                <a:solidFill>
                  <a:srgbClr val="C00000"/>
                </a:solidFill>
              </a:rPr>
              <a:t>PIM Core:</a:t>
            </a:r>
            <a:r>
              <a:rPr lang="en-US" sz="2400" dirty="0">
                <a:solidFill>
                  <a:srgbClr val="595959"/>
                </a:solidFill>
              </a:rPr>
              <a:t> 1 core per vault, 1-wide issue, 4-wide SIMD, </a:t>
            </a:r>
            <a:br>
              <a:rPr lang="en-US" sz="2400" dirty="0">
                <a:solidFill>
                  <a:srgbClr val="595959"/>
                </a:solidFill>
              </a:rPr>
            </a:br>
            <a:r>
              <a:rPr lang="en-US" sz="2400" dirty="0">
                <a:solidFill>
                  <a:srgbClr val="595959"/>
                </a:solidFill>
              </a:rPr>
              <a:t>32kB L1 cache</a:t>
            </a:r>
          </a:p>
          <a:p>
            <a:pPr lvl="1">
              <a:spcBef>
                <a:spcPts val="1776"/>
              </a:spcBef>
            </a:pPr>
            <a:r>
              <a:rPr lang="en-US" sz="2400" dirty="0">
                <a:solidFill>
                  <a:srgbClr val="C00000"/>
                </a:solidFill>
              </a:rPr>
              <a:t>3D-Stacked Memory: </a:t>
            </a:r>
            <a:r>
              <a:rPr lang="en-US" sz="2400" dirty="0"/>
              <a:t>2GB cube, 16 vaults per cube</a:t>
            </a:r>
          </a:p>
          <a:p>
            <a:pPr lvl="2"/>
            <a:r>
              <a:rPr lang="en-US" sz="2200" dirty="0"/>
              <a:t>Internal Bandwidth: 256GB/S </a:t>
            </a:r>
          </a:p>
          <a:p>
            <a:pPr lvl="2"/>
            <a:r>
              <a:rPr lang="en-US" sz="2200" dirty="0">
                <a:solidFill>
                  <a:srgbClr val="595959"/>
                </a:solidFill>
              </a:rPr>
              <a:t>Off-Chip Channel Bandwidth: 32 GB/s</a:t>
            </a:r>
          </a:p>
          <a:p>
            <a:pPr lvl="1">
              <a:spcBef>
                <a:spcPts val="1776"/>
              </a:spcBef>
            </a:pPr>
            <a:r>
              <a:rPr lang="en-US" sz="2400" dirty="0">
                <a:solidFill>
                  <a:srgbClr val="C00000"/>
                </a:solidFill>
              </a:rPr>
              <a:t>Baseline Memory: </a:t>
            </a:r>
            <a:r>
              <a:rPr lang="en-US" sz="2400" dirty="0"/>
              <a:t>LPDDR3, 2GB, FR-FCFS scheduler</a:t>
            </a:r>
            <a:br>
              <a:rPr lang="en-US" sz="2000" dirty="0"/>
            </a:br>
            <a:endParaRPr lang="en-US" sz="2000" dirty="0">
              <a:solidFill>
                <a:srgbClr val="595959"/>
              </a:solidFill>
            </a:endParaRPr>
          </a:p>
          <a:p>
            <a:r>
              <a:rPr lang="en-US" sz="2800" dirty="0">
                <a:solidFill>
                  <a:schemeClr val="tx2"/>
                </a:solidFill>
              </a:rPr>
              <a:t>We study each target </a:t>
            </a:r>
            <a:r>
              <a:rPr lang="en-US" sz="2800" dirty="0">
                <a:solidFill>
                  <a:srgbClr val="0000FF"/>
                </a:solidFill>
              </a:rPr>
              <a:t>in isolation </a:t>
            </a:r>
            <a:r>
              <a:rPr lang="en-US" sz="2800" dirty="0">
                <a:solidFill>
                  <a:schemeClr val="tx2"/>
                </a:solidFill>
              </a:rPr>
              <a:t>and emulate each separately and run them in our simulator</a:t>
            </a:r>
          </a:p>
          <a:p>
            <a:pPr lvl="1"/>
            <a:endParaRPr lang="en-US" sz="2400" dirty="0">
              <a:solidFill>
                <a:srgbClr val="595959"/>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47530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
                                            <p:txEl>
                                              <p:pRg st="7" end="7"/>
                                            </p:txEl>
                                          </p:spTgt>
                                        </p:tgtEl>
                                        <p:attrNameLst>
                                          <p:attrName>style.visibility</p:attrName>
                                        </p:attrNameLst>
                                      </p:cBhvr>
                                      <p:to>
                                        <p:strVal val="visible"/>
                                      </p:to>
                                    </p:set>
                                    <p:animEffect transition="in" filter="fade">
                                      <p:cBhvr>
                                        <p:cTn id="30"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extLst/>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49.1%</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55.4%</a:t>
            </a:r>
          </a:p>
        </p:txBody>
      </p:sp>
      <p:sp>
        <p:nvSpPr>
          <p:cNvPr id="16" name="Rounded Rectangle 15"/>
          <p:cNvSpPr/>
          <p:nvPr/>
        </p:nvSpPr>
        <p:spPr bwMode="auto">
          <a:xfrm>
            <a:off x="919700" y="222867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17" name="Straight Arrow Connector 16"/>
          <p:cNvCxnSpPr/>
          <p:nvPr/>
        </p:nvCxnSpPr>
        <p:spPr>
          <a:xfrm>
            <a:off x="1224500" y="3905072"/>
            <a:ext cx="1676400" cy="9144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33400" y="4724400"/>
            <a:ext cx="8452900" cy="1143000"/>
            <a:chOff x="-153065" y="679005"/>
            <a:chExt cx="10073325" cy="795961"/>
          </a:xfrm>
        </p:grpSpPr>
        <p:sp>
          <p:nvSpPr>
            <p:cNvPr id="19" name="Rounded Rectangle 18"/>
            <p:cNvSpPr/>
            <p:nvPr/>
          </p:nvSpPr>
          <p:spPr bwMode="auto">
            <a:xfrm>
              <a:off x="-153065" y="679005"/>
              <a:ext cx="10073325" cy="795961"/>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0" name="Rectangle 19"/>
            <p:cNvSpPr/>
            <p:nvPr/>
          </p:nvSpPr>
          <p:spPr>
            <a:xfrm>
              <a:off x="22234" y="785133"/>
              <a:ext cx="9742221" cy="57868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82.6%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energy reduction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packing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comes from eliminating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400" b="1" i="0" u="sng" strike="noStrike" kern="1200" cap="none" spc="0" normalizeH="0" baseline="0" noProof="0" dirty="0">
                <a:ln>
                  <a:noFill/>
                </a:ln>
                <a:solidFill>
                  <a:srgbClr val="0000FF"/>
                </a:solidFill>
                <a:effectLst/>
                <a:uLnTx/>
                <a:uFillTx/>
                <a:latin typeface="Gill Sans MT"/>
                <a:ea typeface="+mn-ea"/>
                <a:cs typeface="+mn-cs"/>
              </a:endParaRPr>
            </a:p>
          </p:txBody>
        </p:sp>
      </p:grpSp>
      <p:sp>
        <p:nvSpPr>
          <p:cNvPr id="21" name="Rounded Rectangle 20"/>
          <p:cNvSpPr/>
          <p:nvPr/>
        </p:nvSpPr>
        <p:spPr bwMode="auto">
          <a:xfrm>
            <a:off x="4572000" y="22860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22" name="Straight Arrow Connector 21"/>
          <p:cNvCxnSpPr>
            <a:endCxn id="19" idx="0"/>
          </p:cNvCxnSpPr>
          <p:nvPr/>
        </p:nvCxnSpPr>
        <p:spPr>
          <a:xfrm flipH="1">
            <a:off x="4759850" y="3962400"/>
            <a:ext cx="193150" cy="7620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3" name="Slide Number Placeholder 3"/>
          <p:cNvSpPr>
            <a:spLocks noGrp="1"/>
          </p:cNvSpPr>
          <p:nvPr>
            <p:ph type="sldNum" sz="quarter" idx="12"/>
          </p:nvPr>
        </p:nvSpPr>
        <p:spPr>
          <a:xfrm>
            <a:off x="7315200" y="6492883"/>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41</a:t>
            </a:r>
          </a:p>
        </p:txBody>
      </p:sp>
      <p:pic>
        <p:nvPicPr>
          <p:cNvPr id="24" name="Picture 23"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25" name="Rounded Rectangle 24"/>
          <p:cNvSpPr/>
          <p:nvPr/>
        </p:nvSpPr>
        <p:spPr bwMode="auto">
          <a:xfrm>
            <a:off x="1072100" y="253722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4192153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6"/>
                                        </p:tgtEl>
                                      </p:cBhvr>
                                    </p:animEffect>
                                    <p:set>
                                      <p:cBhvr>
                                        <p:cTn id="34" dur="1" fill="hold">
                                          <p:stCondLst>
                                            <p:cond delay="499"/>
                                          </p:stCondLst>
                                        </p:cTn>
                                        <p:tgtEl>
                                          <p:spTgt spid="16"/>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18"/>
                                        </p:tgtEl>
                                      </p:cBhvr>
                                    </p:animEffect>
                                    <p:set>
                                      <p:cBhvr>
                                        <p:cTn id="37" dur="1" fill="hold">
                                          <p:stCondLst>
                                            <p:cond delay="499"/>
                                          </p:stCondLst>
                                        </p:cTn>
                                        <p:tgtEl>
                                          <p:spTgt spid="1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1"/>
                                        </p:tgtEl>
                                      </p:cBhvr>
                                    </p:animEffect>
                                    <p:set>
                                      <p:cBhvr>
                                        <p:cTn id="40" dur="1" fill="hold">
                                          <p:stCondLst>
                                            <p:cond delay="499"/>
                                          </p:stCondLst>
                                        </p:cTn>
                                        <p:tgtEl>
                                          <p:spTgt spid="21"/>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2"/>
                                        </p:tgtEl>
                                      </p:cBhvr>
                                    </p:animEffect>
                                    <p:set>
                                      <p:cBhvr>
                                        <p:cTn id="43" dur="1" fill="hold">
                                          <p:stCondLst>
                                            <p:cond delay="499"/>
                                          </p:stCondLst>
                                        </p:cTn>
                                        <p:tgtEl>
                                          <p:spTgt spid="22"/>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6" grpId="1" animBg="1"/>
      <p:bldP spid="21" grpId="0" animBg="1"/>
      <p:bldP spid="21" grpId="1" animBg="1"/>
      <p:bldP spid="25" grpId="0" animBg="1"/>
      <p:bldP spid="25" grpId="1" animBg="1"/>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extLst/>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improves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performance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44.6%</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54.2%</a:t>
              </a:r>
            </a:p>
          </p:txBody>
        </p:sp>
      </p:grpSp>
      <p:sp>
        <p:nvSpPr>
          <p:cNvPr id="21" name="Rounded Rectangle 20"/>
          <p:cNvSpPr/>
          <p:nvPr/>
        </p:nvSpPr>
        <p:spPr bwMode="auto">
          <a:xfrm>
            <a:off x="1143000" y="22098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2" name="Rounded Rectangle 21"/>
          <p:cNvSpPr/>
          <p:nvPr/>
        </p:nvSpPr>
        <p:spPr bwMode="auto">
          <a:xfrm>
            <a:off x="3124200" y="20574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2317945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Conclusion</a:t>
            </a:r>
          </a:p>
        </p:txBody>
      </p:sp>
      <p:sp>
        <p:nvSpPr>
          <p:cNvPr id="3" name="Content Placeholder 2"/>
          <p:cNvSpPr>
            <a:spLocks noGrp="1"/>
          </p:cNvSpPr>
          <p:nvPr>
            <p:ph idx="1"/>
          </p:nvPr>
        </p:nvSpPr>
        <p:spPr>
          <a:xfrm>
            <a:off x="76200" y="685800"/>
            <a:ext cx="9144000" cy="6324600"/>
          </a:xfrm>
        </p:spPr>
        <p:txBody>
          <a:bodyPr>
            <a:normAutofit/>
          </a:bodyPr>
          <a:lstStyle/>
          <a:p>
            <a:pPr lvl="0"/>
            <a:r>
              <a:rPr lang="en-US" sz="2500" spc="-80" dirty="0">
                <a:solidFill>
                  <a:schemeClr val="tx2"/>
                </a:solidFill>
              </a:rPr>
              <a:t>Energy consumption is a </a:t>
            </a:r>
            <a:r>
              <a:rPr lang="en-US" sz="2500" spc="-80" dirty="0">
                <a:solidFill>
                  <a:srgbClr val="C00000"/>
                </a:solidFill>
              </a:rPr>
              <a:t>major challenge </a:t>
            </a:r>
            <a:r>
              <a:rPr lang="en-US" sz="2500" spc="-80" dirty="0">
                <a:solidFill>
                  <a:schemeClr val="tx2"/>
                </a:solidFill>
              </a:rPr>
              <a:t>in consumer devices</a:t>
            </a:r>
          </a:p>
          <a:p>
            <a:r>
              <a:rPr lang="en-US" sz="2500" dirty="0">
                <a:solidFill>
                  <a:schemeClr val="tx2"/>
                </a:solidFill>
              </a:rPr>
              <a:t>We conduct an in-depth analysis of popular </a:t>
            </a:r>
            <a:r>
              <a:rPr lang="en-US" sz="2500" dirty="0">
                <a:solidFill>
                  <a:srgbClr val="0000FF"/>
                </a:solidFill>
              </a:rPr>
              <a:t>Google consumer workloads</a:t>
            </a:r>
          </a:p>
          <a:p>
            <a:pPr lvl="1"/>
            <a:r>
              <a:rPr lang="en-US" sz="2200" dirty="0">
                <a:solidFill>
                  <a:schemeClr val="accent2"/>
                </a:solidFill>
              </a:rPr>
              <a:t>62.7%</a:t>
            </a:r>
            <a:r>
              <a:rPr lang="en-US" sz="2200" dirty="0"/>
              <a:t> of the total system energy is spent on </a:t>
            </a:r>
            <a:r>
              <a:rPr lang="en-US" sz="2200" dirty="0">
                <a:solidFill>
                  <a:srgbClr val="C00000"/>
                </a:solidFill>
              </a:rPr>
              <a:t>data movement</a:t>
            </a:r>
          </a:p>
          <a:p>
            <a:pPr lvl="1"/>
            <a:r>
              <a:rPr lang="en-US" sz="2200" dirty="0"/>
              <a:t>Most of the </a:t>
            </a:r>
            <a:r>
              <a:rPr lang="en-US" sz="2200" dirty="0">
                <a:solidFill>
                  <a:srgbClr val="FF0000"/>
                </a:solidFill>
              </a:rPr>
              <a:t>data movement </a:t>
            </a:r>
            <a:r>
              <a:rPr lang="en-US" sz="2200" dirty="0"/>
              <a:t>comes from </a:t>
            </a:r>
            <a:r>
              <a:rPr lang="en-US" sz="2200" u="sng" dirty="0">
                <a:solidFill>
                  <a:srgbClr val="0000FF"/>
                </a:solidFill>
              </a:rPr>
              <a:t>simple functions </a:t>
            </a:r>
            <a:r>
              <a:rPr lang="en-US" sz="2200" dirty="0"/>
              <a:t>that consist of </a:t>
            </a:r>
            <a:r>
              <a:rPr lang="en-US" sz="2200" u="sng" dirty="0">
                <a:solidFill>
                  <a:srgbClr val="0000FF"/>
                </a:solidFill>
              </a:rPr>
              <a:t>simple operations</a:t>
            </a:r>
            <a:r>
              <a:rPr lang="en-US" sz="2200" dirty="0">
                <a:solidFill>
                  <a:srgbClr val="0000FF"/>
                </a:solidFill>
              </a:rPr>
              <a:t> </a:t>
            </a:r>
          </a:p>
          <a:p>
            <a:r>
              <a:rPr lang="en-US" sz="2500" dirty="0">
                <a:solidFill>
                  <a:schemeClr val="tx2"/>
                </a:solidFill>
              </a:rPr>
              <a:t>We use </a:t>
            </a:r>
            <a:r>
              <a:rPr lang="en-US" sz="2500" dirty="0">
                <a:solidFill>
                  <a:srgbClr val="0000FF"/>
                </a:solidFill>
              </a:rPr>
              <a:t>PIM</a:t>
            </a:r>
            <a:r>
              <a:rPr lang="en-US" sz="2500" dirty="0">
                <a:solidFill>
                  <a:schemeClr val="tx2"/>
                </a:solidFill>
              </a:rPr>
              <a:t> to reduce </a:t>
            </a:r>
            <a:r>
              <a:rPr lang="en-US" sz="2500" dirty="0">
                <a:solidFill>
                  <a:schemeClr val="accent2"/>
                </a:solidFill>
              </a:rPr>
              <a:t>data movement cost </a:t>
            </a:r>
          </a:p>
          <a:p>
            <a:pPr lvl="1"/>
            <a:r>
              <a:rPr lang="en-US" sz="2200" dirty="0">
                <a:solidFill>
                  <a:srgbClr val="595959"/>
                </a:solidFill>
              </a:rPr>
              <a:t>We design </a:t>
            </a:r>
            <a:r>
              <a:rPr lang="en-US" sz="2200" dirty="0">
                <a:solidFill>
                  <a:srgbClr val="0000FF"/>
                </a:solidFill>
              </a:rPr>
              <a:t>lightweight logic </a:t>
            </a:r>
            <a:r>
              <a:rPr lang="en-US" sz="2200" dirty="0">
                <a:solidFill>
                  <a:srgbClr val="595959"/>
                </a:solidFill>
              </a:rPr>
              <a:t>to implement</a:t>
            </a:r>
            <a:br>
              <a:rPr lang="en-US" sz="2200" dirty="0">
                <a:solidFill>
                  <a:srgbClr val="595959"/>
                </a:solidFill>
              </a:rPr>
            </a:br>
            <a:r>
              <a:rPr lang="en-US" sz="2200" dirty="0">
                <a:solidFill>
                  <a:srgbClr val="0000FF"/>
                </a:solidFill>
              </a:rPr>
              <a:t>simple operations </a:t>
            </a:r>
            <a:r>
              <a:rPr lang="en-US" sz="2200" dirty="0">
                <a:solidFill>
                  <a:srgbClr val="595959"/>
                </a:solidFill>
              </a:rPr>
              <a:t>in DRAM</a:t>
            </a:r>
          </a:p>
          <a:p>
            <a:pPr lvl="1"/>
            <a:endParaRPr lang="en-US" sz="2200" dirty="0">
              <a:solidFill>
                <a:srgbClr val="595959"/>
              </a:solidFill>
            </a:endParaRPr>
          </a:p>
          <a:p>
            <a:pPr marL="457200" lvl="1" indent="0">
              <a:buNone/>
            </a:pPr>
            <a:br>
              <a:rPr lang="en-US" sz="2200" dirty="0">
                <a:solidFill>
                  <a:srgbClr val="595959"/>
                </a:solidFill>
              </a:rPr>
            </a:br>
            <a:endParaRPr lang="en-US" sz="2200" dirty="0">
              <a:solidFill>
                <a:srgbClr val="595959"/>
              </a:solidFill>
            </a:endParaRPr>
          </a:p>
          <a:p>
            <a:pPr lvl="1"/>
            <a:r>
              <a:rPr lang="en-US" sz="2200" dirty="0">
                <a:solidFill>
                  <a:srgbClr val="595959"/>
                </a:solidFill>
              </a:rPr>
              <a:t>Reduces </a:t>
            </a:r>
            <a:r>
              <a:rPr lang="en-US" sz="2200" dirty="0">
                <a:solidFill>
                  <a:schemeClr val="accent2"/>
                </a:solidFill>
              </a:rPr>
              <a:t>total energy </a:t>
            </a:r>
            <a:r>
              <a:rPr lang="en-US" sz="2200" dirty="0">
                <a:solidFill>
                  <a:srgbClr val="595959"/>
                </a:solidFill>
              </a:rPr>
              <a:t>by </a:t>
            </a:r>
            <a:r>
              <a:rPr lang="en-US" sz="2200" dirty="0">
                <a:solidFill>
                  <a:srgbClr val="0000FF"/>
                </a:solidFill>
              </a:rPr>
              <a:t>55.4%</a:t>
            </a:r>
            <a:r>
              <a:rPr lang="en-US" sz="2200" dirty="0">
                <a:solidFill>
                  <a:srgbClr val="595959"/>
                </a:solidFill>
              </a:rPr>
              <a:t> on average </a:t>
            </a:r>
          </a:p>
          <a:p>
            <a:pPr lvl="1"/>
            <a:r>
              <a:rPr lang="en-US" sz="2200" dirty="0">
                <a:solidFill>
                  <a:srgbClr val="595959"/>
                </a:solidFill>
              </a:rPr>
              <a:t>Reduces </a:t>
            </a:r>
            <a:r>
              <a:rPr lang="en-US" sz="2200" dirty="0">
                <a:solidFill>
                  <a:srgbClr val="C00000"/>
                </a:solidFill>
              </a:rPr>
              <a:t>execution time </a:t>
            </a:r>
            <a:r>
              <a:rPr lang="en-US" sz="2200" dirty="0">
                <a:solidFill>
                  <a:srgbClr val="595959"/>
                </a:solidFill>
              </a:rPr>
              <a:t>by </a:t>
            </a:r>
            <a:r>
              <a:rPr lang="en-US" sz="2200" dirty="0">
                <a:solidFill>
                  <a:srgbClr val="0000FF"/>
                </a:solidFill>
              </a:rPr>
              <a:t>54.2</a:t>
            </a:r>
            <a:r>
              <a:rPr lang="en-US" sz="2200" dirty="0">
                <a:solidFill>
                  <a:srgbClr val="595959"/>
                </a:solidFill>
              </a:rPr>
              <a:t>% on average </a:t>
            </a:r>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a:xfrm>
            <a:off x="8534400" y="6477001"/>
            <a:ext cx="609600" cy="381008"/>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43</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7" name="Rounded Rectangle 6"/>
          <p:cNvSpPr/>
          <p:nvPr/>
        </p:nvSpPr>
        <p:spPr>
          <a:xfrm>
            <a:off x="2286000" y="4517648"/>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8" name="Group 7"/>
          <p:cNvGrpSpPr/>
          <p:nvPr/>
        </p:nvGrpSpPr>
        <p:grpSpPr>
          <a:xfrm>
            <a:off x="5029200" y="4419600"/>
            <a:ext cx="2667000" cy="914400"/>
            <a:chOff x="5562600" y="3276600"/>
            <a:chExt cx="2438400" cy="990600"/>
          </a:xfrm>
        </p:grpSpPr>
        <p:sp>
          <p:nvSpPr>
            <p:cNvPr id="9" name="Rounded Rectangle 8"/>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10" name="Rounded Rectangle 9"/>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11" name="Rounded Rectangle 10"/>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Tree>
    <p:extLst>
      <p:ext uri="{BB962C8B-B14F-4D97-AF65-F5344CB8AC3E}">
        <p14:creationId xmlns:p14="http://schemas.microsoft.com/office/powerpoint/2010/main" val="973180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animEffect transition="in" filter="fade">
                                      <p:cBhvr>
                                        <p:cTn id="23" dur="500"/>
                                        <p:tgtEl>
                                          <p:spTgt spid="3">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fade">
                                      <p:cBhvr>
                                        <p:cTn id="26" dur="500"/>
                                        <p:tgtEl>
                                          <p:spTgt spid="3">
                                            <p:txEl>
                                              <p:pRg st="5" end="5"/>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par>
                                <p:cTn id="30" presetID="10" presetClass="entr" presetSubtype="0" fill="hold"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3">
                                            <p:txEl>
                                              <p:pRg st="8" end="8"/>
                                            </p:txEl>
                                          </p:spTgt>
                                        </p:tgtEl>
                                        <p:attrNameLst>
                                          <p:attrName>style.visibility</p:attrName>
                                        </p:attrNameLst>
                                      </p:cBhvr>
                                      <p:to>
                                        <p:strVal val="visible"/>
                                      </p:to>
                                    </p:set>
                                    <p:animEffect transition="in" filter="fade">
                                      <p:cBhvr>
                                        <p:cTn id="36" dur="500"/>
                                        <p:tgtEl>
                                          <p:spTgt spid="3">
                                            <p:txEl>
                                              <p:pRg st="8" end="8"/>
                                            </p:txEl>
                                          </p:spTgt>
                                        </p:tgtEl>
                                      </p:cBhvr>
                                    </p:animEffect>
                                  </p:childTnLst>
                                </p:cTn>
                              </p:par>
                            </p:childTnLst>
                          </p:cTn>
                        </p:par>
                        <p:par>
                          <p:cTn id="37" fill="hold">
                            <p:stCondLst>
                              <p:cond delay="1000"/>
                            </p:stCondLst>
                            <p:childTnLst>
                              <p:par>
                                <p:cTn id="38" presetID="10" presetClass="entr" presetSubtype="0" fill="hold" nodeType="afterEffect">
                                  <p:stCondLst>
                                    <p:cond delay="0"/>
                                  </p:stCondLst>
                                  <p:childTnLst>
                                    <p:set>
                                      <p:cBhvr>
                                        <p:cTn id="39" dur="1" fill="hold">
                                          <p:stCondLst>
                                            <p:cond delay="0"/>
                                          </p:stCondLst>
                                        </p:cTn>
                                        <p:tgtEl>
                                          <p:spTgt spid="3">
                                            <p:txEl>
                                              <p:pRg st="9" end="9"/>
                                            </p:txEl>
                                          </p:spTgt>
                                        </p:tgtEl>
                                        <p:attrNameLst>
                                          <p:attrName>style.visibility</p:attrName>
                                        </p:attrNameLst>
                                      </p:cBhvr>
                                      <p:to>
                                        <p:strVal val="visible"/>
                                      </p:to>
                                    </p:set>
                                    <p:animEffect transition="in" filter="fade">
                                      <p:cBhvr>
                                        <p:cTn id="40"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439572089"/>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End of Backup Slides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05868872"/>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15|8.3"/>
</p:tagLst>
</file>

<file path=ppt/tags/tag2.xml><?xml version="1.0" encoding="utf-8"?>
<p:tagLst xmlns:a="http://schemas.openxmlformats.org/drawingml/2006/main" xmlns:r="http://schemas.openxmlformats.org/officeDocument/2006/relationships" xmlns:p="http://schemas.openxmlformats.org/presentationml/2006/main">
  <p:tag name="TIMING" val="|24.9|0.8|1.5|1|1"/>
</p:tagLst>
</file>

<file path=ppt/tags/tag3.xml><?xml version="1.0" encoding="utf-8"?>
<p:tagLst xmlns:a="http://schemas.openxmlformats.org/drawingml/2006/main" xmlns:r="http://schemas.openxmlformats.org/officeDocument/2006/relationships" xmlns:p="http://schemas.openxmlformats.org/presentationml/2006/main">
  <p:tag name="TIMING" val="|37.7"/>
</p:tagLst>
</file>

<file path=ppt/tags/tag4.xml><?xml version="1.0" encoding="utf-8"?>
<p:tagLst xmlns:a="http://schemas.openxmlformats.org/drawingml/2006/main" xmlns:r="http://schemas.openxmlformats.org/officeDocument/2006/relationships" xmlns:p="http://schemas.openxmlformats.org/presentationml/2006/main">
  <p:tag name="TIMING" val="|14.4|20.5|11.3"/>
</p:tagLst>
</file>

<file path=ppt/tags/tag5.xml><?xml version="1.0" encoding="utf-8"?>
<p:tagLst xmlns:a="http://schemas.openxmlformats.org/drawingml/2006/main" xmlns:r="http://schemas.openxmlformats.org/officeDocument/2006/relationships" xmlns:p="http://schemas.openxmlformats.org/presentationml/2006/main">
  <p:tag name="TIMING" val="|12.8|11.1"/>
</p:tagLst>
</file>

<file path=ppt/tags/tag6.xml><?xml version="1.0" encoding="utf-8"?>
<p:tagLst xmlns:a="http://schemas.openxmlformats.org/drawingml/2006/main" xmlns:r="http://schemas.openxmlformats.org/officeDocument/2006/relationships" xmlns:p="http://schemas.openxmlformats.org/presentationml/2006/main">
  <p:tag name="TIMING" val="|3.7|3.2"/>
</p:tagLst>
</file>

<file path=ppt/tags/tag7.xml><?xml version="1.0" encoding="utf-8"?>
<p:tagLst xmlns:a="http://schemas.openxmlformats.org/drawingml/2006/main" xmlns:r="http://schemas.openxmlformats.org/officeDocument/2006/relationships" xmlns:p="http://schemas.openxmlformats.org/presentationml/2006/main">
  <p:tag name="TIMING" val="|14.8|50.9"/>
</p:tagLst>
</file>

<file path=ppt/theme/_rels/theme44.xml.rels><?xml version="1.0" encoding="UTF-8" standalone="yes"?>
<Relationships xmlns="http://schemas.openxmlformats.org/package/2006/relationships"><Relationship Id="rId1" Type="http://schemas.openxmlformats.org/officeDocument/2006/relationships/image" Target="../media/image7.jpeg"/></Relationships>
</file>

<file path=ppt/theme/_rels/theme53.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7.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2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51.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2.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_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1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59.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60.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1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1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64.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3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70.xml><?xml version="1.0" encoding="utf-8"?>
<a:theme xmlns:a="http://schemas.openxmlformats.org/drawingml/2006/main" name="8_Office Theme">
  <a:themeElements>
    <a:clrScheme name="SAFARI">
      <a:dk1>
        <a:sysClr val="windowText" lastClr="000000"/>
      </a:dk1>
      <a:lt1>
        <a:sysClr val="window" lastClr="FFFFFF"/>
      </a:lt1>
      <a:dk2>
        <a:srgbClr val="00B050"/>
      </a:dk2>
      <a:lt2>
        <a:srgbClr val="EEECE1"/>
      </a:lt2>
      <a:accent1>
        <a:srgbClr val="0000FF"/>
      </a:accent1>
      <a:accent2>
        <a:srgbClr val="FF0000"/>
      </a:accent2>
      <a:accent3>
        <a:srgbClr val="00B050"/>
      </a:accent3>
      <a:accent4>
        <a:srgbClr val="7030A0"/>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1.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2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3.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5.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care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0" anchor="ctr"/>
      <a:lstStyle>
        <a:defPPr algn="ctr">
          <a:defRPr dirty="0" smtClean="0">
            <a:latin typeface="Arial"/>
            <a:cs typeface="Arial"/>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ln>
        <a:effectLst/>
      </a:spPr>
      <a:bodyPr/>
      <a:lstStyle/>
      <a:style>
        <a:lnRef idx="2">
          <a:schemeClr val="accent1"/>
        </a:lnRef>
        <a:fillRef idx="0">
          <a:schemeClr val="accent1"/>
        </a:fillRef>
        <a:effectRef idx="1">
          <a:schemeClr val="accent1"/>
        </a:effectRef>
        <a:fontRef idx="minor">
          <a:schemeClr val="tx1"/>
        </a:fontRef>
      </a:style>
    </a:lnDef>
    <a:txDef>
      <a:spPr>
        <a:noFill/>
        <a:ln w="25400">
          <a:noFill/>
        </a:ln>
      </a:spPr>
      <a:bodyPr wrap="square" rtlCol="0">
        <a:spAutoFit/>
      </a:bodyPr>
      <a:lstStyle>
        <a:defPPr>
          <a:defRPr dirty="0" smtClean="0">
            <a:solidFill>
              <a:srgbClr val="000000"/>
            </a:solidFill>
            <a:latin typeface="Arial"/>
            <a:cs typeface="Arial"/>
          </a:defRPr>
        </a:defPPr>
      </a:lstStyle>
    </a:txDef>
  </a:objectDefaults>
  <a:extraClrSchemeLst/>
</a:theme>
</file>

<file path=ppt/theme/theme77.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8.xml><?xml version="1.0" encoding="utf-8"?>
<a:theme xmlns:a="http://schemas.openxmlformats.org/drawingml/2006/main" name="1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0.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
  <TotalTime>180746</TotalTime>
  <Words>27062</Words>
  <Application>Microsoft Macintosh PowerPoint</Application>
  <PresentationFormat>On-screen Show (4:3)</PresentationFormat>
  <Paragraphs>5034</Paragraphs>
  <Slides>465</Slides>
  <Notes>148</Notes>
  <HiddenSlides>0</HiddenSlides>
  <MMClips>0</MMClips>
  <ScaleCrop>false</ScaleCrop>
  <HeadingPairs>
    <vt:vector size="8" baseType="variant">
      <vt:variant>
        <vt:lpstr>Fonts Used</vt:lpstr>
      </vt:variant>
      <vt:variant>
        <vt:i4>38</vt:i4>
      </vt:variant>
      <vt:variant>
        <vt:lpstr>Theme</vt:lpstr>
      </vt:variant>
      <vt:variant>
        <vt:i4>79</vt:i4>
      </vt:variant>
      <vt:variant>
        <vt:lpstr>Embedded OLE Servers</vt:lpstr>
      </vt:variant>
      <vt:variant>
        <vt:i4>1</vt:i4>
      </vt:variant>
      <vt:variant>
        <vt:lpstr>Slide Titles</vt:lpstr>
      </vt:variant>
      <vt:variant>
        <vt:i4>465</vt:i4>
      </vt:variant>
    </vt:vector>
  </HeadingPairs>
  <TitlesOfParts>
    <vt:vector size="583" baseType="lpstr">
      <vt:lpstr>굴림</vt:lpstr>
      <vt:lpstr>Meiryo</vt:lpstr>
      <vt:lpstr>MS PGothic</vt:lpstr>
      <vt:lpstr>MS PGothic</vt:lpstr>
      <vt:lpstr>宋体</vt:lpstr>
      <vt:lpstr>宋体</vt:lpstr>
      <vt:lpstr>ヒラギノ角ゴ ProN W3</vt:lpstr>
      <vt:lpstr>ヒラギノ角ゴ ProN W6</vt:lpstr>
      <vt:lpstr>Adobe Garamond Pro</vt:lpstr>
      <vt:lpstr>Aparajita</vt:lpstr>
      <vt:lpstr>Arial</vt:lpstr>
      <vt:lpstr>Arial Black</vt:lpstr>
      <vt:lpstr>Arial Narrow</vt:lpstr>
      <vt:lpstr>Calibri</vt:lpstr>
      <vt:lpstr>Calibri Light</vt:lpstr>
      <vt:lpstr>Cambria</vt:lpstr>
      <vt:lpstr>Cambria Math</vt:lpstr>
      <vt:lpstr>Corbel</vt:lpstr>
      <vt:lpstr>Courier New</vt:lpstr>
      <vt:lpstr>europa</vt:lpstr>
      <vt:lpstr>Futura Medium</vt:lpstr>
      <vt:lpstr>Garamond</vt:lpstr>
      <vt:lpstr>Gill Sans</vt:lpstr>
      <vt:lpstr>Gill Sans MT</vt:lpstr>
      <vt:lpstr>Lucida Grande</vt:lpstr>
      <vt:lpstr>Lucida Sans</vt:lpstr>
      <vt:lpstr>Majalla UI</vt:lpstr>
      <vt:lpstr>Mangal</vt:lpstr>
      <vt:lpstr>Myriad Pro</vt:lpstr>
      <vt:lpstr>Myriad Pro Bold Cond</vt:lpstr>
      <vt:lpstr>Myriad Pro Cond</vt:lpstr>
      <vt:lpstr>나눔고딕</vt:lpstr>
      <vt:lpstr>Tahoma</vt:lpstr>
      <vt:lpstr>Times New Roman</vt:lpstr>
      <vt:lpstr>Verdana</vt:lpstr>
      <vt:lpstr>Vista Sans OT Medium</vt:lpstr>
      <vt:lpstr>Vista Sans OT Reg</vt:lpstr>
      <vt:lpstr>Wingdings</vt:lpstr>
      <vt:lpstr>Edge</vt:lpstr>
      <vt:lpstr>1_Edge</vt:lpstr>
      <vt:lpstr>3_Edge</vt:lpstr>
      <vt:lpstr>4_Edge</vt:lpstr>
      <vt:lpstr>6_Edge</vt:lpstr>
      <vt:lpstr>8_Edge</vt:lpstr>
      <vt:lpstr>2_Office Theme</vt:lpstr>
      <vt:lpstr>9_Edge</vt:lpstr>
      <vt:lpstr>16_Edge</vt:lpstr>
      <vt:lpstr>17_Edge</vt:lpstr>
      <vt:lpstr>13_Edge</vt:lpstr>
      <vt:lpstr>23_Edge</vt:lpstr>
      <vt:lpstr>35_Edge</vt:lpstr>
      <vt:lpstr>36_Edge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139_Edge</vt:lpstr>
      <vt:lpstr>143_Edge</vt:lpstr>
      <vt:lpstr>144_Edge</vt:lpstr>
      <vt:lpstr>147_Edge</vt:lpstr>
      <vt:lpstr>133_Edge</vt:lpstr>
      <vt:lpstr>148_Edge</vt:lpstr>
      <vt:lpstr>3_Metropolitan_bullet</vt:lpstr>
      <vt:lpstr>151_Edge</vt:lpstr>
      <vt:lpstr>152_Edge</vt:lpstr>
      <vt:lpstr>154_Edge</vt:lpstr>
      <vt:lpstr>155_Edge</vt:lpstr>
      <vt:lpstr>24_Office Theme</vt:lpstr>
      <vt:lpstr>14_Office Theme</vt:lpstr>
      <vt:lpstr>4_Office Theme</vt:lpstr>
      <vt:lpstr>Title &amp; Bullets</vt:lpstr>
      <vt:lpstr>27_Office Theme</vt:lpstr>
      <vt:lpstr>21_Office Theme</vt:lpstr>
      <vt:lpstr>22_Office Theme</vt:lpstr>
      <vt:lpstr>23_Office Theme</vt:lpstr>
      <vt:lpstr>Office Theme</vt:lpstr>
      <vt:lpstr>7_Office Theme</vt:lpstr>
      <vt:lpstr>19_Office Theme</vt:lpstr>
      <vt:lpstr>156_Edge</vt:lpstr>
      <vt:lpstr>2_Title &amp; Bullets</vt:lpstr>
      <vt:lpstr>158_Edge</vt:lpstr>
      <vt:lpstr>159_Edge</vt:lpstr>
      <vt:lpstr>166_Edge</vt:lpstr>
      <vt:lpstr>167_Edge</vt:lpstr>
      <vt:lpstr>safari</vt:lpstr>
      <vt:lpstr>7_sesha-theme</vt:lpstr>
      <vt:lpstr>2_Edge</vt:lpstr>
      <vt:lpstr>168_Edge</vt:lpstr>
      <vt:lpstr>169_Edge</vt:lpstr>
      <vt:lpstr>20_Office Theme</vt:lpstr>
      <vt:lpstr>153_Edge</vt:lpstr>
      <vt:lpstr>5_Edge</vt:lpstr>
      <vt:lpstr>7_Edge</vt:lpstr>
      <vt:lpstr>25_Office Theme</vt:lpstr>
      <vt:lpstr>10_Edge</vt:lpstr>
      <vt:lpstr>3_sesha-theme</vt:lpstr>
      <vt:lpstr>8_Office Theme</vt:lpstr>
      <vt:lpstr>11_Edge</vt:lpstr>
      <vt:lpstr>26_Office Theme</vt:lpstr>
      <vt:lpstr>150_Edge</vt:lpstr>
      <vt:lpstr>15_Office Theme</vt:lpstr>
      <vt:lpstr>157_Edge</vt:lpstr>
      <vt:lpstr>caret_template</vt:lpstr>
      <vt:lpstr>1_Office Theme</vt:lpstr>
      <vt:lpstr>171_Edge</vt:lpstr>
      <vt:lpstr>3_Office Theme</vt:lpstr>
      <vt:lpstr>Visio</vt:lpstr>
      <vt:lpstr>Processing Data Where It Makes Sense  in Modern Computing Systems: Enabling In-Memory Computation</vt:lpstr>
      <vt:lpstr>Brief Self Introduction</vt:lpstr>
      <vt:lpstr>Current Research Focus Areas</vt:lpstr>
      <vt:lpstr>Four Key Directions</vt:lpstr>
      <vt:lpstr>What Is a Genome Made Of?</vt:lpstr>
      <vt:lpstr>DNA Sequencing</vt:lpstr>
      <vt:lpstr>Untangling Yarn Balls &amp; DNA Sequencing</vt:lpstr>
      <vt:lpstr>PowerPoint Presentation</vt:lpstr>
      <vt:lpstr>PowerPoint Presentation</vt:lpstr>
      <vt:lpstr>Genome Sequence Alignment: Example</vt:lpstr>
      <vt:lpstr>Advantages of Hash Table Based Mappers</vt:lpstr>
      <vt:lpstr>Read Mapping Execution Time Breakdown </vt:lpstr>
      <vt:lpstr>Idea</vt:lpstr>
      <vt:lpstr>Our First Filter: Pure Software Approach</vt:lpstr>
      <vt:lpstr>Shifted Hamming Distance: SIMD Acceleration</vt:lpstr>
      <vt:lpstr>PowerPoint Presentation</vt:lpstr>
      <vt:lpstr>FPGA-Based Alignment Filtering</vt:lpstr>
      <vt:lpstr>DNA Read Mapping &amp; Filtering</vt:lpstr>
      <vt:lpstr>In-Memory DNA Sequence Analysis</vt:lpstr>
      <vt:lpstr>Key Principles and Results</vt:lpstr>
      <vt:lpstr>New Genome Sequencing Technologies</vt:lpstr>
      <vt:lpstr>Nanopore Genome Assembly Pipeline</vt:lpstr>
      <vt:lpstr>More on Genome Analysis: Another Talk</vt:lpstr>
      <vt:lpstr>Four Key Directions</vt:lpstr>
      <vt:lpstr>Memory &amp; Storage</vt:lpstr>
      <vt:lpstr>The Main Memory System</vt:lpstr>
      <vt:lpstr>The Main Memory System</vt:lpstr>
      <vt:lpstr>The Main Memory System</vt:lpstr>
      <vt:lpstr>Memory System: A Shared Resource View</vt:lpstr>
      <vt:lpstr>State of the Main Memory System</vt:lpstr>
      <vt:lpstr>Major Trends Affecting Main Memory (I)</vt:lpstr>
      <vt:lpstr>Major Trends Affecting Main Memory (II)</vt:lpstr>
      <vt:lpstr>Example: The Memory Capacity Gap</vt:lpstr>
      <vt:lpstr>Example: Capacity, Bandwidth &amp; Latency</vt:lpstr>
      <vt:lpstr>DRAM Latency Is Critical for Performance</vt:lpstr>
      <vt:lpstr>DRAM Latency Is Critical for Performance</vt:lpstr>
      <vt:lpstr>Major Trends Affecting Main Memory (III)</vt:lpstr>
      <vt:lpstr>Major Trends Affecting Main Memory (IV)</vt:lpstr>
      <vt:lpstr>Major Trends Affecting Main Memory (V)</vt:lpstr>
      <vt:lpstr>Major Trends Affecting Main Memory (V)</vt:lpstr>
      <vt:lpstr>Major Trend: Hybrid Main Memory</vt:lpstr>
      <vt:lpstr>Foreshadowing</vt:lpstr>
      <vt:lpstr>Industry Is Writing Papers About It, Too</vt:lpstr>
      <vt:lpstr>Call for Intelligent Memory Controllers</vt:lpstr>
      <vt:lpstr>Agenda</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Data Retention in Memory [Liu et al., ISCA 2013]</vt:lpstr>
      <vt:lpstr>A Curious Discovery [Kim et al., ISCA 2014]</vt:lpstr>
      <vt:lpstr>DRAM RowHammer</vt:lpstr>
      <vt:lpstr>Modern DRAM is Prone to Disturbance Errors</vt:lpstr>
      <vt:lpstr>Most DRAM Modules Are Vulnerable</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Security Implications</vt:lpstr>
      <vt:lpstr>More Security Implications (I)</vt:lpstr>
      <vt:lpstr>More Security Implications (II)</vt:lpstr>
      <vt:lpstr>More Security Implications (III)</vt:lpstr>
      <vt:lpstr>More Security Implications (IV)</vt:lpstr>
      <vt:lpstr>More Security Implications (V)</vt:lpstr>
      <vt:lpstr>More Security Implications?</vt:lpstr>
      <vt:lpstr>Apple’s Patch for RowHammer</vt:lpstr>
      <vt:lpstr>Our Solution to RowHammer</vt:lpstr>
      <vt:lpstr>More on RowHammer Analysis</vt:lpstr>
      <vt:lpstr>Future of Memory Reliability</vt:lpstr>
      <vt:lpstr>Industry Is Writing Papers About It, Too</vt:lpstr>
      <vt:lpstr>Call for Intelligent Memory Controllers</vt:lpstr>
      <vt:lpstr>Aside: Intelligent Controller for NAND Flash</vt:lpstr>
      <vt:lpstr>Aside: Intelligent Controller for NAND Flash</vt:lpstr>
      <vt:lpstr>Takeaway</vt:lpstr>
      <vt:lpstr>Agenda</vt:lpstr>
      <vt:lpstr>Three Key Systems Trends</vt:lpstr>
      <vt:lpstr>The Need for More Memory Performance</vt:lpstr>
      <vt:lpstr>Challenge and Opportunity for Future</vt:lpstr>
      <vt:lpstr>Maslow’s (Human) Hierarchy of Needs, Revisited</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Why In-Memory Computation Today?</vt:lpstr>
      <vt:lpstr>Agenda</vt:lpstr>
      <vt:lpstr>Processing in Memory:   Two Approaches</vt:lpstr>
      <vt:lpstr>Approach 1: Minimally Changing DRAM</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Memory as an Accelerator</vt:lpstr>
      <vt:lpstr>In-Memory Bulk Bitwise Operations</vt:lpstr>
      <vt:lpstr>In-DRAM AND/OR: Triple Row Activation</vt:lpstr>
      <vt:lpstr>In-DRAM NOT: Dual Contact Cell</vt:lpstr>
      <vt:lpstr>Performance: In-DRAM Bitwise Operations</vt:lpstr>
      <vt:lpstr>Energy of In-DRAM Bitwise Operations</vt:lpstr>
      <vt:lpstr>Ambit vs. DDR3: Performance and Energy</vt:lpstr>
      <vt:lpstr>Bulk Bitwise Operations in Workloads</vt:lpstr>
      <vt:lpstr>Example Data Structure: Bitmap Index</vt:lpstr>
      <vt:lpstr>Performance: Bitmap Index on Ambit</vt:lpstr>
      <vt:lpstr>Performance: BitWeaving on Ambit</vt:lpstr>
      <vt:lpstr>More on In-DRAM Bulk AND/OR</vt:lpstr>
      <vt:lpstr>More on Ambit</vt:lpstr>
      <vt:lpstr>Challenge and Opportunity for Future</vt:lpstr>
      <vt:lpstr>Challenge: Intelligent Memory Device</vt:lpstr>
      <vt:lpstr>Agenda</vt:lpstr>
      <vt:lpstr>Processing in Memory:   Two Approaches</vt:lpstr>
      <vt:lpstr>Opportunity: 3D-Stacked Logic+Memory</vt:lpstr>
      <vt:lpstr>DRAM Landscape (circa 2015)</vt:lpstr>
      <vt:lpstr>Two Key Questions in 3D-Stacked PIM</vt:lpstr>
      <vt:lpstr>Graph Processing</vt:lpstr>
      <vt:lpstr>Key Bottlenecks in Graph Processing</vt:lpstr>
      <vt:lpstr>Tesseract System for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Evaluated Systems</vt:lpstr>
      <vt:lpstr>Tesseract Graph Processing Performance</vt:lpstr>
      <vt:lpstr>Tesseract Graph Processing Performance</vt:lpstr>
      <vt:lpstr>Tesseract Graph Processing System Energy</vt:lpstr>
      <vt:lpstr>More on Tesseract</vt:lpstr>
      <vt:lpstr>PIM on Mobile Devices</vt:lpstr>
      <vt:lpstr>Google Workloads  for Consumer Devices: Mitigating Data Movement Bottlenecks</vt:lpstr>
      <vt:lpstr>Consumer Devices</vt:lpstr>
      <vt:lpstr>Popular Google Consumer Workloads</vt:lpstr>
      <vt:lpstr>Energy Cost of Data Movement</vt:lpstr>
      <vt:lpstr>Using PIM to Reduce Data Movement</vt:lpstr>
      <vt:lpstr>Google Workloads  for Consumer Devices: Mitigating Data Movement Bottlenecks</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Two Key Questions in 3D-Stacked PIM</vt:lpstr>
      <vt:lpstr>PEI: PIM-Enabled Instructions (Ideas)</vt:lpstr>
      <vt:lpstr>PEI: PIM-Enabled Instructions (Example)</vt:lpstr>
      <vt:lpstr>Example (Abstract) PEI uArchitecture</vt:lpstr>
      <vt:lpstr>PEI: Initial Evaluation Results</vt:lpstr>
      <vt:lpstr>Simpler PIM: PIM-Enabled Instructions</vt:lpstr>
      <vt:lpstr>Automatic Code and Data Mapping </vt:lpstr>
      <vt:lpstr>Efficient Automatic Data Coherence Support</vt:lpstr>
      <vt:lpstr>Challenge and Opportunity for Future</vt:lpstr>
      <vt:lpstr>Challenge and Opportunity for Future</vt:lpstr>
      <vt:lpstr>Challenge and Opportunity for Future</vt:lpstr>
      <vt:lpstr>Agenda</vt:lpstr>
      <vt:lpstr>Eliminating the Adoption Barriers</vt:lpstr>
      <vt:lpstr>Barriers to Adoption of PIM</vt:lpstr>
      <vt:lpstr>We Need to Revisit the Entire Stack</vt:lpstr>
      <vt:lpstr>Key Challenge 1: Code Mapping</vt:lpstr>
      <vt:lpstr>Key Challenge 2: Data Mapping</vt:lpstr>
      <vt:lpstr>How to Do the Code and Data Mapping?</vt:lpstr>
      <vt:lpstr>How to Schedule Code?</vt:lpstr>
      <vt:lpstr>Challenge: Coherence for Hybrid CPU-PIM Apps</vt:lpstr>
      <vt:lpstr>How to Maintain Coherence?</vt:lpstr>
      <vt:lpstr>How to Support Virtual Memory?</vt:lpstr>
      <vt:lpstr>How to Design Data Structures for PIM?</vt:lpstr>
      <vt:lpstr>Simulation Infrastructures for PIM</vt:lpstr>
      <vt:lpstr>An FPGA-based Test-bed for PIM?</vt:lpstr>
      <vt:lpstr>New Applications and Use Cases for PIM</vt:lpstr>
      <vt:lpstr>Google Workloads  for Consumer Devices: Mitigating Data Movement Bottlenecks</vt:lpstr>
      <vt:lpstr>Open Problems: PIM Adoption</vt:lpstr>
      <vt:lpstr>Agenda</vt:lpstr>
      <vt:lpstr>Four Key Directions</vt:lpstr>
      <vt:lpstr>Maslow’s Hierarchy of Needs, A Third Time</vt:lpstr>
      <vt:lpstr>Challenge and Opportunity for Future</vt:lpstr>
      <vt:lpstr>Challenge and Opportunity for Future</vt:lpstr>
      <vt:lpstr>Challenge and Opportunity for Future</vt:lpstr>
      <vt:lpstr> Concluding Remarks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Principle Applied to Another Structure</vt:lpstr>
      <vt:lpstr>The Overarching Principle</vt:lpstr>
      <vt:lpstr>Overarching Principle for Computing?</vt:lpstr>
      <vt:lpstr>Concluding Remarks</vt:lpstr>
      <vt:lpstr>The Future of Processing in Memory is Bright</vt:lpstr>
      <vt:lpstr>If In Doubt, See Other Doubtful Technologies</vt:lpstr>
      <vt:lpstr>For Some Open Problems, See</vt:lpstr>
      <vt:lpstr>For More Open Problems, See (I)</vt:lpstr>
      <vt:lpstr>For More Open Problems, See (II)</vt:lpstr>
      <vt:lpstr>For More Open Problems, See (III)</vt:lpstr>
      <vt:lpstr>For More Open Problems, See (IV)</vt:lpstr>
      <vt:lpstr>Related Videos and Course Materials (I)</vt:lpstr>
      <vt:lpstr>Related Videos and Course Materials (II)</vt:lpstr>
      <vt:lpstr>Processing Data Where It Makes Sense  in Modern Computing Systems: Enabling In-Memory Computation</vt:lpstr>
      <vt:lpstr>Some Open Source Tools</vt:lpstr>
      <vt:lpstr>Referenced Papers</vt:lpstr>
      <vt:lpstr>Acknowledgments</vt:lpstr>
      <vt:lpstr>Funding Acknowledgments</vt:lpstr>
      <vt:lpstr>Tesseract: Extra Slides</vt:lpstr>
      <vt:lpstr>Communications In Tesseract (I)</vt:lpstr>
      <vt:lpstr>Communications In Tesseract (II)</vt:lpstr>
      <vt:lpstr>Communications In Tesseract (III)</vt:lpstr>
      <vt:lpstr>Remote Function Call (Non-Blocking)</vt:lpstr>
      <vt:lpstr>Effect of Bandwidth &amp; Programming Model</vt:lpstr>
      <vt:lpstr>Reducing Memory Latency</vt:lpstr>
      <vt:lpstr>Main Memory Latency Lags Behind</vt:lpstr>
      <vt:lpstr>A Closer Look …</vt:lpstr>
      <vt:lpstr>DRAM Latency Is Critical for Performance</vt:lpstr>
      <vt:lpstr>DRAM Latency Is Critical for Performance</vt:lpstr>
      <vt:lpstr>Why the Long Latency?</vt:lpstr>
      <vt:lpstr>Latency Variation in Memory Chips</vt:lpstr>
      <vt:lpstr>DRAM Characterization Infrastructure</vt:lpstr>
      <vt:lpstr>DRAM Characterization Infrastructure</vt:lpstr>
      <vt:lpstr>SoftMC: Open Source DRAM Infrastructure</vt:lpstr>
      <vt:lpstr>Tackling the Fixed Latency Mindset</vt:lpstr>
      <vt:lpstr>Adaptive-Latency DRAM</vt:lpstr>
      <vt:lpstr>PowerPoint Presentation</vt:lpstr>
      <vt:lpstr>PowerPoint Presentation</vt:lpstr>
      <vt:lpstr>PowerPoint Presentation</vt:lpstr>
      <vt:lpstr>PowerPoint Presentation</vt:lpstr>
      <vt:lpstr>Reducing Latency Also Reduces Energy</vt:lpstr>
      <vt:lpstr>More on Adaptive-Latency DRAM</vt:lpstr>
      <vt:lpstr>Heterogeneous Latency within A Chip</vt:lpstr>
      <vt:lpstr>Analysis of Latency Variation in DRAM Chips</vt:lpstr>
      <vt:lpstr>PowerPoint Presentation</vt:lpstr>
      <vt:lpstr>PowerPoint Presentation</vt:lpstr>
      <vt:lpstr>PowerPoint Presentation</vt:lpstr>
      <vt:lpstr>PowerPoint Presentation</vt:lpstr>
      <vt:lpstr>Design-Induced Latency Variation in DRAM</vt:lpstr>
      <vt:lpstr>Voltron: Exploiting the   Voltage-Latency-Reliability      Relationship</vt:lpstr>
      <vt:lpstr>Executive Summary</vt:lpstr>
      <vt:lpstr>Analysis of Latency-Voltage in DRAM Chips</vt:lpstr>
      <vt:lpstr>And, What If …</vt:lpstr>
      <vt:lpstr>The DRAM Latency PUF:   Quickly Evaluating Physical Unclonable Functions  by Exploiting the Latency-Reliability Tradeoff  in Modern Commodity DRAM Devices</vt:lpstr>
      <vt:lpstr>Motivation</vt:lpstr>
      <vt:lpstr>DRAM Latency Characterization of 223 LPDDR4 DRAM Devices</vt:lpstr>
      <vt:lpstr>DRAM Latency PUF Key Idea</vt:lpstr>
      <vt:lpstr>DRAM Accesses and Failures</vt:lpstr>
      <vt:lpstr>DRAM Accesses and Failures</vt:lpstr>
      <vt:lpstr>The DRAM Latency PUF Evaluation</vt:lpstr>
      <vt:lpstr>Results</vt:lpstr>
      <vt:lpstr>The DRAM Latency PUF:   Quickly Evaluating Physical Unclonable Functions  by Exploiting the Latency-Reliability Tradeoff  in Modern Commodity DRAM Devices</vt:lpstr>
      <vt:lpstr>DRAM Latency PUFs</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Challenge and Opportunity for Future</vt:lpstr>
      <vt:lpstr>Ramulator: A Fast and Extensible DRAM Simulator   [IEEE Comp Arch Letters’15]</vt:lpstr>
      <vt:lpstr>Ramulator Motivation</vt:lpstr>
      <vt:lpstr>Ramulator </vt:lpstr>
      <vt:lpstr>Case Study: Comparison of DRAM Standards</vt:lpstr>
      <vt:lpstr>Ramulator Paper and Source Code</vt:lpstr>
      <vt:lpstr>A Deeper Dive into    DRAM Reliability Issues</vt:lpstr>
      <vt:lpstr>There are Two Other Solution Directions</vt:lpstr>
      <vt:lpstr>Exploiting Memory Error Tolerance  with Hybrid Memory Systems</vt:lpstr>
      <vt:lpstr>More on Heterogeneous-Reliability Memory</vt:lpstr>
      <vt:lpstr>Root Causes of Disturbance Errors</vt:lpstr>
      <vt:lpstr>RowHammer Characterization Results</vt:lpstr>
      <vt:lpstr>4. Adjacency: Aggressor &amp; Victim</vt:lpstr>
      <vt:lpstr>❶ Access Interval (Aggressor)</vt:lpstr>
      <vt:lpstr>❷ Refresh Interval</vt:lpstr>
      <vt:lpstr>❸ Data Pattern</vt:lpstr>
      <vt:lpstr>6. Other Results (in Paper)</vt:lpstr>
      <vt:lpstr>6. Other Results (in Paper) cont’d</vt:lpstr>
      <vt:lpstr>Some Potential Solutions</vt:lpstr>
      <vt:lpstr>Naive Solutions</vt:lpstr>
      <vt:lpstr>Apple’s Patch for RowHammer</vt:lpstr>
      <vt:lpstr>Our Solution to RowHammer</vt:lpstr>
      <vt:lpstr>Advantages of PARA</vt:lpstr>
      <vt:lpstr>Requirements for PARA</vt:lpstr>
      <vt:lpstr>More on RowHammer Analysis</vt:lpstr>
      <vt:lpstr>Retrospective on RowHammer &amp; Future</vt:lpstr>
      <vt:lpstr>Challenge and Opportunity for Future</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Retention Failures [ISCA’13]</vt:lpstr>
      <vt:lpstr>Two Challenges to Retention Time Profiling</vt:lpstr>
      <vt:lpstr>Two Challenges to Retention Time Profiling</vt:lpstr>
      <vt:lpstr>Data Pattern Dependence</vt:lpstr>
      <vt:lpstr>Data Pattern Dependence</vt:lpstr>
      <vt:lpstr>Two Challenges to Retention Time Profiling</vt:lpstr>
      <vt:lpstr>Modern DRAM Retention Time Distribution</vt:lpstr>
      <vt:lpstr>An Example VRT Cell</vt:lpstr>
      <vt:lpstr>Variable Retention Time</vt:lpstr>
      <vt:lpstr>More on DRAM Retention Analysis</vt:lpstr>
      <vt:lpstr>Industry Is Writing Papers About It, Too</vt:lpstr>
      <vt:lpstr>Industry Is Writing Papers About It, Too</vt:lpstr>
      <vt:lpstr>Mitigation of Retention Issues [SIGMETRICS’14]</vt:lpstr>
      <vt:lpstr>Handling Data-Dependent Failures [DSN’16]  </vt:lpstr>
      <vt:lpstr>Handling Data-Dependent Failures [CAL’16]  </vt:lpstr>
      <vt:lpstr>Handling Variable Retention Time [DSN’15] </vt:lpstr>
      <vt:lpstr>Handling Both DPD and VRT [ISCA’17]</vt:lpstr>
      <vt:lpstr>Summary: Memory Reliability and Security</vt:lpstr>
      <vt:lpstr>If Time Permits: NAND Flash Vulnerabilities</vt:lpstr>
      <vt:lpstr>Overview Paper on Flash Reliability</vt:lpstr>
      <vt:lpstr>Challenge and Opportunity for Future</vt:lpstr>
      <vt:lpstr>NAND Flash Memory      Reliability and Security</vt:lpstr>
      <vt:lpstr>Upcoming Overview Paper</vt:lpstr>
      <vt:lpstr>Evolution of NAND Flash Memory</vt:lpstr>
      <vt:lpstr>Flash Challenges: Reliability and Endurance</vt:lpstr>
      <vt:lpstr>NAND Flash Memory is Increasingly Noisy</vt:lpstr>
      <vt:lpstr>Future NAND Flash-based Storage Architecture</vt:lpstr>
      <vt:lpstr>NAND Flash Error Model</vt:lpstr>
      <vt:lpstr>Our Goals and Approach</vt:lpstr>
      <vt:lpstr>Experimental Testing Platform</vt:lpstr>
      <vt:lpstr>NAND Flash Error Types</vt:lpstr>
      <vt:lpstr>Observations: Flash Error Analysis</vt:lpstr>
      <vt:lpstr>More on Flash Error Analysis</vt:lpstr>
      <vt:lpstr>Solution to Retention Errors</vt:lpstr>
      <vt:lpstr>One Issue: Read Disturb in Flash Memory</vt:lpstr>
      <vt:lpstr>NAND Flash Memory Background</vt:lpstr>
      <vt:lpstr>Flash Cell Array</vt:lpstr>
      <vt:lpstr>Flash Cell</vt:lpstr>
      <vt:lpstr>Flash Read</vt:lpstr>
      <vt:lpstr>Flash Pass-Through</vt:lpstr>
      <vt:lpstr>Read from Flash Cell Array</vt:lpstr>
      <vt:lpstr>Read Disturb Problem: “Weak Programming” Effect</vt:lpstr>
      <vt:lpstr>Read Disturb Problem: “Weak Programming” Effect</vt:lpstr>
      <vt:lpstr>Executive Summary</vt:lpstr>
      <vt:lpstr>More on Flash Read Disturb Errors</vt:lpstr>
      <vt:lpstr>Large-Scale Flash SSD Error Analysis</vt:lpstr>
      <vt:lpstr>Another Time: NAND Flash Vulnerabilities</vt:lpstr>
      <vt:lpstr>Flash Memory Programming Vulnerabilities</vt:lpstr>
      <vt:lpstr>Other Works on Flash Memory</vt:lpstr>
      <vt:lpstr>NAND Flash Error Model</vt:lpstr>
      <vt:lpstr>Threshold Voltage Distribution</vt:lpstr>
      <vt:lpstr>Program Interference and Vref Prediction</vt:lpstr>
      <vt:lpstr>Neighbor-Assisted Error Correction</vt:lpstr>
      <vt:lpstr>Data Retention</vt:lpstr>
      <vt:lpstr>SSD Error Analysis in the Field</vt:lpstr>
      <vt:lpstr>Flash Memory Programming Vulnerabilities</vt:lpstr>
      <vt:lpstr>Accurate and Online Channel Modeling</vt:lpstr>
      <vt:lpstr>More on DRAM Refresh</vt:lpstr>
      <vt:lpstr>Tackling Refresh: Solutions</vt:lpstr>
      <vt:lpstr>Summary: Refresh-Access Parallelization</vt:lpstr>
      <vt:lpstr>Refresh Penalty</vt:lpstr>
      <vt:lpstr>Existing Refresh Modes</vt:lpstr>
      <vt:lpstr>Shortcomings of Per-Bank Refresh</vt:lpstr>
      <vt:lpstr>Our First Approach: DARP</vt:lpstr>
      <vt:lpstr>Shortcomings of Per-Bank Refresh</vt:lpstr>
      <vt:lpstr>Shortcomings of Per-Bank Refresh</vt:lpstr>
      <vt:lpstr>Methodology</vt:lpstr>
      <vt:lpstr>Comparison Points</vt:lpstr>
      <vt:lpstr>System Performance</vt:lpstr>
      <vt:lpstr>Energy Efficiency</vt:lpstr>
      <vt:lpstr>More Information on Refresh-Access Parallelization</vt:lpstr>
      <vt:lpstr>Tackling Refresh: Solutions</vt:lpstr>
      <vt:lpstr>Most Refreshes Are Unnecessary</vt:lpstr>
      <vt:lpstr>RAIDR: Eliminating Unnecessary Refreshes</vt:lpstr>
      <vt:lpstr>RAIDR: Baseline Design</vt:lpstr>
      <vt:lpstr>RAIDR in Memory Controller: Option 1</vt:lpstr>
      <vt:lpstr>RAIDR in DRAM Chip: Option 2</vt:lpstr>
      <vt:lpstr>RAIDR: Results and Takeaways</vt:lpstr>
      <vt:lpstr>DRAM Device Capacity Scaling: Performance</vt:lpstr>
      <vt:lpstr>DRAM Device Capacity Scaling: Energy</vt:lpstr>
      <vt:lpstr>RAIDR: Eliminating Unnecessary Refreshes</vt:lpstr>
      <vt:lpstr>More on RAIDR</vt:lpstr>
      <vt:lpstr>Tackling Refresh: Solutions</vt:lpstr>
      <vt:lpstr>Motivation: Understanding Retention</vt:lpstr>
      <vt:lpstr>Two Challenges to Retention Time Profiling</vt:lpstr>
      <vt:lpstr>An Example VRT Cell</vt:lpstr>
      <vt:lpstr>VRT: Implications on Profiling Mechanisms</vt:lpstr>
      <vt:lpstr>More on DRAM Retention Analysis</vt:lpstr>
      <vt:lpstr>Tackling Refresh: Solutions</vt:lpstr>
      <vt:lpstr>Towards an Online Profiling System</vt:lpstr>
      <vt:lpstr>Towards an Online Profiling System</vt:lpstr>
      <vt:lpstr>More on Online Profiling of DRAM</vt:lpstr>
      <vt:lpstr>How Do We Make RAIDR Work in the Presence of the VRT Phenomenon?</vt:lpstr>
      <vt:lpstr>Making RAIDR Work w/ Online Profiling &amp; ECC</vt:lpstr>
      <vt:lpstr>AVATAR</vt:lpstr>
      <vt:lpstr>RESULTS: REFRESH SAVINGS</vt:lpstr>
      <vt:lpstr>SPEEDUP</vt:lpstr>
      <vt:lpstr>ENERGY DELAY PRODUCT</vt:lpstr>
      <vt:lpstr>Making RAIDR Work w/ Online Profiling &amp; ECC</vt:lpstr>
      <vt:lpstr>DRAM Refresh: Summary and Conclusions</vt:lpstr>
      <vt:lpstr>Other Backup Slides</vt:lpstr>
      <vt:lpstr>Google Workloads  for Consumer Devices: Mitigating Data Movement Bottlenecks</vt:lpstr>
      <vt:lpstr>Consumer Devices</vt:lpstr>
      <vt:lpstr>Popular Google Consumer Workloads</vt:lpstr>
      <vt:lpstr>Energy Cost of Data Movement</vt:lpstr>
      <vt:lpstr>Using PIM to Reduce Data Movement</vt:lpstr>
      <vt:lpstr>Goals</vt:lpstr>
      <vt:lpstr>Outline</vt:lpstr>
      <vt:lpstr>Potential Solution to Address Data Movement </vt:lpstr>
      <vt:lpstr>Outline</vt:lpstr>
      <vt:lpstr>Workload Analysis Methodology</vt:lpstr>
      <vt:lpstr>PIM Logic Implementation</vt:lpstr>
      <vt:lpstr>Workload Analysis</vt:lpstr>
      <vt:lpstr>Workload Analysis</vt:lpstr>
      <vt:lpstr>How Chrome Renders a Web Page</vt:lpstr>
      <vt:lpstr>How Chrome Renders a Web Page</vt:lpstr>
      <vt:lpstr>Browser Analysis</vt:lpstr>
      <vt:lpstr>PowerPoint Presentation</vt:lpstr>
      <vt:lpstr>What Does Happen During Scrolling?</vt:lpstr>
      <vt:lpstr>Scrolling Energy Analysis</vt:lpstr>
      <vt:lpstr>Scrolling a Google Docs Web Page</vt:lpstr>
      <vt:lpstr>Scrolling a Google Docs Web Page</vt:lpstr>
      <vt:lpstr>Can We Use PIM for Texture Tiling?</vt:lpstr>
      <vt:lpstr>Can We Implement Texture Tiling in PIM Logic?</vt:lpstr>
      <vt:lpstr>Color Blitting Analysis</vt:lpstr>
      <vt:lpstr>Scrolling Wrap Up</vt:lpstr>
      <vt:lpstr>PowerPoint Presentation</vt:lpstr>
      <vt:lpstr>What Happens During Tab Switching?</vt:lpstr>
      <vt:lpstr>Memory Consumption</vt:lpstr>
      <vt:lpstr>Data Movement Study</vt:lpstr>
      <vt:lpstr>Can We Use PIM to Mitigate the Cost?</vt:lpstr>
      <vt:lpstr>Tab Switching Wrap Up</vt:lpstr>
      <vt:lpstr>Workload Analysis</vt:lpstr>
      <vt:lpstr>Workload Analysis</vt:lpstr>
      <vt:lpstr>TensorFlow Mobile</vt:lpstr>
      <vt:lpstr>Packing</vt:lpstr>
      <vt:lpstr>Quantization</vt:lpstr>
      <vt:lpstr>Quantization</vt:lpstr>
      <vt:lpstr>Video Playback and Capture</vt:lpstr>
      <vt:lpstr>Outline</vt:lpstr>
      <vt:lpstr>Evaluation Methodology </vt:lpstr>
      <vt:lpstr>Normalized Energy </vt:lpstr>
      <vt:lpstr>Normalized Runtime</vt:lpstr>
      <vt:lpstr>Conclusion</vt:lpstr>
      <vt:lpstr>Google Workloads  for Consumer Devices: Mitigating Data Movement Bottlenecks</vt:lpstr>
      <vt:lpstr>End of Backup Slides</vt:lpstr>
    </vt:vector>
  </TitlesOfParts>
  <LinksUpToDate>false</LinksUpToDate>
  <SharedDoc>false</SharedDoc>
  <HyperlinksChanged>false</HyperlinksChanged>
  <AppVersion>16.0014</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Onur Mutlu</cp:lastModifiedBy>
  <cp:revision>2681</cp:revision>
  <cp:lastPrinted>2017-12-05T03:30:35Z</cp:lastPrinted>
  <dcterms:created xsi:type="dcterms:W3CDTF">2010-10-08T20:41:54Z</dcterms:created>
  <dcterms:modified xsi:type="dcterms:W3CDTF">2018-06-24T18:33:14Z</dcterms:modified>
</cp:coreProperties>
</file>