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7.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68.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theme/theme72.xml" ContentType="application/vnd.openxmlformats-officedocument.theme+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theme/theme73.xml" ContentType="application/vnd.openxmlformats-officedocument.theme+xml"/>
  <Override PartName="/ppt/theme/theme74.xml" ContentType="application/vnd.openxmlformats-officedocument.theme+xml"/>
  <Override PartName="/ppt/theme/theme7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0.xml" ContentType="application/vnd.openxmlformats-officedocument.drawingml.chart+xml"/>
  <Override PartName="/ppt/notesSlides/notesSlide50.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51.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charts/chart13.xml" ContentType="application/vnd.openxmlformats-officedocument.drawingml.chart+xml"/>
  <Override PartName="/ppt/theme/themeOverride7.xml" ContentType="application/vnd.openxmlformats-officedocument.themeOverride+xml"/>
  <Override PartName="/ppt/charts/chart14.xml" ContentType="application/vnd.openxmlformats-officedocument.drawingml.chart+xml"/>
  <Override PartName="/ppt/theme/themeOverride8.xml" ContentType="application/vnd.openxmlformats-officedocument.themeOverride+xml"/>
  <Override PartName="/ppt/charts/chart15.xml" ContentType="application/vnd.openxmlformats-officedocument.drawingml.chart+xml"/>
  <Override PartName="/ppt/theme/themeOverride9.xml" ContentType="application/vnd.openxmlformats-officedocument.themeOverride+xml"/>
  <Override PartName="/ppt/charts/chart16.xml" ContentType="application/vnd.openxmlformats-officedocument.drawingml.chart+xml"/>
  <Override PartName="/ppt/theme/themeOverride10.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7.xml" ContentType="application/vnd.openxmlformats-officedocument.drawingml.chart+xml"/>
  <Override PartName="/ppt/theme/themeOverride11.xml" ContentType="application/vnd.openxmlformats-officedocument.themeOverr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notesSlides/notesSlide94.xml" ContentType="application/vnd.openxmlformats-officedocument.presentationml.notesSlide+xml"/>
  <Override PartName="/ppt/charts/chart19.xml" ContentType="application/vnd.openxmlformats-officedocument.drawingml.chart+xml"/>
  <Override PartName="/ppt/theme/themeOverride13.xml" ContentType="application/vnd.openxmlformats-officedocument.themeOverride+xml"/>
  <Override PartName="/ppt/drawings/drawing1.xml" ContentType="application/vnd.openxmlformats-officedocument.drawingml.chartshapes+xml"/>
  <Override PartName="/ppt/charts/chart20.xml" ContentType="application/vnd.openxmlformats-officedocument.drawingml.chart+xml"/>
  <Override PartName="/ppt/theme/themeOverride14.xml" ContentType="application/vnd.openxmlformats-officedocument.themeOverride+xml"/>
  <Override PartName="/ppt/notesSlides/notesSlide95.xml" ContentType="application/vnd.openxmlformats-officedocument.presentationml.notesSlide+xml"/>
  <Override PartName="/ppt/charts/chart21.xml" ContentType="application/vnd.openxmlformats-officedocument.drawingml.chart+xml"/>
  <Override PartName="/ppt/theme/themeOverride15.xml" ContentType="application/vnd.openxmlformats-officedocument.themeOverride+xml"/>
  <Override PartName="/ppt/drawings/drawing2.xml" ContentType="application/vnd.openxmlformats-officedocument.drawingml.chartshapes+xml"/>
  <Override PartName="/ppt/charts/chart22.xml" ContentType="application/vnd.openxmlformats-officedocument.drawingml.chart+xml"/>
  <Override PartName="/ppt/theme/themeOverride16.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rts/chart23.xml" ContentType="application/vnd.openxmlformats-officedocument.drawingml.chart+xml"/>
  <Override PartName="/ppt/notesSlides/notesSlide115.xml" ContentType="application/vnd.openxmlformats-officedocument.presentationml.notesSlide+xml"/>
  <Override PartName="/ppt/charts/chart24.xml" ContentType="application/vnd.openxmlformats-officedocument.drawingml.chart+xml"/>
  <Override PartName="/ppt/theme/themeOverride17.xml" ContentType="application/vnd.openxmlformats-officedocument.themeOverr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25.xml" ContentType="application/vnd.openxmlformats-officedocument.drawingml.chart+xml"/>
  <Override PartName="/ppt/theme/themeOverride18.xml" ContentType="application/vnd.openxmlformats-officedocument.themeOverr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277" r:id="rId66"/>
    <p:sldMasterId id="2147488289" r:id="rId67"/>
    <p:sldMasterId id="2147488302" r:id="rId68"/>
    <p:sldMasterId id="2147488314" r:id="rId69"/>
    <p:sldMasterId id="2147488317" r:id="rId70"/>
    <p:sldMasterId id="2147488329" r:id="rId71"/>
    <p:sldMasterId id="2147488341" r:id="rId72"/>
    <p:sldMasterId id="2147488354" r:id="rId73"/>
  </p:sldMasterIdLst>
  <p:notesMasterIdLst>
    <p:notesMasterId r:id="rId503"/>
  </p:notesMasterIdLst>
  <p:handoutMasterIdLst>
    <p:handoutMasterId r:id="rId504"/>
  </p:handoutMasterIdLst>
  <p:sldIdLst>
    <p:sldId id="5119" r:id="rId74"/>
    <p:sldId id="4834" r:id="rId75"/>
    <p:sldId id="5211" r:id="rId76"/>
    <p:sldId id="4678" r:id="rId77"/>
    <p:sldId id="4687" r:id="rId78"/>
    <p:sldId id="4918" r:id="rId79"/>
    <p:sldId id="4915" r:id="rId80"/>
    <p:sldId id="4441" r:id="rId81"/>
    <p:sldId id="4438" r:id="rId82"/>
    <p:sldId id="4443" r:id="rId83"/>
    <p:sldId id="4839" r:id="rId84"/>
    <p:sldId id="4840" r:id="rId85"/>
    <p:sldId id="4436" r:id="rId86"/>
    <p:sldId id="2616" r:id="rId87"/>
    <p:sldId id="4919" r:id="rId88"/>
    <p:sldId id="4916" r:id="rId89"/>
    <p:sldId id="4478" r:id="rId90"/>
    <p:sldId id="4779" r:id="rId91"/>
    <p:sldId id="4479" r:id="rId92"/>
    <p:sldId id="4843" r:id="rId93"/>
    <p:sldId id="4844" r:id="rId94"/>
    <p:sldId id="4692" r:id="rId95"/>
    <p:sldId id="5230" r:id="rId96"/>
    <p:sldId id="5108" r:id="rId97"/>
    <p:sldId id="4847" r:id="rId98"/>
    <p:sldId id="4848" r:id="rId99"/>
    <p:sldId id="5120" r:id="rId100"/>
    <p:sldId id="4816" r:id="rId101"/>
    <p:sldId id="4607" r:id="rId102"/>
    <p:sldId id="4619" r:id="rId103"/>
    <p:sldId id="2687" r:id="rId104"/>
    <p:sldId id="4696" r:id="rId105"/>
    <p:sldId id="4850" r:id="rId106"/>
    <p:sldId id="4920" r:id="rId107"/>
    <p:sldId id="5241" r:id="rId108"/>
    <p:sldId id="4697" r:id="rId109"/>
    <p:sldId id="4142" r:id="rId110"/>
    <p:sldId id="3295" r:id="rId111"/>
    <p:sldId id="3296" r:id="rId112"/>
    <p:sldId id="3297" r:id="rId113"/>
    <p:sldId id="2886" r:id="rId114"/>
    <p:sldId id="2887" r:id="rId115"/>
    <p:sldId id="2889" r:id="rId116"/>
    <p:sldId id="2890" r:id="rId117"/>
    <p:sldId id="2891" r:id="rId118"/>
    <p:sldId id="5124" r:id="rId119"/>
    <p:sldId id="3846" r:id="rId120"/>
    <p:sldId id="5123" r:id="rId121"/>
    <p:sldId id="5125" r:id="rId122"/>
    <p:sldId id="5126" r:id="rId123"/>
    <p:sldId id="3264" r:id="rId124"/>
    <p:sldId id="5138" r:id="rId125"/>
    <p:sldId id="2893" r:id="rId126"/>
    <p:sldId id="3660" r:id="rId127"/>
    <p:sldId id="3707" r:id="rId128"/>
    <p:sldId id="3853" r:id="rId129"/>
    <p:sldId id="3856" r:id="rId130"/>
    <p:sldId id="4143" r:id="rId131"/>
    <p:sldId id="4144" r:id="rId132"/>
    <p:sldId id="3917" r:id="rId133"/>
    <p:sldId id="4932" r:id="rId134"/>
    <p:sldId id="4698" r:id="rId135"/>
    <p:sldId id="3929" r:id="rId136"/>
    <p:sldId id="3930" r:id="rId137"/>
    <p:sldId id="3581" r:id="rId138"/>
    <p:sldId id="3582" r:id="rId139"/>
    <p:sldId id="3609" r:id="rId140"/>
    <p:sldId id="4145" r:id="rId141"/>
    <p:sldId id="3583" r:id="rId142"/>
    <p:sldId id="3614" r:id="rId143"/>
    <p:sldId id="3615" r:id="rId144"/>
    <p:sldId id="4146" r:id="rId145"/>
    <p:sldId id="5136" r:id="rId146"/>
    <p:sldId id="3584" r:id="rId147"/>
    <p:sldId id="3585" r:id="rId148"/>
    <p:sldId id="3586" r:id="rId149"/>
    <p:sldId id="3848" r:id="rId150"/>
    <p:sldId id="3710" r:id="rId151"/>
    <p:sldId id="3711" r:id="rId152"/>
    <p:sldId id="3712" r:id="rId153"/>
    <p:sldId id="3943" r:id="rId154"/>
    <p:sldId id="3944" r:id="rId155"/>
    <p:sldId id="3945" r:id="rId156"/>
    <p:sldId id="3946" r:id="rId157"/>
    <p:sldId id="3947" r:id="rId158"/>
    <p:sldId id="3948" r:id="rId159"/>
    <p:sldId id="3719" r:id="rId160"/>
    <p:sldId id="3950" r:id="rId161"/>
    <p:sldId id="3720" r:id="rId162"/>
    <p:sldId id="4838" r:id="rId163"/>
    <p:sldId id="3721" r:id="rId164"/>
    <p:sldId id="3722" r:id="rId165"/>
    <p:sldId id="1513" r:id="rId166"/>
    <p:sldId id="1512" r:id="rId167"/>
    <p:sldId id="4699" r:id="rId168"/>
    <p:sldId id="3723" r:id="rId169"/>
    <p:sldId id="3958" r:id="rId170"/>
    <p:sldId id="3978" r:id="rId171"/>
    <p:sldId id="2054" r:id="rId172"/>
    <p:sldId id="4943" r:id="rId173"/>
    <p:sldId id="5029" r:id="rId174"/>
    <p:sldId id="5028" r:id="rId175"/>
    <p:sldId id="3602" r:id="rId176"/>
    <p:sldId id="3857" r:id="rId177"/>
    <p:sldId id="5212" r:id="rId178"/>
    <p:sldId id="3983" r:id="rId179"/>
    <p:sldId id="3604" r:id="rId180"/>
    <p:sldId id="3726" r:id="rId181"/>
    <p:sldId id="3728" r:id="rId182"/>
    <p:sldId id="3855" r:id="rId183"/>
    <p:sldId id="3918" r:id="rId184"/>
    <p:sldId id="3923" r:id="rId185"/>
    <p:sldId id="3922" r:id="rId186"/>
    <p:sldId id="5225" r:id="rId187"/>
    <p:sldId id="2637" r:id="rId188"/>
    <p:sldId id="4690" r:id="rId189"/>
    <p:sldId id="5030" r:id="rId190"/>
    <p:sldId id="3730" r:id="rId191"/>
    <p:sldId id="3731" r:id="rId192"/>
    <p:sldId id="3732" r:id="rId193"/>
    <p:sldId id="4156" r:id="rId194"/>
    <p:sldId id="4157" r:id="rId195"/>
    <p:sldId id="3735" r:id="rId196"/>
    <p:sldId id="3736" r:id="rId197"/>
    <p:sldId id="4419" r:id="rId198"/>
    <p:sldId id="4417" r:id="rId199"/>
    <p:sldId id="4418" r:id="rId200"/>
    <p:sldId id="3737" r:id="rId201"/>
    <p:sldId id="3738" r:id="rId202"/>
    <p:sldId id="3859" r:id="rId203"/>
    <p:sldId id="3860" r:id="rId204"/>
    <p:sldId id="4081" r:id="rId205"/>
    <p:sldId id="4689" r:id="rId206"/>
    <p:sldId id="3741" r:id="rId207"/>
    <p:sldId id="3742" r:id="rId208"/>
    <p:sldId id="3743" r:id="rId209"/>
    <p:sldId id="3869" r:id="rId210"/>
    <p:sldId id="3919" r:id="rId211"/>
    <p:sldId id="4160" r:id="rId212"/>
    <p:sldId id="3872" r:id="rId213"/>
    <p:sldId id="3744" r:id="rId214"/>
    <p:sldId id="3745" r:id="rId215"/>
    <p:sldId id="3746" r:id="rId216"/>
    <p:sldId id="3747" r:id="rId217"/>
    <p:sldId id="3748" r:id="rId218"/>
    <p:sldId id="3749" r:id="rId219"/>
    <p:sldId id="5227" r:id="rId220"/>
    <p:sldId id="3873" r:id="rId221"/>
    <p:sldId id="3874" r:id="rId222"/>
    <p:sldId id="3751" r:id="rId223"/>
    <p:sldId id="3754" r:id="rId224"/>
    <p:sldId id="3756" r:id="rId225"/>
    <p:sldId id="3757" r:id="rId226"/>
    <p:sldId id="4165" r:id="rId227"/>
    <p:sldId id="4133" r:id="rId228"/>
    <p:sldId id="3875" r:id="rId229"/>
    <p:sldId id="3758" r:id="rId230"/>
    <p:sldId id="3759" r:id="rId231"/>
    <p:sldId id="4167" r:id="rId232"/>
    <p:sldId id="3790" r:id="rId233"/>
    <p:sldId id="3792" r:id="rId234"/>
    <p:sldId id="3761" r:id="rId235"/>
    <p:sldId id="3920" r:id="rId236"/>
    <p:sldId id="3999" r:id="rId237"/>
    <p:sldId id="3762" r:id="rId238"/>
    <p:sldId id="3763" r:id="rId239"/>
    <p:sldId id="5203" r:id="rId240"/>
    <p:sldId id="3764" r:id="rId241"/>
    <p:sldId id="3765" r:id="rId242"/>
    <p:sldId id="3766" r:id="rId243"/>
    <p:sldId id="3767" r:id="rId244"/>
    <p:sldId id="5205" r:id="rId245"/>
    <p:sldId id="5206" r:id="rId246"/>
    <p:sldId id="4841" r:id="rId247"/>
    <p:sldId id="4842" r:id="rId248"/>
    <p:sldId id="3768" r:id="rId249"/>
    <p:sldId id="3769" r:id="rId250"/>
    <p:sldId id="3770" r:id="rId251"/>
    <p:sldId id="3771" r:id="rId252"/>
    <p:sldId id="3772" r:id="rId253"/>
    <p:sldId id="3773" r:id="rId254"/>
    <p:sldId id="5207" r:id="rId255"/>
    <p:sldId id="4688" r:id="rId256"/>
    <p:sldId id="815" r:id="rId257"/>
    <p:sldId id="794" r:id="rId258"/>
    <p:sldId id="816" r:id="rId259"/>
    <p:sldId id="796" r:id="rId260"/>
    <p:sldId id="814" r:id="rId261"/>
    <p:sldId id="5071" r:id="rId262"/>
    <p:sldId id="5064" r:id="rId263"/>
    <p:sldId id="5065" r:id="rId264"/>
    <p:sldId id="5066" r:id="rId265"/>
    <p:sldId id="5067" r:id="rId266"/>
    <p:sldId id="5068" r:id="rId267"/>
    <p:sldId id="5069" r:id="rId268"/>
    <p:sldId id="5070" r:id="rId269"/>
    <p:sldId id="810" r:id="rId270"/>
    <p:sldId id="4829" r:id="rId271"/>
    <p:sldId id="3887" r:id="rId272"/>
    <p:sldId id="3886" r:id="rId273"/>
    <p:sldId id="3888" r:id="rId274"/>
    <p:sldId id="4279" r:id="rId275"/>
    <p:sldId id="3372" r:id="rId276"/>
    <p:sldId id="5208" r:id="rId277"/>
    <p:sldId id="3378" r:id="rId278"/>
    <p:sldId id="1416" r:id="rId279"/>
    <p:sldId id="1417" r:id="rId280"/>
    <p:sldId id="1418" r:id="rId281"/>
    <p:sldId id="3379" r:id="rId282"/>
    <p:sldId id="3380" r:id="rId283"/>
    <p:sldId id="3381" r:id="rId284"/>
    <p:sldId id="1421" r:id="rId285"/>
    <p:sldId id="1422" r:id="rId286"/>
    <p:sldId id="1423" r:id="rId287"/>
    <p:sldId id="1427" r:id="rId288"/>
    <p:sldId id="4683" r:id="rId289"/>
    <p:sldId id="4291" r:id="rId290"/>
    <p:sldId id="1368" r:id="rId291"/>
    <p:sldId id="4902" r:id="rId292"/>
    <p:sldId id="3374" r:id="rId293"/>
    <p:sldId id="4173" r:id="rId294"/>
    <p:sldId id="4174" r:id="rId295"/>
    <p:sldId id="3324" r:id="rId296"/>
    <p:sldId id="3905" r:id="rId297"/>
    <p:sldId id="4187" r:id="rId298"/>
    <p:sldId id="4188" r:id="rId299"/>
    <p:sldId id="4215" r:id="rId300"/>
    <p:sldId id="5059" r:id="rId301"/>
    <p:sldId id="5213" r:id="rId302"/>
    <p:sldId id="3781" r:id="rId303"/>
    <p:sldId id="3782" r:id="rId304"/>
    <p:sldId id="3908" r:id="rId305"/>
    <p:sldId id="3909" r:id="rId306"/>
    <p:sldId id="3926" r:id="rId307"/>
    <p:sldId id="3786" r:id="rId308"/>
    <p:sldId id="3910" r:id="rId309"/>
    <p:sldId id="3796" r:id="rId310"/>
    <p:sldId id="3795" r:id="rId311"/>
    <p:sldId id="3906" r:id="rId312"/>
    <p:sldId id="5031" r:id="rId313"/>
    <p:sldId id="4845" r:id="rId314"/>
    <p:sldId id="2775" r:id="rId315"/>
    <p:sldId id="2776" r:id="rId316"/>
    <p:sldId id="4835" r:id="rId317"/>
    <p:sldId id="5058" r:id="rId318"/>
    <p:sldId id="5231" r:id="rId319"/>
    <p:sldId id="5168" r:id="rId320"/>
    <p:sldId id="5170" r:id="rId321"/>
    <p:sldId id="5182" r:id="rId322"/>
    <p:sldId id="5163" r:id="rId323"/>
    <p:sldId id="5171" r:id="rId324"/>
    <p:sldId id="5175" r:id="rId325"/>
    <p:sldId id="4827" r:id="rId326"/>
    <p:sldId id="5174" r:id="rId327"/>
    <p:sldId id="5183" r:id="rId328"/>
    <p:sldId id="5232" r:id="rId329"/>
    <p:sldId id="353" r:id="rId330"/>
    <p:sldId id="359" r:id="rId331"/>
    <p:sldId id="459" r:id="rId332"/>
    <p:sldId id="466" r:id="rId333"/>
    <p:sldId id="5187" r:id="rId334"/>
    <p:sldId id="5184" r:id="rId335"/>
    <p:sldId id="5158" r:id="rId336"/>
    <p:sldId id="5142" r:id="rId337"/>
    <p:sldId id="354" r:id="rId338"/>
    <p:sldId id="419" r:id="rId339"/>
    <p:sldId id="420" r:id="rId340"/>
    <p:sldId id="421" r:id="rId341"/>
    <p:sldId id="422" r:id="rId342"/>
    <p:sldId id="428" r:id="rId343"/>
    <p:sldId id="410" r:id="rId344"/>
    <p:sldId id="5148" r:id="rId345"/>
    <p:sldId id="435" r:id="rId346"/>
    <p:sldId id="5188" r:id="rId347"/>
    <p:sldId id="5185" r:id="rId348"/>
    <p:sldId id="5233" r:id="rId349"/>
    <p:sldId id="5226" r:id="rId350"/>
    <p:sldId id="380" r:id="rId351"/>
    <p:sldId id="5239" r:id="rId352"/>
    <p:sldId id="5240" r:id="rId353"/>
    <p:sldId id="5189" r:id="rId354"/>
    <p:sldId id="3911" r:id="rId355"/>
    <p:sldId id="4016" r:id="rId356"/>
    <p:sldId id="3915" r:id="rId357"/>
    <p:sldId id="3916" r:id="rId358"/>
    <p:sldId id="4830" r:id="rId359"/>
    <p:sldId id="5035" r:id="rId360"/>
    <p:sldId id="4086" r:id="rId361"/>
    <p:sldId id="3802" r:id="rId362"/>
    <p:sldId id="3803" r:id="rId363"/>
    <p:sldId id="3804" r:id="rId364"/>
    <p:sldId id="4206" r:id="rId365"/>
    <p:sldId id="4210" r:id="rId366"/>
    <p:sldId id="3805" r:id="rId367"/>
    <p:sldId id="3806" r:id="rId368"/>
    <p:sldId id="4212" r:id="rId369"/>
    <p:sldId id="5060" r:id="rId370"/>
    <p:sldId id="5121" r:id="rId371"/>
    <p:sldId id="3807" r:id="rId372"/>
    <p:sldId id="4213" r:id="rId373"/>
    <p:sldId id="4214" r:id="rId374"/>
    <p:sldId id="3800" r:id="rId375"/>
    <p:sldId id="3695" r:id="rId376"/>
    <p:sldId id="5228" r:id="rId377"/>
    <p:sldId id="3696" r:id="rId378"/>
    <p:sldId id="5056" r:id="rId379"/>
    <p:sldId id="5210" r:id="rId380"/>
    <p:sldId id="5057" r:id="rId381"/>
    <p:sldId id="5209" r:id="rId382"/>
    <p:sldId id="5229" r:id="rId383"/>
    <p:sldId id="4429" r:id="rId384"/>
    <p:sldId id="1863" r:id="rId385"/>
    <p:sldId id="1534" r:id="rId386"/>
    <p:sldId id="5214" r:id="rId387"/>
    <p:sldId id="5215" r:id="rId388"/>
    <p:sldId id="5216" r:id="rId389"/>
    <p:sldId id="5217" r:id="rId390"/>
    <p:sldId id="5218" r:id="rId391"/>
    <p:sldId id="5050" r:id="rId392"/>
    <p:sldId id="5051" r:id="rId393"/>
    <p:sldId id="5052" r:id="rId394"/>
    <p:sldId id="5053" r:id="rId395"/>
    <p:sldId id="4929" r:id="rId396"/>
    <p:sldId id="4930" r:id="rId397"/>
    <p:sldId id="4931" r:id="rId398"/>
    <p:sldId id="3143" r:id="rId399"/>
    <p:sldId id="3144" r:id="rId400"/>
    <p:sldId id="3145" r:id="rId401"/>
    <p:sldId id="3146" r:id="rId402"/>
    <p:sldId id="3147" r:id="rId403"/>
    <p:sldId id="5219" r:id="rId404"/>
    <p:sldId id="5220" r:id="rId405"/>
    <p:sldId id="5221" r:id="rId406"/>
    <p:sldId id="5222" r:id="rId407"/>
    <p:sldId id="5223" r:id="rId408"/>
    <p:sldId id="4682" r:id="rId409"/>
    <p:sldId id="3878" r:id="rId410"/>
    <p:sldId id="3879" r:id="rId411"/>
    <p:sldId id="3880" r:id="rId412"/>
    <p:sldId id="3881" r:id="rId413"/>
    <p:sldId id="3882" r:id="rId414"/>
    <p:sldId id="3460" r:id="rId415"/>
    <p:sldId id="833" r:id="rId416"/>
    <p:sldId id="849" r:id="rId417"/>
    <p:sldId id="850" r:id="rId418"/>
    <p:sldId id="851" r:id="rId419"/>
    <p:sldId id="852" r:id="rId420"/>
    <p:sldId id="706" r:id="rId421"/>
    <p:sldId id="739" r:id="rId422"/>
    <p:sldId id="731" r:id="rId423"/>
    <p:sldId id="740" r:id="rId424"/>
    <p:sldId id="611" r:id="rId425"/>
    <p:sldId id="823" r:id="rId426"/>
    <p:sldId id="831" r:id="rId427"/>
    <p:sldId id="830" r:id="rId428"/>
    <p:sldId id="779" r:id="rId429"/>
    <p:sldId id="832" r:id="rId430"/>
    <p:sldId id="734" r:id="rId431"/>
    <p:sldId id="839" r:id="rId432"/>
    <p:sldId id="811" r:id="rId433"/>
    <p:sldId id="622" r:id="rId434"/>
    <p:sldId id="826" r:id="rId435"/>
    <p:sldId id="771" r:id="rId436"/>
    <p:sldId id="753" r:id="rId437"/>
    <p:sldId id="776" r:id="rId438"/>
    <p:sldId id="649" r:id="rId439"/>
    <p:sldId id="853" r:id="rId440"/>
    <p:sldId id="841" r:id="rId441"/>
    <p:sldId id="652" r:id="rId442"/>
    <p:sldId id="847" r:id="rId443"/>
    <p:sldId id="819" r:id="rId444"/>
    <p:sldId id="769" r:id="rId445"/>
    <p:sldId id="854" r:id="rId446"/>
    <p:sldId id="845" r:id="rId447"/>
    <p:sldId id="843" r:id="rId448"/>
    <p:sldId id="862" r:id="rId449"/>
    <p:sldId id="863" r:id="rId450"/>
    <p:sldId id="864" r:id="rId451"/>
    <p:sldId id="870" r:id="rId452"/>
    <p:sldId id="695" r:id="rId453"/>
    <p:sldId id="763" r:id="rId454"/>
    <p:sldId id="678" r:id="rId455"/>
    <p:sldId id="817" r:id="rId456"/>
    <p:sldId id="698" r:id="rId457"/>
    <p:sldId id="824" r:id="rId458"/>
    <p:sldId id="871" r:id="rId459"/>
    <p:sldId id="5224" r:id="rId460"/>
    <p:sldId id="5401" r:id="rId461"/>
    <p:sldId id="5402" r:id="rId462"/>
    <p:sldId id="5375" r:id="rId463"/>
    <p:sldId id="5336" r:id="rId464"/>
    <p:sldId id="5337" r:id="rId465"/>
    <p:sldId id="5338" r:id="rId466"/>
    <p:sldId id="5341" r:id="rId467"/>
    <p:sldId id="5342" r:id="rId468"/>
    <p:sldId id="981" r:id="rId469"/>
    <p:sldId id="4921" r:id="rId470"/>
    <p:sldId id="4922" r:id="rId471"/>
    <p:sldId id="4923" r:id="rId472"/>
    <p:sldId id="4924" r:id="rId473"/>
    <p:sldId id="4925" r:id="rId474"/>
    <p:sldId id="4926" r:id="rId475"/>
    <p:sldId id="4927" r:id="rId476"/>
    <p:sldId id="4928" r:id="rId477"/>
    <p:sldId id="5343" r:id="rId478"/>
    <p:sldId id="5339" r:id="rId479"/>
    <p:sldId id="5340" r:id="rId480"/>
    <p:sldId id="5362" r:id="rId481"/>
    <p:sldId id="4933" r:id="rId482"/>
    <p:sldId id="5370" r:id="rId483"/>
    <p:sldId id="5347" r:id="rId484"/>
    <p:sldId id="5345" r:id="rId485"/>
    <p:sldId id="5371" r:id="rId486"/>
    <p:sldId id="5348" r:id="rId487"/>
    <p:sldId id="5372" r:id="rId488"/>
    <p:sldId id="5373" r:id="rId489"/>
    <p:sldId id="5396" r:id="rId490"/>
    <p:sldId id="5397" r:id="rId491"/>
    <p:sldId id="4876" r:id="rId492"/>
    <p:sldId id="4875" r:id="rId493"/>
    <p:sldId id="5360" r:id="rId494"/>
    <p:sldId id="5398" r:id="rId495"/>
    <p:sldId id="5364" r:id="rId496"/>
    <p:sldId id="5365" r:id="rId497"/>
    <p:sldId id="5366" r:id="rId498"/>
    <p:sldId id="5399" r:id="rId499"/>
    <p:sldId id="5367" r:id="rId500"/>
    <p:sldId id="5400" r:id="rId501"/>
    <p:sldId id="5368" r:id="rId50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7"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4.xml"/><Relationship Id="rId299" Type="http://schemas.openxmlformats.org/officeDocument/2006/relationships/slide" Target="slides/slide226.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6.xml"/><Relationship Id="rId324" Type="http://schemas.openxmlformats.org/officeDocument/2006/relationships/slide" Target="slides/slide251.xml"/><Relationship Id="rId366" Type="http://schemas.openxmlformats.org/officeDocument/2006/relationships/slide" Target="slides/slide293.xml"/><Relationship Id="rId170" Type="http://schemas.openxmlformats.org/officeDocument/2006/relationships/slide" Target="slides/slide97.xml"/><Relationship Id="rId226" Type="http://schemas.openxmlformats.org/officeDocument/2006/relationships/slide" Target="slides/slide153.xml"/><Relationship Id="rId433" Type="http://schemas.openxmlformats.org/officeDocument/2006/relationships/slide" Target="slides/slide360.xml"/><Relationship Id="rId268" Type="http://schemas.openxmlformats.org/officeDocument/2006/relationships/slide" Target="slides/slide195.xml"/><Relationship Id="rId475" Type="http://schemas.openxmlformats.org/officeDocument/2006/relationships/slide" Target="slides/slide402.xml"/><Relationship Id="rId32" Type="http://schemas.openxmlformats.org/officeDocument/2006/relationships/slideMaster" Target="slideMasters/slideMaster32.xml"/><Relationship Id="rId74" Type="http://schemas.openxmlformats.org/officeDocument/2006/relationships/slide" Target="slides/slide1.xml"/><Relationship Id="rId128" Type="http://schemas.openxmlformats.org/officeDocument/2006/relationships/slide" Target="slides/slide55.xml"/><Relationship Id="rId335" Type="http://schemas.openxmlformats.org/officeDocument/2006/relationships/slide" Target="slides/slide262.xml"/><Relationship Id="rId377" Type="http://schemas.openxmlformats.org/officeDocument/2006/relationships/slide" Target="slides/slide304.xml"/><Relationship Id="rId500" Type="http://schemas.openxmlformats.org/officeDocument/2006/relationships/slide" Target="slides/slide427.xml"/><Relationship Id="rId5" Type="http://schemas.openxmlformats.org/officeDocument/2006/relationships/slideMaster" Target="slideMasters/slideMaster5.xml"/><Relationship Id="rId181" Type="http://schemas.openxmlformats.org/officeDocument/2006/relationships/slide" Target="slides/slide108.xml"/><Relationship Id="rId237" Type="http://schemas.openxmlformats.org/officeDocument/2006/relationships/slide" Target="slides/slide164.xml"/><Relationship Id="rId402" Type="http://schemas.openxmlformats.org/officeDocument/2006/relationships/slide" Target="slides/slide329.xml"/><Relationship Id="rId279" Type="http://schemas.openxmlformats.org/officeDocument/2006/relationships/slide" Target="slides/slide206.xml"/><Relationship Id="rId444" Type="http://schemas.openxmlformats.org/officeDocument/2006/relationships/slide" Target="slides/slide371.xml"/><Relationship Id="rId486" Type="http://schemas.openxmlformats.org/officeDocument/2006/relationships/slide" Target="slides/slide413.xml"/><Relationship Id="rId43" Type="http://schemas.openxmlformats.org/officeDocument/2006/relationships/slideMaster" Target="slideMasters/slideMaster43.xml"/><Relationship Id="rId139" Type="http://schemas.openxmlformats.org/officeDocument/2006/relationships/slide" Target="slides/slide66.xml"/><Relationship Id="rId290" Type="http://schemas.openxmlformats.org/officeDocument/2006/relationships/slide" Target="slides/slide217.xml"/><Relationship Id="rId304" Type="http://schemas.openxmlformats.org/officeDocument/2006/relationships/slide" Target="slides/slide231.xml"/><Relationship Id="rId346" Type="http://schemas.openxmlformats.org/officeDocument/2006/relationships/slide" Target="slides/slide273.xml"/><Relationship Id="rId388" Type="http://schemas.openxmlformats.org/officeDocument/2006/relationships/slide" Target="slides/slide315.xml"/><Relationship Id="rId85" Type="http://schemas.openxmlformats.org/officeDocument/2006/relationships/slide" Target="slides/slide12.xml"/><Relationship Id="rId150" Type="http://schemas.openxmlformats.org/officeDocument/2006/relationships/slide" Target="slides/slide77.xml"/><Relationship Id="rId192" Type="http://schemas.openxmlformats.org/officeDocument/2006/relationships/slide" Target="slides/slide119.xml"/><Relationship Id="rId206" Type="http://schemas.openxmlformats.org/officeDocument/2006/relationships/slide" Target="slides/slide133.xml"/><Relationship Id="rId413" Type="http://schemas.openxmlformats.org/officeDocument/2006/relationships/slide" Target="slides/slide340.xml"/><Relationship Id="rId248" Type="http://schemas.openxmlformats.org/officeDocument/2006/relationships/slide" Target="slides/slide175.xml"/><Relationship Id="rId455" Type="http://schemas.openxmlformats.org/officeDocument/2006/relationships/slide" Target="slides/slide382.xml"/><Relationship Id="rId497" Type="http://schemas.openxmlformats.org/officeDocument/2006/relationships/slide" Target="slides/slide424.xml"/><Relationship Id="rId12" Type="http://schemas.openxmlformats.org/officeDocument/2006/relationships/slideMaster" Target="slideMasters/slideMaster12.xml"/><Relationship Id="rId108" Type="http://schemas.openxmlformats.org/officeDocument/2006/relationships/slide" Target="slides/slide35.xml"/><Relationship Id="rId315" Type="http://schemas.openxmlformats.org/officeDocument/2006/relationships/slide" Target="slides/slide242.xml"/><Relationship Id="rId357" Type="http://schemas.openxmlformats.org/officeDocument/2006/relationships/slide" Target="slides/slide284.xml"/><Relationship Id="rId54" Type="http://schemas.openxmlformats.org/officeDocument/2006/relationships/slideMaster" Target="slideMasters/slideMaster54.xml"/><Relationship Id="rId96" Type="http://schemas.openxmlformats.org/officeDocument/2006/relationships/slide" Target="slides/slide23.xml"/><Relationship Id="rId161" Type="http://schemas.openxmlformats.org/officeDocument/2006/relationships/slide" Target="slides/slide88.xml"/><Relationship Id="rId217" Type="http://schemas.openxmlformats.org/officeDocument/2006/relationships/slide" Target="slides/slide144.xml"/><Relationship Id="rId399" Type="http://schemas.openxmlformats.org/officeDocument/2006/relationships/slide" Target="slides/slide326.xml"/><Relationship Id="rId259" Type="http://schemas.openxmlformats.org/officeDocument/2006/relationships/slide" Target="slides/slide186.xml"/><Relationship Id="rId424" Type="http://schemas.openxmlformats.org/officeDocument/2006/relationships/slide" Target="slides/slide351.xml"/><Relationship Id="rId466" Type="http://schemas.openxmlformats.org/officeDocument/2006/relationships/slide" Target="slides/slide393.xml"/><Relationship Id="rId23" Type="http://schemas.openxmlformats.org/officeDocument/2006/relationships/slideMaster" Target="slideMasters/slideMaster23.xml"/><Relationship Id="rId119" Type="http://schemas.openxmlformats.org/officeDocument/2006/relationships/slide" Target="slides/slide46.xml"/><Relationship Id="rId270" Type="http://schemas.openxmlformats.org/officeDocument/2006/relationships/slide" Target="slides/slide197.xml"/><Relationship Id="rId326" Type="http://schemas.openxmlformats.org/officeDocument/2006/relationships/slide" Target="slides/slide253.xml"/><Relationship Id="rId65" Type="http://schemas.openxmlformats.org/officeDocument/2006/relationships/slideMaster" Target="slideMasters/slideMaster65.xml"/><Relationship Id="rId130" Type="http://schemas.openxmlformats.org/officeDocument/2006/relationships/slide" Target="slides/slide57.xml"/><Relationship Id="rId368" Type="http://schemas.openxmlformats.org/officeDocument/2006/relationships/slide" Target="slides/slide295.xml"/><Relationship Id="rId172" Type="http://schemas.openxmlformats.org/officeDocument/2006/relationships/slide" Target="slides/slide99.xml"/><Relationship Id="rId228" Type="http://schemas.openxmlformats.org/officeDocument/2006/relationships/slide" Target="slides/slide155.xml"/><Relationship Id="rId435" Type="http://schemas.openxmlformats.org/officeDocument/2006/relationships/slide" Target="slides/slide362.xml"/><Relationship Id="rId477" Type="http://schemas.openxmlformats.org/officeDocument/2006/relationships/slide" Target="slides/slide404.xml"/><Relationship Id="rId281" Type="http://schemas.openxmlformats.org/officeDocument/2006/relationships/slide" Target="slides/slide208.xml"/><Relationship Id="rId337" Type="http://schemas.openxmlformats.org/officeDocument/2006/relationships/slide" Target="slides/slide264.xml"/><Relationship Id="rId502" Type="http://schemas.openxmlformats.org/officeDocument/2006/relationships/slide" Target="slides/slide429.xml"/><Relationship Id="rId34" Type="http://schemas.openxmlformats.org/officeDocument/2006/relationships/slideMaster" Target="slideMasters/slideMaster34.xml"/><Relationship Id="rId76" Type="http://schemas.openxmlformats.org/officeDocument/2006/relationships/slide" Target="slides/slide3.xml"/><Relationship Id="rId141" Type="http://schemas.openxmlformats.org/officeDocument/2006/relationships/slide" Target="slides/slide68.xml"/><Relationship Id="rId379" Type="http://schemas.openxmlformats.org/officeDocument/2006/relationships/slide" Target="slides/slide306.xml"/><Relationship Id="rId7" Type="http://schemas.openxmlformats.org/officeDocument/2006/relationships/slideMaster" Target="slideMasters/slideMaster7.xml"/><Relationship Id="rId183" Type="http://schemas.openxmlformats.org/officeDocument/2006/relationships/slide" Target="slides/slide110.xml"/><Relationship Id="rId239" Type="http://schemas.openxmlformats.org/officeDocument/2006/relationships/slide" Target="slides/slide166.xml"/><Relationship Id="rId390" Type="http://schemas.openxmlformats.org/officeDocument/2006/relationships/slide" Target="slides/slide317.xml"/><Relationship Id="rId404" Type="http://schemas.openxmlformats.org/officeDocument/2006/relationships/slide" Target="slides/slide331.xml"/><Relationship Id="rId446" Type="http://schemas.openxmlformats.org/officeDocument/2006/relationships/slide" Target="slides/slide373.xml"/><Relationship Id="rId250" Type="http://schemas.openxmlformats.org/officeDocument/2006/relationships/slide" Target="slides/slide177.xml"/><Relationship Id="rId292" Type="http://schemas.openxmlformats.org/officeDocument/2006/relationships/slide" Target="slides/slide219.xml"/><Relationship Id="rId306" Type="http://schemas.openxmlformats.org/officeDocument/2006/relationships/slide" Target="slides/slide233.xml"/><Relationship Id="rId488" Type="http://schemas.openxmlformats.org/officeDocument/2006/relationships/slide" Target="slides/slide415.xml"/><Relationship Id="rId45" Type="http://schemas.openxmlformats.org/officeDocument/2006/relationships/slideMaster" Target="slideMasters/slideMaster45.xml"/><Relationship Id="rId87" Type="http://schemas.openxmlformats.org/officeDocument/2006/relationships/slide" Target="slides/slide14.xml"/><Relationship Id="rId110" Type="http://schemas.openxmlformats.org/officeDocument/2006/relationships/slide" Target="slides/slide37.xml"/><Relationship Id="rId348" Type="http://schemas.openxmlformats.org/officeDocument/2006/relationships/slide" Target="slides/slide275.xml"/><Relationship Id="rId152" Type="http://schemas.openxmlformats.org/officeDocument/2006/relationships/slide" Target="slides/slide79.xml"/><Relationship Id="rId194" Type="http://schemas.openxmlformats.org/officeDocument/2006/relationships/slide" Target="slides/slide121.xml"/><Relationship Id="rId208" Type="http://schemas.openxmlformats.org/officeDocument/2006/relationships/slide" Target="slides/slide135.xml"/><Relationship Id="rId415" Type="http://schemas.openxmlformats.org/officeDocument/2006/relationships/slide" Target="slides/slide342.xml"/><Relationship Id="rId457" Type="http://schemas.openxmlformats.org/officeDocument/2006/relationships/slide" Target="slides/slide384.xml"/><Relationship Id="rId261" Type="http://schemas.openxmlformats.org/officeDocument/2006/relationships/slide" Target="slides/slide188.xml"/><Relationship Id="rId499" Type="http://schemas.openxmlformats.org/officeDocument/2006/relationships/slide" Target="slides/slide426.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4.xml"/><Relationship Id="rId359" Type="http://schemas.openxmlformats.org/officeDocument/2006/relationships/slide" Target="slides/slide286.xml"/><Relationship Id="rId98" Type="http://schemas.openxmlformats.org/officeDocument/2006/relationships/slide" Target="slides/slide25.xml"/><Relationship Id="rId121" Type="http://schemas.openxmlformats.org/officeDocument/2006/relationships/slide" Target="slides/slide48.xml"/><Relationship Id="rId163" Type="http://schemas.openxmlformats.org/officeDocument/2006/relationships/slide" Target="slides/slide90.xml"/><Relationship Id="rId219" Type="http://schemas.openxmlformats.org/officeDocument/2006/relationships/slide" Target="slides/slide146.xml"/><Relationship Id="rId370" Type="http://schemas.openxmlformats.org/officeDocument/2006/relationships/slide" Target="slides/slide297.xml"/><Relationship Id="rId426" Type="http://schemas.openxmlformats.org/officeDocument/2006/relationships/slide" Target="slides/slide353.xml"/><Relationship Id="rId230" Type="http://schemas.openxmlformats.org/officeDocument/2006/relationships/slide" Target="slides/slide157.xml"/><Relationship Id="rId468" Type="http://schemas.openxmlformats.org/officeDocument/2006/relationships/slide" Target="slides/slide395.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9.xml"/><Relationship Id="rId328" Type="http://schemas.openxmlformats.org/officeDocument/2006/relationships/slide" Target="slides/slide255.xml"/><Relationship Id="rId132" Type="http://schemas.openxmlformats.org/officeDocument/2006/relationships/slide" Target="slides/slide59.xml"/><Relationship Id="rId174" Type="http://schemas.openxmlformats.org/officeDocument/2006/relationships/slide" Target="slides/slide101.xml"/><Relationship Id="rId381" Type="http://schemas.openxmlformats.org/officeDocument/2006/relationships/slide" Target="slides/slide308.xml"/><Relationship Id="rId241" Type="http://schemas.openxmlformats.org/officeDocument/2006/relationships/slide" Target="slides/slide168.xml"/><Relationship Id="rId437" Type="http://schemas.openxmlformats.org/officeDocument/2006/relationships/slide" Target="slides/slide364.xml"/><Relationship Id="rId479" Type="http://schemas.openxmlformats.org/officeDocument/2006/relationships/slide" Target="slides/slide406.xml"/><Relationship Id="rId36" Type="http://schemas.openxmlformats.org/officeDocument/2006/relationships/slideMaster" Target="slideMasters/slideMaster36.xml"/><Relationship Id="rId283" Type="http://schemas.openxmlformats.org/officeDocument/2006/relationships/slide" Target="slides/slide210.xml"/><Relationship Id="rId339" Type="http://schemas.openxmlformats.org/officeDocument/2006/relationships/slide" Target="slides/slide266.xml"/><Relationship Id="rId490" Type="http://schemas.openxmlformats.org/officeDocument/2006/relationships/slide" Target="slides/slide417.xml"/><Relationship Id="rId504" Type="http://schemas.openxmlformats.org/officeDocument/2006/relationships/handoutMaster" Target="handoutMasters/handoutMaster1.xml"/><Relationship Id="rId78" Type="http://schemas.openxmlformats.org/officeDocument/2006/relationships/slide" Target="slides/slide5.xml"/><Relationship Id="rId101" Type="http://schemas.openxmlformats.org/officeDocument/2006/relationships/slide" Target="slides/slide28.xml"/><Relationship Id="rId143" Type="http://schemas.openxmlformats.org/officeDocument/2006/relationships/slide" Target="slides/slide70.xml"/><Relationship Id="rId185" Type="http://schemas.openxmlformats.org/officeDocument/2006/relationships/slide" Target="slides/slide112.xml"/><Relationship Id="rId350" Type="http://schemas.openxmlformats.org/officeDocument/2006/relationships/slide" Target="slides/slide277.xml"/><Relationship Id="rId406" Type="http://schemas.openxmlformats.org/officeDocument/2006/relationships/slide" Target="slides/slide333.xml"/><Relationship Id="rId9" Type="http://schemas.openxmlformats.org/officeDocument/2006/relationships/slideMaster" Target="slideMasters/slideMaster9.xml"/><Relationship Id="rId210" Type="http://schemas.openxmlformats.org/officeDocument/2006/relationships/slide" Target="slides/slide137.xml"/><Relationship Id="rId392" Type="http://schemas.openxmlformats.org/officeDocument/2006/relationships/slide" Target="slides/slide319.xml"/><Relationship Id="rId448" Type="http://schemas.openxmlformats.org/officeDocument/2006/relationships/slide" Target="slides/slide375.xml"/><Relationship Id="rId252" Type="http://schemas.openxmlformats.org/officeDocument/2006/relationships/slide" Target="slides/slide179.xml"/><Relationship Id="rId294" Type="http://schemas.openxmlformats.org/officeDocument/2006/relationships/slide" Target="slides/slide221.xml"/><Relationship Id="rId308" Type="http://schemas.openxmlformats.org/officeDocument/2006/relationships/slide" Target="slides/slide235.xml"/><Relationship Id="rId47" Type="http://schemas.openxmlformats.org/officeDocument/2006/relationships/slideMaster" Target="slideMasters/slideMaster47.xml"/><Relationship Id="rId89" Type="http://schemas.openxmlformats.org/officeDocument/2006/relationships/slide" Target="slides/slide16.xml"/><Relationship Id="rId112" Type="http://schemas.openxmlformats.org/officeDocument/2006/relationships/slide" Target="slides/slide39.xml"/><Relationship Id="rId154" Type="http://schemas.openxmlformats.org/officeDocument/2006/relationships/slide" Target="slides/slide81.xml"/><Relationship Id="rId361" Type="http://schemas.openxmlformats.org/officeDocument/2006/relationships/slide" Target="slides/slide288.xml"/><Relationship Id="rId196" Type="http://schemas.openxmlformats.org/officeDocument/2006/relationships/slide" Target="slides/slide123.xml"/><Relationship Id="rId417" Type="http://schemas.openxmlformats.org/officeDocument/2006/relationships/slide" Target="slides/slide344.xml"/><Relationship Id="rId459" Type="http://schemas.openxmlformats.org/officeDocument/2006/relationships/slide" Target="slides/slide386.xml"/><Relationship Id="rId16" Type="http://schemas.openxmlformats.org/officeDocument/2006/relationships/slideMaster" Target="slideMasters/slideMaster16.xml"/><Relationship Id="rId221" Type="http://schemas.openxmlformats.org/officeDocument/2006/relationships/slide" Target="slides/slide148.xml"/><Relationship Id="rId263" Type="http://schemas.openxmlformats.org/officeDocument/2006/relationships/slide" Target="slides/slide190.xml"/><Relationship Id="rId319" Type="http://schemas.openxmlformats.org/officeDocument/2006/relationships/slide" Target="slides/slide246.xml"/><Relationship Id="rId470" Type="http://schemas.openxmlformats.org/officeDocument/2006/relationships/slide" Target="slides/slide397.xml"/><Relationship Id="rId58" Type="http://schemas.openxmlformats.org/officeDocument/2006/relationships/slideMaster" Target="slideMasters/slideMaster58.xml"/><Relationship Id="rId123" Type="http://schemas.openxmlformats.org/officeDocument/2006/relationships/slide" Target="slides/slide50.xml"/><Relationship Id="rId330" Type="http://schemas.openxmlformats.org/officeDocument/2006/relationships/slide" Target="slides/slide257.xml"/><Relationship Id="rId165" Type="http://schemas.openxmlformats.org/officeDocument/2006/relationships/slide" Target="slides/slide92.xml"/><Relationship Id="rId372" Type="http://schemas.openxmlformats.org/officeDocument/2006/relationships/slide" Target="slides/slide299.xml"/><Relationship Id="rId428" Type="http://schemas.openxmlformats.org/officeDocument/2006/relationships/slide" Target="slides/slide355.xml"/><Relationship Id="rId232" Type="http://schemas.openxmlformats.org/officeDocument/2006/relationships/slide" Target="slides/slide159.xml"/><Relationship Id="rId274" Type="http://schemas.openxmlformats.org/officeDocument/2006/relationships/slide" Target="slides/slide201.xml"/><Relationship Id="rId481" Type="http://schemas.openxmlformats.org/officeDocument/2006/relationships/slide" Target="slides/slide408.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61.xml"/><Relationship Id="rId80" Type="http://schemas.openxmlformats.org/officeDocument/2006/relationships/slide" Target="slides/slide7.xml"/><Relationship Id="rId176" Type="http://schemas.openxmlformats.org/officeDocument/2006/relationships/slide" Target="slides/slide103.xml"/><Relationship Id="rId341" Type="http://schemas.openxmlformats.org/officeDocument/2006/relationships/slide" Target="slides/slide268.xml"/><Relationship Id="rId383" Type="http://schemas.openxmlformats.org/officeDocument/2006/relationships/slide" Target="slides/slide310.xml"/><Relationship Id="rId439" Type="http://schemas.openxmlformats.org/officeDocument/2006/relationships/slide" Target="slides/slide366.xml"/><Relationship Id="rId201" Type="http://schemas.openxmlformats.org/officeDocument/2006/relationships/slide" Target="slides/slide128.xml"/><Relationship Id="rId243" Type="http://schemas.openxmlformats.org/officeDocument/2006/relationships/slide" Target="slides/slide170.xml"/><Relationship Id="rId285" Type="http://schemas.openxmlformats.org/officeDocument/2006/relationships/slide" Target="slides/slide212.xml"/><Relationship Id="rId450" Type="http://schemas.openxmlformats.org/officeDocument/2006/relationships/slide" Target="slides/slide377.xml"/><Relationship Id="rId506" Type="http://schemas.openxmlformats.org/officeDocument/2006/relationships/viewProps" Target="viewProps.xml"/><Relationship Id="rId38" Type="http://schemas.openxmlformats.org/officeDocument/2006/relationships/slideMaster" Target="slideMasters/slideMaster38.xml"/><Relationship Id="rId103" Type="http://schemas.openxmlformats.org/officeDocument/2006/relationships/slide" Target="slides/slide30.xml"/><Relationship Id="rId310" Type="http://schemas.openxmlformats.org/officeDocument/2006/relationships/slide" Target="slides/slide237.xml"/><Relationship Id="rId492" Type="http://schemas.openxmlformats.org/officeDocument/2006/relationships/slide" Target="slides/slide419.xml"/><Relationship Id="rId91" Type="http://schemas.openxmlformats.org/officeDocument/2006/relationships/slide" Target="slides/slide18.xml"/><Relationship Id="rId145" Type="http://schemas.openxmlformats.org/officeDocument/2006/relationships/slide" Target="slides/slide72.xml"/><Relationship Id="rId187" Type="http://schemas.openxmlformats.org/officeDocument/2006/relationships/slide" Target="slides/slide114.xml"/><Relationship Id="rId352" Type="http://schemas.openxmlformats.org/officeDocument/2006/relationships/slide" Target="slides/slide279.xml"/><Relationship Id="rId394" Type="http://schemas.openxmlformats.org/officeDocument/2006/relationships/slide" Target="slides/slide321.xml"/><Relationship Id="rId408" Type="http://schemas.openxmlformats.org/officeDocument/2006/relationships/slide" Target="slides/slide335.xml"/><Relationship Id="rId212" Type="http://schemas.openxmlformats.org/officeDocument/2006/relationships/slide" Target="slides/slide139.xml"/><Relationship Id="rId254" Type="http://schemas.openxmlformats.org/officeDocument/2006/relationships/slide" Target="slides/slide181.xml"/><Relationship Id="rId49" Type="http://schemas.openxmlformats.org/officeDocument/2006/relationships/slideMaster" Target="slideMasters/slideMaster49.xml"/><Relationship Id="rId114" Type="http://schemas.openxmlformats.org/officeDocument/2006/relationships/slide" Target="slides/slide41.xml"/><Relationship Id="rId296" Type="http://schemas.openxmlformats.org/officeDocument/2006/relationships/slide" Target="slides/slide223.xml"/><Relationship Id="rId461" Type="http://schemas.openxmlformats.org/officeDocument/2006/relationships/slide" Target="slides/slide388.xml"/><Relationship Id="rId60" Type="http://schemas.openxmlformats.org/officeDocument/2006/relationships/slideMaster" Target="slideMasters/slideMaster60.xml"/><Relationship Id="rId156" Type="http://schemas.openxmlformats.org/officeDocument/2006/relationships/slide" Target="slides/slide83.xml"/><Relationship Id="rId198" Type="http://schemas.openxmlformats.org/officeDocument/2006/relationships/slide" Target="slides/slide125.xml"/><Relationship Id="rId321" Type="http://schemas.openxmlformats.org/officeDocument/2006/relationships/slide" Target="slides/slide248.xml"/><Relationship Id="rId363" Type="http://schemas.openxmlformats.org/officeDocument/2006/relationships/slide" Target="slides/slide290.xml"/><Relationship Id="rId419" Type="http://schemas.openxmlformats.org/officeDocument/2006/relationships/slide" Target="slides/slide346.xml"/><Relationship Id="rId223" Type="http://schemas.openxmlformats.org/officeDocument/2006/relationships/slide" Target="slides/slide150.xml"/><Relationship Id="rId430" Type="http://schemas.openxmlformats.org/officeDocument/2006/relationships/slide" Target="slides/slide357.xml"/><Relationship Id="rId18" Type="http://schemas.openxmlformats.org/officeDocument/2006/relationships/slideMaster" Target="slideMasters/slideMaster18.xml"/><Relationship Id="rId265" Type="http://schemas.openxmlformats.org/officeDocument/2006/relationships/slide" Target="slides/slide192.xml"/><Relationship Id="rId472" Type="http://schemas.openxmlformats.org/officeDocument/2006/relationships/slide" Target="slides/slide399.xml"/><Relationship Id="rId125" Type="http://schemas.openxmlformats.org/officeDocument/2006/relationships/slide" Target="slides/slide52.xml"/><Relationship Id="rId167" Type="http://schemas.openxmlformats.org/officeDocument/2006/relationships/slide" Target="slides/slide94.xml"/><Relationship Id="rId332" Type="http://schemas.openxmlformats.org/officeDocument/2006/relationships/slide" Target="slides/slide259.xml"/><Relationship Id="rId374" Type="http://schemas.openxmlformats.org/officeDocument/2006/relationships/slide" Target="slides/slide301.xml"/><Relationship Id="rId71" Type="http://schemas.openxmlformats.org/officeDocument/2006/relationships/slideMaster" Target="slideMasters/slideMaster71.xml"/><Relationship Id="rId234" Type="http://schemas.openxmlformats.org/officeDocument/2006/relationships/slide" Target="slides/slide1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203.xml"/><Relationship Id="rId441" Type="http://schemas.openxmlformats.org/officeDocument/2006/relationships/slide" Target="slides/slide368.xml"/><Relationship Id="rId483" Type="http://schemas.openxmlformats.org/officeDocument/2006/relationships/slide" Target="slides/slide410.xml"/><Relationship Id="rId40" Type="http://schemas.openxmlformats.org/officeDocument/2006/relationships/slideMaster" Target="slideMasters/slideMaster40.xml"/><Relationship Id="rId136" Type="http://schemas.openxmlformats.org/officeDocument/2006/relationships/slide" Target="slides/slide63.xml"/><Relationship Id="rId178" Type="http://schemas.openxmlformats.org/officeDocument/2006/relationships/slide" Target="slides/slide105.xml"/><Relationship Id="rId301" Type="http://schemas.openxmlformats.org/officeDocument/2006/relationships/slide" Target="slides/slide228.xml"/><Relationship Id="rId343" Type="http://schemas.openxmlformats.org/officeDocument/2006/relationships/slide" Target="slides/slide270.xml"/><Relationship Id="rId82" Type="http://schemas.openxmlformats.org/officeDocument/2006/relationships/slide" Target="slides/slide9.xml"/><Relationship Id="rId203" Type="http://schemas.openxmlformats.org/officeDocument/2006/relationships/slide" Target="slides/slide130.xml"/><Relationship Id="rId385" Type="http://schemas.openxmlformats.org/officeDocument/2006/relationships/slide" Target="slides/slide312.xml"/><Relationship Id="rId245" Type="http://schemas.openxmlformats.org/officeDocument/2006/relationships/slide" Target="slides/slide172.xml"/><Relationship Id="rId287" Type="http://schemas.openxmlformats.org/officeDocument/2006/relationships/slide" Target="slides/slide214.xml"/><Relationship Id="rId410" Type="http://schemas.openxmlformats.org/officeDocument/2006/relationships/slide" Target="slides/slide337.xml"/><Relationship Id="rId452" Type="http://schemas.openxmlformats.org/officeDocument/2006/relationships/slide" Target="slides/slide379.xml"/><Relationship Id="rId494" Type="http://schemas.openxmlformats.org/officeDocument/2006/relationships/slide" Target="slides/slide421.xml"/><Relationship Id="rId508" Type="http://schemas.openxmlformats.org/officeDocument/2006/relationships/tableStyles" Target="tableStyles.xml"/><Relationship Id="rId105" Type="http://schemas.openxmlformats.org/officeDocument/2006/relationships/slide" Target="slides/slide32.xml"/><Relationship Id="rId147" Type="http://schemas.openxmlformats.org/officeDocument/2006/relationships/slide" Target="slides/slide74.xml"/><Relationship Id="rId312" Type="http://schemas.openxmlformats.org/officeDocument/2006/relationships/slide" Target="slides/slide239.xml"/><Relationship Id="rId354" Type="http://schemas.openxmlformats.org/officeDocument/2006/relationships/slide" Target="slides/slide281.xml"/><Relationship Id="rId51" Type="http://schemas.openxmlformats.org/officeDocument/2006/relationships/slideMaster" Target="slideMasters/slideMaster51.xml"/><Relationship Id="rId93" Type="http://schemas.openxmlformats.org/officeDocument/2006/relationships/slide" Target="slides/slide20.xml"/><Relationship Id="rId189" Type="http://schemas.openxmlformats.org/officeDocument/2006/relationships/slide" Target="slides/slide116.xml"/><Relationship Id="rId396" Type="http://schemas.openxmlformats.org/officeDocument/2006/relationships/slide" Target="slides/slide323.xml"/><Relationship Id="rId214" Type="http://schemas.openxmlformats.org/officeDocument/2006/relationships/slide" Target="slides/slide141.xml"/><Relationship Id="rId256" Type="http://schemas.openxmlformats.org/officeDocument/2006/relationships/slide" Target="slides/slide183.xml"/><Relationship Id="rId298" Type="http://schemas.openxmlformats.org/officeDocument/2006/relationships/slide" Target="slides/slide225.xml"/><Relationship Id="rId421" Type="http://schemas.openxmlformats.org/officeDocument/2006/relationships/slide" Target="slides/slide348.xml"/><Relationship Id="rId463" Type="http://schemas.openxmlformats.org/officeDocument/2006/relationships/slide" Target="slides/slide390.xml"/><Relationship Id="rId116" Type="http://schemas.openxmlformats.org/officeDocument/2006/relationships/slide" Target="slides/slide43.xml"/><Relationship Id="rId158" Type="http://schemas.openxmlformats.org/officeDocument/2006/relationships/slide" Target="slides/slide85.xml"/><Relationship Id="rId323" Type="http://schemas.openxmlformats.org/officeDocument/2006/relationships/slide" Target="slides/slide250.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92.xml"/><Relationship Id="rId225" Type="http://schemas.openxmlformats.org/officeDocument/2006/relationships/slide" Target="slides/slide152.xml"/><Relationship Id="rId267" Type="http://schemas.openxmlformats.org/officeDocument/2006/relationships/slide" Target="slides/slide194.xml"/><Relationship Id="rId432" Type="http://schemas.openxmlformats.org/officeDocument/2006/relationships/slide" Target="slides/slide359.xml"/><Relationship Id="rId474" Type="http://schemas.openxmlformats.org/officeDocument/2006/relationships/slide" Target="slides/slide401.xml"/><Relationship Id="rId127" Type="http://schemas.openxmlformats.org/officeDocument/2006/relationships/slide" Target="slides/slide54.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96.xml"/><Relationship Id="rId334" Type="http://schemas.openxmlformats.org/officeDocument/2006/relationships/slide" Target="slides/slide261.xml"/><Relationship Id="rId376" Type="http://schemas.openxmlformats.org/officeDocument/2006/relationships/slide" Target="slides/slide303.xml"/><Relationship Id="rId4" Type="http://schemas.openxmlformats.org/officeDocument/2006/relationships/slideMaster" Target="slideMasters/slideMaster4.xml"/><Relationship Id="rId180" Type="http://schemas.openxmlformats.org/officeDocument/2006/relationships/slide" Target="slides/slide107.xml"/><Relationship Id="rId215" Type="http://schemas.openxmlformats.org/officeDocument/2006/relationships/slide" Target="slides/slide142.xml"/><Relationship Id="rId236" Type="http://schemas.openxmlformats.org/officeDocument/2006/relationships/slide" Target="slides/slide163.xml"/><Relationship Id="rId257" Type="http://schemas.openxmlformats.org/officeDocument/2006/relationships/slide" Target="slides/slide184.xml"/><Relationship Id="rId278" Type="http://schemas.openxmlformats.org/officeDocument/2006/relationships/slide" Target="slides/slide205.xml"/><Relationship Id="rId401" Type="http://schemas.openxmlformats.org/officeDocument/2006/relationships/slide" Target="slides/slide328.xml"/><Relationship Id="rId422" Type="http://schemas.openxmlformats.org/officeDocument/2006/relationships/slide" Target="slides/slide349.xml"/><Relationship Id="rId443" Type="http://schemas.openxmlformats.org/officeDocument/2006/relationships/slide" Target="slides/slide370.xml"/><Relationship Id="rId464" Type="http://schemas.openxmlformats.org/officeDocument/2006/relationships/slide" Target="slides/slide391.xml"/><Relationship Id="rId303" Type="http://schemas.openxmlformats.org/officeDocument/2006/relationships/slide" Target="slides/slide230.xml"/><Relationship Id="rId485" Type="http://schemas.openxmlformats.org/officeDocument/2006/relationships/slide" Target="slides/slide412.xml"/><Relationship Id="rId42" Type="http://schemas.openxmlformats.org/officeDocument/2006/relationships/slideMaster" Target="slideMasters/slideMaster42.xml"/><Relationship Id="rId84" Type="http://schemas.openxmlformats.org/officeDocument/2006/relationships/slide" Target="slides/slide11.xml"/><Relationship Id="rId138" Type="http://schemas.openxmlformats.org/officeDocument/2006/relationships/slide" Target="slides/slide65.xml"/><Relationship Id="rId345" Type="http://schemas.openxmlformats.org/officeDocument/2006/relationships/slide" Target="slides/slide272.xml"/><Relationship Id="rId387" Type="http://schemas.openxmlformats.org/officeDocument/2006/relationships/slide" Target="slides/slide314.xml"/><Relationship Id="rId191" Type="http://schemas.openxmlformats.org/officeDocument/2006/relationships/slide" Target="slides/slide118.xml"/><Relationship Id="rId205" Type="http://schemas.openxmlformats.org/officeDocument/2006/relationships/slide" Target="slides/slide132.xml"/><Relationship Id="rId247" Type="http://schemas.openxmlformats.org/officeDocument/2006/relationships/slide" Target="slides/slide174.xml"/><Relationship Id="rId412" Type="http://schemas.openxmlformats.org/officeDocument/2006/relationships/slide" Target="slides/slide339.xml"/><Relationship Id="rId107" Type="http://schemas.openxmlformats.org/officeDocument/2006/relationships/slide" Target="slides/slide34.xml"/><Relationship Id="rId289" Type="http://schemas.openxmlformats.org/officeDocument/2006/relationships/slide" Target="slides/slide216.xml"/><Relationship Id="rId454" Type="http://schemas.openxmlformats.org/officeDocument/2006/relationships/slide" Target="slides/slide381.xml"/><Relationship Id="rId496" Type="http://schemas.openxmlformats.org/officeDocument/2006/relationships/slide" Target="slides/slide42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6.xml"/><Relationship Id="rId314" Type="http://schemas.openxmlformats.org/officeDocument/2006/relationships/slide" Target="slides/slide241.xml"/><Relationship Id="rId356" Type="http://schemas.openxmlformats.org/officeDocument/2006/relationships/slide" Target="slides/slide283.xml"/><Relationship Id="rId398" Type="http://schemas.openxmlformats.org/officeDocument/2006/relationships/slide" Target="slides/slide325.xml"/><Relationship Id="rId95" Type="http://schemas.openxmlformats.org/officeDocument/2006/relationships/slide" Target="slides/slide22.xml"/><Relationship Id="rId160" Type="http://schemas.openxmlformats.org/officeDocument/2006/relationships/slide" Target="slides/slide87.xml"/><Relationship Id="rId216" Type="http://schemas.openxmlformats.org/officeDocument/2006/relationships/slide" Target="slides/slide143.xml"/><Relationship Id="rId423" Type="http://schemas.openxmlformats.org/officeDocument/2006/relationships/slide" Target="slides/slide350.xml"/><Relationship Id="rId258" Type="http://schemas.openxmlformats.org/officeDocument/2006/relationships/slide" Target="slides/slide185.xml"/><Relationship Id="rId465" Type="http://schemas.openxmlformats.org/officeDocument/2006/relationships/slide" Target="slides/slide3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5.xml"/><Relationship Id="rId325" Type="http://schemas.openxmlformats.org/officeDocument/2006/relationships/slide" Target="slides/slide252.xml"/><Relationship Id="rId367" Type="http://schemas.openxmlformats.org/officeDocument/2006/relationships/slide" Target="slides/slide294.xml"/><Relationship Id="rId171" Type="http://schemas.openxmlformats.org/officeDocument/2006/relationships/slide" Target="slides/slide98.xml"/><Relationship Id="rId227" Type="http://schemas.openxmlformats.org/officeDocument/2006/relationships/slide" Target="slides/slide154.xml"/><Relationship Id="rId269" Type="http://schemas.openxmlformats.org/officeDocument/2006/relationships/slide" Target="slides/slide196.xml"/><Relationship Id="rId434" Type="http://schemas.openxmlformats.org/officeDocument/2006/relationships/slide" Target="slides/slide361.xml"/><Relationship Id="rId476" Type="http://schemas.openxmlformats.org/officeDocument/2006/relationships/slide" Target="slides/slide403.xml"/><Relationship Id="rId33" Type="http://schemas.openxmlformats.org/officeDocument/2006/relationships/slideMaster" Target="slideMasters/slideMaster33.xml"/><Relationship Id="rId129" Type="http://schemas.openxmlformats.org/officeDocument/2006/relationships/slide" Target="slides/slide56.xml"/><Relationship Id="rId280" Type="http://schemas.openxmlformats.org/officeDocument/2006/relationships/slide" Target="slides/slide207.xml"/><Relationship Id="rId336" Type="http://schemas.openxmlformats.org/officeDocument/2006/relationships/slide" Target="slides/slide263.xml"/><Relationship Id="rId501" Type="http://schemas.openxmlformats.org/officeDocument/2006/relationships/slide" Target="slides/slide428.xml"/><Relationship Id="rId75" Type="http://schemas.openxmlformats.org/officeDocument/2006/relationships/slide" Target="slides/slide2.xml"/><Relationship Id="rId140" Type="http://schemas.openxmlformats.org/officeDocument/2006/relationships/slide" Target="slides/slide67.xml"/><Relationship Id="rId182" Type="http://schemas.openxmlformats.org/officeDocument/2006/relationships/slide" Target="slides/slide109.xml"/><Relationship Id="rId378" Type="http://schemas.openxmlformats.org/officeDocument/2006/relationships/slide" Target="slides/slide305.xml"/><Relationship Id="rId403" Type="http://schemas.openxmlformats.org/officeDocument/2006/relationships/slide" Target="slides/slide330.xml"/><Relationship Id="rId6" Type="http://schemas.openxmlformats.org/officeDocument/2006/relationships/slideMaster" Target="slideMasters/slideMaster6.xml"/><Relationship Id="rId238" Type="http://schemas.openxmlformats.org/officeDocument/2006/relationships/slide" Target="slides/slide165.xml"/><Relationship Id="rId445" Type="http://schemas.openxmlformats.org/officeDocument/2006/relationships/slide" Target="slides/slide372.xml"/><Relationship Id="rId487" Type="http://schemas.openxmlformats.org/officeDocument/2006/relationships/slide" Target="slides/slide414.xml"/><Relationship Id="rId291" Type="http://schemas.openxmlformats.org/officeDocument/2006/relationships/slide" Target="slides/slide218.xml"/><Relationship Id="rId305" Type="http://schemas.openxmlformats.org/officeDocument/2006/relationships/slide" Target="slides/slide232.xml"/><Relationship Id="rId347" Type="http://schemas.openxmlformats.org/officeDocument/2006/relationships/slide" Target="slides/slide274.xml"/><Relationship Id="rId44" Type="http://schemas.openxmlformats.org/officeDocument/2006/relationships/slideMaster" Target="slideMasters/slideMaster44.xml"/><Relationship Id="rId86" Type="http://schemas.openxmlformats.org/officeDocument/2006/relationships/slide" Target="slides/slide13.xml"/><Relationship Id="rId151" Type="http://schemas.openxmlformats.org/officeDocument/2006/relationships/slide" Target="slides/slide78.xml"/><Relationship Id="rId389" Type="http://schemas.openxmlformats.org/officeDocument/2006/relationships/slide" Target="slides/slide316.xml"/><Relationship Id="rId193" Type="http://schemas.openxmlformats.org/officeDocument/2006/relationships/slide" Target="slides/slide120.xml"/><Relationship Id="rId207" Type="http://schemas.openxmlformats.org/officeDocument/2006/relationships/slide" Target="slides/slide134.xml"/><Relationship Id="rId249" Type="http://schemas.openxmlformats.org/officeDocument/2006/relationships/slide" Target="slides/slide176.xml"/><Relationship Id="rId414" Type="http://schemas.openxmlformats.org/officeDocument/2006/relationships/slide" Target="slides/slide341.xml"/><Relationship Id="rId456" Type="http://schemas.openxmlformats.org/officeDocument/2006/relationships/slide" Target="slides/slide383.xml"/><Relationship Id="rId498" Type="http://schemas.openxmlformats.org/officeDocument/2006/relationships/slide" Target="slides/slide425.xml"/><Relationship Id="rId13" Type="http://schemas.openxmlformats.org/officeDocument/2006/relationships/slideMaster" Target="slideMasters/slideMaster13.xml"/><Relationship Id="rId109" Type="http://schemas.openxmlformats.org/officeDocument/2006/relationships/slide" Target="slides/slide36.xml"/><Relationship Id="rId260" Type="http://schemas.openxmlformats.org/officeDocument/2006/relationships/slide" Target="slides/slide187.xml"/><Relationship Id="rId316" Type="http://schemas.openxmlformats.org/officeDocument/2006/relationships/slide" Target="slides/slide243.xml"/><Relationship Id="rId55" Type="http://schemas.openxmlformats.org/officeDocument/2006/relationships/slideMaster" Target="slideMasters/slideMaster55.xml"/><Relationship Id="rId97" Type="http://schemas.openxmlformats.org/officeDocument/2006/relationships/slide" Target="slides/slide24.xml"/><Relationship Id="rId120" Type="http://schemas.openxmlformats.org/officeDocument/2006/relationships/slide" Target="slides/slide47.xml"/><Relationship Id="rId358" Type="http://schemas.openxmlformats.org/officeDocument/2006/relationships/slide" Target="slides/slide285.xml"/><Relationship Id="rId162" Type="http://schemas.openxmlformats.org/officeDocument/2006/relationships/slide" Target="slides/slide89.xml"/><Relationship Id="rId218" Type="http://schemas.openxmlformats.org/officeDocument/2006/relationships/slide" Target="slides/slide145.xml"/><Relationship Id="rId425" Type="http://schemas.openxmlformats.org/officeDocument/2006/relationships/slide" Target="slides/slide352.xml"/><Relationship Id="rId467" Type="http://schemas.openxmlformats.org/officeDocument/2006/relationships/slide" Target="slides/slide394.xml"/><Relationship Id="rId271" Type="http://schemas.openxmlformats.org/officeDocument/2006/relationships/slide" Target="slides/slide19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8.xml"/><Relationship Id="rId327" Type="http://schemas.openxmlformats.org/officeDocument/2006/relationships/slide" Target="slides/slide254.xml"/><Relationship Id="rId369" Type="http://schemas.openxmlformats.org/officeDocument/2006/relationships/slide" Target="slides/slide296.xml"/><Relationship Id="rId173" Type="http://schemas.openxmlformats.org/officeDocument/2006/relationships/slide" Target="slides/slide100.xml"/><Relationship Id="rId229" Type="http://schemas.openxmlformats.org/officeDocument/2006/relationships/slide" Target="slides/slide156.xml"/><Relationship Id="rId380" Type="http://schemas.openxmlformats.org/officeDocument/2006/relationships/slide" Target="slides/slide307.xml"/><Relationship Id="rId436" Type="http://schemas.openxmlformats.org/officeDocument/2006/relationships/slide" Target="slides/slide363.xml"/><Relationship Id="rId240" Type="http://schemas.openxmlformats.org/officeDocument/2006/relationships/slide" Target="slides/slide167.xml"/><Relationship Id="rId478" Type="http://schemas.openxmlformats.org/officeDocument/2006/relationships/slide" Target="slides/slide405.xml"/><Relationship Id="rId35" Type="http://schemas.openxmlformats.org/officeDocument/2006/relationships/slideMaster" Target="slideMasters/slideMaster35.xml"/><Relationship Id="rId77" Type="http://schemas.openxmlformats.org/officeDocument/2006/relationships/slide" Target="slides/slide4.xml"/><Relationship Id="rId100" Type="http://schemas.openxmlformats.org/officeDocument/2006/relationships/slide" Target="slides/slide27.xml"/><Relationship Id="rId282" Type="http://schemas.openxmlformats.org/officeDocument/2006/relationships/slide" Target="slides/slide209.xml"/><Relationship Id="rId338" Type="http://schemas.openxmlformats.org/officeDocument/2006/relationships/slide" Target="slides/slide265.xml"/><Relationship Id="rId503" Type="http://schemas.openxmlformats.org/officeDocument/2006/relationships/notesMaster" Target="notesMasters/notesMaster1.xml"/><Relationship Id="rId8" Type="http://schemas.openxmlformats.org/officeDocument/2006/relationships/slideMaster" Target="slideMasters/slideMaster8.xml"/><Relationship Id="rId142" Type="http://schemas.openxmlformats.org/officeDocument/2006/relationships/slide" Target="slides/slide69.xml"/><Relationship Id="rId184" Type="http://schemas.openxmlformats.org/officeDocument/2006/relationships/slide" Target="slides/slide111.xml"/><Relationship Id="rId391" Type="http://schemas.openxmlformats.org/officeDocument/2006/relationships/slide" Target="slides/slide318.xml"/><Relationship Id="rId405" Type="http://schemas.openxmlformats.org/officeDocument/2006/relationships/slide" Target="slides/slide332.xml"/><Relationship Id="rId447" Type="http://schemas.openxmlformats.org/officeDocument/2006/relationships/slide" Target="slides/slide374.xml"/><Relationship Id="rId251" Type="http://schemas.openxmlformats.org/officeDocument/2006/relationships/slide" Target="slides/slide178.xml"/><Relationship Id="rId489" Type="http://schemas.openxmlformats.org/officeDocument/2006/relationships/slide" Target="slides/slide416.xml"/><Relationship Id="rId46" Type="http://schemas.openxmlformats.org/officeDocument/2006/relationships/slideMaster" Target="slideMasters/slideMaster46.xml"/><Relationship Id="rId293" Type="http://schemas.openxmlformats.org/officeDocument/2006/relationships/slide" Target="slides/slide220.xml"/><Relationship Id="rId307" Type="http://schemas.openxmlformats.org/officeDocument/2006/relationships/slide" Target="slides/slide234.xml"/><Relationship Id="rId349" Type="http://schemas.openxmlformats.org/officeDocument/2006/relationships/slide" Target="slides/slide276.xml"/><Relationship Id="rId88" Type="http://schemas.openxmlformats.org/officeDocument/2006/relationships/slide" Target="slides/slide15.xml"/><Relationship Id="rId111" Type="http://schemas.openxmlformats.org/officeDocument/2006/relationships/slide" Target="slides/slide38.xml"/><Relationship Id="rId153" Type="http://schemas.openxmlformats.org/officeDocument/2006/relationships/slide" Target="slides/slide80.xml"/><Relationship Id="rId195" Type="http://schemas.openxmlformats.org/officeDocument/2006/relationships/slide" Target="slides/slide122.xml"/><Relationship Id="rId209" Type="http://schemas.openxmlformats.org/officeDocument/2006/relationships/slide" Target="slides/slide136.xml"/><Relationship Id="rId360" Type="http://schemas.openxmlformats.org/officeDocument/2006/relationships/slide" Target="slides/slide287.xml"/><Relationship Id="rId416" Type="http://schemas.openxmlformats.org/officeDocument/2006/relationships/slide" Target="slides/slide343.xml"/><Relationship Id="rId220" Type="http://schemas.openxmlformats.org/officeDocument/2006/relationships/slide" Target="slides/slide147.xml"/><Relationship Id="rId458" Type="http://schemas.openxmlformats.org/officeDocument/2006/relationships/slide" Target="slides/slide385.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9.xml"/><Relationship Id="rId318" Type="http://schemas.openxmlformats.org/officeDocument/2006/relationships/slide" Target="slides/slide245.xml"/><Relationship Id="rId99" Type="http://schemas.openxmlformats.org/officeDocument/2006/relationships/slide" Target="slides/slide26.xml"/><Relationship Id="rId122" Type="http://schemas.openxmlformats.org/officeDocument/2006/relationships/slide" Target="slides/slide49.xml"/><Relationship Id="rId164" Type="http://schemas.openxmlformats.org/officeDocument/2006/relationships/slide" Target="slides/slide91.xml"/><Relationship Id="rId371" Type="http://schemas.openxmlformats.org/officeDocument/2006/relationships/slide" Target="slides/slide298.xml"/><Relationship Id="rId427" Type="http://schemas.openxmlformats.org/officeDocument/2006/relationships/slide" Target="slides/slide354.xml"/><Relationship Id="rId469" Type="http://schemas.openxmlformats.org/officeDocument/2006/relationships/slide" Target="slides/slide396.xml"/><Relationship Id="rId26" Type="http://schemas.openxmlformats.org/officeDocument/2006/relationships/slideMaster" Target="slideMasters/slideMaster26.xml"/><Relationship Id="rId231" Type="http://schemas.openxmlformats.org/officeDocument/2006/relationships/slide" Target="slides/slide158.xml"/><Relationship Id="rId273" Type="http://schemas.openxmlformats.org/officeDocument/2006/relationships/slide" Target="slides/slide200.xml"/><Relationship Id="rId329" Type="http://schemas.openxmlformats.org/officeDocument/2006/relationships/slide" Target="slides/slide256.xml"/><Relationship Id="rId480" Type="http://schemas.openxmlformats.org/officeDocument/2006/relationships/slide" Target="slides/slide407.xml"/><Relationship Id="rId68" Type="http://schemas.openxmlformats.org/officeDocument/2006/relationships/slideMaster" Target="slideMasters/slideMaster68.xml"/><Relationship Id="rId133" Type="http://schemas.openxmlformats.org/officeDocument/2006/relationships/slide" Target="slides/slide60.xml"/><Relationship Id="rId175" Type="http://schemas.openxmlformats.org/officeDocument/2006/relationships/slide" Target="slides/slide102.xml"/><Relationship Id="rId340" Type="http://schemas.openxmlformats.org/officeDocument/2006/relationships/slide" Target="slides/slide267.xml"/><Relationship Id="rId200" Type="http://schemas.openxmlformats.org/officeDocument/2006/relationships/slide" Target="slides/slide127.xml"/><Relationship Id="rId382" Type="http://schemas.openxmlformats.org/officeDocument/2006/relationships/slide" Target="slides/slide309.xml"/><Relationship Id="rId438" Type="http://schemas.openxmlformats.org/officeDocument/2006/relationships/slide" Target="slides/slide365.xml"/><Relationship Id="rId242" Type="http://schemas.openxmlformats.org/officeDocument/2006/relationships/slide" Target="slides/slide169.xml"/><Relationship Id="rId284" Type="http://schemas.openxmlformats.org/officeDocument/2006/relationships/slide" Target="slides/slide211.xml"/><Relationship Id="rId491" Type="http://schemas.openxmlformats.org/officeDocument/2006/relationships/slide" Target="slides/slide418.xml"/><Relationship Id="rId505" Type="http://schemas.openxmlformats.org/officeDocument/2006/relationships/presProps" Target="presProps.xml"/><Relationship Id="rId37" Type="http://schemas.openxmlformats.org/officeDocument/2006/relationships/slideMaster" Target="slideMasters/slideMaster37.xml"/><Relationship Id="rId79" Type="http://schemas.openxmlformats.org/officeDocument/2006/relationships/slide" Target="slides/slide6.xml"/><Relationship Id="rId102" Type="http://schemas.openxmlformats.org/officeDocument/2006/relationships/slide" Target="slides/slide29.xml"/><Relationship Id="rId144" Type="http://schemas.openxmlformats.org/officeDocument/2006/relationships/slide" Target="slides/slide71.xml"/><Relationship Id="rId90" Type="http://schemas.openxmlformats.org/officeDocument/2006/relationships/slide" Target="slides/slide17.xml"/><Relationship Id="rId186" Type="http://schemas.openxmlformats.org/officeDocument/2006/relationships/slide" Target="slides/slide113.xml"/><Relationship Id="rId351" Type="http://schemas.openxmlformats.org/officeDocument/2006/relationships/slide" Target="slides/slide278.xml"/><Relationship Id="rId393" Type="http://schemas.openxmlformats.org/officeDocument/2006/relationships/slide" Target="slides/slide320.xml"/><Relationship Id="rId407" Type="http://schemas.openxmlformats.org/officeDocument/2006/relationships/slide" Target="slides/slide334.xml"/><Relationship Id="rId449" Type="http://schemas.openxmlformats.org/officeDocument/2006/relationships/slide" Target="slides/slide376.xml"/><Relationship Id="rId211" Type="http://schemas.openxmlformats.org/officeDocument/2006/relationships/slide" Target="slides/slide138.xml"/><Relationship Id="rId253" Type="http://schemas.openxmlformats.org/officeDocument/2006/relationships/slide" Target="slides/slide180.xml"/><Relationship Id="rId295" Type="http://schemas.openxmlformats.org/officeDocument/2006/relationships/slide" Target="slides/slide222.xml"/><Relationship Id="rId309" Type="http://schemas.openxmlformats.org/officeDocument/2006/relationships/slide" Target="slides/slide236.xml"/><Relationship Id="rId460" Type="http://schemas.openxmlformats.org/officeDocument/2006/relationships/slide" Target="slides/slide387.xml"/><Relationship Id="rId48" Type="http://schemas.openxmlformats.org/officeDocument/2006/relationships/slideMaster" Target="slideMasters/slideMaster48.xml"/><Relationship Id="rId113" Type="http://schemas.openxmlformats.org/officeDocument/2006/relationships/slide" Target="slides/slide40.xml"/><Relationship Id="rId320" Type="http://schemas.openxmlformats.org/officeDocument/2006/relationships/slide" Target="slides/slide247.xml"/><Relationship Id="rId155" Type="http://schemas.openxmlformats.org/officeDocument/2006/relationships/slide" Target="slides/slide82.xml"/><Relationship Id="rId197" Type="http://schemas.openxmlformats.org/officeDocument/2006/relationships/slide" Target="slides/slide124.xml"/><Relationship Id="rId362" Type="http://schemas.openxmlformats.org/officeDocument/2006/relationships/slide" Target="slides/slide289.xml"/><Relationship Id="rId418" Type="http://schemas.openxmlformats.org/officeDocument/2006/relationships/slide" Target="slides/slide345.xml"/><Relationship Id="rId222" Type="http://schemas.openxmlformats.org/officeDocument/2006/relationships/slide" Target="slides/slide149.xml"/><Relationship Id="rId264" Type="http://schemas.openxmlformats.org/officeDocument/2006/relationships/slide" Target="slides/slide191.xml"/><Relationship Id="rId471" Type="http://schemas.openxmlformats.org/officeDocument/2006/relationships/slide" Target="slides/slide398.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51.xml"/><Relationship Id="rId70" Type="http://schemas.openxmlformats.org/officeDocument/2006/relationships/slideMaster" Target="slideMasters/slideMaster70.xml"/><Relationship Id="rId166" Type="http://schemas.openxmlformats.org/officeDocument/2006/relationships/slide" Target="slides/slide93.xml"/><Relationship Id="rId331" Type="http://schemas.openxmlformats.org/officeDocument/2006/relationships/slide" Target="slides/slide258.xml"/><Relationship Id="rId373" Type="http://schemas.openxmlformats.org/officeDocument/2006/relationships/slide" Target="slides/slide300.xml"/><Relationship Id="rId429" Type="http://schemas.openxmlformats.org/officeDocument/2006/relationships/slide" Target="slides/slide356.xml"/><Relationship Id="rId1" Type="http://schemas.openxmlformats.org/officeDocument/2006/relationships/slideMaster" Target="slideMasters/slideMaster1.xml"/><Relationship Id="rId233" Type="http://schemas.openxmlformats.org/officeDocument/2006/relationships/slide" Target="slides/slide160.xml"/><Relationship Id="rId440" Type="http://schemas.openxmlformats.org/officeDocument/2006/relationships/slide" Target="slides/slide367.xml"/><Relationship Id="rId28" Type="http://schemas.openxmlformats.org/officeDocument/2006/relationships/slideMaster" Target="slideMasters/slideMaster28.xml"/><Relationship Id="rId275" Type="http://schemas.openxmlformats.org/officeDocument/2006/relationships/slide" Target="slides/slide202.xml"/><Relationship Id="rId300" Type="http://schemas.openxmlformats.org/officeDocument/2006/relationships/slide" Target="slides/slide227.xml"/><Relationship Id="rId482" Type="http://schemas.openxmlformats.org/officeDocument/2006/relationships/slide" Target="slides/slide409.xml"/><Relationship Id="rId81" Type="http://schemas.openxmlformats.org/officeDocument/2006/relationships/slide" Target="slides/slide8.xml"/><Relationship Id="rId135" Type="http://schemas.openxmlformats.org/officeDocument/2006/relationships/slide" Target="slides/slide62.xml"/><Relationship Id="rId177" Type="http://schemas.openxmlformats.org/officeDocument/2006/relationships/slide" Target="slides/slide104.xml"/><Relationship Id="rId342" Type="http://schemas.openxmlformats.org/officeDocument/2006/relationships/slide" Target="slides/slide269.xml"/><Relationship Id="rId384" Type="http://schemas.openxmlformats.org/officeDocument/2006/relationships/slide" Target="slides/slide311.xml"/><Relationship Id="rId202" Type="http://schemas.openxmlformats.org/officeDocument/2006/relationships/slide" Target="slides/slide129.xml"/><Relationship Id="rId244" Type="http://schemas.openxmlformats.org/officeDocument/2006/relationships/slide" Target="slides/slide171.xml"/><Relationship Id="rId39" Type="http://schemas.openxmlformats.org/officeDocument/2006/relationships/slideMaster" Target="slideMasters/slideMaster39.xml"/><Relationship Id="rId286" Type="http://schemas.openxmlformats.org/officeDocument/2006/relationships/slide" Target="slides/slide213.xml"/><Relationship Id="rId451" Type="http://schemas.openxmlformats.org/officeDocument/2006/relationships/slide" Target="slides/slide378.xml"/><Relationship Id="rId493" Type="http://schemas.openxmlformats.org/officeDocument/2006/relationships/slide" Target="slides/slide420.xml"/><Relationship Id="rId507" Type="http://schemas.openxmlformats.org/officeDocument/2006/relationships/theme" Target="theme/theme1.xml"/><Relationship Id="rId50" Type="http://schemas.openxmlformats.org/officeDocument/2006/relationships/slideMaster" Target="slideMasters/slideMaster50.xml"/><Relationship Id="rId104" Type="http://schemas.openxmlformats.org/officeDocument/2006/relationships/slide" Target="slides/slide31.xml"/><Relationship Id="rId146" Type="http://schemas.openxmlformats.org/officeDocument/2006/relationships/slide" Target="slides/slide73.xml"/><Relationship Id="rId188" Type="http://schemas.openxmlformats.org/officeDocument/2006/relationships/slide" Target="slides/slide115.xml"/><Relationship Id="rId311" Type="http://schemas.openxmlformats.org/officeDocument/2006/relationships/slide" Target="slides/slide238.xml"/><Relationship Id="rId353" Type="http://schemas.openxmlformats.org/officeDocument/2006/relationships/slide" Target="slides/slide280.xml"/><Relationship Id="rId395" Type="http://schemas.openxmlformats.org/officeDocument/2006/relationships/slide" Target="slides/slide322.xml"/><Relationship Id="rId409" Type="http://schemas.openxmlformats.org/officeDocument/2006/relationships/slide" Target="slides/slide336.xml"/><Relationship Id="rId92" Type="http://schemas.openxmlformats.org/officeDocument/2006/relationships/slide" Target="slides/slide19.xml"/><Relationship Id="rId213" Type="http://schemas.openxmlformats.org/officeDocument/2006/relationships/slide" Target="slides/slide140.xml"/><Relationship Id="rId420" Type="http://schemas.openxmlformats.org/officeDocument/2006/relationships/slide" Target="slides/slide347.xml"/><Relationship Id="rId255" Type="http://schemas.openxmlformats.org/officeDocument/2006/relationships/slide" Target="slides/slide182.xml"/><Relationship Id="rId297" Type="http://schemas.openxmlformats.org/officeDocument/2006/relationships/slide" Target="slides/slide224.xml"/><Relationship Id="rId462" Type="http://schemas.openxmlformats.org/officeDocument/2006/relationships/slide" Target="slides/slide389.xml"/><Relationship Id="rId115" Type="http://schemas.openxmlformats.org/officeDocument/2006/relationships/slide" Target="slides/slide42.xml"/><Relationship Id="rId157" Type="http://schemas.openxmlformats.org/officeDocument/2006/relationships/slide" Target="slides/slide84.xml"/><Relationship Id="rId322" Type="http://schemas.openxmlformats.org/officeDocument/2006/relationships/slide" Target="slides/slide249.xml"/><Relationship Id="rId364" Type="http://schemas.openxmlformats.org/officeDocument/2006/relationships/slide" Target="slides/slide291.xml"/><Relationship Id="rId61" Type="http://schemas.openxmlformats.org/officeDocument/2006/relationships/slideMaster" Target="slideMasters/slideMaster61.xml"/><Relationship Id="rId199" Type="http://schemas.openxmlformats.org/officeDocument/2006/relationships/slide" Target="slides/slide126.xml"/><Relationship Id="rId19" Type="http://schemas.openxmlformats.org/officeDocument/2006/relationships/slideMaster" Target="slideMasters/slideMaster19.xml"/><Relationship Id="rId224" Type="http://schemas.openxmlformats.org/officeDocument/2006/relationships/slide" Target="slides/slide151.xml"/><Relationship Id="rId266" Type="http://schemas.openxmlformats.org/officeDocument/2006/relationships/slide" Target="slides/slide193.xml"/><Relationship Id="rId431" Type="http://schemas.openxmlformats.org/officeDocument/2006/relationships/slide" Target="slides/slide358.xml"/><Relationship Id="rId473" Type="http://schemas.openxmlformats.org/officeDocument/2006/relationships/slide" Target="slides/slide400.xml"/><Relationship Id="rId30" Type="http://schemas.openxmlformats.org/officeDocument/2006/relationships/slideMaster" Target="slideMasters/slideMaster30.xml"/><Relationship Id="rId126" Type="http://schemas.openxmlformats.org/officeDocument/2006/relationships/slide" Target="slides/slide53.xml"/><Relationship Id="rId168" Type="http://schemas.openxmlformats.org/officeDocument/2006/relationships/slide" Target="slides/slide95.xml"/><Relationship Id="rId333" Type="http://schemas.openxmlformats.org/officeDocument/2006/relationships/slide" Target="slides/slide260.xml"/><Relationship Id="rId72" Type="http://schemas.openxmlformats.org/officeDocument/2006/relationships/slideMaster" Target="slideMasters/slideMaster72.xml"/><Relationship Id="rId375" Type="http://schemas.openxmlformats.org/officeDocument/2006/relationships/slide" Target="slides/slide302.xml"/><Relationship Id="rId3" Type="http://schemas.openxmlformats.org/officeDocument/2006/relationships/slideMaster" Target="slideMasters/slideMaster3.xml"/><Relationship Id="rId235" Type="http://schemas.openxmlformats.org/officeDocument/2006/relationships/slide" Target="slides/slide162.xml"/><Relationship Id="rId277" Type="http://schemas.openxmlformats.org/officeDocument/2006/relationships/slide" Target="slides/slide204.xml"/><Relationship Id="rId400" Type="http://schemas.openxmlformats.org/officeDocument/2006/relationships/slide" Target="slides/slide327.xml"/><Relationship Id="rId442" Type="http://schemas.openxmlformats.org/officeDocument/2006/relationships/slide" Target="slides/slide369.xml"/><Relationship Id="rId484" Type="http://schemas.openxmlformats.org/officeDocument/2006/relationships/slide" Target="slides/slide411.xml"/><Relationship Id="rId137" Type="http://schemas.openxmlformats.org/officeDocument/2006/relationships/slide" Target="slides/slide64.xml"/><Relationship Id="rId302" Type="http://schemas.openxmlformats.org/officeDocument/2006/relationships/slide" Target="slides/slide229.xml"/><Relationship Id="rId344" Type="http://schemas.openxmlformats.org/officeDocument/2006/relationships/slide" Target="slides/slide271.xml"/><Relationship Id="rId41" Type="http://schemas.openxmlformats.org/officeDocument/2006/relationships/slideMaster" Target="slideMasters/slideMaster41.xml"/><Relationship Id="rId83" Type="http://schemas.openxmlformats.org/officeDocument/2006/relationships/slide" Target="slides/slide10.xml"/><Relationship Id="rId179" Type="http://schemas.openxmlformats.org/officeDocument/2006/relationships/slide" Target="slides/slide106.xml"/><Relationship Id="rId386" Type="http://schemas.openxmlformats.org/officeDocument/2006/relationships/slide" Target="slides/slide313.xml"/><Relationship Id="rId190" Type="http://schemas.openxmlformats.org/officeDocument/2006/relationships/slide" Target="slides/slide117.xml"/><Relationship Id="rId204" Type="http://schemas.openxmlformats.org/officeDocument/2006/relationships/slide" Target="slides/slide131.xml"/><Relationship Id="rId246" Type="http://schemas.openxmlformats.org/officeDocument/2006/relationships/slide" Target="slides/slide173.xml"/><Relationship Id="rId288" Type="http://schemas.openxmlformats.org/officeDocument/2006/relationships/slide" Target="slides/slide215.xml"/><Relationship Id="rId411" Type="http://schemas.openxmlformats.org/officeDocument/2006/relationships/slide" Target="slides/slide338.xml"/><Relationship Id="rId453" Type="http://schemas.openxmlformats.org/officeDocument/2006/relationships/slide" Target="slides/slide380.xml"/><Relationship Id="rId106" Type="http://schemas.openxmlformats.org/officeDocument/2006/relationships/slide" Target="slides/slide33.xml"/><Relationship Id="rId313" Type="http://schemas.openxmlformats.org/officeDocument/2006/relationships/slide" Target="slides/slide240.xml"/><Relationship Id="rId495" Type="http://schemas.openxmlformats.org/officeDocument/2006/relationships/slide" Target="slides/slide422.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 Target="slides/slide21.xml"/><Relationship Id="rId148" Type="http://schemas.openxmlformats.org/officeDocument/2006/relationships/slide" Target="slides/slide75.xml"/><Relationship Id="rId355" Type="http://schemas.openxmlformats.org/officeDocument/2006/relationships/slide" Target="slides/slide282.xml"/><Relationship Id="rId397" Type="http://schemas.openxmlformats.org/officeDocument/2006/relationships/slide" Target="slides/slide32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oleObject" Target="Macintosh%20HD:Users:amiraliboroumand:cmu:Google-internship:Amirali-Internship-data:PIM-Browser-estimated-energy-repair2%20copy.xlsx" TargetMode="External"/><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3.xml"/></Relationships>
</file>

<file path=ppt/charts/_rels/chart20.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4.xml"/></Relationships>
</file>

<file path=ppt/charts/_rels/chart2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5.xml"/></Relationships>
</file>

<file path=ppt/charts/_rels/chart22.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6.xml"/></Relationships>
</file>

<file path=ppt/charts/_rels/chart23.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7.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solidFill>
                <a:schemeClr val="accent1">
                  <a:lumMod val="50000"/>
                </a:schemeClr>
              </a:solidFill>
            </a:ln>
            <a:effectLst/>
          </c:spPr>
          <c:invertIfNegative val="0"/>
          <c:dPt>
            <c:idx val="0"/>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1-7309-8845-89BD-D69FD639FE01}"/>
              </c:ext>
            </c:extLst>
          </c:dPt>
          <c:dPt>
            <c:idx val="1"/>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3-7309-8845-89BD-D69FD639FE01}"/>
              </c:ext>
            </c:extLst>
          </c:dPt>
          <c:dPt>
            <c:idx val="2"/>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5-7309-8845-89BD-D69FD639FE01}"/>
              </c:ext>
            </c:extLst>
          </c:dPt>
          <c:dPt>
            <c:idx val="3"/>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7-7309-8845-89BD-D69FD639FE01}"/>
              </c:ext>
            </c:extLst>
          </c:dPt>
          <c:dPt>
            <c:idx val="4"/>
            <c:invertIfNegative val="0"/>
            <c:bubble3D val="0"/>
            <c:extLst>
              <c:ext xmlns:c16="http://schemas.microsoft.com/office/drawing/2014/chart" uri="{C3380CC4-5D6E-409C-BE32-E72D297353CC}">
                <c16:uniqueId val="{00000008-7309-8845-89BD-D69FD639FE01}"/>
              </c:ext>
            </c:extLst>
          </c:dPt>
          <c:cat>
            <c:strRef>
              <c:f>Sheet1!$A$2:$A$10</c:f>
              <c:strCache>
                <c:ptCount val="9"/>
                <c:pt idx="0">
                  <c:v>p2p-Gnu
tella31</c:v>
                </c:pt>
                <c:pt idx="1">
                  <c:v>soc-Slash
dot0811</c:v>
                </c:pt>
                <c:pt idx="2">
                  <c:v>web-
Stanford</c:v>
                </c:pt>
                <c:pt idx="3">
                  <c:v>amazon-
2008</c:v>
                </c:pt>
                <c:pt idx="4">
                  <c:v>frwiki-
2013</c:v>
                </c:pt>
                <c:pt idx="5">
                  <c:v>wiki-
Talk</c:v>
                </c:pt>
                <c:pt idx="6">
                  <c:v>cit-
Patents</c:v>
                </c:pt>
                <c:pt idx="7">
                  <c:v>soc-Live
Journal1</c:v>
                </c:pt>
                <c:pt idx="8">
                  <c:v>ljournal-
2008</c:v>
                </c:pt>
              </c:strCache>
            </c:strRef>
          </c:cat>
          <c:val>
            <c:numRef>
              <c:f>Sheet1!$B$2:$B$10</c:f>
              <c:numCache>
                <c:formatCode>General</c:formatCode>
                <c:ptCount val="9"/>
                <c:pt idx="0">
                  <c:v>-0.1982845838</c:v>
                </c:pt>
                <c:pt idx="1">
                  <c:v>-7.2364274719999996E-2</c:v>
                </c:pt>
                <c:pt idx="2">
                  <c:v>-0.1101407016</c:v>
                </c:pt>
                <c:pt idx="3">
                  <c:v>-7.3163763799999997E-3</c:v>
                </c:pt>
                <c:pt idx="4">
                  <c:v>1.5520589669999999E-2</c:v>
                </c:pt>
                <c:pt idx="5">
                  <c:v>0.3055429838</c:v>
                </c:pt>
                <c:pt idx="6">
                  <c:v>0.53666875680000004</c:v>
                </c:pt>
                <c:pt idx="7">
                  <c:v>0.5041586173</c:v>
                </c:pt>
                <c:pt idx="8">
                  <c:v>0.18676250890000001</c:v>
                </c:pt>
              </c:numCache>
            </c:numRef>
          </c:val>
          <c:extLst>
            <c:ext xmlns:c16="http://schemas.microsoft.com/office/drawing/2014/chart" uri="{C3380CC4-5D6E-409C-BE32-E72D297353CC}">
              <c16:uniqueId val="{00000009-7309-8845-89BD-D69FD639FE01}"/>
            </c:ext>
          </c:extLst>
        </c:ser>
        <c:dLbls>
          <c:showLegendKey val="0"/>
          <c:showVal val="0"/>
          <c:showCatName val="0"/>
          <c:showSerName val="0"/>
          <c:showPercent val="0"/>
          <c:showBubbleSize val="0"/>
        </c:dLbls>
        <c:gapWidth val="80"/>
        <c:overlap val="-27"/>
        <c:axId val="-1627691328"/>
        <c:axId val="-1627686704"/>
      </c:barChart>
      <c:catAx>
        <c:axId val="-16276913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000" b="0" i="0" u="none" strike="noStrike" kern="1200" baseline="0">
                <a:solidFill>
                  <a:schemeClr val="tx1"/>
                </a:solidFill>
                <a:latin typeface="+mn-lt"/>
                <a:ea typeface="+mn-ea"/>
                <a:cs typeface="+mn-cs"/>
              </a:defRPr>
            </a:pPr>
            <a:endParaRPr lang="en-US"/>
          </a:p>
        </c:txPr>
        <c:crossAx val="-1627686704"/>
        <c:crosses val="autoZero"/>
        <c:auto val="1"/>
        <c:lblAlgn val="ctr"/>
        <c:lblOffset val="100"/>
        <c:noMultiLvlLbl val="0"/>
      </c:catAx>
      <c:valAx>
        <c:axId val="-1627686704"/>
        <c:scaling>
          <c:orientation val="minMax"/>
          <c:max val="0.6"/>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Speedup</a:t>
                </a:r>
                <a:endParaRPr lang="ko-KR"/>
              </a:p>
            </c:rich>
          </c:tx>
          <c:layout>
            <c:manualLayout>
              <c:xMode val="edge"/>
              <c:yMode val="edge"/>
              <c:x val="0"/>
              <c:y val="0.3390347688788670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2769132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4A95-C942-A9F7-61B3B2FA5C41}"/>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4A95-C942-A9F7-61B3B2FA5C41}"/>
            </c:ext>
          </c:extLst>
        </c:ser>
        <c:dLbls>
          <c:showLegendKey val="0"/>
          <c:showVal val="0"/>
          <c:showCatName val="0"/>
          <c:showSerName val="0"/>
          <c:showPercent val="0"/>
          <c:showBubbleSize val="0"/>
        </c:dLbls>
        <c:gapWidth val="80"/>
        <c:axId val="-2075013696"/>
        <c:axId val="-2077493360"/>
      </c:barChart>
      <c:catAx>
        <c:axId val="-20750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493360"/>
        <c:crosses val="autoZero"/>
        <c:auto val="1"/>
        <c:lblAlgn val="ctr"/>
        <c:lblOffset val="100"/>
        <c:noMultiLvlLbl val="0"/>
      </c:catAx>
      <c:valAx>
        <c:axId val="-207749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0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C58B-C94C-83F1-368159BB38EC}"/>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0.57081608419355201</c:v>
                </c:pt>
                <c:pt idx="1">
                  <c:v>0.75659259342551899</c:v>
                </c:pt>
                <c:pt idx="2">
                  <c:v>0.68201334251495105</c:v>
                </c:pt>
                <c:pt idx="3">
                  <c:v>0.74527808050825095</c:v>
                </c:pt>
                <c:pt idx="4">
                  <c:v>0.69303432758254102</c:v>
                </c:pt>
                <c:pt idx="5">
                  <c:v>0.73430042972475495</c:v>
                </c:pt>
                <c:pt idx="6">
                  <c:v>0.66668675399999999</c:v>
                </c:pt>
                <c:pt idx="7">
                  <c:v>0.82186808525534305</c:v>
                </c:pt>
                <c:pt idx="8">
                  <c:v>1.0660049917560459</c:v>
                </c:pt>
                <c:pt idx="9">
                  <c:v>1.0401754405703429</c:v>
                </c:pt>
              </c:numCache>
            </c:numRef>
          </c:val>
          <c:extLst>
            <c:ext xmlns:c16="http://schemas.microsoft.com/office/drawing/2014/chart" uri="{C3380CC4-5D6E-409C-BE32-E72D297353CC}">
              <c16:uniqueId val="{00000001-C58B-C94C-83F1-368159BB38EC}"/>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0.53032838243366498</c:v>
                </c:pt>
                <c:pt idx="1">
                  <c:v>0.70258567622577695</c:v>
                </c:pt>
                <c:pt idx="2">
                  <c:v>0.58305466121540295</c:v>
                </c:pt>
                <c:pt idx="3">
                  <c:v>0.622930371698732</c:v>
                </c:pt>
                <c:pt idx="4">
                  <c:v>0.61429233737337896</c:v>
                </c:pt>
                <c:pt idx="5">
                  <c:v>0.73496462181043598</c:v>
                </c:pt>
                <c:pt idx="6">
                  <c:v>0.66668675399999999</c:v>
                </c:pt>
                <c:pt idx="7">
                  <c:v>0.82172838454468</c:v>
                </c:pt>
                <c:pt idx="8">
                  <c:v>1.057479308542755</c:v>
                </c:pt>
                <c:pt idx="9">
                  <c:v>0.97619591150895402</c:v>
                </c:pt>
              </c:numCache>
            </c:numRef>
          </c:val>
          <c:extLst>
            <c:ext xmlns:c16="http://schemas.microsoft.com/office/drawing/2014/chart" uri="{C3380CC4-5D6E-409C-BE32-E72D297353CC}">
              <c16:uniqueId val="{00000002-C58B-C94C-83F1-368159BB38EC}"/>
            </c:ext>
          </c:extLst>
        </c:ser>
        <c:dLbls>
          <c:showLegendKey val="0"/>
          <c:showVal val="0"/>
          <c:showCatName val="0"/>
          <c:showSerName val="0"/>
          <c:showPercent val="0"/>
          <c:showBubbleSize val="0"/>
        </c:dLbls>
        <c:gapWidth val="80"/>
        <c:axId val="-2077373408"/>
        <c:axId val="-2077368640"/>
      </c:barChart>
      <c:catAx>
        <c:axId val="-20773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68640"/>
        <c:crosses val="autoZero"/>
        <c:auto val="1"/>
        <c:lblAlgn val="ctr"/>
        <c:lblOffset val="100"/>
        <c:noMultiLvlLbl val="0"/>
      </c:catAx>
      <c:valAx>
        <c:axId val="-207736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099"/>
          <c:y val="0.18444444444444399"/>
          <c:w val="0.80127349081364796"/>
          <c:h val="0.49476963456491002"/>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c:v>
                </c:pt>
                <c:pt idx="1">
                  <c:v>3057976393971.8101</c:v>
                </c:pt>
                <c:pt idx="2">
                  <c:v>319593492076.36401</c:v>
                </c:pt>
                <c:pt idx="3">
                  <c:v>5478893535086.2695</c:v>
                </c:pt>
                <c:pt idx="4">
                  <c:v>738397531219.68005</c:v>
                </c:pt>
                <c:pt idx="5">
                  <c:v>12302893814262</c:v>
                </c:pt>
                <c:pt idx="6">
                  <c:v>5836324916268.75</c:v>
                </c:pt>
              </c:numCache>
            </c:numRef>
          </c:val>
          <c:extLs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7963907871626.8398</c:v>
                </c:pt>
                <c:pt idx="1">
                  <c:v>2555534226481.3999</c:v>
                </c:pt>
                <c:pt idx="2">
                  <c:v>214665611070.79999</c:v>
                </c:pt>
                <c:pt idx="3">
                  <c:v>1995416480116.98</c:v>
                </c:pt>
                <c:pt idx="4">
                  <c:v>539179828060.67999</c:v>
                </c:pt>
                <c:pt idx="5">
                  <c:v>10082397746853</c:v>
                </c:pt>
                <c:pt idx="6">
                  <c:v>3891850294034.9399</c:v>
                </c:pt>
              </c:numCache>
            </c:numRef>
          </c:val>
          <c:extLs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20595549111673.602</c:v>
                </c:pt>
                <c:pt idx="1">
                  <c:v>13367734983826.801</c:v>
                </c:pt>
                <c:pt idx="2">
                  <c:v>881303971032.83606</c:v>
                </c:pt>
                <c:pt idx="3">
                  <c:v>13227565313568.801</c:v>
                </c:pt>
                <c:pt idx="4">
                  <c:v>2335639754347.6401</c:v>
                </c:pt>
                <c:pt idx="5">
                  <c:v>27432841968845</c:v>
                </c:pt>
                <c:pt idx="6">
                  <c:v>12973439183882.4</c:v>
                </c:pt>
              </c:numCache>
            </c:numRef>
          </c:val>
          <c:extLs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of</a:t>
                </a:r>
                <a:br>
                  <a:rPr lang="en-US" sz="2400" dirty="0"/>
                </a:br>
                <a:r>
                  <a:rPr lang="en-US" sz="2400" dirty="0"/>
                  <a:t>Total Energy</a:t>
                </a:r>
              </a:p>
            </c:rich>
          </c:tx>
          <c:layout>
            <c:manualLayout>
              <c:xMode val="edge"/>
              <c:yMode val="edge"/>
              <c:x val="0"/>
              <c:y val="0.16245764733953699"/>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5.6410256410256397E-2"/>
          <c:w val="0.65824718576844499"/>
          <c:h val="0.12636301231576799"/>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emf"/></Relationships>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4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4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4012370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3310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812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5605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431464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576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961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82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3701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9913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6428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8217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6406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5947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591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5046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76</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90</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113</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150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9247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943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76722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4659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178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483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2256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 values using software-only system calls in order to exploit the resulting error patterns as true random numbers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random values by observing DRAM cells’ latency failure probabilities.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5034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Key Idea is to extract random values by sampling those DRAM cells that fail truly randomly and using the resulting data as random data.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97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all prior work, D-</a:t>
            </a:r>
            <a:r>
              <a:rPr lang="en-US" dirty="0" err="1"/>
              <a:t>RaNGe</a:t>
            </a:r>
            <a:r>
              <a:rPr lang="en-US" dirty="0"/>
              <a:t> performs better in terms of all the identified characteristics of an effective TRNG. </a:t>
            </a:r>
          </a:p>
          <a:p>
            <a:r>
              <a:rPr lang="en-US" b="1" dirty="0"/>
              <a:t>[CLICK]</a:t>
            </a:r>
            <a:r>
              <a:rPr lang="en-US" b="0" dirty="0"/>
              <a:t> Compared to Command Scheduling, D-</a:t>
            </a:r>
            <a:r>
              <a:rPr lang="en-US" b="0" dirty="0" err="1"/>
              <a:t>RaNGe</a:t>
            </a:r>
            <a:r>
              <a:rPr lang="en-US" b="0" dirty="0"/>
              <a:t> actually samples a truly random entropy source, and provides random values at significantly higher throughput and lower latency. </a:t>
            </a:r>
          </a:p>
          <a:p>
            <a:endParaRPr lang="en-US" b="0" dirty="0"/>
          </a:p>
          <a:p>
            <a:r>
              <a:rPr lang="en-US" b="1" dirty="0"/>
              <a:t>[CLICK]</a:t>
            </a:r>
            <a:r>
              <a:rPr lang="en-US" b="0" dirty="0"/>
              <a:t> compared to retention time, D-</a:t>
            </a:r>
            <a:r>
              <a:rPr lang="en-US" b="0" dirty="0" err="1"/>
              <a:t>RaNGe</a:t>
            </a:r>
            <a:r>
              <a:rPr lang="en-US" b="0" dirty="0"/>
              <a:t> provides random values at orders of magnitude higher throughput, less energy, and lower latency. </a:t>
            </a:r>
          </a:p>
          <a:p>
            <a:r>
              <a:rPr lang="en-US" b="1" dirty="0"/>
              <a:t>[CLICK]</a:t>
            </a:r>
            <a:r>
              <a:rPr lang="en-US" b="0" dirty="0"/>
              <a:t> Compared to startup values, D-</a:t>
            </a:r>
            <a:r>
              <a:rPr lang="en-US" b="0" dirty="0" err="1"/>
              <a:t>RaNGe</a:t>
            </a:r>
            <a:r>
              <a:rPr lang="en-US" b="0" dirty="0"/>
              <a:t> can continuously produce random values, and likely generate random values with much lower latency and higher throughput.</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474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3706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6418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 will</a:t>
            </a:r>
            <a:r>
              <a:rPr lang="en-US" b="0" baseline="0" dirty="0"/>
              <a:t> explain these characteristics in the context of a model where a trusted device wants to authenticate a DRAM device</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a:t>
            </a:r>
            <a:r>
              <a:rPr lang="en-US" b="0" baseline="0" dirty="0"/>
              <a:t> first characteristic is </a:t>
            </a:r>
            <a:r>
              <a:rPr lang="en-US" b="0" baseline="0" dirty="0" err="1"/>
              <a:t>repeatablility</a:t>
            </a:r>
            <a:r>
              <a:rPr lang="en-US" b="0" baseline="0" dirty="0"/>
              <a:t>, which means that for each particular challenge X, the PUF response must be highly similar every time.</a:t>
            </a:r>
            <a:endParaRPr lang="en-US" b="1" dirty="0"/>
          </a:p>
          <a:p>
            <a:r>
              <a:rPr lang="en-US" b="1" dirty="0"/>
              <a:t>[CLICK] </a:t>
            </a:r>
            <a:r>
              <a:rPr lang="en-US" b="0" dirty="0"/>
              <a:t>In</a:t>
            </a:r>
            <a:r>
              <a:rPr lang="en-US" b="0" baseline="0" dirty="0"/>
              <a:t> this example, the trusted device issues challenge0 twice, </a:t>
            </a:r>
            <a:r>
              <a:rPr lang="en-US" b="1" baseline="0" dirty="0"/>
              <a:t>[CLICK]</a:t>
            </a:r>
            <a:r>
              <a:rPr lang="en-US" b="0" baseline="0" dirty="0"/>
              <a:t> and this results in the same </a:t>
            </a:r>
            <a:r>
              <a:rPr lang="en-US" b="1" baseline="0" dirty="0"/>
              <a:t>[CLICK]</a:t>
            </a:r>
            <a:r>
              <a:rPr lang="en-US" b="0" baseline="0" dirty="0"/>
              <a:t> PUF response each time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00343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PUFs</a:t>
            </a:r>
            <a:r>
              <a:rPr lang="en-US" b="0" baseline="0" dirty="0"/>
              <a:t> must also exhibit diffuseness, which means that each device must have a large challenge-response space </a:t>
            </a:r>
            <a:r>
              <a:rPr lang="en-US" b="1" baseline="0" dirty="0"/>
              <a:t>[CLICK] </a:t>
            </a:r>
            <a:r>
              <a:rPr lang="en-US" b="0" baseline="0" dirty="0"/>
              <a:t>For the large input space, the DRAM device should generate unique signatures.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18832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077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26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7499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1298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We</a:t>
            </a:r>
            <a:r>
              <a:rPr lang="en-US" b="0" baseline="0" dirty="0"/>
              <a:t> identify two key characteristics that a PUF must have in order to be runtime-accessible.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PUF must be evaluated</a:t>
            </a:r>
            <a:r>
              <a:rPr lang="en-US" b="0" baseline="0" dirty="0"/>
              <a:t> with low latency, providing a quick PUF response for every challenge input, and </a:t>
            </a:r>
            <a:r>
              <a:rPr lang="en-US" b="1" dirty="0"/>
              <a:t>[CLICK] </a:t>
            </a:r>
            <a:r>
              <a:rPr lang="en-US" b="0" dirty="0"/>
              <a:t>the</a:t>
            </a:r>
            <a:r>
              <a:rPr lang="en-US" b="0" baseline="0" dirty="0"/>
              <a:t> evaluation of the PUF must have low system interference and minimally affect the performance of concurrently running applications.</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a:t>
            </a:r>
            <a:r>
              <a:rPr lang="en-US" b="0" baseline="0" dirty="0"/>
              <a:t> runtime-accessible PUF enables frequent authentication of a device, allowing for re-authentication of the system component throughout an application lifetime rather than just at </a:t>
            </a:r>
            <a:r>
              <a:rPr lang="en-US" b="0" baseline="0" dirty="0" err="1"/>
              <a:t>bootup</a:t>
            </a:r>
            <a:r>
              <a:rPr lang="en-US" b="0" baseline="0" dirty="0"/>
              <a:t>. A fast runtime-accessible PUF enables the protection of a system from attacks that exploit the fact that the time of authentication is different from the time of use.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6425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09547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2564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9525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0426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8234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86613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9488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302</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18536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03123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891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7268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4086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54263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our</a:t>
            </a:r>
            <a:r>
              <a:rPr lang="en-US" baseline="0" dirty="0"/>
              <a:t> analysis, lets talk about </a:t>
            </a:r>
            <a:r>
              <a:rPr lang="mr-IN"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847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5840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Feedback: no </a:t>
            </a:r>
            <a:r>
              <a:rPr lang="en-US" dirty="0" err="1"/>
              <a:t>wifi</a:t>
            </a:r>
            <a:r>
              <a:rPr lang="en-US" dirty="0"/>
              <a:t> mention </a:t>
            </a:r>
          </a:p>
          <a:p>
            <a:endParaRPr lang="en-US" dirty="0"/>
          </a:p>
          <a:p>
            <a:r>
              <a:rPr lang="en-US" dirty="0"/>
              <a:t>We did our workload characterization</a:t>
            </a:r>
            <a:r>
              <a:rPr lang="en-US" baseline="0" dirty="0"/>
              <a:t> on a </a:t>
            </a:r>
            <a:r>
              <a:rPr lang="en-US" baseline="0" dirty="0" err="1"/>
              <a:t>Chromebook</a:t>
            </a:r>
            <a:r>
              <a:rPr lang="en-US" baseline="0" dirty="0"/>
              <a:t> with an Intel </a:t>
            </a:r>
            <a:r>
              <a:rPr lang="en-US" baseline="0" dirty="0" err="1"/>
              <a:t>SoC.</a:t>
            </a:r>
            <a:r>
              <a:rPr lang="en-US" baseline="0" dirty="0"/>
              <a:t> We use performance counter within </a:t>
            </a:r>
            <a:r>
              <a:rPr lang="en-US" baseline="0" dirty="0" err="1"/>
              <a:t>Soc</a:t>
            </a:r>
            <a:r>
              <a:rPr lang="en-US" baseline="0" dirty="0"/>
              <a:t> to do our analysis.</a:t>
            </a:r>
          </a:p>
          <a:p>
            <a:endParaRPr lang="en-US" baseline="0" dirty="0"/>
          </a:p>
          <a:p>
            <a:r>
              <a:rPr lang="en-US" baseline="0" dirty="0"/>
              <a:t>We model energy as sum of the energy consumption that take place in CPU, caches, </a:t>
            </a:r>
            <a:r>
              <a:rPr lang="en-US" baseline="0" dirty="0" err="1"/>
              <a:t>interconnet</a:t>
            </a:r>
            <a:r>
              <a:rPr lang="en-US" baseline="0" dirty="0"/>
              <a:t> and DRAM. We turn off the </a:t>
            </a:r>
            <a:r>
              <a:rPr lang="en-US" baseline="0" dirty="0" err="1"/>
              <a:t>wifi</a:t>
            </a:r>
            <a:r>
              <a:rPr lang="en-US" baseline="0" dirty="0"/>
              <a:t> and </a:t>
            </a:r>
            <a:r>
              <a:rPr lang="en-US" sz="1200" kern="1200" dirty="0">
                <a:solidFill>
                  <a:schemeClr val="tx1"/>
                </a:solidFill>
                <a:latin typeface="+mn-lt"/>
                <a:ea typeface="+mn-ea"/>
                <a:cs typeface="+mn-cs"/>
              </a:rPr>
              <a:t>use the lowest brightness for the display to ensure that the majority of the total energy is spent on the </a:t>
            </a:r>
            <a:r>
              <a:rPr lang="en-US" sz="1200" kern="1200" dirty="0" err="1">
                <a:solidFill>
                  <a:schemeClr val="tx1"/>
                </a:solidFill>
                <a:latin typeface="+mn-lt"/>
                <a:ea typeface="+mn-ea"/>
                <a:cs typeface="+mn-cs"/>
              </a:rPr>
              <a:t>SoC</a:t>
            </a:r>
            <a:r>
              <a:rPr lang="en-US" sz="1200" kern="1200" dirty="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72743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During our analysis, for</a:t>
            </a:r>
            <a:r>
              <a:rPr lang="en-US" sz="1200" kern="1200" baseline="0" dirty="0">
                <a:solidFill>
                  <a:schemeClr val="tx1"/>
                </a:solidFill>
                <a:latin typeface="+mn-lt"/>
                <a:ea typeface="+mn-ea"/>
                <a:cs typeface="+mn-cs"/>
              </a:rPr>
              <a:t> each workload, once we identify </a:t>
            </a:r>
            <a:r>
              <a:rPr lang="en-US" sz="1200" kern="1200" dirty="0">
                <a:solidFill>
                  <a:schemeClr val="tx1"/>
                </a:solidFill>
                <a:latin typeface="+mn-lt"/>
                <a:ea typeface="+mn-ea"/>
                <a:cs typeface="+mn-cs"/>
              </a:rPr>
              <a:t>a PIM target, we consider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two types of PIM logic implementation: (1) a general-purpose PIM core; and (2) a fixed-function PIM accelerator, </a:t>
            </a:r>
            <a:br>
              <a:rPr lang="en-US" sz="1200" kern="1200" baseline="0" dirty="0">
                <a:solidFill>
                  <a:schemeClr val="tx1"/>
                </a:solidFill>
                <a:latin typeface="+mn-lt"/>
                <a:ea typeface="+mn-ea"/>
                <a:cs typeface="+mn-cs"/>
              </a:rPr>
            </a:br>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For the PIM core, we design a small general</a:t>
            </a:r>
            <a:r>
              <a:rPr lang="en-US" sz="1200" kern="1200" baseline="0" dirty="0">
                <a:solidFill>
                  <a:schemeClr val="tx1"/>
                </a:solidFill>
                <a:latin typeface="+mn-lt"/>
                <a:ea typeface="+mn-ea"/>
                <a:cs typeface="+mn-cs"/>
              </a:rPr>
              <a:t> purpose core based on the </a:t>
            </a:r>
            <a:r>
              <a:rPr lang="en-US" sz="1200" kern="1200" baseline="0" dirty="0" err="1">
                <a:solidFill>
                  <a:schemeClr val="tx1"/>
                </a:solidFill>
                <a:latin typeface="+mn-lt"/>
                <a:ea typeface="+mn-ea"/>
                <a:cs typeface="+mn-cs"/>
              </a:rPr>
              <a:t>charateristic</a:t>
            </a:r>
            <a:r>
              <a:rPr lang="en-US" sz="1200" kern="1200" baseline="0" dirty="0">
                <a:solidFill>
                  <a:schemeClr val="tx1"/>
                </a:solidFill>
                <a:latin typeface="+mn-lt"/>
                <a:ea typeface="+mn-ea"/>
                <a:cs typeface="+mn-cs"/>
              </a:rPr>
              <a:t> of PIM candidate we find across the workloads. It’s simple embedded core that doesn’t have any </a:t>
            </a:r>
            <a:r>
              <a:rPr lang="en-US" sz="1200" kern="1200" baseline="0" dirty="0" err="1">
                <a:solidFill>
                  <a:schemeClr val="tx1"/>
                </a:solidFill>
                <a:latin typeface="+mn-lt"/>
                <a:ea typeface="+mn-ea"/>
                <a:cs typeface="+mn-cs"/>
              </a:rPr>
              <a:t>aggressi</a:t>
            </a:r>
            <a:r>
              <a:rPr lang="en-US" sz="1200" kern="1200" baseline="0" dirty="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a:solidFill>
                  <a:schemeClr val="tx1"/>
                </a:solidFill>
                <a:latin typeface="+mn-lt"/>
                <a:ea typeface="+mn-ea"/>
                <a:cs typeface="+mn-cs"/>
              </a:rPr>
              <a:t>paralalliesm</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eacch</a:t>
            </a:r>
            <a:r>
              <a:rPr lang="en-US" sz="1200" kern="1200" baseline="0" dirty="0">
                <a:solidFill>
                  <a:schemeClr val="tx1"/>
                </a:solidFill>
                <a:latin typeface="+mn-lt"/>
                <a:ea typeface="+mn-ea"/>
                <a:cs typeface="+mn-cs"/>
              </a:rPr>
              <a:t> PIM accelerator has multiple. ..</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that can run any of the PIM candidates</a:t>
            </a:r>
            <a:r>
              <a:rPr lang="en-US" sz="1200" kern="1200" baseline="0" dirty="0">
                <a:solidFill>
                  <a:schemeClr val="tx1"/>
                </a:solidFill>
                <a:latin typeface="+mn-lt"/>
                <a:ea typeface="+mn-ea"/>
                <a:cs typeface="+mn-cs"/>
              </a:rPr>
              <a:t> we find. </a:t>
            </a:r>
            <a:r>
              <a:rPr lang="en-US" sz="1200" kern="1200" baseline="0" dirty="0" err="1">
                <a:solidFill>
                  <a:schemeClr val="tx1"/>
                </a:solidFill>
                <a:latin typeface="+mn-lt"/>
                <a:ea typeface="+mn-ea"/>
                <a:cs typeface="+mn-cs"/>
              </a:rPr>
              <a:t>Majortiy</a:t>
            </a:r>
            <a:r>
              <a:rPr lang="en-US" sz="1200" kern="1200" baseline="0" dirty="0">
                <a:solidFill>
                  <a:schemeClr val="tx1"/>
                </a:solidFill>
                <a:latin typeface="+mn-lt"/>
                <a:ea typeface="+mn-ea"/>
                <a:cs typeface="+mn-cs"/>
              </a:rPr>
              <a:t> of the candidates we find are data </a:t>
            </a:r>
            <a:r>
              <a:rPr lang="en-US" sz="1200" kern="1200" baseline="0" dirty="0" err="1">
                <a:solidFill>
                  <a:schemeClr val="tx1"/>
                </a:solidFill>
                <a:latin typeface="+mn-lt"/>
                <a:ea typeface="+mn-ea"/>
                <a:cs typeface="+mn-cs"/>
              </a:rPr>
              <a:t>instensive</a:t>
            </a:r>
            <a:r>
              <a:rPr lang="en-US" sz="1200" kern="1200" baseline="0" dirty="0">
                <a:solidFill>
                  <a:schemeClr val="tx1"/>
                </a:solidFill>
                <a:latin typeface="+mn-lt"/>
                <a:ea typeface="+mn-ea"/>
                <a:cs typeface="+mn-cs"/>
              </a:rPr>
              <a:t> and performs simple operations, as a result, our PIM core</a:t>
            </a:r>
            <a:r>
              <a:rPr lang="en-US" sz="1200" kern="1200" dirty="0">
                <a:solidFill>
                  <a:schemeClr val="tx1"/>
                </a:solidFill>
                <a:latin typeface="+mn-lt"/>
                <a:ea typeface="+mn-ea"/>
                <a:cs typeface="+mn-cs"/>
              </a:rPr>
              <a:t> doesn’t have any aggressive</a:t>
            </a:r>
            <a:r>
              <a:rPr lang="en-US" sz="1200" kern="1200" baseline="0" dirty="0">
                <a:solidFill>
                  <a:schemeClr val="tx1"/>
                </a:solidFill>
                <a:latin typeface="+mn-lt"/>
                <a:ea typeface="+mn-ea"/>
                <a:cs typeface="+mn-cs"/>
              </a:rPr>
              <a:t> high performance/ILP techniques. It also has a SIMD unit as all of candidates we find benefit from parallelism.</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For the PIM accelerator, </a:t>
            </a:r>
            <a:r>
              <a:rPr lang="en-US" sz="1200" kern="1200" dirty="0">
                <a:solidFill>
                  <a:schemeClr val="tx1"/>
                </a:solidFill>
                <a:latin typeface="+mn-lt"/>
                <a:ea typeface="+mn-ea"/>
                <a:cs typeface="+mn-cs"/>
              </a:rPr>
              <a:t>for each of our PIM targets, we first design a customized in-memory logic unit, To benefit</a:t>
            </a:r>
            <a:r>
              <a:rPr lang="en-US" sz="1200" kern="1200" baseline="0" dirty="0">
                <a:solidFill>
                  <a:schemeClr val="tx1"/>
                </a:solidFill>
                <a:latin typeface="+mn-lt"/>
                <a:ea typeface="+mn-ea"/>
                <a:cs typeface="+mn-cs"/>
              </a:rPr>
              <a:t> from parallelism</a:t>
            </a:r>
            <a:r>
              <a:rPr lang="en-US" sz="1200" kern="1200" dirty="0">
                <a:solidFill>
                  <a:schemeClr val="tx1"/>
                </a:solidFill>
                <a:latin typeface="+mn-lt"/>
                <a:ea typeface="+mn-ea"/>
                <a:cs typeface="+mn-cs"/>
              </a:rPr>
              <a:t>, each</a:t>
            </a:r>
            <a:r>
              <a:rPr lang="en-US" sz="1200" kern="1200" baseline="0" dirty="0">
                <a:solidFill>
                  <a:schemeClr val="tx1"/>
                </a:solidFill>
                <a:latin typeface="+mn-lt"/>
                <a:ea typeface="+mn-ea"/>
                <a:cs typeface="+mn-cs"/>
              </a:rPr>
              <a:t> PIM </a:t>
            </a:r>
            <a:r>
              <a:rPr lang="en-US" sz="1200" kern="1200" baseline="0" dirty="0" err="1">
                <a:solidFill>
                  <a:schemeClr val="tx1"/>
                </a:solidFill>
                <a:latin typeface="+mn-lt"/>
                <a:ea typeface="+mn-ea"/>
                <a:cs typeface="+mn-cs"/>
              </a:rPr>
              <a:t>acceleartor</a:t>
            </a:r>
            <a:r>
              <a:rPr lang="en-US" sz="1200" kern="1200" baseline="0" dirty="0">
                <a:solidFill>
                  <a:schemeClr val="tx1"/>
                </a:solidFill>
                <a:latin typeface="+mn-lt"/>
                <a:ea typeface="+mn-ea"/>
                <a:cs typeface="+mn-cs"/>
              </a:rPr>
              <a:t> has </a:t>
            </a:r>
            <a:r>
              <a:rPr lang="en-US" sz="1200" kern="1200" dirty="0">
                <a:solidFill>
                  <a:schemeClr val="tx1"/>
                </a:solidFill>
                <a:latin typeface="+mn-lt"/>
                <a:ea typeface="+mn-ea"/>
                <a:cs typeface="+mn-cs"/>
              </a:rPr>
              <a:t>multiple copies of the in-memory logic unit,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14655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a:t>
            </a:r>
            <a:r>
              <a:rPr lang="en-US" dirty="0" err="1"/>
              <a:t>gonna</a:t>
            </a:r>
            <a:r>
              <a:rPr lang="en-US" baseline="0" dirty="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39012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7552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58232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a:t>
            </a:r>
            <a:r>
              <a:rPr lang="en-US" sz="1200" kern="1200" baseline="0" dirty="0">
                <a:solidFill>
                  <a:schemeClr val="tx1"/>
                </a:solidFill>
                <a:latin typeface="+mn-lt"/>
                <a:ea typeface="+mn-ea"/>
                <a:cs typeface="+mn-cs"/>
              </a:rPr>
              <a:t> the first major part just download the source files and parse them.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 just</a:t>
            </a:r>
            <a:r>
              <a:rPr lang="en-US" sz="1200" kern="1200" baseline="0" dirty="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which is basically the process of </a:t>
            </a:r>
            <a:r>
              <a:rPr lang="en-US" sz="1200" kern="1200" baseline="0" dirty="0" err="1">
                <a:solidFill>
                  <a:schemeClr val="tx1"/>
                </a:solidFill>
                <a:latin typeface="+mn-lt"/>
                <a:ea typeface="+mn-ea"/>
                <a:cs typeface="+mn-cs"/>
              </a:rPr>
              <a:t>painiting</a:t>
            </a:r>
            <a:r>
              <a:rPr lang="en-US" sz="1200" kern="1200" baseline="0" dirty="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a:solidFill>
                  <a:schemeClr val="tx1"/>
                </a:solidFill>
                <a:latin typeface="+mn-lt"/>
                <a:ea typeface="+mn-ea"/>
                <a:cs typeface="+mn-cs"/>
              </a:rPr>
              <a:t>gether</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gerenate</a:t>
            </a:r>
            <a:r>
              <a:rPr lang="en-US" sz="1200" kern="1200" baseline="0" dirty="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 and calculate the visual </a:t>
            </a:r>
            <a:r>
              <a:rPr lang="en-US" sz="1200" kern="1200" baseline="0" dirty="0" err="1">
                <a:solidFill>
                  <a:schemeClr val="tx1"/>
                </a:solidFill>
                <a:latin typeface="+mn-lt"/>
                <a:ea typeface="+mn-ea"/>
                <a:cs typeface="+mn-cs"/>
              </a:rPr>
              <a:t>represenation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postiion</a:t>
            </a:r>
            <a:r>
              <a:rPr lang="en-US" sz="1200" kern="1200" baseline="0" dirty="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chrome’s rendering engine, starts by parsing HTML files and store the </a:t>
            </a:r>
            <a:r>
              <a:rPr lang="en-US" sz="1200" kern="1200" dirty="0">
                <a:solidFill>
                  <a:schemeClr val="tx1"/>
                </a:solidFill>
                <a:latin typeface="+mn-lt"/>
                <a:ea typeface="+mn-ea"/>
                <a:cs typeface="+mn-cs"/>
              </a:rPr>
              <a:t>the contents of a web page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It also extracts style</a:t>
            </a:r>
            <a:r>
              <a:rPr lang="en-US" sz="1200" i="0" kern="1200" baseline="0" dirty="0">
                <a:solidFill>
                  <a:schemeClr val="tx1"/>
                </a:solidFill>
                <a:latin typeface="+mn-lt"/>
                <a:ea typeface="+mn-ea"/>
                <a:cs typeface="+mn-cs"/>
              </a:rPr>
              <a:t> rules by parsing the CSS files. DOM tree and style rules together allows them to creates the render tree. </a:t>
            </a:r>
            <a:r>
              <a:rPr lang="en-US" sz="1200" kern="1200" dirty="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DOM: the contents of a web page are internally stored as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DOM:</a:t>
            </a:r>
            <a:r>
              <a:rPr lang="en-US" sz="1200" i="0" kern="1200" baseline="0" dirty="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latin typeface="+mn-lt"/>
                <a:ea typeface="+mn-ea"/>
                <a:cs typeface="+mn-cs"/>
              </a:rPr>
              <a:t>Style rules: describe the style that need to be applies to the document</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Render Tree: </a:t>
            </a:r>
            <a:r>
              <a:rPr lang="en-US" sz="1200" kern="1200" dirty="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Paint/rasterize:</a:t>
            </a:r>
            <a:r>
              <a:rPr lang="en-US" sz="1200" i="0" kern="1200" baseline="0" dirty="0">
                <a:solidFill>
                  <a:schemeClr val="tx1"/>
                </a:solidFill>
                <a:latin typeface="+mn-lt"/>
                <a:ea typeface="+mn-ea"/>
                <a:cs typeface="+mn-cs"/>
              </a:rPr>
              <a:t> </a:t>
            </a:r>
            <a:r>
              <a:rPr lang="en-US" sz="1200" kern="1200" dirty="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https://</a:t>
            </a:r>
            <a:r>
              <a:rPr lang="en-US" sz="1200" i="0" kern="1200" dirty="0" err="1">
                <a:solidFill>
                  <a:schemeClr val="tx1"/>
                </a:solidFill>
                <a:latin typeface="+mn-lt"/>
                <a:ea typeface="+mn-ea"/>
                <a:cs typeface="+mn-cs"/>
              </a:rPr>
              <a:t>aerotwist.com</a:t>
            </a:r>
            <a:r>
              <a:rPr lang="en-US" sz="1200" i="0" kern="1200" dirty="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The main subsystems are:</a:t>
            </a:r>
          </a:p>
          <a:p>
            <a:r>
              <a:rPr lang="en-US" sz="1200" kern="1200" dirty="0">
                <a:solidFill>
                  <a:schemeClr val="tx1"/>
                </a:solidFill>
                <a:latin typeface="+mn-lt"/>
                <a:ea typeface="+mn-ea"/>
                <a:cs typeface="+mn-cs"/>
              </a:rPr>
              <a:t>Input handling [technically not related to graphics per se, but nevertheless critical for many interactions]</a:t>
            </a:r>
          </a:p>
          <a:p>
            <a:r>
              <a:rPr lang="en-US" sz="1200" kern="1200" dirty="0">
                <a:solidFill>
                  <a:schemeClr val="tx1"/>
                </a:solidFill>
                <a:latin typeface="+mn-lt"/>
                <a:ea typeface="+mn-ea"/>
                <a:cs typeface="+mn-cs"/>
              </a:rPr>
              <a:t>Parsing, which turns a chunk of HTML into DOM nodes</a:t>
            </a:r>
          </a:p>
          <a:p>
            <a:r>
              <a:rPr lang="en-US" sz="1200" kern="1200" dirty="0">
                <a:solidFill>
                  <a:schemeClr val="tx1"/>
                </a:solidFill>
                <a:latin typeface="+mn-lt"/>
                <a:ea typeface="+mn-ea"/>
                <a:cs typeface="+mn-cs"/>
              </a:rPr>
              <a:t>Style, which resolves CSS onto the DOM</a:t>
            </a:r>
          </a:p>
          <a:p>
            <a:r>
              <a:rPr lang="en-US" sz="1200" kern="1200" dirty="0">
                <a:solidFill>
                  <a:schemeClr val="tx1"/>
                </a:solidFill>
                <a:latin typeface="+mn-lt"/>
                <a:ea typeface="+mn-ea"/>
                <a:cs typeface="+mn-cs"/>
              </a:rPr>
              <a:t>Layout, which figures out where DOM elements end up relative to one another</a:t>
            </a:r>
          </a:p>
          <a:p>
            <a:r>
              <a:rPr lang="en-US" sz="1200" kern="1200" dirty="0">
                <a:solidFill>
                  <a:schemeClr val="tx1"/>
                </a:solidFill>
                <a:latin typeface="+mn-lt"/>
                <a:ea typeface="+mn-ea"/>
                <a:cs typeface="+mn-cs"/>
              </a:rPr>
              <a:t>Paint setup, sometimes referred to as recording, which converts styled DOM elements into a display list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to paint later, on a per-layer basis</a:t>
            </a:r>
          </a:p>
          <a:p>
            <a:r>
              <a:rPr lang="en-US" sz="1200" kern="1200" dirty="0">
                <a:solidFill>
                  <a:schemeClr val="tx1"/>
                </a:solidFill>
                <a:latin typeface="+mn-lt"/>
                <a:ea typeface="+mn-ea"/>
                <a:cs typeface="+mn-cs"/>
              </a:rPr>
              <a:t>Painting, which converts the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into pixels in a bitmap somewhere (either in system memory or on the GPU if using Ganesh)</a:t>
            </a:r>
          </a:p>
          <a:p>
            <a:r>
              <a:rPr lang="en-US" sz="1200" kern="1200" dirty="0">
                <a:solidFill>
                  <a:schemeClr val="tx1"/>
                </a:solidFill>
                <a:latin typeface="+mn-lt"/>
                <a:ea typeface="+mn-ea"/>
                <a:cs typeface="+mn-cs"/>
              </a:rPr>
              <a:t>Compositing, which assembles all layers into a final screen image</a:t>
            </a:r>
          </a:p>
          <a:p>
            <a:r>
              <a:rPr lang="en-US" sz="1200" kern="1200" dirty="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a:solidFill>
                  <a:schemeClr val="tx1"/>
                </a:solidFill>
                <a:latin typeface="+mn-lt"/>
                <a:ea typeface="+mn-ea"/>
                <a:cs typeface="+mn-cs"/>
              </a:rPr>
              <a:t>etc</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38713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what are the important actions that users</a:t>
            </a:r>
            <a:r>
              <a:rPr lang="en-US" sz="1200" kern="1200" baseline="0" dirty="0">
                <a:solidFill>
                  <a:schemeClr val="tx1"/>
                </a:solidFill>
                <a:latin typeface="+mn-lt"/>
                <a:ea typeface="+mn-ea"/>
                <a:cs typeface="+mn-cs"/>
              </a:rPr>
              <a:t> do with the </a:t>
            </a:r>
            <a:r>
              <a:rPr lang="en-US" sz="1200" kern="1200" baseline="0" dirty="0" err="1">
                <a:solidFill>
                  <a:schemeClr val="tx1"/>
                </a:solidFill>
                <a:latin typeface="+mn-lt"/>
                <a:ea typeface="+mn-ea"/>
                <a:cs typeface="+mn-cs"/>
              </a:rPr>
              <a:t>browswe</a:t>
            </a:r>
            <a:r>
              <a:rPr lang="en-US" sz="1200" kern="1200" baseline="0" dirty="0">
                <a:solidFill>
                  <a:schemeClr val="tx1"/>
                </a:solidFill>
                <a:latin typeface="+mn-lt"/>
                <a:ea typeface="+mn-ea"/>
                <a:cs typeface="+mn-cs"/>
              </a:rPr>
              <a:t> in the consumer devices?</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emulate all these actions</a:t>
            </a:r>
            <a:r>
              <a:rPr lang="en-US" sz="1200" kern="1200" baseline="0" dirty="0">
                <a:solidFill>
                  <a:schemeClr val="tx1"/>
                </a:solidFill>
                <a:effectLst/>
                <a:latin typeface="+mn-lt"/>
                <a:ea typeface="+mn-ea"/>
                <a:cs typeface="+mn-cs"/>
              </a:rPr>
              <a:t> using Google’s </a:t>
            </a:r>
            <a:r>
              <a:rPr lang="en-US" sz="1200" kern="1200" baseline="0" dirty="0" err="1">
                <a:solidFill>
                  <a:schemeClr val="tx1"/>
                </a:solidFill>
                <a:effectLst/>
                <a:latin typeface="+mn-lt"/>
                <a:ea typeface="+mn-ea"/>
                <a:cs typeface="+mn-cs"/>
              </a:rPr>
              <a:t>temeletry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freamework</a:t>
            </a:r>
            <a:r>
              <a:rPr lang="en-US" sz="1200" kern="1200" baseline="0" dirty="0">
                <a:solidFill>
                  <a:schemeClr val="tx1"/>
                </a:solidFill>
                <a:effectLst/>
                <a:latin typeface="+mn-lt"/>
                <a:ea typeface="+mn-ea"/>
                <a:cs typeface="+mn-cs"/>
              </a:rPr>
              <a:t> and focus on two actions: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 it back to </a:t>
            </a:r>
            <a:r>
              <a:rPr lang="en-US" sz="1200" kern="1200" dirty="0" err="1">
                <a:solidFill>
                  <a:schemeClr val="tx1"/>
                </a:solidFill>
                <a:effectLst/>
                <a:latin typeface="+mn-lt"/>
                <a:ea typeface="+mn-ea"/>
                <a:cs typeface="+mn-cs"/>
              </a:rPr>
              <a:t>telemtery</a:t>
            </a:r>
            <a:r>
              <a:rPr lang="en-US" sz="1200" kern="1200" dirty="0">
                <a:solidFill>
                  <a:schemeClr val="tx1"/>
                </a:solidFill>
                <a:effectLst/>
                <a:latin typeface="+mn-lt"/>
                <a:ea typeface="+mn-ea"/>
                <a:cs typeface="+mn-cs"/>
              </a:rPr>
              <a:t> and probably</a:t>
            </a:r>
            <a:r>
              <a:rPr lang="en-US" sz="1200" kern="1200" baseline="0" dirty="0">
                <a:solidFill>
                  <a:schemeClr val="tx1"/>
                </a:solidFill>
                <a:effectLst/>
                <a:latin typeface="+mn-lt"/>
                <a:ea typeface="+mn-ea"/>
                <a:cs typeface="+mn-cs"/>
              </a:rPr>
              <a:t> remove the first bullet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476520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20807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When user scrolls a webpage, it triggers three operations in the browser. It forces the browser to </a:t>
            </a:r>
            <a:r>
              <a:rPr lang="en-US" sz="1200" kern="1200" baseline="0" dirty="0" err="1">
                <a:solidFill>
                  <a:schemeClr val="tx1"/>
                </a:solidFill>
                <a:latin typeface="+mn-lt"/>
                <a:ea typeface="+mn-ea"/>
                <a:cs typeface="+mn-cs"/>
              </a:rPr>
              <a:t>recompute</a:t>
            </a:r>
            <a:r>
              <a:rPr lang="en-US" sz="1200" kern="1200" baseline="0" dirty="0">
                <a:solidFill>
                  <a:schemeClr val="tx1"/>
                </a:solidFill>
                <a:latin typeface="+mn-lt"/>
                <a:ea typeface="+mn-ea"/>
                <a:cs typeface="+mn-cs"/>
              </a:rPr>
              <a:t> the layout because the position of each object has changed, it forces the browser to do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compositing. To </a:t>
            </a:r>
            <a:r>
              <a:rPr lang="en-US" sz="1200" kern="1200" baseline="0" dirty="0" err="1">
                <a:solidFill>
                  <a:schemeClr val="tx1"/>
                </a:solidFill>
                <a:latin typeface="+mn-lt"/>
                <a:ea typeface="+mn-ea"/>
                <a:cs typeface="+mn-cs"/>
              </a:rPr>
              <a:t>minimze</a:t>
            </a:r>
            <a:r>
              <a:rPr lang="en-US" sz="1200" kern="1200" baseline="0" dirty="0">
                <a:solidFill>
                  <a:schemeClr val="tx1"/>
                </a:solidFill>
                <a:latin typeface="+mn-lt"/>
                <a:ea typeface="+mn-ea"/>
                <a:cs typeface="+mn-cs"/>
              </a:rPr>
              <a:t> cache misses, the graphic drivers invokes texture tiling to reo-</a:t>
            </a:r>
            <a:r>
              <a:rPr lang="en-US" sz="1200" kern="1200" baseline="0" dirty="0" err="1">
                <a:solidFill>
                  <a:schemeClr val="tx1"/>
                </a:solidFill>
                <a:latin typeface="+mn-lt"/>
                <a:ea typeface="+mn-ea"/>
                <a:cs typeface="+mn-cs"/>
              </a:rPr>
              <a:t>rganize</a:t>
            </a:r>
            <a:r>
              <a:rPr lang="en-US" sz="1200" kern="1200" baseline="0" dirty="0">
                <a:solidFill>
                  <a:schemeClr val="tx1"/>
                </a:solidFill>
                <a:latin typeface="+mn-lt"/>
                <a:ea typeface="+mn-ea"/>
                <a:cs typeface="+mn-cs"/>
              </a:rPr>
              <a:t> the bitmaps before sending them to GPU. Another important function is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is </a:t>
            </a:r>
            <a:r>
              <a:rPr lang="en-US" sz="1200" kern="1200" baseline="0" dirty="0" err="1">
                <a:solidFill>
                  <a:schemeClr val="tx1"/>
                </a:solidFill>
                <a:latin typeface="+mn-lt"/>
                <a:ea typeface="+mn-ea"/>
                <a:cs typeface="+mn-cs"/>
              </a:rPr>
              <a:t>inoked</a:t>
            </a:r>
            <a:r>
              <a:rPr lang="en-US" sz="1200" kern="1200" baseline="0" dirty="0">
                <a:solidFill>
                  <a:schemeClr val="tx1"/>
                </a:solidFill>
                <a:latin typeface="+mn-lt"/>
                <a:ea typeface="+mn-ea"/>
                <a:cs typeface="+mn-cs"/>
              </a:rPr>
              <a:t> during the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84448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a:t>
            </a:r>
            <a:r>
              <a:rPr lang="en-US" sz="1200" kern="1200" baseline="0" dirty="0">
                <a:solidFill>
                  <a:schemeClr val="tx1"/>
                </a:solidFill>
                <a:latin typeface="+mn-lt"/>
                <a:ea typeface="+mn-ea"/>
                <a:cs typeface="+mn-cs"/>
              </a:rPr>
              <a:t> I’m </a:t>
            </a:r>
            <a:r>
              <a:rPr lang="en-US" sz="1200" kern="1200" dirty="0">
                <a:solidFill>
                  <a:schemeClr val="tx1"/>
                </a:solidFill>
                <a:latin typeface="+mn-lt"/>
                <a:ea typeface="+mn-ea"/>
                <a:cs typeface="+mn-cs"/>
              </a:rPr>
              <a:t>showing the energy breakdown for scrolling on different web pages. This figures shows </a:t>
            </a:r>
            <a:r>
              <a:rPr lang="en-US" sz="1200" kern="1200" baseline="0" dirty="0">
                <a:solidFill>
                  <a:schemeClr val="tx1"/>
                </a:solidFill>
                <a:latin typeface="+mn-lt"/>
                <a:ea typeface="+mn-ea"/>
                <a:cs typeface="+mn-cs"/>
              </a:rPr>
              <a:t>what functions in browser consume the most of the energy </a:t>
            </a:r>
            <a:r>
              <a:rPr lang="en-US" sz="1200" kern="1200" dirty="0">
                <a:solidFill>
                  <a:schemeClr val="tx1"/>
                </a:solidFill>
                <a:latin typeface="+mn-lt"/>
                <a:ea typeface="+mn-ea"/>
                <a:cs typeface="+mn-cs"/>
              </a:rPr>
              <a:t>when</a:t>
            </a:r>
            <a:r>
              <a:rPr lang="en-US" sz="1200" kern="1200" baseline="0" dirty="0">
                <a:solidFill>
                  <a:schemeClr val="tx1"/>
                </a:solidFill>
                <a:latin typeface="+mn-lt"/>
                <a:ea typeface="+mn-ea"/>
                <a:cs typeface="+mn-cs"/>
              </a:rPr>
              <a:t> user do the scrolling. </a:t>
            </a:r>
            <a:r>
              <a:rPr lang="en-US" sz="1200" kern="1200" dirty="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which is invoked by the </a:t>
            </a:r>
            <a:r>
              <a:rPr lang="en-US" sz="1200" kern="1200" dirty="0" err="1">
                <a:solidFill>
                  <a:schemeClr val="tx1"/>
                </a:solidFill>
                <a:latin typeface="+mn-lt"/>
                <a:ea typeface="+mn-ea"/>
                <a:cs typeface="+mn-cs"/>
              </a:rPr>
              <a:t>Skia</a:t>
            </a:r>
            <a:r>
              <a:rPr lang="en-US" sz="1200" kern="1200" dirty="0">
                <a:solidFill>
                  <a:schemeClr val="tx1"/>
                </a:solidFill>
                <a:latin typeface="+mn-lt"/>
                <a:ea typeface="+mn-ea"/>
                <a:cs typeface="+mn-cs"/>
              </a:rPr>
              <a:t> library [51] during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now the question is, where</a:t>
            </a:r>
            <a:r>
              <a:rPr lang="en-US" sz="1200" kern="1200" baseline="0" dirty="0">
                <a:solidFill>
                  <a:schemeClr val="tx1"/>
                </a:solidFill>
                <a:latin typeface="+mn-lt"/>
                <a:ea typeface="+mn-ea"/>
                <a:cs typeface="+mn-cs"/>
              </a:rPr>
              <a:t> exactly the energy is spent in the system?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054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23963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471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can we use PIM for texture tiling? To answer that, here I’m showing you</a:t>
            </a:r>
            <a:r>
              <a:rPr lang="en-US" sz="1200" kern="1200" baseline="0" dirty="0">
                <a:solidFill>
                  <a:schemeClr val="tx1"/>
                </a:solidFill>
                <a:latin typeface="+mn-lt"/>
                <a:ea typeface="+mn-ea"/>
                <a:cs typeface="+mn-cs"/>
              </a:rPr>
              <a:t> a bit more detailed of interactions between CPU and memory during texture tiling. As I said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performs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s where a lot of data movement happens because there is poor data locality during this </a:t>
            </a:r>
            <a:r>
              <a:rPr lang="en-US" sz="1200" kern="1200" baseline="0" dirty="0" err="1">
                <a:solidFill>
                  <a:schemeClr val="tx1"/>
                </a:solidFill>
                <a:latin typeface="+mn-lt"/>
                <a:ea typeface="+mn-ea"/>
                <a:cs typeface="+mn-cs"/>
              </a:rPr>
              <a:t>processn</a:t>
            </a:r>
            <a:r>
              <a:rPr lang="en-US" sz="1200" kern="1200" baseline="0" dirty="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a:solidFill>
                  <a:schemeClr val="tx1"/>
                </a:solidFill>
                <a:latin typeface="+mn-lt"/>
                <a:ea typeface="+mn-ea"/>
                <a:cs typeface="+mn-cs"/>
              </a:rPr>
              <a:t>gpu</a:t>
            </a:r>
            <a:r>
              <a:rPr lang="en-US" sz="1200" kern="1200" baseline="0" dirty="0">
                <a:solidFill>
                  <a:schemeClr val="tx1"/>
                </a:solidFill>
                <a:latin typeface="+mn-lt"/>
                <a:ea typeface="+mn-ea"/>
                <a:cs typeface="+mn-cs"/>
              </a:rPr>
              <a:t> access that. This way, it eliminates a significant </a:t>
            </a:r>
            <a:r>
              <a:rPr lang="en-US" sz="1200" kern="1200" baseline="0" dirty="0" err="1">
                <a:solidFill>
                  <a:schemeClr val="tx1"/>
                </a:solidFill>
                <a:latin typeface="+mn-lt"/>
                <a:ea typeface="+mn-ea"/>
                <a:cs typeface="+mn-cs"/>
              </a:rPr>
              <a:t>porition</a:t>
            </a:r>
            <a:r>
              <a:rPr lang="en-US" sz="1200" kern="1200" baseline="0" dirty="0">
                <a:solidFill>
                  <a:schemeClr val="tx1"/>
                </a:solidFill>
                <a:latin typeface="+mn-lt"/>
                <a:ea typeface="+mn-ea"/>
                <a:cs typeface="+mn-cs"/>
              </a:rPr>
              <a:t> of data movement and it also frees up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to do other important task</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a:t>
            </a:r>
            <a:r>
              <a:rPr lang="en-US" sz="1200" kern="1200" dirty="0" err="1">
                <a:solidFill>
                  <a:schemeClr val="tx1"/>
                </a:solidFill>
                <a:latin typeface="+mn-lt"/>
                <a:ea typeface="+mn-ea"/>
                <a:cs typeface="+mn-cs"/>
              </a:rPr>
              <a:t>whats</a:t>
            </a:r>
            <a:r>
              <a:rPr lang="en-US" sz="1200" kern="1200" dirty="0">
                <a:solidFill>
                  <a:schemeClr val="tx1"/>
                </a:solidFill>
                <a:latin typeface="+mn-lt"/>
                <a:ea typeface="+mn-ea"/>
                <a:cs typeface="+mn-cs"/>
              </a:rPr>
              <a:t> texture</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Tiglin</a:t>
            </a:r>
            <a:r>
              <a:rPr lang="en-US" sz="1200" kern="1200" baseline="0" dirty="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Texture tiling happens 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and before compositing.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generates a rasterized bitmap.</a:t>
            </a:r>
            <a:r>
              <a:rPr lang="en-US" sz="1200" kern="1200" baseline="0" dirty="0">
                <a:solidFill>
                  <a:schemeClr val="tx1"/>
                </a:solidFill>
                <a:latin typeface="+mn-lt"/>
                <a:ea typeface="+mn-ea"/>
                <a:cs typeface="+mn-cs"/>
              </a:rPr>
              <a:t> Then, that bitmap is sent to GPU for compositing. </a:t>
            </a:r>
            <a:r>
              <a:rPr lang="en-US" sz="1200" kern="1200" dirty="0">
                <a:solidFill>
                  <a:schemeClr val="tx1"/>
                </a:solidFill>
                <a:latin typeface="+mn-lt"/>
                <a:ea typeface="+mn-ea"/>
                <a:cs typeface="+mn-cs"/>
              </a:rPr>
              <a:t>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Because of this</a:t>
            </a:r>
            <a:r>
              <a:rPr lang="en-US" sz="1200" kern="1200" baseline="0" dirty="0">
                <a:solidFill>
                  <a:schemeClr val="tx1"/>
                </a:solidFill>
                <a:latin typeface="+mn-lt"/>
                <a:ea typeface="+mn-ea"/>
                <a:cs typeface="+mn-cs"/>
              </a:rPr>
              <a:t> high amount of data movement, </a:t>
            </a:r>
            <a:r>
              <a:rPr lang="en-US" sz="1200" kern="1200" dirty="0">
                <a:solidFill>
                  <a:schemeClr val="tx1"/>
                </a:solidFill>
                <a:latin typeface="+mn-lt"/>
                <a:ea typeface="+mn-ea"/>
                <a:cs typeface="+mn-cs"/>
              </a:rPr>
              <a:t>texture tiling is a good candidate for PIM execution. By moving texture tiling to PIM, we</a:t>
            </a:r>
            <a:r>
              <a:rPr lang="en-US" sz="1200" kern="1200" baseline="0" dirty="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a:solidFill>
                  <a:schemeClr val="tx1"/>
                </a:solidFill>
                <a:latin typeface="+mn-lt"/>
                <a:ea typeface="+mn-ea"/>
                <a:cs typeface="+mn-cs"/>
              </a:rPr>
              <a:t>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we can </a:t>
            </a:r>
            <a:r>
              <a:rPr lang="en-US" sz="1200" kern="1200" dirty="0" err="1">
                <a:solidFill>
                  <a:schemeClr val="tx1"/>
                </a:solidFill>
                <a:latin typeface="+mn-lt"/>
                <a:ea typeface="+mn-ea"/>
                <a:cs typeface="+mn-cs"/>
              </a:rPr>
              <a:t>elimnate</a:t>
            </a:r>
            <a:r>
              <a:rPr lang="en-US" sz="1200" kern="1200" dirty="0">
                <a:solidFill>
                  <a:schemeClr val="tx1"/>
                </a:solidFill>
                <a:latin typeface="+mn-lt"/>
                <a:ea typeface="+mn-ea"/>
                <a:cs typeface="+mn-cs"/>
              </a:rPr>
              <a:t> a significant portion</a:t>
            </a:r>
            <a:r>
              <a:rPr lang="en-US" sz="1200" kern="1200" baseline="0" dirty="0">
                <a:solidFill>
                  <a:schemeClr val="tx1"/>
                </a:solidFill>
                <a:latin typeface="+mn-lt"/>
                <a:ea typeface="+mn-ea"/>
                <a:cs typeface="+mn-cs"/>
              </a:rPr>
              <a:t> of data movement as it happens close to data and avoid moving the texture back and forth between memory and CPU .</a:t>
            </a:r>
            <a:r>
              <a:rPr lang="en-US" sz="1200" kern="1200" dirty="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84514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a:t>
            </a:r>
            <a:r>
              <a:rPr lang="en-US" baseline="0" dirty="0"/>
              <a:t> next question is whether </a:t>
            </a:r>
            <a:r>
              <a:rPr lang="en-US" sz="1200" kern="1200" dirty="0">
                <a:solidFill>
                  <a:schemeClr val="tx1"/>
                </a:solidFill>
                <a:latin typeface="+mn-lt"/>
                <a:ea typeface="+mn-ea"/>
                <a:cs typeface="+mn-cs"/>
              </a:rPr>
              <a:t>texture tiling is feasible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to be implemented using PIM in consumer devices. To answer</a:t>
            </a:r>
            <a:r>
              <a:rPr lang="en-US" sz="1200" kern="1200" baseline="0" dirty="0">
                <a:solidFill>
                  <a:schemeClr val="tx1"/>
                </a:solidFill>
                <a:latin typeface="+mn-lt"/>
                <a:ea typeface="+mn-ea"/>
                <a:cs typeface="+mn-cs"/>
              </a:rPr>
              <a:t> that, we analyze the </a:t>
            </a:r>
            <a:r>
              <a:rPr lang="en-US" sz="1200" kern="1200" baseline="0" dirty="0" err="1">
                <a:solidFill>
                  <a:schemeClr val="tx1"/>
                </a:solidFill>
                <a:latin typeface="+mn-lt"/>
                <a:ea typeface="+mn-ea"/>
                <a:cs typeface="+mn-cs"/>
              </a:rPr>
              <a:t>texutre</a:t>
            </a:r>
            <a:r>
              <a:rPr lang="en-US" sz="1200" kern="1200" baseline="0" dirty="0">
                <a:solidFill>
                  <a:schemeClr val="tx1"/>
                </a:solidFill>
                <a:latin typeface="+mn-lt"/>
                <a:ea typeface="+mn-ea"/>
                <a:cs typeface="+mn-cs"/>
              </a:rPr>
              <a:t> tiling in detail and find that</a:t>
            </a:r>
          </a:p>
          <a:p>
            <a:r>
              <a:rPr lang="en-US" sz="1200" kern="1200" dirty="0">
                <a:solidFill>
                  <a:schemeClr val="tx1"/>
                </a:solidFill>
                <a:latin typeface="+mn-lt"/>
                <a:ea typeface="+mn-ea"/>
                <a:cs typeface="+mn-cs"/>
              </a:rPr>
              <a:t>hat texture tiling requires only simple primitives: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bitwise operations, and simple arithmetic operations (e.g., addition).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a:solidFill>
                  <a:schemeClr val="tx1"/>
                </a:solidFill>
                <a:latin typeface="+mn-lt"/>
                <a:ea typeface="+mn-ea"/>
                <a:cs typeface="+mn-cs"/>
              </a:rPr>
              <a:t>Our analysis </a:t>
            </a:r>
            <a:r>
              <a:rPr lang="en-US" sz="1200" kern="1200" dirty="0" err="1">
                <a:solidFill>
                  <a:schemeClr val="tx1"/>
                </a:solidFill>
                <a:latin typeface="+mn-lt"/>
                <a:ea typeface="+mn-ea"/>
                <a:cs typeface="+mn-cs"/>
              </a:rPr>
              <a:t>hsows</a:t>
            </a:r>
            <a:r>
              <a:rPr lang="en-US" sz="1200" kern="1200" dirty="0">
                <a:solidFill>
                  <a:schemeClr val="tx1"/>
                </a:solidFill>
                <a:latin typeface="+mn-lt"/>
                <a:ea typeface="+mn-ea"/>
                <a:cs typeface="+mn-cs"/>
              </a:rPr>
              <a:t> that each</a:t>
            </a:r>
            <a:r>
              <a:rPr lang="en-US" sz="1200" kern="1200" baseline="0" dirty="0">
                <a:solidFill>
                  <a:schemeClr val="tx1"/>
                </a:solidFill>
                <a:latin typeface="+mn-lt"/>
                <a:ea typeface="+mn-ea"/>
                <a:cs typeface="+mn-cs"/>
              </a:rPr>
              <a:t> of them takes less than 10% of the area available per vault, and as a result, both are </a:t>
            </a:r>
            <a:r>
              <a:rPr lang="en-US" sz="1200" kern="1200" dirty="0">
                <a:solidFill>
                  <a:schemeClr val="tx1"/>
                </a:solidFill>
                <a:latin typeface="+mn-lt"/>
                <a:ea typeface="+mn-ea"/>
                <a:cs typeface="+mn-cs"/>
              </a:rPr>
              <a:t>feasible to implement in a consumer device with 3D-stacked memory</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we explained before our PIM core is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Our PIM accelerator for texture tiling consists of multiple in-memory tiling units. </a:t>
            </a:r>
          </a:p>
          <a:p>
            <a:r>
              <a:rPr lang="en-US" sz="1200" kern="1200" dirty="0">
                <a:solidFill>
                  <a:schemeClr val="tx1"/>
                </a:solidFill>
                <a:latin typeface="+mn-lt"/>
                <a:ea typeface="+mn-ea"/>
                <a:cs typeface="+mn-cs"/>
              </a:rPr>
              <a:t>Each in-memory tiling unit consists of only a simple ALU, and operates on a single 4 </a:t>
            </a:r>
            <a:r>
              <a:rPr lang="en-US" sz="1200" kern="1200" dirty="0" err="1">
                <a:solidFill>
                  <a:schemeClr val="tx1"/>
                </a:solidFill>
                <a:latin typeface="+mn-lt"/>
                <a:ea typeface="+mn-ea"/>
                <a:cs typeface="+mn-cs"/>
              </a:rPr>
              <a:t>kB</a:t>
            </a:r>
            <a:r>
              <a:rPr lang="en-US" sz="1200" kern="1200" dirty="0">
                <a:solidFill>
                  <a:schemeClr val="tx1"/>
                </a:solidFill>
                <a:latin typeface="+mn-lt"/>
                <a:ea typeface="+mn-ea"/>
                <a:cs typeface="+mn-cs"/>
              </a:rPr>
              <a:t> tile. </a:t>
            </a:r>
          </a:p>
          <a:p>
            <a:r>
              <a:rPr lang="en-US" sz="1200" kern="1200" dirty="0">
                <a:solidFill>
                  <a:schemeClr val="tx1"/>
                </a:solidFill>
                <a:latin typeface="+mn-lt"/>
                <a:ea typeface="+mn-ea"/>
                <a:cs typeface="+mn-cs"/>
              </a:rPr>
              <a:t>We empirically decide to use four in-memory tiling units in each PIM accelerator</a:t>
            </a:r>
          </a:p>
          <a:p>
            <a:endParaRPr lang="en-US" dirty="0"/>
          </a:p>
          <a:p>
            <a:r>
              <a:rPr lang="en-US" sz="1200" kern="1200" dirty="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61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did the same analysis for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Because of lack of time, I will talk about the key points here.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Majority</a:t>
            </a:r>
            <a:r>
              <a:rPr lang="en-US" sz="1200" kern="1200" baseline="0" dirty="0">
                <a:solidFill>
                  <a:schemeClr val="tx1"/>
                </a:solidFill>
                <a:latin typeface="+mn-lt"/>
                <a:ea typeface="+mn-ea"/>
                <a:cs typeface="+mn-cs"/>
              </a:rPr>
              <a:t> come from </a:t>
            </a:r>
            <a:r>
              <a:rPr lang="en-US" sz="1200" kern="1200" dirty="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function</a:t>
            </a:r>
            <a:r>
              <a:rPr lang="en-US" sz="1200" kern="1200" baseline="0" dirty="0">
                <a:solidFill>
                  <a:schemeClr val="tx1"/>
                </a:solidFill>
                <a:effectLst/>
                <a:latin typeface="+mn-lt"/>
                <a:ea typeface="+mn-ea"/>
                <a:cs typeface="+mn-cs"/>
              </a:rPr>
              <a:t> itself require simple computations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39666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here I just want to wrap up our analysis for page scrolling.</a:t>
            </a:r>
            <a:r>
              <a:rPr lang="en-US" sz="1200" kern="1200" baseline="0" dirty="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a:solidFill>
                  <a:schemeClr val="tx1"/>
                </a:solidFill>
                <a:latin typeface="+mn-lt"/>
                <a:ea typeface="+mn-ea"/>
                <a:cs typeface="+mn-cs"/>
              </a:rPr>
              <a:t>benfti</a:t>
            </a:r>
            <a:r>
              <a:rPr lang="en-US" sz="1200" kern="1200" baseline="0" dirty="0">
                <a:solidFill>
                  <a:schemeClr val="tx1"/>
                </a:solidFill>
                <a:latin typeface="+mn-lt"/>
                <a:ea typeface="+mn-ea"/>
                <a:cs typeface="+mn-cs"/>
              </a:rPr>
              <a:t> from PIM execution. We also find that both functions are simple enough that can be </a:t>
            </a:r>
            <a:r>
              <a:rPr lang="en-US" sz="1200" kern="1200" baseline="0" dirty="0" err="1">
                <a:solidFill>
                  <a:schemeClr val="tx1"/>
                </a:solidFill>
                <a:latin typeface="+mn-lt"/>
                <a:ea typeface="+mn-ea"/>
                <a:cs typeface="+mn-cs"/>
              </a:rPr>
              <a:t>impelemented</a:t>
            </a:r>
            <a:r>
              <a:rPr lang="en-US" sz="1200" kern="1200" baseline="0" dirty="0">
                <a:solidFill>
                  <a:schemeClr val="tx1"/>
                </a:solidFill>
                <a:latin typeface="+mn-lt"/>
                <a:ea typeface="+mn-ea"/>
                <a:cs typeface="+mn-cs"/>
              </a:rPr>
              <a:t> at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logic</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6477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34747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863027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7648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03318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we want to see if we</a:t>
            </a:r>
            <a:r>
              <a:rPr lang="en-US" sz="1200" kern="1200" baseline="0" dirty="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a:solidFill>
                  <a:schemeClr val="tx1"/>
                </a:solidFill>
                <a:latin typeface="+mn-lt"/>
                <a:ea typeface="+mn-ea"/>
                <a:cs typeface="+mn-cs"/>
              </a:rPr>
              <a:t>it first read the inactive page data, compress the data ( 2 ), and write the compressed data to ZRAM. This incur a lot</a:t>
            </a:r>
            <a:r>
              <a:rPr lang="en-US" sz="1200" kern="1200" baseline="0" dirty="0">
                <a:solidFill>
                  <a:schemeClr val="tx1"/>
                </a:solidFill>
                <a:latin typeface="+mn-lt"/>
                <a:ea typeface="+mn-ea"/>
                <a:cs typeface="+mn-cs"/>
              </a:rPr>
              <a:t> of overhead. This operation </a:t>
            </a:r>
            <a:r>
              <a:rPr lang="en-US" sz="1200" kern="1200" dirty="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Our analysis shows that the compression algorithm</a:t>
            </a:r>
            <a:r>
              <a:rPr lang="en-US" sz="1200" kern="1200" baseline="0" dirty="0">
                <a:solidFill>
                  <a:schemeClr val="tx1"/>
                </a:solidFill>
                <a:latin typeface="+mn-lt"/>
                <a:ea typeface="+mn-ea"/>
                <a:cs typeface="+mn-cs"/>
              </a:rPr>
              <a:t> used by chrome is simple enough that both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  and </a:t>
            </a:r>
            <a:r>
              <a:rPr lang="mr-IN" sz="1200" kern="1200" baseline="0" dirty="0">
                <a:solidFill>
                  <a:schemeClr val="tx1"/>
                </a:solidFill>
                <a:latin typeface="+mn-lt"/>
                <a:ea typeface="+mn-ea"/>
                <a:cs typeface="+mn-cs"/>
              </a:rPr>
              <a:t>…</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on</a:t>
            </a:r>
            <a:r>
              <a:rPr lang="en-US" sz="1200" kern="1200" baseline="0" dirty="0">
                <a:solidFill>
                  <a:schemeClr val="tx1"/>
                </a:solidFill>
                <a:latin typeface="+mn-lt"/>
                <a:ea typeface="+mn-ea"/>
                <a:cs typeface="+mn-cs"/>
              </a:rPr>
              <a:t> the right </a:t>
            </a:r>
            <a:r>
              <a:rPr lang="en-US" sz="1200" kern="1200" dirty="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876141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2446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3530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67693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112857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5335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05733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750954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also analyze video play back and video capture. We take a look at energy consumption when vp9 decider is </a:t>
            </a:r>
            <a:r>
              <a:rPr lang="en-US" sz="1200" kern="1200" dirty="0" err="1">
                <a:solidFill>
                  <a:schemeClr val="tx1"/>
                </a:solidFill>
                <a:latin typeface="+mn-lt"/>
                <a:ea typeface="+mn-ea"/>
                <a:cs typeface="+mn-cs"/>
              </a:rPr>
              <a:t>yaed</a:t>
            </a:r>
            <a:r>
              <a:rPr lang="en-US" sz="1200" kern="1200" dirty="0">
                <a:solidFill>
                  <a:schemeClr val="tx1"/>
                </a:solidFill>
                <a:latin typeface="+mn-lt"/>
                <a:ea typeface="+mn-ea"/>
                <a:cs typeface="+mn-cs"/>
              </a:rPr>
              <a:t> to playback a </a:t>
            </a:r>
            <a:r>
              <a:rPr lang="en-US" sz="1200" kern="1200" dirty="0" err="1">
                <a:solidFill>
                  <a:schemeClr val="tx1"/>
                </a:solidFill>
                <a:latin typeface="+mn-lt"/>
                <a:ea typeface="+mn-ea"/>
                <a:cs typeface="+mn-cs"/>
              </a:rPr>
              <a:t>netflix</a:t>
            </a:r>
            <a:r>
              <a:rPr lang="en-US" sz="1200" kern="1200" dirty="0">
                <a:solidFill>
                  <a:schemeClr val="tx1"/>
                </a:solidFill>
                <a:latin typeface="+mn-lt"/>
                <a:ea typeface="+mn-ea"/>
                <a:cs typeface="+mn-cs"/>
              </a:rPr>
              <a:t> film, and when vp9 </a:t>
            </a:r>
            <a:r>
              <a:rPr lang="en-US" sz="1200" kern="1200" dirty="0" err="1">
                <a:solidFill>
                  <a:schemeClr val="tx1"/>
                </a:solidFill>
                <a:latin typeface="+mn-lt"/>
                <a:ea typeface="+mn-ea"/>
                <a:cs typeface="+mn-cs"/>
              </a:rPr>
              <a:t>wncoder</a:t>
            </a:r>
            <a:r>
              <a:rPr lang="en-US" sz="1200" kern="1200" dirty="0">
                <a:solidFill>
                  <a:schemeClr val="tx1"/>
                </a:solidFill>
                <a:latin typeface="+mn-lt"/>
                <a:ea typeface="+mn-ea"/>
                <a:cs typeface="+mn-cs"/>
              </a:rPr>
              <a:t> is used to do real-time encoding of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for both of these workloads data </a:t>
            </a:r>
            <a:r>
              <a:rPr lang="en-US" sz="1200" kern="1200" dirty="0" err="1">
                <a:solidFill>
                  <a:schemeClr val="tx1"/>
                </a:solidFill>
                <a:latin typeface="+mn-lt"/>
                <a:ea typeface="+mn-ea"/>
                <a:cs typeface="+mn-cs"/>
              </a:rPr>
              <a:t>movemwnt</a:t>
            </a:r>
            <a:r>
              <a:rPr lang="en-US" sz="1200" kern="1200" dirty="0">
                <a:solidFill>
                  <a:schemeClr val="tx1"/>
                </a:solidFill>
                <a:latin typeface="+mn-lt"/>
                <a:ea typeface="+mn-ea"/>
                <a:cs typeface="+mn-cs"/>
              </a:rPr>
              <a:t> is a major contributor to the total system </a:t>
            </a:r>
            <a:r>
              <a:rPr lang="en-US" sz="1200" kern="1200" dirty="0" err="1">
                <a:solidFill>
                  <a:schemeClr val="tx1"/>
                </a:solidFill>
                <a:latin typeface="+mn-lt"/>
                <a:ea typeface="+mn-ea"/>
                <a:cs typeface="+mn-cs"/>
              </a:rPr>
              <a:t>enery</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we dog deeper we find that they are simple functions in decoding and encoding pipeline that generate the majority of </a:t>
            </a:r>
            <a:r>
              <a:rPr lang="en-US" sz="1200" kern="1200" dirty="0" err="1">
                <a:solidFill>
                  <a:schemeClr val="tx1"/>
                </a:solidFill>
                <a:latin typeface="+mn-lt"/>
                <a:ea typeface="+mn-ea"/>
                <a:cs typeface="+mn-cs"/>
              </a:rPr>
              <a:t>dara</a:t>
            </a:r>
            <a:r>
              <a:rPr lang="en-US" sz="1200" kern="1200" dirty="0">
                <a:solidFill>
                  <a:schemeClr val="tx1"/>
                </a:solidFill>
                <a:latin typeface="+mn-lt"/>
                <a:ea typeface="+mn-ea"/>
                <a:cs typeface="+mn-cs"/>
              </a:rPr>
              <a:t> movement.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Please refer to the paper for more detail.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016276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5432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2994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158424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866466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395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3620706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93071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47445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1456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6/2/19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6/2/19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6/2/19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6/2/19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6/2/19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6/2/19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6/2/19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6/2/19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6/2/19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6/2/19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6/2/19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71407045"/>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2425242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5928893"/>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7854606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0486750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24486079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993239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0711914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18541724"/>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1793680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73812644"/>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466927301"/>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812363991"/>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500295798"/>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408687752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261425916"/>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784227593"/>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028814445"/>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912173657"/>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69747416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902836092"/>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8276830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51690250"/>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86953997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1456521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35628655"/>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958660175"/>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1231738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44660678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295294"/>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787514320"/>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3176476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1823571"/>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4602706"/>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883761"/>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291794627"/>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4010169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31162032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3933167082"/>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2298148198"/>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1963254456"/>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93955410"/>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61373973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298571985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154931789"/>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79323263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56428207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120904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253497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916374"/>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680852"/>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86413"/>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004194"/>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934888"/>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29747"/>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584269"/>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855473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167129"/>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994517033"/>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049113783"/>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970954628"/>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70582348"/>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414982351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686027824"/>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816720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365355724"/>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065166365"/>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52618634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085294543"/>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420521870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2749731647"/>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184002379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03110923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872419776"/>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1900965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3040545814"/>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610872073"/>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3473153134"/>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160322949"/>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136382453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8999683"/>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51294118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7.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7.xml"/><Relationship Id="rId13" Type="http://schemas.openxmlformats.org/officeDocument/2006/relationships/image" Target="../media/image1.png"/><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theme" Target="../theme/theme68.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52.xml"/><Relationship Id="rId1" Type="http://schemas.openxmlformats.org/officeDocument/2006/relationships/slideLayout" Target="../slideLayouts/slideLayout75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0.xml"/><Relationship Id="rId3" Type="http://schemas.openxmlformats.org/officeDocument/2006/relationships/slideLayout" Target="../slideLayouts/slideLayout755.xml"/><Relationship Id="rId7" Type="http://schemas.openxmlformats.org/officeDocument/2006/relationships/slideLayout" Target="../slideLayouts/slideLayout759.xml"/><Relationship Id="rId12" Type="http://schemas.openxmlformats.org/officeDocument/2006/relationships/theme" Target="../theme/theme70.xml"/><Relationship Id="rId2" Type="http://schemas.openxmlformats.org/officeDocument/2006/relationships/slideLayout" Target="../slideLayouts/slideLayout754.xml"/><Relationship Id="rId1" Type="http://schemas.openxmlformats.org/officeDocument/2006/relationships/slideLayout" Target="../slideLayouts/slideLayout753.xml"/><Relationship Id="rId6" Type="http://schemas.openxmlformats.org/officeDocument/2006/relationships/slideLayout" Target="../slideLayouts/slideLayout758.xml"/><Relationship Id="rId11" Type="http://schemas.openxmlformats.org/officeDocument/2006/relationships/slideLayout" Target="../slideLayouts/slideLayout763.xml"/><Relationship Id="rId5" Type="http://schemas.openxmlformats.org/officeDocument/2006/relationships/slideLayout" Target="../slideLayouts/slideLayout757.xml"/><Relationship Id="rId10" Type="http://schemas.openxmlformats.org/officeDocument/2006/relationships/slideLayout" Target="../slideLayouts/slideLayout762.xml"/><Relationship Id="rId4" Type="http://schemas.openxmlformats.org/officeDocument/2006/relationships/slideLayout" Target="../slideLayouts/slideLayout756.xml"/><Relationship Id="rId9" Type="http://schemas.openxmlformats.org/officeDocument/2006/relationships/slideLayout" Target="../slideLayouts/slideLayout761.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theme" Target="../theme/theme72.xml"/><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slideLayout" Target="../slideLayouts/slideLayout786.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4.xml"/><Relationship Id="rId13" Type="http://schemas.openxmlformats.org/officeDocument/2006/relationships/theme" Target="../theme/theme73.xml"/><Relationship Id="rId3" Type="http://schemas.openxmlformats.org/officeDocument/2006/relationships/slideLayout" Target="../slideLayouts/slideLayout789.xml"/><Relationship Id="rId7" Type="http://schemas.openxmlformats.org/officeDocument/2006/relationships/slideLayout" Target="../slideLayouts/slideLayout793.xml"/><Relationship Id="rId12" Type="http://schemas.openxmlformats.org/officeDocument/2006/relationships/slideLayout" Target="../slideLayouts/slideLayout798.xml"/><Relationship Id="rId2" Type="http://schemas.openxmlformats.org/officeDocument/2006/relationships/slideLayout" Target="../slideLayouts/slideLayout788.xml"/><Relationship Id="rId1" Type="http://schemas.openxmlformats.org/officeDocument/2006/relationships/slideLayout" Target="../slideLayouts/slideLayout787.xml"/><Relationship Id="rId6" Type="http://schemas.openxmlformats.org/officeDocument/2006/relationships/slideLayout" Target="../slideLayouts/slideLayout792.xml"/><Relationship Id="rId11" Type="http://schemas.openxmlformats.org/officeDocument/2006/relationships/slideLayout" Target="../slideLayouts/slideLayout797.xml"/><Relationship Id="rId5" Type="http://schemas.openxmlformats.org/officeDocument/2006/relationships/slideLayout" Target="../slideLayouts/slideLayout791.xml"/><Relationship Id="rId10" Type="http://schemas.openxmlformats.org/officeDocument/2006/relationships/slideLayout" Target="../slideLayouts/slideLayout796.xml"/><Relationship Id="rId4" Type="http://schemas.openxmlformats.org/officeDocument/2006/relationships/slideLayout" Target="../slideLayouts/slideLayout790.xml"/><Relationship Id="rId9" Type="http://schemas.openxmlformats.org/officeDocument/2006/relationships/slideLayout" Target="../slideLayouts/slideLayout7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6/2/19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887011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61937265"/>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 id="214748830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09322442"/>
      </p:ext>
    </p:extLst>
  </p:cSld>
  <p:clrMap bg1="lt1" tx1="dk1" bg2="lt2" tx2="dk2" accent1="accent1" accent2="accent2" accent3="accent3" accent4="accent4" accent5="accent5" accent6="accent6" hlink="hlink" folHlink="folHlink"/>
  <p:sldLayoutIdLst>
    <p:sldLayoutId id="2147488303" r:id="rId1"/>
    <p:sldLayoutId id="2147488304" r:id="rId2"/>
    <p:sldLayoutId id="2147488305" r:id="rId3"/>
    <p:sldLayoutId id="2147488306" r:id="rId4"/>
    <p:sldLayoutId id="2147488307" r:id="rId5"/>
    <p:sldLayoutId id="2147488308" r:id="rId6"/>
    <p:sldLayoutId id="2147488309" r:id="rId7"/>
    <p:sldLayoutId id="2147488310" r:id="rId8"/>
    <p:sldLayoutId id="2147488311" r:id="rId9"/>
    <p:sldLayoutId id="2147488312" r:id="rId10"/>
    <p:sldLayoutId id="214748831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0450921"/>
      </p:ext>
    </p:extLst>
  </p:cSld>
  <p:clrMap bg1="lt1" tx1="dk1" bg2="lt2" tx2="dk2" accent1="accent1" accent2="accent2" accent3="accent3" accent4="accent4" accent5="accent5" accent6="accent6" hlink="hlink" folHlink="folHlink"/>
  <p:sldLayoutIdLst>
    <p:sldLayoutId id="2147488315" r:id="rId1"/>
    <p:sldLayoutId id="21474883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36718261"/>
      </p:ext>
    </p:extLst>
  </p:cSld>
  <p:clrMap bg1="lt1" tx1="dk1" bg2="lt2" tx2="dk2" accent1="accent1" accent2="accent2" accent3="accent3" accent4="accent4" accent5="accent5" accent6="accent6" hlink="hlink" folHlink="folHlink"/>
  <p:sldLayoutIdLst>
    <p:sldLayoutId id="2147488318" r:id="rId1"/>
    <p:sldLayoutId id="2147488319" r:id="rId2"/>
    <p:sldLayoutId id="2147488320" r:id="rId3"/>
    <p:sldLayoutId id="2147488321" r:id="rId4"/>
    <p:sldLayoutId id="2147488322" r:id="rId5"/>
    <p:sldLayoutId id="2147488323" r:id="rId6"/>
    <p:sldLayoutId id="2147488324" r:id="rId7"/>
    <p:sldLayoutId id="2147488325" r:id="rId8"/>
    <p:sldLayoutId id="2147488326" r:id="rId9"/>
    <p:sldLayoutId id="2147488327" r:id="rId10"/>
    <p:sldLayoutId id="214748832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922665994"/>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333070442"/>
      </p:ext>
    </p:extLst>
  </p:cSld>
  <p:clrMap bg1="lt1" tx1="dk1" bg2="lt2" tx2="dk2" accent1="accent1" accent2="accent2" accent3="accent3" accent4="accent4" accent5="accent5" accent6="accent6" hlink="hlink" folHlink="folHlink"/>
  <p:sldLayoutIdLst>
    <p:sldLayoutId id="2147488342" r:id="rId1"/>
    <p:sldLayoutId id="2147488343" r:id="rId2"/>
    <p:sldLayoutId id="2147488344" r:id="rId3"/>
    <p:sldLayoutId id="2147488345" r:id="rId4"/>
    <p:sldLayoutId id="2147488346" r:id="rId5"/>
    <p:sldLayoutId id="2147488347" r:id="rId6"/>
    <p:sldLayoutId id="2147488348" r:id="rId7"/>
    <p:sldLayoutId id="2147488349" r:id="rId8"/>
    <p:sldLayoutId id="2147488350" r:id="rId9"/>
    <p:sldLayoutId id="2147488351" r:id="rId10"/>
    <p:sldLayoutId id="2147488352" r:id="rId11"/>
    <p:sldLayoutId id="214748835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153831446"/>
      </p:ext>
    </p:extLst>
  </p:cSld>
  <p:clrMap bg1="lt1" tx1="dk1" bg2="lt2" tx2="dk2" accent1="accent1" accent2="accent2" accent3="accent3" accent4="accent4" accent5="accent5" accent6="accent6" hlink="hlink" folHlink="folHlink"/>
  <p:sldLayoutIdLst>
    <p:sldLayoutId id="2147488355" r:id="rId1"/>
    <p:sldLayoutId id="2147488356" r:id="rId2"/>
    <p:sldLayoutId id="2147488357" r:id="rId3"/>
    <p:sldLayoutId id="2147488358" r:id="rId4"/>
    <p:sldLayoutId id="2147488359" r:id="rId5"/>
    <p:sldLayoutId id="2147488360" r:id="rId6"/>
    <p:sldLayoutId id="2147488361" r:id="rId7"/>
    <p:sldLayoutId id="2147488362" r:id="rId8"/>
    <p:sldLayoutId id="2147488363" r:id="rId9"/>
    <p:sldLayoutId id="2147488364" r:id="rId10"/>
    <p:sldLayoutId id="2147488365" r:id="rId11"/>
    <p:sldLayoutId id="214748836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9.xml"/><Relationship Id="rId5" Type="http://schemas.openxmlformats.org/officeDocument/2006/relationships/image" Target="../media/image10.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74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tiff"/><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34.emf"/><Relationship Id="rId2" Type="http://schemas.openxmlformats.org/officeDocument/2006/relationships/slideLayout" Target="../slideLayouts/slideLayout62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8.png"/><Relationship Id="rId1" Type="http://schemas.openxmlformats.org/officeDocument/2006/relationships/slideLayout" Target="../slideLayouts/slideLayout260.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4.emf"/><Relationship Id="rId2" Type="http://schemas.openxmlformats.org/officeDocument/2006/relationships/slideLayout" Target="../slideLayouts/slideLayout621.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37.jpeg"/><Relationship Id="rId10" Type="http://schemas.openxmlformats.org/officeDocument/2006/relationships/image" Target="../media/image39.jpeg"/><Relationship Id="rId4" Type="http://schemas.openxmlformats.org/officeDocument/2006/relationships/image" Target="../media/image36.png"/><Relationship Id="rId9" Type="http://schemas.openxmlformats.org/officeDocument/2006/relationships/image" Target="../media/image3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627.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7.xml"/></Relationships>
</file>

<file path=ppt/slides/_rels/slide2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2.xml"/><Relationship Id="rId1" Type="http://schemas.openxmlformats.org/officeDocument/2006/relationships/slideLayout" Target="../slideLayouts/slideLayout627.xml"/><Relationship Id="rId5" Type="http://schemas.openxmlformats.org/officeDocument/2006/relationships/hyperlink" Target="http://mrfast.sourceforge.net/" TargetMode="External"/><Relationship Id="rId4" Type="http://schemas.openxmlformats.org/officeDocument/2006/relationships/image" Target="../media/image43.tiff"/></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hyperlink" Target="http://mrfast.sourceforge.net/" TargetMode="External"/><Relationship Id="rId1" Type="http://schemas.openxmlformats.org/officeDocument/2006/relationships/slideLayout" Target="../slideLayouts/slideLayout627.xml"/></Relationships>
</file>

<file path=ppt/slides/_rels/slide24.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45.tiff"/><Relationship Id="rId1" Type="http://schemas.openxmlformats.org/officeDocument/2006/relationships/slideLayout" Target="../slideLayouts/slideLayout62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21.xml"/><Relationship Id="rId1" Type="http://schemas.openxmlformats.org/officeDocument/2006/relationships/vmlDrawing" Target="../drawings/vmlDrawing3.vml"/><Relationship Id="rId6" Type="http://schemas.openxmlformats.org/officeDocument/2006/relationships/image" Target="../media/image47.jpeg"/><Relationship Id="rId5" Type="http://schemas.openxmlformats.org/officeDocument/2006/relationships/image" Target="../media/image46.emf"/><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8.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9.emf"/><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https://arxiv.org/pdf/1711.01177.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acbb-workshop.github.io/" TargetMode="External"/><Relationship Id="rId2" Type="http://schemas.openxmlformats.org/officeDocument/2006/relationships/hyperlink" Target="https://people.inf.ethz.ch/omutlu/pub/onur-AcceleratingGenomeAnalysis-AACBB-Keynote-Feb-16-2019-FINAL.pptx"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hyperlink" Target="https://www.youtube.com/watch?v=hPnSmfwu2-A" TargetMode="External"/><Relationship Id="rId4" Type="http://schemas.openxmlformats.org/officeDocument/2006/relationships/hyperlink" Target="https://people.inf.ethz.ch/omutlu/pub/onur-AcceleratingGenomeAnalysis-AACBB-Keynote-Feb-16-2019-FINAL.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7.png"/><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7.xml"/></Relationships>
</file>

<file path=ppt/slides/_rels/slide4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34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71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71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8.tif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149.xml"/></Relationships>
</file>

<file path=ppt/slides/_rels/slide6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49.xml"/></Relationships>
</file>

<file path=ppt/slides/_rels/slide6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49.xml"/></Relationships>
</file>

<file path=ppt/slides/_rels/slide6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49.xml"/></Relationships>
</file>

<file path=ppt/slides/_rels/slide6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14.xml"/></Relationships>
</file>

<file path=ppt/slides/_rels/slide6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14.xml"/></Relationships>
</file>

<file path=ppt/slides/_rels/slide67.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7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9.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14.xml"/></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7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14.xml"/></Relationships>
</file>

<file path=ppt/slides/_rels/slide7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1.xml"/><Relationship Id="rId1" Type="http://schemas.openxmlformats.org/officeDocument/2006/relationships/slideLayout" Target="../slideLayouts/slideLayout425.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3.xml"/><Relationship Id="rId1" Type="http://schemas.openxmlformats.org/officeDocument/2006/relationships/slideLayout" Target="../slideLayouts/slideLayout436.xml"/><Relationship Id="rId4" Type="http://schemas.openxmlformats.org/officeDocument/2006/relationships/image" Target="../media/image89.jpg"/></Relationships>
</file>

<file path=ppt/slides/_rels/slide7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4.xml"/><Relationship Id="rId1" Type="http://schemas.openxmlformats.org/officeDocument/2006/relationships/slideLayout" Target="../slideLayouts/slideLayout436.xml"/><Relationship Id="rId4" Type="http://schemas.openxmlformats.org/officeDocument/2006/relationships/image" Target="../media/image89.jpg"/></Relationships>
</file>

<file path=ppt/slides/_rels/slide8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5.xml"/><Relationship Id="rId1" Type="http://schemas.openxmlformats.org/officeDocument/2006/relationships/slideLayout" Target="../slideLayouts/slideLayout436.xml"/><Relationship Id="rId4" Type="http://schemas.openxmlformats.org/officeDocument/2006/relationships/image" Target="../media/image89.jpg"/></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90.jpeg"/><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90.jpeg"/><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90.jpeg"/><Relationship Id="rId4" Type="http://schemas.microsoft.com/office/2007/relationships/hdphoto" Target="../media/hdphoto1.wdp"/></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90.jpeg"/><Relationship Id="rId4" Type="http://schemas.microsoft.com/office/2007/relationships/hdphoto" Target="../media/hdphoto1.wdp"/></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90.jpeg"/><Relationship Id="rId4" Type="http://schemas.microsoft.com/office/2007/relationships/hdphoto" Target="../media/hdphoto1.wdp"/></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36.xml"/></Relationships>
</file>

<file path=ppt/slides/_rels/slide8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93.png"/></Relationships>
</file>

<file path=ppt/slides/_rels/slide8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2.xml"/><Relationship Id="rId1" Type="http://schemas.openxmlformats.org/officeDocument/2006/relationships/slideLayout" Target="../slideLayouts/slideLayout260.xml"/><Relationship Id="rId4" Type="http://schemas.openxmlformats.org/officeDocument/2006/relationships/image" Target="../media/image95.png"/></Relationships>
</file>

<file path=ppt/slides/_rels/slide9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260.xml"/><Relationship Id="rId5" Type="http://schemas.openxmlformats.org/officeDocument/2006/relationships/image" Target="../media/image96.png"/><Relationship Id="rId4" Type="http://schemas.openxmlformats.org/officeDocument/2006/relationships/image" Target="../media/image95.png"/></Relationships>
</file>

<file path=ppt/slides/_rels/slide9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9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649.xml"/></Relationships>
</file>

<file path=ppt/slides/_rels/slide9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49.xml"/></Relationships>
</file>

<file path=ppt/slides/_rels/slide9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49.xml"/><Relationship Id="rId4" Type="http://schemas.openxmlformats.org/officeDocument/2006/relationships/image" Target="../media/image105.png"/></Relationships>
</file>

<file path=ppt/slides/_rels/slide9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60.xml"/></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3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8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102.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9.jpg"/><Relationship Id="rId1" Type="http://schemas.openxmlformats.org/officeDocument/2006/relationships/slideLayout" Target="../slideLayouts/slideLayout284.xml"/></Relationships>
</file>

<file path=ppt/slides/_rels/slide103.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10.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1.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s>
</file>

<file path=ppt/slides/_rels/slide10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10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10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60.xml"/></Relationships>
</file>

<file path=ppt/slides/_rels/slide109.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14.jpeg"/><Relationship Id="rId1" Type="http://schemas.openxmlformats.org/officeDocument/2006/relationships/slideLayout" Target="../slideLayouts/slideLayout260.xml"/><Relationship Id="rId4" Type="http://schemas.openxmlformats.org/officeDocument/2006/relationships/image" Target="../media/image11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1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71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1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tiff"/><Relationship Id="rId2" Type="http://schemas.openxmlformats.org/officeDocument/2006/relationships/image" Target="../media/image118.png"/><Relationship Id="rId1" Type="http://schemas.openxmlformats.org/officeDocument/2006/relationships/slideLayout" Target="../slideLayouts/slideLayout260.xml"/></Relationships>
</file>

<file path=ppt/slides/_rels/slide1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8.png"/><Relationship Id="rId1" Type="http://schemas.openxmlformats.org/officeDocument/2006/relationships/slideLayout" Target="../slideLayouts/slideLayout260.xml"/><Relationship Id="rId6" Type="http://schemas.openxmlformats.org/officeDocument/2006/relationships/image" Target="../media/image119.tiff"/><Relationship Id="rId5" Type="http://schemas.openxmlformats.org/officeDocument/2006/relationships/image" Target="../media/image12.jpeg"/><Relationship Id="rId4" Type="http://schemas.openxmlformats.org/officeDocument/2006/relationships/image" Target="../media/image16.png"/></Relationships>
</file>

<file path=ppt/slides/_rels/slide12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60.xml"/></Relationships>
</file>

<file path=ppt/slides/_rels/slide12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60.xml"/></Relationships>
</file>

<file path=ppt/slides/_rels/slide12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121.tiff"/><Relationship Id="rId4" Type="http://schemas.openxmlformats.org/officeDocument/2006/relationships/hyperlink" Target="https://people.inf.ethz.ch/omutlu/pub/mutlu_hpca03_talk.pdf" TargetMode="External"/></Relationships>
</file>

<file path=ppt/slides/_rels/slide126.xml.rels><?xml version="1.0" encoding="UTF-8" standalone="yes"?>
<Relationships xmlns="http://schemas.openxmlformats.org/package/2006/relationships"><Relationship Id="rId2" Type="http://schemas.openxmlformats.org/officeDocument/2006/relationships/image" Target="../media/image122.tiff"/><Relationship Id="rId1" Type="http://schemas.openxmlformats.org/officeDocument/2006/relationships/slideLayout" Target="../slideLayouts/slideLayout260.xml"/></Relationships>
</file>

<file path=ppt/slides/_rels/slide127.xml.rels><?xml version="1.0" encoding="UTF-8" standalone="yes"?>
<Relationships xmlns="http://schemas.openxmlformats.org/package/2006/relationships"><Relationship Id="rId2" Type="http://schemas.openxmlformats.org/officeDocument/2006/relationships/image" Target="../media/image123.tiff"/><Relationship Id="rId1" Type="http://schemas.openxmlformats.org/officeDocument/2006/relationships/slideLayout" Target="../slideLayouts/slideLayout26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7.png"/><Relationship Id="rId1" Type="http://schemas.openxmlformats.org/officeDocument/2006/relationships/slideLayout" Target="../slideLayouts/slideLayout260.xml"/></Relationships>
</file>

<file path=ppt/slides/_rels/slide13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25.tif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68.tiff"/></Relationships>
</file>

<file path=ppt/slides/_rels/slide13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491.xml"/><Relationship Id="rId4" Type="http://schemas.openxmlformats.org/officeDocument/2006/relationships/image" Target="../media/image12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40.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58.xml"/></Relationships>
</file>

<file path=ppt/slides/_rels/slide14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47.xml"/></Relationships>
</file>

<file path=ppt/slides/_rels/slide14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3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4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www.ewh.ieee.org/soc/eds/imw/" TargetMode="External"/><Relationship Id="rId7" Type="http://schemas.openxmlformats.org/officeDocument/2006/relationships/image" Target="../media/image131.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 Id="rId9" Type="http://schemas.openxmlformats.org/officeDocument/2006/relationships/image" Target="../media/image133.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58.xml"/></Relationships>
</file>

<file path=ppt/slides/_rels/slide152.xml.rels><?xml version="1.0" encoding="UTF-8" standalone="yes"?>
<Relationships xmlns="http://schemas.openxmlformats.org/package/2006/relationships"><Relationship Id="rId2" Type="http://schemas.openxmlformats.org/officeDocument/2006/relationships/image" Target="../media/image135.tiff"/><Relationship Id="rId1" Type="http://schemas.openxmlformats.org/officeDocument/2006/relationships/slideLayout" Target="../slideLayouts/slideLayout358.xml"/></Relationships>
</file>

<file path=ppt/slides/_rels/slide153.xml.rels><?xml version="1.0" encoding="UTF-8" standalone="yes"?>
<Relationships xmlns="http://schemas.openxmlformats.org/package/2006/relationships"><Relationship Id="rId2" Type="http://schemas.openxmlformats.org/officeDocument/2006/relationships/image" Target="../media/image136.tiff"/><Relationship Id="rId1" Type="http://schemas.openxmlformats.org/officeDocument/2006/relationships/slideLayout" Target="../slideLayouts/slideLayout358.xml"/></Relationships>
</file>

<file path=ppt/slides/_rels/slide15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69.xml"/></Relationships>
</file>

<file path=ppt/slides/_rels/slide155.xml.rels><?xml version="1.0" encoding="UTF-8" standalone="yes"?>
<Relationships xmlns="http://schemas.openxmlformats.org/package/2006/relationships"><Relationship Id="rId2" Type="http://schemas.openxmlformats.org/officeDocument/2006/relationships/image" Target="../media/image137.tiff"/><Relationship Id="rId1" Type="http://schemas.openxmlformats.org/officeDocument/2006/relationships/slideLayout" Target="../slideLayouts/slideLayout30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57.xml.rels><?xml version="1.0" encoding="UTF-8" standalone="yes"?>
<Relationships xmlns="http://schemas.openxmlformats.org/package/2006/relationships"><Relationship Id="rId2" Type="http://schemas.openxmlformats.org/officeDocument/2006/relationships/image" Target="../media/image138.tiff"/><Relationship Id="rId1" Type="http://schemas.openxmlformats.org/officeDocument/2006/relationships/slideLayout" Target="../slideLayouts/slideLayout358.xml"/></Relationships>
</file>

<file path=ppt/slides/_rels/slide158.xml.rels><?xml version="1.0" encoding="UTF-8" standalone="yes"?>
<Relationships xmlns="http://schemas.openxmlformats.org/package/2006/relationships"><Relationship Id="rId3" Type="http://schemas.openxmlformats.org/officeDocument/2006/relationships/image" Target="../media/image140.tiff"/><Relationship Id="rId2" Type="http://schemas.openxmlformats.org/officeDocument/2006/relationships/image" Target="../media/image139.tiff"/><Relationship Id="rId1" Type="http://schemas.openxmlformats.org/officeDocument/2006/relationships/slideLayout" Target="../slideLayouts/slideLayout358.xml"/></Relationships>
</file>

<file path=ppt/slides/_rels/slide15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41.png"/></Relationships>
</file>

<file path=ppt/slides/_rels/slide160.xml.rels><?xml version="1.0" encoding="UTF-8" standalone="yes"?>
<Relationships xmlns="http://schemas.openxmlformats.org/package/2006/relationships"><Relationship Id="rId3" Type="http://schemas.openxmlformats.org/officeDocument/2006/relationships/image" Target="../media/image142.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43.tiff"/><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60.xml"/><Relationship Id="rId6" Type="http://schemas.openxmlformats.org/officeDocument/2006/relationships/chart" Target="../charts/chart5.xml"/><Relationship Id="rId5" Type="http://schemas.openxmlformats.org/officeDocument/2006/relationships/image" Target="../media/image147.png"/><Relationship Id="rId4" Type="http://schemas.openxmlformats.org/officeDocument/2006/relationships/image" Target="../media/image146.jpe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7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47.xml"/></Relationships>
</file>

<file path=ppt/slides/_rels/slide17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47.xml"/></Relationships>
</file>

<file path=ppt/slides/_rels/slide172.xml.rels><?xml version="1.0" encoding="UTF-8" standalone="yes"?>
<Relationships xmlns="http://schemas.openxmlformats.org/package/2006/relationships"><Relationship Id="rId2" Type="http://schemas.openxmlformats.org/officeDocument/2006/relationships/image" Target="../media/image148.tiff"/><Relationship Id="rId1" Type="http://schemas.openxmlformats.org/officeDocument/2006/relationships/slideLayout" Target="../slideLayouts/slideLayout414.xml"/></Relationships>
</file>

<file path=ppt/slides/_rels/slide173.xml.rels><?xml version="1.0" encoding="UTF-8" standalone="yes"?>
<Relationships xmlns="http://schemas.openxmlformats.org/package/2006/relationships"><Relationship Id="rId2" Type="http://schemas.openxmlformats.org/officeDocument/2006/relationships/image" Target="../media/image149.tiff"/><Relationship Id="rId1" Type="http://schemas.openxmlformats.org/officeDocument/2006/relationships/slideLayout" Target="../slideLayouts/slideLayout414.xml"/></Relationships>
</file>

<file path=ppt/slides/_rels/slide174.xml.rels><?xml version="1.0" encoding="UTF-8" standalone="yes"?>
<Relationships xmlns="http://schemas.openxmlformats.org/package/2006/relationships"><Relationship Id="rId2" Type="http://schemas.openxmlformats.org/officeDocument/2006/relationships/image" Target="../media/image150.tiff"/><Relationship Id="rId1" Type="http://schemas.openxmlformats.org/officeDocument/2006/relationships/slideLayout" Target="../slideLayouts/slideLayout414.xml"/></Relationships>
</file>

<file path=ppt/slides/_rels/slide175.xml.rels><?xml version="1.0" encoding="UTF-8" standalone="yes"?>
<Relationships xmlns="http://schemas.openxmlformats.org/package/2006/relationships"><Relationship Id="rId2" Type="http://schemas.openxmlformats.org/officeDocument/2006/relationships/image" Target="../media/image151.tiff"/><Relationship Id="rId1" Type="http://schemas.openxmlformats.org/officeDocument/2006/relationships/slideLayout" Target="../slideLayouts/slideLayout414.xml"/></Relationships>
</file>

<file path=ppt/slides/_rels/slide17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4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7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7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47.xml"/></Relationships>
</file>

<file path=ppt/slides/_rels/slide18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47.xml"/></Relationships>
</file>

<file path=ppt/slides/_rels/slide18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52.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68.tiff"/></Relationships>
</file>

<file path=ppt/slides/_rels/slide184.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7.jpg"/><Relationship Id="rId2" Type="http://schemas.openxmlformats.org/officeDocument/2006/relationships/image" Target="../media/image153.png"/><Relationship Id="rId1" Type="http://schemas.openxmlformats.org/officeDocument/2006/relationships/slideLayout" Target="../slideLayouts/slideLayout660.xml"/><Relationship Id="rId6" Type="http://schemas.openxmlformats.org/officeDocument/2006/relationships/image" Target="../media/image156.png"/><Relationship Id="rId5" Type="http://schemas.openxmlformats.org/officeDocument/2006/relationships/image" Target="../media/image1.png"/><Relationship Id="rId4" Type="http://schemas.openxmlformats.org/officeDocument/2006/relationships/image" Target="../media/image155.png"/></Relationships>
</file>

<file path=ppt/slides/_rels/slide18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1.png"/><Relationship Id="rId2" Type="http://schemas.openxmlformats.org/officeDocument/2006/relationships/notesSlide" Target="../notesSlides/notesSlide39.xml"/><Relationship Id="rId1" Type="http://schemas.openxmlformats.org/officeDocument/2006/relationships/slideLayout" Target="../slideLayouts/slideLayout661.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8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661.xml"/></Relationships>
</file>

<file path=ppt/slides/_rels/slide1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661.xml"/></Relationships>
</file>

<file path=ppt/slides/_rels/slide18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661.xml"/><Relationship Id="rId5" Type="http://schemas.openxmlformats.org/officeDocument/2006/relationships/image" Target="../media/image162.png"/><Relationship Id="rId4" Type="http://schemas.openxmlformats.org/officeDocument/2006/relationships/image" Target="../media/image64.png"/></Relationships>
</file>

<file path=ppt/slides/_rels/slide1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661.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61.xml"/></Relationships>
</file>

<file path=ppt/slides/_rels/slide1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661.xml"/></Relationships>
</file>

<file path=ppt/slides/_rels/slide1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661.xml"/></Relationships>
</file>

<file path=ppt/slides/_rels/slide19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9.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19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0.xml"/><Relationship Id="rId1" Type="http://schemas.openxmlformats.org/officeDocument/2006/relationships/slideLayout" Target="../slideLayouts/slideLayout661.xml"/></Relationships>
</file>

<file path=ppt/slides/_rels/slide197.xml.rels><?xml version="1.0" encoding="UTF-8" standalone="yes"?>
<Relationships xmlns="http://schemas.openxmlformats.org/package/2006/relationships"><Relationship Id="rId8" Type="http://schemas.openxmlformats.org/officeDocument/2006/relationships/image" Target="../media/image157.jpg"/><Relationship Id="rId3" Type="http://schemas.openxmlformats.org/officeDocument/2006/relationships/image" Target="../media/image156.png"/><Relationship Id="rId7"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660.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19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8.tiff"/></Relationships>
</file>

<file path=ppt/slides/_rels/slide199.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469.xml"/></Relationships>
</file>

<file path=ppt/slides/_rels/slide20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65.png"/></Relationships>
</file>

<file path=ppt/slides/_rels/slide20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66.png"/></Relationships>
</file>

<file path=ppt/slides/_rels/slide203.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8.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gif"/><Relationship Id="rId1" Type="http://schemas.openxmlformats.org/officeDocument/2006/relationships/slideLayout" Target="../slideLayouts/slideLayout707.xml"/></Relationships>
</file>

<file path=ppt/slides/_rels/slide207.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gif"/><Relationship Id="rId1" Type="http://schemas.openxmlformats.org/officeDocument/2006/relationships/slideLayout" Target="../slideLayouts/slideLayout707.xml"/></Relationships>
</file>

<file path=ppt/slides/_rels/slide20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07.xml"/></Relationships>
</file>

<file path=ppt/slides/_rels/slide20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07.xml"/></Relationships>
</file>

<file path=ppt/slides/_rels/slide21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07.xml"/></Relationships>
</file>

<file path=ppt/slides/_rels/slide21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707.xml"/></Relationships>
</file>

<file path=ppt/slides/_rels/slide21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07.xml"/></Relationships>
</file>

<file path=ppt/slides/_rels/slide21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7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1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18.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8.png"/></Relationships>
</file>

<file path=ppt/slides/_rels/slide21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74.png"/></Relationships>
</file>

<file path=ppt/slides/_rels/slide2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5.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6.png"/></Relationships>
</file>

<file path=ppt/slides/_rels/slide22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7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30.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469.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23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65.png"/></Relationships>
</file>

<file path=ppt/slides/_rels/slide234.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75.png"/></Relationships>
</file>

<file path=ppt/slides/_rels/slide23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66.png"/></Relationships>
</file>

<file path=ppt/slides/_rels/slide23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79.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3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2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83.png"/></Relationships>
</file>

<file path=ppt/slides/_rels/slide240.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81.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https://arxiv.org/pdf/1711.01177.pdf" TargetMode="External"/></Relationships>
</file>

<file path=ppt/slides/_rels/slide24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84.png"/><Relationship Id="rId2" Type="http://schemas.openxmlformats.org/officeDocument/2006/relationships/notesSlide" Target="../notesSlides/notesSlide52.xml"/><Relationship Id="rId1" Type="http://schemas.openxmlformats.org/officeDocument/2006/relationships/slideLayout" Target="../slideLayouts/slideLayout557.xml"/><Relationship Id="rId6" Type="http://schemas.openxmlformats.org/officeDocument/2006/relationships/image" Target="../media/image183.tiff"/><Relationship Id="rId5" Type="http://schemas.openxmlformats.org/officeDocument/2006/relationships/image" Target="../media/image182.tiff"/><Relationship Id="rId4" Type="http://schemas.openxmlformats.org/officeDocument/2006/relationships/image" Target="../media/image1.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244.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7.jpg"/><Relationship Id="rId2" Type="http://schemas.openxmlformats.org/officeDocument/2006/relationships/image" Target="../media/image153.png"/><Relationship Id="rId1" Type="http://schemas.openxmlformats.org/officeDocument/2006/relationships/slideLayout" Target="../slideLayouts/slideLayout660.xml"/><Relationship Id="rId6" Type="http://schemas.openxmlformats.org/officeDocument/2006/relationships/image" Target="../media/image156.png"/><Relationship Id="rId5" Type="http://schemas.openxmlformats.org/officeDocument/2006/relationships/image" Target="../media/image1.png"/><Relationship Id="rId4" Type="http://schemas.openxmlformats.org/officeDocument/2006/relationships/image" Target="../media/image155.png"/></Relationships>
</file>

<file path=ppt/slides/_rels/slide24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6.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185.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84.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86.png"/></Relationships>
</file>

<file path=ppt/slides/_rels/slide25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53.xml"/><Relationship Id="rId1" Type="http://schemas.openxmlformats.org/officeDocument/2006/relationships/slideLayout" Target="../slideLayouts/slideLayout751.xml"/><Relationship Id="rId5" Type="http://schemas.openxmlformats.org/officeDocument/2006/relationships/image" Target="../media/image190.png"/><Relationship Id="rId4" Type="http://schemas.openxmlformats.org/officeDocument/2006/relationships/image" Target="../media/image189.jpeg"/></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5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5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5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52.xml"/></Relationships>
</file>

<file path=ppt/slides/_rels/slide261.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185.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84.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58.xml"/><Relationship Id="rId1" Type="http://schemas.openxmlformats.org/officeDocument/2006/relationships/slideLayout" Target="../slideLayouts/slideLayout751.xml"/><Relationship Id="rId5" Type="http://schemas.openxmlformats.org/officeDocument/2006/relationships/image" Target="../media/image190.png"/><Relationship Id="rId4" Type="http://schemas.openxmlformats.org/officeDocument/2006/relationships/image" Target="../media/image189.jpeg"/></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5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5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5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5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5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5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5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5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5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52.xml"/></Relationships>
</file>

<file path=ppt/slides/_rels/slide27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86.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69.xml"/><Relationship Id="rId1" Type="http://schemas.openxmlformats.org/officeDocument/2006/relationships/slideLayout" Target="../slideLayouts/slideLayout751.xml"/><Relationship Id="rId4" Type="http://schemas.openxmlformats.org/officeDocument/2006/relationships/image" Target="../media/image190.png"/></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52.xml"/></Relationships>
</file>

<file path=ppt/slides/_rels/slide27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71.xml"/><Relationship Id="rId1" Type="http://schemas.openxmlformats.org/officeDocument/2006/relationships/slideLayout" Target="../slideLayouts/slideLayout752.xml"/></Relationships>
</file>

<file path=ppt/slides/_rels/slide27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72.xml"/><Relationship Id="rId1" Type="http://schemas.openxmlformats.org/officeDocument/2006/relationships/slideLayout" Target="../slideLayouts/slideLayout752.xml"/></Relationships>
</file>

<file path=ppt/slides/_rels/slide280.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3.xml"/><Relationship Id="rId1" Type="http://schemas.openxmlformats.org/officeDocument/2006/relationships/slideLayout" Target="../slideLayouts/slideLayout752.xml"/></Relationships>
</file>

<file path=ppt/slides/_rels/slide28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1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9.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60.xml"/></Relationships>
</file>

<file path=ppt/slides/_rels/slide290.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260.xml"/></Relationships>
</file>

<file path=ppt/slides/_rels/slide29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260.xml"/><Relationship Id="rId4" Type="http://schemas.openxmlformats.org/officeDocument/2006/relationships/image" Target="../media/image196.png"/></Relationships>
</file>

<file path=ppt/slides/_rels/slide292.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80.xml"/></Relationships>
</file>

<file path=ppt/slides/_rels/slide29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80.xml"/></Relationships>
</file>

<file path=ppt/slides/_rels/slide294.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260.xml"/></Relationships>
</file>

<file path=ppt/slides/_rels/slide295.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260.xml"/></Relationships>
</file>

<file path=ppt/slides/_rels/slide296.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jpeg"/><Relationship Id="rId1" Type="http://schemas.openxmlformats.org/officeDocument/2006/relationships/slideLayout" Target="../slideLayouts/slideLayout592.xml"/></Relationships>
</file>

<file path=ppt/slides/_rels/slide297.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592.xml"/></Relationships>
</file>

<file path=ppt/slides/_rels/slide298.xml.rels><?xml version="1.0" encoding="UTF-8" standalone="yes"?>
<Relationships xmlns="http://schemas.openxmlformats.org/package/2006/relationships"><Relationship Id="rId3" Type="http://schemas.openxmlformats.org/officeDocument/2006/relationships/hyperlink" Target="https://www.archdaily.com/245628/how-not-to-host-the-olympics-part-iii/6051758999_5df1511bb5_z-4" TargetMode="External"/><Relationship Id="rId2" Type="http://schemas.openxmlformats.org/officeDocument/2006/relationships/image" Target="../media/image205.jpg"/><Relationship Id="rId1" Type="http://schemas.openxmlformats.org/officeDocument/2006/relationships/slideLayout" Target="../slideLayouts/slideLayout592.xml"/></Relationships>
</file>

<file path=ppt/slides/_rels/slide299.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image" Target="../media/image206.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30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592.xml"/></Relationships>
</file>

<file path=ppt/slides/_rels/slide301.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592.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60.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304.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hyperlink" Target="http://www.ewh.ieee.org/soc/eds/imw/" TargetMode="External"/><Relationship Id="rId7" Type="http://schemas.openxmlformats.org/officeDocument/2006/relationships/image" Target="../media/image131.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13.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0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30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6.png"/></Relationships>
</file>

<file path=ppt/slides/_rels/slide30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7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0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309.xml.rels><?xml version="1.0" encoding="UTF-8" standalone="yes"?>
<Relationships xmlns="http://schemas.openxmlformats.org/package/2006/relationships"><Relationship Id="rId2" Type="http://schemas.openxmlformats.org/officeDocument/2006/relationships/image" Target="../media/image212.tiff"/><Relationship Id="rId1" Type="http://schemas.openxmlformats.org/officeDocument/2006/relationships/slideLayout" Target="../slideLayouts/slideLayout649.xml"/></Relationships>
</file>

<file path=ppt/slides/_rels/slide31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48.xml"/></Relationships>
</file>

<file path=ppt/slides/_rels/slide313.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31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7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1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6.png"/></Relationships>
</file>

<file path=ppt/slides/_rels/slide31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213.png"/></Relationships>
</file>

<file path=ppt/slides/_rels/slide31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1.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18.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1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320.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321.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32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2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215.png"/></Relationships>
</file>

<file path=ppt/slides/_rels/slide32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27.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81.xml"/></Relationships>
</file>

<file path=ppt/slides/_rels/slide328.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81.xml"/></Relationships>
</file>

<file path=ppt/slides/_rels/slide329.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81.xml"/></Relationships>
</file>

<file path=ppt/slides/_rels/slide33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80.png"/><Relationship Id="rId4" Type="http://schemas.openxmlformats.org/officeDocument/2006/relationships/hyperlink" Target="https://github.com/CMU-SAFARI/ramulator" TargetMode="Externa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3.xml"/></Relationships>
</file>

<file path=ppt/slides/_rels/slide3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3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37.xml.rels><?xml version="1.0" encoding="UTF-8" standalone="yes"?>
<Relationships xmlns="http://schemas.openxmlformats.org/package/2006/relationships"><Relationship Id="rId2" Type="http://schemas.openxmlformats.org/officeDocument/2006/relationships/image" Target="../media/image148.tiff"/><Relationship Id="rId1" Type="http://schemas.openxmlformats.org/officeDocument/2006/relationships/slideLayout" Target="../slideLayouts/slideLayout414.xml"/></Relationships>
</file>

<file path=ppt/slides/_rels/slide338.xml.rels><?xml version="1.0" encoding="UTF-8" standalone="yes"?>
<Relationships xmlns="http://schemas.openxmlformats.org/package/2006/relationships"><Relationship Id="rId2" Type="http://schemas.openxmlformats.org/officeDocument/2006/relationships/image" Target="../media/image149.tiff"/><Relationship Id="rId1" Type="http://schemas.openxmlformats.org/officeDocument/2006/relationships/slideLayout" Target="../slideLayouts/slideLayout414.xml"/></Relationships>
</file>

<file path=ppt/slides/_rels/slide339.xml.rels><?xml version="1.0" encoding="UTF-8" standalone="yes"?>
<Relationships xmlns="http://schemas.openxmlformats.org/package/2006/relationships"><Relationship Id="rId2" Type="http://schemas.openxmlformats.org/officeDocument/2006/relationships/image" Target="../media/image150.tiff"/><Relationship Id="rId1" Type="http://schemas.openxmlformats.org/officeDocument/2006/relationships/slideLayout" Target="../slideLayouts/slideLayout414.xml"/></Relationships>
</file>

<file path=ppt/slides/_rels/slide340.xml.rels><?xml version="1.0" encoding="UTF-8" standalone="yes"?>
<Relationships xmlns="http://schemas.openxmlformats.org/package/2006/relationships"><Relationship Id="rId2" Type="http://schemas.openxmlformats.org/officeDocument/2006/relationships/image" Target="../media/image151.tiff"/><Relationship Id="rId1" Type="http://schemas.openxmlformats.org/officeDocument/2006/relationships/slideLayout" Target="../slideLayouts/slideLayout414.xml"/></Relationships>
</file>

<file path=ppt/slides/_rels/slide34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14.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71.xml"/></Relationships>
</file>

<file path=ppt/slides/_rels/slide343.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7.jpg"/><Relationship Id="rId2" Type="http://schemas.openxmlformats.org/officeDocument/2006/relationships/image" Target="../media/image153.png"/><Relationship Id="rId1" Type="http://schemas.openxmlformats.org/officeDocument/2006/relationships/slideLayout" Target="../slideLayouts/slideLayout660.xml"/><Relationship Id="rId6" Type="http://schemas.openxmlformats.org/officeDocument/2006/relationships/image" Target="../media/image156.png"/><Relationship Id="rId5" Type="http://schemas.openxmlformats.org/officeDocument/2006/relationships/image" Target="../media/image1.png"/><Relationship Id="rId4" Type="http://schemas.openxmlformats.org/officeDocument/2006/relationships/image" Target="../media/image155.png"/></Relationships>
</file>

<file path=ppt/slides/_rels/slide3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1.png"/><Relationship Id="rId2" Type="http://schemas.openxmlformats.org/officeDocument/2006/relationships/notesSlide" Target="../notesSlides/notesSlide77.xml"/><Relationship Id="rId1" Type="http://schemas.openxmlformats.org/officeDocument/2006/relationships/slideLayout" Target="../slideLayouts/slideLayout661.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34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78.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661.xml"/></Relationships>
</file>

<file path=ppt/slides/_rels/slide3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661.xml"/></Relationships>
</file>

<file path=ppt/slides/_rels/slide3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661.xml"/></Relationships>
</file>

<file path=ppt/slides/_rels/slide3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661.xml"/></Relationships>
</file>

<file path=ppt/slides/_rels/slide35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83.xml"/><Relationship Id="rId1" Type="http://schemas.openxmlformats.org/officeDocument/2006/relationships/slideLayout" Target="../slideLayouts/slideLayout661.xml"/><Relationship Id="rId5" Type="http://schemas.openxmlformats.org/officeDocument/2006/relationships/image" Target="../media/image221.png"/><Relationship Id="rId4" Type="http://schemas.openxmlformats.org/officeDocument/2006/relationships/image" Target="../media/image1.png"/></Relationships>
</file>

<file path=ppt/slides/_rels/slide3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3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661.xml"/><Relationship Id="rId6" Type="http://schemas.openxmlformats.org/officeDocument/2006/relationships/image" Target="../media/image67.png"/><Relationship Id="rId5" Type="http://schemas.openxmlformats.org/officeDocument/2006/relationships/image" Target="../media/image64.png"/><Relationship Id="rId4" Type="http://schemas.openxmlformats.org/officeDocument/2006/relationships/image" Target="../media/image63.png"/></Relationships>
</file>

<file path=ppt/slides/_rels/slide3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661.xml"/></Relationships>
</file>

<file path=ppt/slides/_rels/slide35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5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66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661.xml"/><Relationship Id="rId4" Type="http://schemas.openxmlformats.org/officeDocument/2006/relationships/image" Target="../media/image222.png"/></Relationships>
</file>

<file path=ppt/slides/_rels/slide3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661.xml"/><Relationship Id="rId4" Type="http://schemas.openxmlformats.org/officeDocument/2006/relationships/image" Target="../media/image222.png"/></Relationships>
</file>

<file path=ppt/slides/_rels/slide3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661.xml"/></Relationships>
</file>

<file path=ppt/slides/_rels/slide3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661.xml"/></Relationships>
</file>

<file path=ppt/slides/_rels/slide3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661.xml"/><Relationship Id="rId4" Type="http://schemas.openxmlformats.org/officeDocument/2006/relationships/image" Target="../media/image222.png"/></Relationships>
</file>

<file path=ppt/slides/_rels/slide3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661.xml"/><Relationship Id="rId4" Type="http://schemas.openxmlformats.org/officeDocument/2006/relationships/chart" Target="../charts/chart18.xml"/></Relationships>
</file>

<file path=ppt/slides/_rels/slide3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661.xml"/><Relationship Id="rId5" Type="http://schemas.openxmlformats.org/officeDocument/2006/relationships/chart" Target="../charts/chart20.xml"/><Relationship Id="rId4" Type="http://schemas.openxmlformats.org/officeDocument/2006/relationships/chart" Target="../charts/chart19.xml"/></Relationships>
</file>

<file path=ppt/slides/_rels/slide3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661.xml"/><Relationship Id="rId5" Type="http://schemas.openxmlformats.org/officeDocument/2006/relationships/chart" Target="../charts/chart22.xml"/><Relationship Id="rId4" Type="http://schemas.openxmlformats.org/officeDocument/2006/relationships/chart" Target="../charts/chart21.xml"/></Relationships>
</file>

<file path=ppt/slides/_rels/slide3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661.xml"/></Relationships>
</file>

<file path=ppt/slides/_rels/slide3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661.xml"/></Relationships>
</file>

<file path=ppt/slides/_rels/slide3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661.xml"/></Relationships>
</file>

<file path=ppt/slides/_rels/slide3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661.xml"/></Relationships>
</file>

<file path=ppt/slides/_rels/slide3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661.xml"/></Relationships>
</file>

<file path=ppt/slides/_rels/slide3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661.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63.png"/></Relationships>
</file>

<file path=ppt/slides/_rels/slide3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661.xml"/><Relationship Id="rId5" Type="http://schemas.openxmlformats.org/officeDocument/2006/relationships/image" Target="../media/image224.png"/><Relationship Id="rId4" Type="http://schemas.openxmlformats.org/officeDocument/2006/relationships/image" Target="../media/image223.png"/></Relationships>
</file>

<file path=ppt/slides/_rels/slide3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661.xml"/></Relationships>
</file>

<file path=ppt/slides/_rels/slide3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661.xml"/></Relationships>
</file>

<file path=ppt/slides/_rels/slide3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661.xml"/></Relationships>
</file>

<file path=ppt/slides/_rels/slide37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106.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7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107.xml"/><Relationship Id="rId1" Type="http://schemas.openxmlformats.org/officeDocument/2006/relationships/slideLayout" Target="../slideLayouts/slideLayout66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661.xml"/><Relationship Id="rId5" Type="http://schemas.openxmlformats.org/officeDocument/2006/relationships/image" Target="../media/image162.png"/><Relationship Id="rId4" Type="http://schemas.openxmlformats.org/officeDocument/2006/relationships/image" Target="../media/image64.png"/></Relationships>
</file>

<file path=ppt/slides/_rels/slide3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661.xml"/></Relationships>
</file>

<file path=ppt/slides/_rels/slide3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661.xml"/></Relationships>
</file>

<file path=ppt/slides/_rels/slide3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661.xml"/></Relationships>
</file>

<file path=ppt/slides/_rels/slide3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661.xml"/><Relationship Id="rId6" Type="http://schemas.openxmlformats.org/officeDocument/2006/relationships/image" Target="../media/image67.png"/><Relationship Id="rId5" Type="http://schemas.openxmlformats.org/officeDocument/2006/relationships/image" Target="../media/image222.png"/><Relationship Id="rId4" Type="http://schemas.openxmlformats.org/officeDocument/2006/relationships/image" Target="../media/image225.png"/></Relationships>
</file>

<file path=ppt/slides/_rels/slide3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3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661.xml"/></Relationships>
</file>

<file path=ppt/slides/_rels/slide38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14.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38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15.xml"/><Relationship Id="rId1" Type="http://schemas.openxmlformats.org/officeDocument/2006/relationships/slideLayout" Target="../slideLayouts/slideLayout661.xml"/></Relationships>
</file>

<file path=ppt/slides/_rels/slide3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661.xml"/></Relationships>
</file>

<file path=ppt/slides/_rels/slide386.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7.jpg"/><Relationship Id="rId2" Type="http://schemas.openxmlformats.org/officeDocument/2006/relationships/image" Target="../media/image153.png"/><Relationship Id="rId1" Type="http://schemas.openxmlformats.org/officeDocument/2006/relationships/slideLayout" Target="../slideLayouts/slideLayout660.xml"/><Relationship Id="rId6" Type="http://schemas.openxmlformats.org/officeDocument/2006/relationships/image" Target="../media/image156.png"/><Relationship Id="rId5" Type="http://schemas.openxmlformats.org/officeDocument/2006/relationships/image" Target="../media/image1.png"/><Relationship Id="rId4" Type="http://schemas.openxmlformats.org/officeDocument/2006/relationships/image" Target="../media/image155.png"/></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53.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765.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776.xml"/></Relationships>
</file>

<file path=ppt/slides/_rels/slide398.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776.xml"/></Relationships>
</file>

<file path=ppt/slides/_rels/slide399.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776.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776.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776.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40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788.xml"/><Relationship Id="rId4" Type="http://schemas.openxmlformats.org/officeDocument/2006/relationships/image" Target="../media/image228.png"/></Relationships>
</file>

<file path=ppt/slides/_rels/slide404.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788.xml"/></Relationships>
</file>

<file path=ppt/slides/_rels/slide40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788.xml"/><Relationship Id="rId4" Type="http://schemas.openxmlformats.org/officeDocument/2006/relationships/image" Target="../media/image230.png"/></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40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788.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40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788.xml"/><Relationship Id="rId4" Type="http://schemas.openxmlformats.org/officeDocument/2006/relationships/image" Target="../media/image233.png"/></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414.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788.xml"/></Relationships>
</file>

<file path=ppt/slides/_rels/slide415.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88.xml"/></Relationships>
</file>

<file path=ppt/slides/_rels/slide41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788.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36.png"/></Relationships>
</file>

<file path=ppt/slides/_rels/slide417.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788.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37.png"/></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19.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42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18.xml"/><Relationship Id="rId1" Type="http://schemas.openxmlformats.org/officeDocument/2006/relationships/slideLayout" Target="../slideLayouts/slideLayout277.xml"/><Relationship Id="rId4" Type="http://schemas.openxmlformats.org/officeDocument/2006/relationships/image" Target="../media/image239.jpeg"/></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422.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image" Target="../media/image240.png"/><Relationship Id="rId7" Type="http://schemas.openxmlformats.org/officeDocument/2006/relationships/image" Target="../media/image244.png"/><Relationship Id="rId2" Type="http://schemas.openxmlformats.org/officeDocument/2006/relationships/notesSlide" Target="../notesSlides/notesSlide119.xml"/><Relationship Id="rId1" Type="http://schemas.openxmlformats.org/officeDocument/2006/relationships/slideLayout" Target="../slideLayouts/slideLayout741.xml"/><Relationship Id="rId6" Type="http://schemas.openxmlformats.org/officeDocument/2006/relationships/image" Target="../media/image243.png"/><Relationship Id="rId5" Type="http://schemas.openxmlformats.org/officeDocument/2006/relationships/image" Target="../media/image242.png"/><Relationship Id="rId4" Type="http://schemas.openxmlformats.org/officeDocument/2006/relationships/image" Target="../media/image241.png"/><Relationship Id="rId9" Type="http://schemas.openxmlformats.org/officeDocument/2006/relationships/image" Target="../media/image246.png"/></Relationships>
</file>

<file path=ppt/slides/_rels/slide423.xml.rels><?xml version="1.0" encoding="UTF-8" standalone="yes"?>
<Relationships xmlns="http://schemas.openxmlformats.org/package/2006/relationships"><Relationship Id="rId3" Type="http://schemas.openxmlformats.org/officeDocument/2006/relationships/image" Target="../media/image248.emf"/><Relationship Id="rId2" Type="http://schemas.openxmlformats.org/officeDocument/2006/relationships/image" Target="../media/image247.png"/><Relationship Id="rId1" Type="http://schemas.openxmlformats.org/officeDocument/2006/relationships/slideLayout" Target="../slideLayouts/slideLayout788.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6.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60.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8.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13.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June 2019</a:t>
            </a:r>
          </a:p>
          <a:p>
            <a:r>
              <a:rPr lang="en-US" sz="2200" dirty="0"/>
              <a:t>Design Automation Summer School @ DAC 2019</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Enabling Computation with </a:t>
            </a:r>
            <a:br>
              <a:rPr lang="en-US" sz="4200" dirty="0"/>
            </a:br>
            <a:r>
              <a:rPr lang="en-US" sz="4200" dirty="0"/>
              <a:t>Minimal Data Movement:</a:t>
            </a:r>
            <a:br>
              <a:rPr lang="en-US" sz="4200" dirty="0"/>
            </a:br>
            <a:r>
              <a:rPr lang="en-US" sz="4200" dirty="0">
                <a:solidFill>
                  <a:srgbClr val="FF0000"/>
                </a:solidFill>
              </a:rPr>
              <a:t>Changing the Computing Paradigm</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67266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37941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 security</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Rectangle 33">
            <a:extLst>
              <a:ext uri="{FF2B5EF4-FFF2-40B4-BE49-F238E27FC236}">
                <a16:creationId xmlns:a16="http://schemas.microsoft.com/office/drawing/2014/main" id="{9E2C56E4-536A-F74C-95BA-7763F9814A49}"/>
              </a:ext>
            </a:extLst>
          </p:cNvPr>
          <p:cNvSpPr/>
          <p:nvPr/>
        </p:nvSpPr>
        <p:spPr>
          <a:xfrm>
            <a:off x="175160" y="1628800"/>
            <a:ext cx="853947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496444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9154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and Sustainable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537321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118247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Motivating Detour:</a:t>
            </a:r>
            <a:br>
              <a:rPr lang="en-US" dirty="0"/>
            </a:br>
            <a:r>
              <a:rPr lang="en-US" dirty="0"/>
              <a:t>	Genome Sequence Analysis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173253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2826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331441849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400859530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992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6919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6729033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12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12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7075910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4816990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14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14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22704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9327690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72243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extLst/>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7908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a:xfrm>
            <a:off x="228600" y="1041648"/>
            <a:ext cx="8610600" cy="5339680"/>
          </a:xfrm>
        </p:spPr>
        <p:txBody>
          <a:bodyPr/>
          <a:lstStyle/>
          <a:p>
            <a:r>
              <a:rPr lang="en-US" sz="2000" dirty="0">
                <a:solidFill>
                  <a:srgbClr val="0000FF"/>
                </a:solidFill>
              </a:rPr>
              <a:t>Need to find many mappings of each read</a:t>
            </a:r>
          </a:p>
          <a:p>
            <a:pPr lvl="1"/>
            <a:r>
              <a:rPr lang="en-US" sz="2000" dirty="0">
                <a:solidFill>
                  <a:srgbClr val="FF0000"/>
                </a:solidFill>
              </a:rPr>
              <a:t>How can we find all mappings efficiently?</a:t>
            </a:r>
          </a:p>
          <a:p>
            <a:pPr lvl="1"/>
            <a:endParaRPr lang="en-US" sz="2000" dirty="0"/>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719726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8292974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9715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84375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67655554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195460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6158"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12299540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28082068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 </a:t>
            </a:r>
            <a:r>
              <a:rPr lang="en-US" sz="3400" b="1" dirty="0"/>
              <a:t>[</a:t>
            </a:r>
            <a:r>
              <a:rPr lang="en-US" sz="3400" b="1" dirty="0" err="1"/>
              <a:t>Alser</a:t>
            </a:r>
            <a:r>
              <a:rPr lang="en-US" sz="3400" b="1" dirty="0"/>
              <a:t>+, TIR 2017]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8205"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30482258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Newest Work: </a:t>
            </a:r>
            <a:r>
              <a:rPr lang="en-US" sz="3600" dirty="0" err="1"/>
              <a:t>Shouji</a:t>
            </a:r>
            <a:r>
              <a:rPr lang="en-US" sz="3600" dirty="0"/>
              <a:t> </a:t>
            </a:r>
            <a:r>
              <a:rPr lang="en-US" sz="3000" b="1" dirty="0"/>
              <a:t>[</a:t>
            </a:r>
            <a:r>
              <a:rPr lang="en-US" sz="3000" b="1" dirty="0" err="1"/>
              <a:t>Alser</a:t>
            </a:r>
            <a:r>
              <a:rPr lang="en-US" sz="3000" b="1" dirty="0"/>
              <a:t>+,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6412993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048421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426143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~300X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3560855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99298626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378945257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318313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2DD8-50A9-B240-97ED-190684EED9A7}"/>
              </a:ext>
            </a:extLst>
          </p:cNvPr>
          <p:cNvSpPr>
            <a:spLocks noGrp="1"/>
          </p:cNvSpPr>
          <p:nvPr>
            <p:ph type="title"/>
          </p:nvPr>
        </p:nvSpPr>
        <p:spPr/>
        <p:txBody>
          <a:bodyPr/>
          <a:lstStyle/>
          <a:p>
            <a:r>
              <a:rPr lang="en-US" dirty="0"/>
              <a:t>More on Genome Analysis: Another Talk</a:t>
            </a:r>
          </a:p>
        </p:txBody>
      </p:sp>
      <p:sp>
        <p:nvSpPr>
          <p:cNvPr id="3" name="Content Placeholder 2">
            <a:extLst>
              <a:ext uri="{FF2B5EF4-FFF2-40B4-BE49-F238E27FC236}">
                <a16:creationId xmlns:a16="http://schemas.microsoft.com/office/drawing/2014/main" id="{1E01959D-B597-2544-821C-FDED963A8250}"/>
              </a:ext>
            </a:extLst>
          </p:cNvPr>
          <p:cNvSpPr>
            <a:spLocks noGrp="1"/>
          </p:cNvSpPr>
          <p:nvPr>
            <p:ph idx="1"/>
          </p:nvPr>
        </p:nvSpPr>
        <p:spPr>
          <a:xfrm>
            <a:off x="228600" y="980728"/>
            <a:ext cx="8610600" cy="5123656"/>
          </a:xfrm>
        </p:spPr>
        <p:txBody>
          <a:bodyPr/>
          <a:lstStyle/>
          <a:p>
            <a:r>
              <a:rPr lang="en-US" sz="1600" dirty="0"/>
              <a:t>Onur Mutlu,</a:t>
            </a:r>
            <a:br>
              <a:rPr lang="en-US" sz="1600" dirty="0"/>
            </a:br>
            <a:r>
              <a:rPr lang="en-US" sz="1600" b="1" dirty="0">
                <a:hlinkClick r:id="rId2"/>
              </a:rPr>
              <a:t>"Accelerating Genome Analysis: A Primer on an Ongoing Journey"</a:t>
            </a:r>
            <a:r>
              <a:rPr lang="en-US" sz="1600" dirty="0"/>
              <a:t> </a:t>
            </a:r>
            <a:br>
              <a:rPr lang="en-US" sz="1600" dirty="0"/>
            </a:br>
            <a:r>
              <a:rPr lang="en-US" sz="1600" i="1" dirty="0"/>
              <a:t>Keynote talk at </a:t>
            </a:r>
            <a:r>
              <a:rPr lang="en-US" sz="1600" i="1" dirty="0">
                <a:hlinkClick r:id="rId3"/>
              </a:rPr>
              <a:t>2nd Workshop on Accelerator Architecture in Computational Biology and Bioinformatics</a:t>
            </a:r>
            <a:r>
              <a:rPr lang="en-US" sz="1600" i="1" dirty="0"/>
              <a:t> (</a:t>
            </a:r>
            <a:r>
              <a:rPr lang="en-US" sz="1600" b="1" i="1" dirty="0"/>
              <a:t>AACBB</a:t>
            </a:r>
            <a:r>
              <a:rPr lang="en-US" sz="1600" i="1" dirty="0"/>
              <a:t>)</a:t>
            </a:r>
            <a:r>
              <a:rPr lang="en-US" sz="1600" dirty="0"/>
              <a:t>, Washington, DC, USA, February 2019. </a:t>
            </a:r>
            <a:br>
              <a:rPr lang="en-US" sz="1600" dirty="0"/>
            </a:br>
            <a:r>
              <a:rPr lang="en-US" sz="1600" dirty="0"/>
              <a:t>[</a:t>
            </a:r>
            <a:r>
              <a:rPr lang="en-US" sz="1600" dirty="0">
                <a:hlinkClick r:id="rId2"/>
              </a:rPr>
              <a:t>Slides (pptx)</a:t>
            </a:r>
            <a:r>
              <a:rPr lang="en-US" sz="1600" dirty="0">
                <a:hlinkClick r:id="rId4"/>
              </a:rPr>
              <a:t>(pdf)</a:t>
            </a:r>
            <a:r>
              <a:rPr lang="en-US" sz="1600" dirty="0"/>
              <a:t>] </a:t>
            </a:r>
            <a:br>
              <a:rPr lang="en-US" sz="1600" dirty="0"/>
            </a:br>
            <a:r>
              <a:rPr lang="en-US" sz="1600" dirty="0"/>
              <a:t>[</a:t>
            </a:r>
            <a:r>
              <a:rPr lang="en-US" sz="1600" dirty="0">
                <a:hlinkClick r:id="rId5"/>
              </a:rPr>
              <a:t>Video</a:t>
            </a:r>
            <a:r>
              <a:rPr lang="en-US" sz="16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B0288D49-8E87-6046-851D-E43B36753A2A}"/>
              </a:ext>
            </a:extLst>
          </p:cNvPr>
          <p:cNvSpPr>
            <a:spLocks noGrp="1"/>
          </p:cNvSpPr>
          <p:nvPr>
            <p:ph type="sldNum" sz="quarter" idx="11"/>
          </p:nvPr>
        </p:nvSpPr>
        <p:spPr/>
        <p:txBody>
          <a:bodyPr/>
          <a:lstStyle/>
          <a:p>
            <a:fld id="{323594FA-E141-4234-AE05-360401972BE7}" type="slidenum">
              <a:rPr lang="en-US" altLang="en-US" smtClean="0"/>
              <a:pPr/>
              <a:t>35</a:t>
            </a:fld>
            <a:endParaRPr lang="en-US" altLang="en-US"/>
          </a:p>
        </p:txBody>
      </p:sp>
      <p:pic>
        <p:nvPicPr>
          <p:cNvPr id="5" name="Picture 4">
            <a:extLst>
              <a:ext uri="{FF2B5EF4-FFF2-40B4-BE49-F238E27FC236}">
                <a16:creationId xmlns:a16="http://schemas.microsoft.com/office/drawing/2014/main" id="{9275487E-1C87-C64B-B371-CED03C20E1BB}"/>
              </a:ext>
            </a:extLst>
          </p:cNvPr>
          <p:cNvPicPr>
            <a:picLocks noChangeAspect="1"/>
          </p:cNvPicPr>
          <p:nvPr/>
        </p:nvPicPr>
        <p:blipFill>
          <a:blip r:embed="rId6"/>
          <a:stretch>
            <a:fillRect/>
          </a:stretch>
        </p:blipFill>
        <p:spPr>
          <a:xfrm>
            <a:off x="1561998" y="2539250"/>
            <a:ext cx="5943804" cy="3770070"/>
          </a:xfrm>
          <a:prstGeom prst="rect">
            <a:avLst/>
          </a:prstGeom>
        </p:spPr>
      </p:pic>
      <p:sp>
        <p:nvSpPr>
          <p:cNvPr id="6" name="TextBox 5">
            <a:extLst>
              <a:ext uri="{FF2B5EF4-FFF2-40B4-BE49-F238E27FC236}">
                <a16:creationId xmlns:a16="http://schemas.microsoft.com/office/drawing/2014/main" id="{A8B209F4-E0F6-5C46-B231-79B3C7562ABF}"/>
              </a:ext>
            </a:extLst>
          </p:cNvPr>
          <p:cNvSpPr txBox="1"/>
          <p:nvPr/>
        </p:nvSpPr>
        <p:spPr>
          <a:xfrm>
            <a:off x="1979712" y="6472238"/>
            <a:ext cx="5425460" cy="369332"/>
          </a:xfrm>
          <a:prstGeom prst="rect">
            <a:avLst/>
          </a:prstGeom>
          <a:noFill/>
        </p:spPr>
        <p:txBody>
          <a:bodyPr wrap="none" rtlCol="0">
            <a:spAutoFit/>
          </a:bodyPr>
          <a:lstStyle/>
          <a:p>
            <a:r>
              <a:rPr lang="en-US" dirty="0">
                <a:solidFill>
                  <a:srgbClr val="0000FF"/>
                </a:solidFill>
                <a:hlinkClick r:id="rId5">
                  <a:extLst>
                    <a:ext uri="{A12FA001-AC4F-418D-AE19-62706E023703}">
                      <ahyp:hlinkClr xmlns:ahyp="http://schemas.microsoft.com/office/drawing/2018/hyperlinkcolor" val="tx"/>
                    </a:ext>
                  </a:extLst>
                </a:hlinkClick>
              </a:rPr>
              <a:t>https://www.youtube.com/watch?v=hPnSmfwu2-A</a:t>
            </a:r>
            <a:r>
              <a:rPr lang="en-US" dirty="0">
                <a:solidFill>
                  <a:srgbClr val="0000FF"/>
                </a:solidFill>
              </a:rPr>
              <a:t> </a:t>
            </a:r>
          </a:p>
        </p:txBody>
      </p:sp>
    </p:spTree>
    <p:extLst>
      <p:ext uri="{BB962C8B-B14F-4D97-AF65-F5344CB8AC3E}">
        <p14:creationId xmlns:p14="http://schemas.microsoft.com/office/powerpoint/2010/main" val="136728407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37219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491261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5871988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38</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39</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40</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41</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42</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43</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44</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45</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2025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013103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51</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53</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54</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55</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57</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65</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67</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72</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75</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76</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77</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78</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79</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80</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89</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90</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91</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92</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103</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104</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a:t>
            </a:r>
          </a:p>
          <a:p>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3"/>
          <a:stretch>
            <a:fillRect/>
          </a:stretch>
        </p:blipFill>
        <p:spPr>
          <a:xfrm>
            <a:off x="876300" y="3908648"/>
            <a:ext cx="7391400" cy="1752600"/>
          </a:xfrm>
          <a:prstGeom prst="rect">
            <a:avLst/>
          </a:prstGeom>
        </p:spPr>
      </p:pic>
    </p:spTree>
    <p:extLst>
      <p:ext uri="{BB962C8B-B14F-4D97-AF65-F5344CB8AC3E}">
        <p14:creationId xmlns:p14="http://schemas.microsoft.com/office/powerpoint/2010/main" val="14870907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109</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110</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111</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112</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The Need for More Memory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8069880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128</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129</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135</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138</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139</a:t>
            </a:fld>
            <a:endParaRPr lang="en-US"/>
          </a:p>
        </p:txBody>
      </p:sp>
    </p:spTree>
    <p:extLst>
      <p:ext uri="{BB962C8B-B14F-4D97-AF65-F5344CB8AC3E}">
        <p14:creationId xmlns:p14="http://schemas.microsoft.com/office/powerpoint/2010/main" val="129130340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142</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143</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145</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146</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5A34-20B3-9240-93FA-38EDAC3BB456}"/>
              </a:ext>
            </a:extLst>
          </p:cNvPr>
          <p:cNvSpPr>
            <a:spLocks noGrp="1"/>
          </p:cNvSpPr>
          <p:nvPr>
            <p:ph type="title"/>
          </p:nvPr>
        </p:nvSpPr>
        <p:spPr/>
        <p:txBody>
          <a:bodyPr/>
          <a:lstStyle/>
          <a:p>
            <a:r>
              <a:rPr lang="en-US" dirty="0"/>
              <a:t>Déjà vu From IMW 2013</a:t>
            </a:r>
          </a:p>
        </p:txBody>
      </p:sp>
      <p:sp>
        <p:nvSpPr>
          <p:cNvPr id="3" name="Content Placeholder 2">
            <a:extLst>
              <a:ext uri="{FF2B5EF4-FFF2-40B4-BE49-F238E27FC236}">
                <a16:creationId xmlns:a16="http://schemas.microsoft.com/office/drawing/2014/main" id="{0C2C83E8-A011-EE4D-A5C8-72C257549333}"/>
              </a:ext>
            </a:extLst>
          </p:cNvPr>
          <p:cNvSpPr>
            <a:spLocks noGrp="1"/>
          </p:cNvSpPr>
          <p:nvPr>
            <p:ph idx="1"/>
          </p:nvPr>
        </p:nvSpPr>
        <p:spPr>
          <a:xfrm>
            <a:off x="228600" y="980728"/>
            <a:ext cx="8610600" cy="5195664"/>
          </a:xfrm>
        </p:spPr>
        <p:txBody>
          <a:bodyPr/>
          <a:lstStyle/>
          <a:p>
            <a:r>
              <a:rPr lang="en-US" sz="1700" dirty="0"/>
              <a:t>Onur Mutlu,</a:t>
            </a:r>
            <a:br>
              <a:rPr lang="en-US" sz="1700" dirty="0"/>
            </a:br>
            <a:r>
              <a:rPr lang="en-US" sz="1700" b="1" dirty="0">
                <a:hlinkClick r:id="rId2"/>
              </a:rPr>
              <a:t>"Memory Scaling: A Systems Architecture Perspective"</a:t>
            </a:r>
            <a:br>
              <a:rPr lang="en-US" sz="1700" dirty="0"/>
            </a:br>
            <a:r>
              <a:rPr lang="en-US" sz="1700" i="1" dirty="0"/>
              <a:t>Proceedings of the </a:t>
            </a:r>
            <a:r>
              <a:rPr lang="en-US" sz="1700" i="1" dirty="0">
                <a:hlinkClick r:id="rId3"/>
              </a:rPr>
              <a:t>5th International Memory Workshop</a:t>
            </a:r>
            <a:r>
              <a:rPr lang="en-US" sz="1700" i="1" dirty="0"/>
              <a:t> (</a:t>
            </a:r>
            <a:r>
              <a:rPr lang="en-US" sz="1700" b="1" i="1" dirty="0"/>
              <a:t>IMW</a:t>
            </a:r>
            <a:r>
              <a:rPr lang="en-US" sz="1700" i="1" dirty="0"/>
              <a:t>)</a:t>
            </a:r>
            <a:r>
              <a:rPr lang="en-US" sz="1700" dirty="0"/>
              <a:t>, Monterey, CA, May 2013. </a:t>
            </a:r>
            <a:r>
              <a:rPr lang="en-US" sz="1700" dirty="0">
                <a:hlinkClick r:id="rId4"/>
              </a:rPr>
              <a:t>Slides (pptx)</a:t>
            </a:r>
            <a:r>
              <a:rPr lang="en-US" sz="1700" dirty="0"/>
              <a:t> </a:t>
            </a:r>
            <a:r>
              <a:rPr lang="en-US" sz="1700" dirty="0">
                <a:hlinkClick r:id="rId5"/>
              </a:rPr>
              <a:t>(pdf)</a:t>
            </a:r>
            <a:r>
              <a:rPr lang="en-US" sz="1700" dirty="0"/>
              <a:t> </a:t>
            </a:r>
            <a:br>
              <a:rPr lang="en-US" sz="1700" dirty="0"/>
            </a:br>
            <a:r>
              <a:rPr lang="en-US" sz="1700" dirty="0">
                <a:hlinkClick r:id="rId6"/>
              </a:rPr>
              <a:t>EETimes Reprint</a:t>
            </a:r>
            <a:endParaRPr lang="en-US" sz="1700" dirty="0"/>
          </a:p>
          <a:p>
            <a:pPr marL="0" indent="0">
              <a:buNone/>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843B4EE0-2F54-6B42-B367-E67B762F0A2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8BEAFA3-099E-5F4F-BCD8-46D2F8E4087A}"/>
              </a:ext>
            </a:extLst>
          </p:cNvPr>
          <p:cNvPicPr>
            <a:picLocks noChangeAspect="1"/>
          </p:cNvPicPr>
          <p:nvPr/>
        </p:nvPicPr>
        <p:blipFill>
          <a:blip r:embed="rId7"/>
          <a:stretch>
            <a:fillRect/>
          </a:stretch>
        </p:blipFill>
        <p:spPr>
          <a:xfrm>
            <a:off x="321599" y="2564904"/>
            <a:ext cx="8066751" cy="1503288"/>
          </a:xfrm>
          <a:prstGeom prst="rect">
            <a:avLst/>
          </a:prstGeom>
        </p:spPr>
      </p:pic>
      <p:pic>
        <p:nvPicPr>
          <p:cNvPr id="6" name="Picture 5">
            <a:extLst>
              <a:ext uri="{FF2B5EF4-FFF2-40B4-BE49-F238E27FC236}">
                <a16:creationId xmlns:a16="http://schemas.microsoft.com/office/drawing/2014/main" id="{33683FBB-C616-0B49-BAC6-F9766E84CFA0}"/>
              </a:ext>
            </a:extLst>
          </p:cNvPr>
          <p:cNvPicPr>
            <a:picLocks noChangeAspect="1"/>
          </p:cNvPicPr>
          <p:nvPr/>
        </p:nvPicPr>
        <p:blipFill>
          <a:blip r:embed="rId8"/>
          <a:stretch>
            <a:fillRect/>
          </a:stretch>
        </p:blipFill>
        <p:spPr>
          <a:xfrm>
            <a:off x="251017" y="4302100"/>
            <a:ext cx="5473700" cy="927100"/>
          </a:xfrm>
          <a:prstGeom prst="rect">
            <a:avLst/>
          </a:prstGeom>
        </p:spPr>
      </p:pic>
      <p:pic>
        <p:nvPicPr>
          <p:cNvPr id="8" name="Picture 7">
            <a:extLst>
              <a:ext uri="{FF2B5EF4-FFF2-40B4-BE49-F238E27FC236}">
                <a16:creationId xmlns:a16="http://schemas.microsoft.com/office/drawing/2014/main" id="{B09475BA-1C99-5A4F-AA05-F6AA665B5BB4}"/>
              </a:ext>
            </a:extLst>
          </p:cNvPr>
          <p:cNvPicPr>
            <a:picLocks noChangeAspect="1"/>
          </p:cNvPicPr>
          <p:nvPr/>
        </p:nvPicPr>
        <p:blipFill>
          <a:blip r:embed="rId9"/>
          <a:stretch>
            <a:fillRect/>
          </a:stretch>
        </p:blipFill>
        <p:spPr>
          <a:xfrm>
            <a:off x="3289300" y="5463108"/>
            <a:ext cx="5397500" cy="850900"/>
          </a:xfrm>
          <a:prstGeom prst="rect">
            <a:avLst/>
          </a:prstGeom>
        </p:spPr>
      </p:pic>
    </p:spTree>
    <p:extLst>
      <p:ext uri="{BB962C8B-B14F-4D97-AF65-F5344CB8AC3E}">
        <p14:creationId xmlns:p14="http://schemas.microsoft.com/office/powerpoint/2010/main" val="1426479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149</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150</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151</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153</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154</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9742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25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25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158</a:t>
            </a:fld>
            <a:endParaRPr lang="en-US" altLang="en-US">
              <a:solidFill>
                <a:srgbClr val="000000"/>
              </a:solidFill>
            </a:endParaRPr>
          </a:p>
        </p:txBody>
      </p:sp>
      <p:sp>
        <p:nvSpPr>
          <p:cNvPr id="7" name="TextBox 6"/>
          <p:cNvSpPr txBox="1"/>
          <p:nvPr/>
        </p:nvSpPr>
        <p:spPr>
          <a:xfrm>
            <a:off x="-10701" y="6021288"/>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981341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161</a:t>
            </a:fld>
            <a:endParaRPr lang="en-US"/>
          </a:p>
        </p:txBody>
      </p:sp>
    </p:spTree>
    <p:extLst>
      <p:ext uri="{BB962C8B-B14F-4D97-AF65-F5344CB8AC3E}">
        <p14:creationId xmlns:p14="http://schemas.microsoft.com/office/powerpoint/2010/main" val="7011727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162</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163</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165</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12418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168</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169</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68571392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857263527"/>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27850291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268912233"/>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176</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179</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181</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603792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67680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89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5096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46623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15046034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200</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201</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508587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Always Executing in Memory? Not A Good Idea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1" name="내용 개체 틀 5"/>
          <p:cNvGraphicFramePr>
            <a:graphicFrameLocks noGrp="1"/>
          </p:cNvGraphicFramePr>
          <p:nvPr>
            <p:ph idx="1"/>
            <p:extLst/>
          </p:nvPr>
        </p:nvGraphicFramePr>
        <p:xfrm>
          <a:off x="457200" y="1124744"/>
          <a:ext cx="8229600" cy="459836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6"/>
          <p:cNvGrpSpPr/>
          <p:nvPr/>
        </p:nvGrpSpPr>
        <p:grpSpPr>
          <a:xfrm>
            <a:off x="3419872" y="5723111"/>
            <a:ext cx="3096344" cy="508992"/>
            <a:chOff x="3419872" y="6062039"/>
            <a:chExt cx="3096344" cy="508992"/>
          </a:xfrm>
        </p:grpSpPr>
        <p:cxnSp>
          <p:nvCxnSpPr>
            <p:cNvPr id="13" name="직선 화살표 연결선 10"/>
            <p:cNvCxnSpPr/>
            <p:nvPr/>
          </p:nvCxnSpPr>
          <p:spPr>
            <a:xfrm>
              <a:off x="3419872" y="6571031"/>
              <a:ext cx="3096344" cy="0"/>
            </a:xfrm>
            <a:prstGeom prst="straightConnector1">
              <a:avLst/>
            </a:prstGeom>
            <a:noFill/>
            <a:ln w="76200" cap="flat" cmpd="sng" algn="ctr">
              <a:solidFill>
                <a:srgbClr val="5DA5DA">
                  <a:shade val="95000"/>
                  <a:satMod val="105000"/>
                </a:srgbClr>
              </a:solidFill>
              <a:prstDash val="solid"/>
              <a:tailEnd type="triangle"/>
            </a:ln>
            <a:effectLst/>
          </p:spPr>
        </p:cxnSp>
        <p:sp>
          <p:nvSpPr>
            <p:cNvPr id="14" name="TextBox 13"/>
            <p:cNvSpPr txBox="1"/>
            <p:nvPr/>
          </p:nvSpPr>
          <p:spPr>
            <a:xfrm>
              <a:off x="4001338" y="6062039"/>
              <a:ext cx="1933414" cy="461665"/>
            </a:xfrm>
            <a:prstGeom prst="rect">
              <a:avLst/>
            </a:prstGeom>
            <a:noFill/>
          </p:spPr>
          <p:txBody>
            <a:bodyPr wrap="non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prstClr val="black"/>
                  </a:solidFill>
                  <a:effectLst/>
                  <a:uLnTx/>
                  <a:uFillTx/>
                  <a:latin typeface="Calibri"/>
                  <a:ea typeface="나눔고딕"/>
                  <a:cs typeface="+mn-cs"/>
                </a:rPr>
                <a:t>More Vertices</a:t>
              </a:r>
              <a:endParaRPr kumimoji="0" lang="ko-KR" altLang="en-US" sz="2400" b="0" i="0" u="none" strike="noStrike" kern="0" cap="none" spc="0" normalizeH="0" baseline="0" noProof="0" dirty="0">
                <a:ln>
                  <a:noFill/>
                </a:ln>
                <a:solidFill>
                  <a:prstClr val="black"/>
                </a:solidFill>
                <a:effectLst/>
                <a:uLnTx/>
                <a:uFillTx/>
                <a:latin typeface="Calibri"/>
                <a:ea typeface="나눔고딕"/>
                <a:cs typeface="+mn-cs"/>
              </a:endParaRPr>
            </a:p>
          </p:txBody>
        </p:sp>
      </p:grpSp>
      <p:sp>
        <p:nvSpPr>
          <p:cNvPr id="15" name="TextBox 14"/>
          <p:cNvSpPr txBox="1"/>
          <p:nvPr/>
        </p:nvSpPr>
        <p:spPr>
          <a:xfrm>
            <a:off x="1720132" y="1991517"/>
            <a:ext cx="2563836" cy="1430179"/>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wrap="squar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Increased</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Memory Bandwidth Consumption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Caching very effective</a:t>
            </a:r>
            <a:endParaRPr kumimoji="0" lang="ko-KR" altLang="en-US" sz="20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16" name="TextBox 15"/>
          <p:cNvSpPr txBox="1"/>
          <p:nvPr/>
        </p:nvSpPr>
        <p:spPr>
          <a:xfrm>
            <a:off x="4836342" y="3931176"/>
            <a:ext cx="3840114" cy="1123712"/>
          </a:xfrm>
          <a:prstGeom prst="round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Reduced Memory Bandwidth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Consumption due to</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In-Memory Computation</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9763011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Evaluated Data-Intensive Applications</a:t>
            </a:r>
            <a:endParaRPr lang="ko-KR" altLang="en-US" dirty="0"/>
          </a:p>
        </p:txBody>
      </p:sp>
      <p:sp>
        <p:nvSpPr>
          <p:cNvPr id="3" name="내용 개체 틀 2"/>
          <p:cNvSpPr>
            <a:spLocks noGrp="1"/>
          </p:cNvSpPr>
          <p:nvPr>
            <p:ph idx="1"/>
          </p:nvPr>
        </p:nvSpPr>
        <p:spPr/>
        <p:txBody>
          <a:bodyPr/>
          <a:lstStyle/>
          <a:p>
            <a:r>
              <a:rPr lang="en-US" altLang="ko-KR" dirty="0">
                <a:solidFill>
                  <a:srgbClr val="FF0000"/>
                </a:solidFill>
              </a:rPr>
              <a:t>Ten emerging data-intensive workloads</a:t>
            </a:r>
          </a:p>
          <a:p>
            <a:pPr lvl="1"/>
            <a:r>
              <a:rPr lang="en-US" altLang="ko-KR" dirty="0">
                <a:solidFill>
                  <a:srgbClr val="0000FF"/>
                </a:solidFill>
              </a:rPr>
              <a:t>Large-scale graph processing</a:t>
            </a:r>
          </a:p>
          <a:p>
            <a:pPr lvl="2"/>
            <a:r>
              <a:rPr lang="en-US" altLang="ko-KR" dirty="0"/>
              <a:t>Average teenage follower, BFS, PageRank, single-source shortest path, weakly connected components</a:t>
            </a:r>
          </a:p>
          <a:p>
            <a:pPr lvl="1"/>
            <a:r>
              <a:rPr lang="en-US" altLang="ko-KR" dirty="0">
                <a:solidFill>
                  <a:srgbClr val="0000FF"/>
                </a:solidFill>
              </a:rPr>
              <a:t>In-memory data analytics</a:t>
            </a:r>
          </a:p>
          <a:p>
            <a:pPr lvl="2"/>
            <a:r>
              <a:rPr lang="en-US" altLang="ko-KR" dirty="0"/>
              <a:t>Hash join, histogram, radix partitioning</a:t>
            </a:r>
          </a:p>
          <a:p>
            <a:pPr lvl="1"/>
            <a:r>
              <a:rPr lang="en-US" altLang="ko-KR" dirty="0">
                <a:solidFill>
                  <a:srgbClr val="0000FF"/>
                </a:solidFill>
              </a:rPr>
              <a:t>Machine learning and data mining</a:t>
            </a:r>
          </a:p>
          <a:p>
            <a:pPr lvl="2"/>
            <a:r>
              <a:rPr lang="en-US" altLang="ko-KR" dirty="0" err="1"/>
              <a:t>Streamcluster</a:t>
            </a:r>
            <a:r>
              <a:rPr lang="en-US" altLang="ko-KR" dirty="0"/>
              <a:t>, SVM-RFE</a:t>
            </a:r>
          </a:p>
          <a:p>
            <a:pPr lvl="1"/>
            <a:endParaRPr lang="en-US" altLang="ko-KR" dirty="0"/>
          </a:p>
          <a:p>
            <a:r>
              <a:rPr lang="en-US" altLang="ko-KR" dirty="0"/>
              <a:t>Three input sets (small, medium, large) for each workload</a:t>
            </a:r>
            <a:r>
              <a:rPr lang="ko-KR" altLang="en-US" dirty="0"/>
              <a:t> </a:t>
            </a:r>
            <a:r>
              <a:rPr lang="en-US" altLang="ko-KR" dirty="0"/>
              <a:t>to show the impact of data locality</a:t>
            </a:r>
            <a:endParaRPr lang="ko-KR" altLang="en-US" dirty="0"/>
          </a:p>
        </p:txBody>
      </p:sp>
    </p:spTree>
    <p:extLst>
      <p:ext uri="{BB962C8B-B14F-4D97-AF65-F5344CB8AC3E}">
        <p14:creationId xmlns:p14="http://schemas.microsoft.com/office/powerpoint/2010/main" val="3190432040"/>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340695189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직사각형 2"/>
          <p:cNvSpPr/>
          <p:nvPr/>
        </p:nvSpPr>
        <p:spPr>
          <a:xfrm>
            <a:off x="0" y="0"/>
            <a:ext cx="9144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직사각형 3"/>
          <p:cNvSpPr/>
          <p:nvPr/>
        </p:nvSpPr>
        <p:spPr>
          <a:xfrm>
            <a:off x="791580" y="872716"/>
            <a:ext cx="7560840"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Tahoma"/>
              <a:ea typeface="+mn-ea"/>
              <a:cs typeface="+mn-cs"/>
            </a:endParaRPr>
          </a:p>
        </p:txBody>
      </p:sp>
      <p:graphicFrame>
        <p:nvGraphicFramePr>
          <p:cNvPr id="10"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1912669"/>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Tree>
    <p:extLst>
      <p:ext uri="{BB962C8B-B14F-4D97-AF65-F5344CB8AC3E}">
        <p14:creationId xmlns:p14="http://schemas.microsoft.com/office/powerpoint/2010/main" val="155756752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221</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222</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224</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225</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226</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227</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177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552926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232</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233</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236</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237</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238</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239</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Closing Detour:</a:t>
            </a:r>
            <a:br>
              <a:rPr lang="en-US" dirty="0"/>
            </a:br>
            <a:r>
              <a:rPr lang="en-US" dirty="0"/>
              <a:t>In-Memory Security Primitives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46330177"/>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The Shortcoming</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a:xfrm>
            <a:off x="228600" y="997527"/>
            <a:ext cx="8807896" cy="5193723"/>
          </a:xfrm>
        </p:spPr>
        <p:txBody>
          <a:bodyPr/>
          <a:lstStyle/>
          <a:p>
            <a:endParaRPr lang="en-US" dirty="0"/>
          </a:p>
          <a:p>
            <a:r>
              <a:rPr lang="en-US" dirty="0">
                <a:solidFill>
                  <a:srgbClr val="FF0000"/>
                </a:solidFill>
              </a:rPr>
              <a:t>Most of the system is dedicated to main memory</a:t>
            </a:r>
          </a:p>
          <a:p>
            <a:r>
              <a:rPr lang="en-US" dirty="0">
                <a:solidFill>
                  <a:srgbClr val="1A5712"/>
                </a:solidFill>
              </a:rPr>
              <a:t>Main memory is in all systems</a:t>
            </a:r>
          </a:p>
          <a:p>
            <a:endParaRPr lang="en-US" dirty="0"/>
          </a:p>
          <a:p>
            <a:endParaRPr lang="en-US" dirty="0"/>
          </a:p>
          <a:p>
            <a:r>
              <a:rPr lang="en-US" dirty="0"/>
              <a:t>Main memory devices are used to </a:t>
            </a:r>
            <a:r>
              <a:rPr lang="en-US" b="1" dirty="0"/>
              <a:t>only</a:t>
            </a:r>
            <a:r>
              <a:rPr lang="en-US" dirty="0"/>
              <a:t> store and move data</a:t>
            </a:r>
          </a:p>
          <a:p>
            <a:endParaRPr lang="en-US" dirty="0"/>
          </a:p>
          <a:p>
            <a:pPr marL="0" indent="0">
              <a:buNone/>
            </a:pPr>
            <a:endParaRPr lang="en-US" dirty="0"/>
          </a:p>
          <a:p>
            <a:r>
              <a:rPr lang="en-US" dirty="0"/>
              <a:t>Can we do better?</a:t>
            </a:r>
          </a:p>
          <a:p>
            <a:r>
              <a:rPr lang="en-US" dirty="0">
                <a:solidFill>
                  <a:srgbClr val="0000FF"/>
                </a:solidFill>
              </a:rPr>
              <a:t>Can we better take advantage of the main memory devices?</a:t>
            </a:r>
          </a:p>
          <a:p>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9798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past talks and many works: </a:t>
            </a:r>
          </a:p>
          <a:p>
            <a:pPr lvl="2"/>
            <a:r>
              <a:rPr lang="en-US" dirty="0">
                <a:solidFill>
                  <a:srgbClr val="1A5712"/>
                </a:solidFill>
              </a:rPr>
              <a:t>RowClone [MICRO 2013], Ambit [MICRO 2017], Tesseract [ISCA 2015], PEI [ISCA 2015], TOM [ISCA 2016], EMC [ISCA 2016], Google Workloads [ASPLOS 2018], LazyPIM/</a:t>
            </a:r>
            <a:r>
              <a:rPr lang="en-US" dirty="0" err="1">
                <a:solidFill>
                  <a:srgbClr val="1A5712"/>
                </a:solidFill>
              </a:rPr>
              <a:t>CoNDA</a:t>
            </a:r>
            <a:r>
              <a:rPr lang="en-US" dirty="0">
                <a:solidFill>
                  <a:srgbClr val="1A5712"/>
                </a:solidFill>
              </a:rPr>
              <a:t> [ISCA 2019], …</a:t>
            </a:r>
          </a:p>
          <a:p>
            <a:pPr marL="0"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70834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past talks and many works: </a:t>
            </a:r>
          </a:p>
          <a:p>
            <a:pPr lvl="2"/>
            <a:r>
              <a:rPr lang="en-US" dirty="0"/>
              <a:t>RowClone [MICRO 2013], Ambit [MICRO 2017], Tesseract [ISCA 2015], PEI [ISCA 2015], TOM [ISCA 2016], EMC [ISCA 2016], Google Workloads [ASPLOS 2018], LazyPIM/</a:t>
            </a:r>
            <a:r>
              <a:rPr lang="en-US" dirty="0" err="1"/>
              <a:t>CoNDA</a:t>
            </a:r>
            <a:r>
              <a:rPr lang="en-US" dirty="0"/>
              <a:t> [ISCA 2019], …</a:t>
            </a:r>
          </a:p>
          <a:p>
            <a:pPr marL="0" indent="0">
              <a:buNone/>
            </a:pPr>
            <a:endParaRPr lang="en-US" dirty="0"/>
          </a:p>
          <a:p>
            <a:r>
              <a:rPr lang="en-US" b="1" dirty="0">
                <a:solidFill>
                  <a:srgbClr val="0000FF"/>
                </a:solidFill>
              </a:rPr>
              <a:t>Use the memory devices to support key functions</a:t>
            </a:r>
          </a:p>
          <a:p>
            <a:pPr lvl="1"/>
            <a:r>
              <a:rPr lang="en-US" dirty="0">
                <a:solidFill>
                  <a:srgbClr val="FF0000"/>
                </a:solidFill>
              </a:rPr>
              <a:t>Security primitives</a:t>
            </a:r>
          </a:p>
          <a:p>
            <a:pPr lvl="1"/>
            <a:r>
              <a:rPr lang="en-US" dirty="0"/>
              <a:t>…</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AutoShape 25">
            <a:extLst>
              <a:ext uri="{FF2B5EF4-FFF2-40B4-BE49-F238E27FC236}">
                <a16:creationId xmlns:a16="http://schemas.microsoft.com/office/drawing/2014/main" id="{8DF90D4D-8A1B-9D43-A778-1BC3A9041265}"/>
              </a:ext>
            </a:extLst>
          </p:cNvPr>
          <p:cNvSpPr>
            <a:spLocks noChangeArrowheads="1"/>
          </p:cNvSpPr>
          <p:nvPr/>
        </p:nvSpPr>
        <p:spPr bwMode="auto">
          <a:xfrm>
            <a:off x="899592" y="4797152"/>
            <a:ext cx="2448272" cy="539078"/>
          </a:xfrm>
          <a:prstGeom prst="roundRect">
            <a:avLst>
              <a:gd name="adj" fmla="val 16667"/>
            </a:avLst>
          </a:prstGeom>
          <a:noFill/>
          <a:ln w="666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365366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Goal</a:t>
            </a:r>
          </a:p>
        </p:txBody>
      </p:sp>
      <p:sp>
        <p:nvSpPr>
          <p:cNvPr id="3" name="Content Placeholder 2"/>
          <p:cNvSpPr>
            <a:spLocks noGrp="1"/>
          </p:cNvSpPr>
          <p:nvPr>
            <p:ph idx="1"/>
          </p:nvPr>
        </p:nvSpPr>
        <p:spPr>
          <a:xfrm>
            <a:off x="0" y="1628800"/>
            <a:ext cx="9144000" cy="2088232"/>
          </a:xfrm>
        </p:spPr>
        <p:txBody>
          <a:bodyPr/>
          <a:lstStyle/>
          <a:p>
            <a:pPr marL="0" indent="0" algn="ctr">
              <a:buNone/>
            </a:pPr>
            <a:r>
              <a:rPr lang="en-US" sz="6400" dirty="0">
                <a:solidFill>
                  <a:srgbClr val="FF0000"/>
                </a:solidFill>
              </a:rPr>
              <a:t>How to Use</a:t>
            </a:r>
          </a:p>
          <a:p>
            <a:pPr marL="0" indent="0" algn="ctr">
              <a:buNone/>
            </a:pPr>
            <a:r>
              <a:rPr lang="en-US" sz="6400" dirty="0">
                <a:solidFill>
                  <a:srgbClr val="0432FF"/>
                </a:solidFill>
              </a:rPr>
              <a:t>Memory Devices</a:t>
            </a:r>
          </a:p>
          <a:p>
            <a:pPr marL="0" indent="0" algn="ctr">
              <a:buNone/>
            </a:pPr>
            <a:r>
              <a:rPr lang="en-US" sz="6400" dirty="0">
                <a:solidFill>
                  <a:srgbClr val="1A5712"/>
                </a:solidFill>
              </a:rPr>
              <a:t>to Support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3252055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48761859"/>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Generating True Random Numbers</a:t>
            </a: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808854591"/>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Evaluating Physically Unclonable Functions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790034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3049626791"/>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684076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9974320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49932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13293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pPr>
              <a:spcBef>
                <a:spcPts val="300"/>
              </a:spcBef>
            </a:pPr>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pPr>
              <a:spcBef>
                <a:spcPts val="300"/>
              </a:spcBef>
            </a:pPr>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980616"/>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980616"/>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980616"/>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98061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7427" y="6612305"/>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2062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6BEA584A-BE8D-9A4E-A2FA-726F8E8517BF}"/>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9CF4138D-DC85-3948-9D36-47A58D1A418B}"/>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sampling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truly randomly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7" name="Rectangle 76">
            <a:extLst>
              <a:ext uri="{FF2B5EF4-FFF2-40B4-BE49-F238E27FC236}">
                <a16:creationId xmlns:a16="http://schemas.microsoft.com/office/drawing/2014/main" id="{39E89AEF-98A0-E649-9BB1-DF458D6C62CC}"/>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35628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2127-1079-4F4E-A822-CB25B5A65EF0}"/>
              </a:ext>
            </a:extLst>
          </p:cNvPr>
          <p:cNvSpPr>
            <a:spLocks noGrp="1"/>
          </p:cNvSpPr>
          <p:nvPr>
            <p:ph type="title"/>
          </p:nvPr>
        </p:nvSpPr>
        <p:spPr/>
        <p:txBody>
          <a:bodyPr/>
          <a:lstStyle/>
          <a:p>
            <a:r>
              <a:rPr lang="en-US" sz="3600" b="1" dirty="0"/>
              <a:t>D-</a:t>
            </a:r>
            <a:r>
              <a:rPr lang="en-US" sz="3600" b="1" dirty="0" err="1"/>
              <a:t>RaNGe</a:t>
            </a:r>
            <a:r>
              <a:rPr lang="en-US" sz="3600" b="1" dirty="0"/>
              <a:t> Comparison against Prior Work</a:t>
            </a:r>
          </a:p>
        </p:txBody>
      </p:sp>
      <p:sp>
        <p:nvSpPr>
          <p:cNvPr id="3" name="Content Placeholder 2">
            <a:extLst>
              <a:ext uri="{FF2B5EF4-FFF2-40B4-BE49-F238E27FC236}">
                <a16:creationId xmlns:a16="http://schemas.microsoft.com/office/drawing/2014/main" id="{F8100AA9-3357-5042-8467-51C170FF176D}"/>
              </a:ext>
            </a:extLst>
          </p:cNvPr>
          <p:cNvSpPr>
            <a:spLocks noGrp="1"/>
          </p:cNvSpPr>
          <p:nvPr>
            <p:ph idx="1"/>
          </p:nvPr>
        </p:nvSpPr>
        <p:spPr>
          <a:xfrm>
            <a:off x="75991" y="847056"/>
            <a:ext cx="8987622" cy="5318753"/>
          </a:xfrm>
        </p:spPr>
        <p:txBody>
          <a:bodyPr/>
          <a:lstStyle/>
          <a:p>
            <a:r>
              <a:rPr lang="en-US" sz="3200" b="1" dirty="0">
                <a:solidFill>
                  <a:schemeClr val="accent5">
                    <a:lumMod val="75000"/>
                  </a:schemeClr>
                </a:solidFill>
              </a:rPr>
              <a:t>Compared to Command Scheduling, D-</a:t>
            </a:r>
            <a:r>
              <a:rPr lang="en-US" sz="3200" b="1" dirty="0" err="1">
                <a:solidFill>
                  <a:schemeClr val="accent5">
                    <a:lumMod val="75000"/>
                  </a:schemeClr>
                </a:solidFill>
              </a:rPr>
              <a:t>RaNGe</a:t>
            </a:r>
            <a:r>
              <a:rPr lang="en-US" sz="3200" b="1" dirty="0">
                <a:solidFill>
                  <a:schemeClr val="accent5">
                    <a:lumMod val="75000"/>
                  </a:schemeClr>
                </a:solidFill>
              </a:rPr>
              <a:t>:</a:t>
            </a:r>
          </a:p>
          <a:p>
            <a:pPr lvl="1"/>
            <a:r>
              <a:rPr lang="en-US" dirty="0"/>
              <a:t>samples a </a:t>
            </a:r>
            <a:r>
              <a:rPr lang="en-US" b="1" dirty="0">
                <a:solidFill>
                  <a:schemeClr val="accent5">
                    <a:lumMod val="75000"/>
                  </a:schemeClr>
                </a:solidFill>
              </a:rPr>
              <a:t>truly random entropy source</a:t>
            </a:r>
          </a:p>
          <a:p>
            <a:pPr lvl="1"/>
            <a:r>
              <a:rPr lang="en-US" b="1" dirty="0">
                <a:solidFill>
                  <a:schemeClr val="accent5">
                    <a:lumMod val="75000"/>
                  </a:schemeClr>
                </a:solidFill>
              </a:rPr>
              <a:t>211x</a:t>
            </a:r>
            <a:r>
              <a:rPr lang="en-US" dirty="0"/>
              <a:t> higher throughput</a:t>
            </a:r>
          </a:p>
          <a:p>
            <a:pPr lvl="1"/>
            <a:r>
              <a:rPr lang="en-US" b="1" dirty="0">
                <a:solidFill>
                  <a:schemeClr val="accent5">
                    <a:lumMod val="75000"/>
                  </a:schemeClr>
                </a:solidFill>
              </a:rPr>
              <a:t>180x</a:t>
            </a:r>
            <a:r>
              <a:rPr lang="en-US" dirty="0">
                <a:solidFill>
                  <a:schemeClr val="accent5">
                    <a:lumMod val="75000"/>
                  </a:schemeClr>
                </a:solidFill>
              </a:rPr>
              <a:t> </a:t>
            </a:r>
            <a:r>
              <a:rPr lang="en-US" dirty="0"/>
              <a:t>lower</a:t>
            </a:r>
            <a:r>
              <a:rPr lang="en-US" b="1" dirty="0"/>
              <a:t> </a:t>
            </a:r>
            <a:r>
              <a:rPr lang="en-US" dirty="0"/>
              <a:t>latency </a:t>
            </a:r>
          </a:p>
          <a:p>
            <a:pPr lvl="1"/>
            <a:endParaRPr lang="en-US" sz="500" dirty="0"/>
          </a:p>
          <a:p>
            <a:r>
              <a:rPr lang="en-US" sz="3200" b="1" dirty="0">
                <a:solidFill>
                  <a:schemeClr val="accent6">
                    <a:lumMod val="75000"/>
                  </a:schemeClr>
                </a:solidFill>
              </a:rPr>
              <a:t>Compared to Retention Time, D-</a:t>
            </a:r>
            <a:r>
              <a:rPr lang="en-US" sz="3200" b="1" dirty="0" err="1">
                <a:solidFill>
                  <a:schemeClr val="accent6">
                    <a:lumMod val="75000"/>
                  </a:schemeClr>
                </a:solidFill>
              </a:rPr>
              <a:t>RaNGe</a:t>
            </a:r>
            <a:r>
              <a:rPr lang="en-US" sz="3200" b="1" dirty="0">
                <a:solidFill>
                  <a:schemeClr val="accent6">
                    <a:lumMod val="75000"/>
                  </a:schemeClr>
                </a:solidFill>
              </a:rPr>
              <a:t>:</a:t>
            </a:r>
          </a:p>
          <a:p>
            <a:pPr lvl="1"/>
            <a:r>
              <a:rPr lang="en-US" b="1" dirty="0">
                <a:solidFill>
                  <a:schemeClr val="accent6">
                    <a:lumMod val="75000"/>
                  </a:schemeClr>
                </a:solidFill>
              </a:rPr>
              <a:t>&gt;5</a:t>
            </a:r>
            <a:r>
              <a:rPr lang="en-US" dirty="0"/>
              <a:t> orders of magnitude higher throughput</a:t>
            </a:r>
          </a:p>
          <a:p>
            <a:pPr lvl="1"/>
            <a:r>
              <a:rPr lang="en-US" b="1" dirty="0">
                <a:solidFill>
                  <a:schemeClr val="accent6">
                    <a:lumMod val="75000"/>
                  </a:schemeClr>
                </a:solidFill>
              </a:rPr>
              <a:t>&gt;9</a:t>
            </a:r>
            <a:r>
              <a:rPr lang="en-US" dirty="0"/>
              <a:t> orders of magnitude lower latency  </a:t>
            </a:r>
          </a:p>
          <a:p>
            <a:pPr lvl="1"/>
            <a:r>
              <a:rPr lang="en-US" b="1" dirty="0">
                <a:solidFill>
                  <a:schemeClr val="accent6">
                    <a:lumMod val="75000"/>
                  </a:schemeClr>
                </a:solidFill>
              </a:rPr>
              <a:t>&gt;7</a:t>
            </a:r>
            <a:r>
              <a:rPr lang="en-US" dirty="0"/>
              <a:t> orders of magnitude more energy efficient</a:t>
            </a:r>
          </a:p>
          <a:p>
            <a:pPr lvl="1"/>
            <a:endParaRPr lang="en-US" sz="500" dirty="0"/>
          </a:p>
          <a:p>
            <a:r>
              <a:rPr lang="en-US" sz="3200" b="1" dirty="0">
                <a:solidFill>
                  <a:srgbClr val="9A020E"/>
                </a:solidFill>
              </a:rPr>
              <a:t>Compared to Startup Values, D-</a:t>
            </a:r>
            <a:r>
              <a:rPr lang="en-US" sz="3200" b="1" dirty="0" err="1">
                <a:solidFill>
                  <a:srgbClr val="9A020E"/>
                </a:solidFill>
              </a:rPr>
              <a:t>RaNGe</a:t>
            </a:r>
            <a:r>
              <a:rPr lang="en-US" sz="3200" b="1" dirty="0">
                <a:solidFill>
                  <a:srgbClr val="9A020E"/>
                </a:solidFill>
              </a:rPr>
              <a:t>:</a:t>
            </a:r>
          </a:p>
          <a:p>
            <a:pPr lvl="1"/>
            <a:r>
              <a:rPr lang="en-US" b="1" dirty="0">
                <a:solidFill>
                  <a:srgbClr val="9A020E"/>
                </a:solidFill>
              </a:rPr>
              <a:t>continuously</a:t>
            </a:r>
            <a:r>
              <a:rPr lang="en-US" dirty="0"/>
              <a:t> produces random values</a:t>
            </a:r>
          </a:p>
          <a:p>
            <a:pPr lvl="1"/>
            <a:r>
              <a:rPr lang="en-US" dirty="0"/>
              <a:t>does not require a system restart</a:t>
            </a:r>
          </a:p>
        </p:txBody>
      </p:sp>
    </p:spTree>
    <p:extLst>
      <p:ext uri="{BB962C8B-B14F-4D97-AF65-F5344CB8AC3E}">
        <p14:creationId xmlns:p14="http://schemas.microsoft.com/office/powerpoint/2010/main" val="398058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More on D-</a:t>
            </a:r>
            <a:r>
              <a:rPr lang="en-US" dirty="0" err="1"/>
              <a:t>RaNGe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288065621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2924944"/>
            <a:ext cx="784887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08343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142068"/>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372766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65038" y="2905221"/>
            <a:ext cx="6719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28076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500"/>
                            </p:stCondLst>
                            <p:childTnLst>
                              <p:par>
                                <p:cTn id="30" presetID="0" presetClass="path" presetSubtype="0" accel="50000" decel="50000" fill="hold" grpId="0" nodeType="afterEffect">
                                  <p:stCondLst>
                                    <p:cond delay="0"/>
                                  </p:stCondLst>
                                  <p:childTnLst>
                                    <p:animMotion origin="layout" path="M 3.05556E-6 0.00949 L 0.3934 0.00949 " pathEditMode="relative" rAng="0" ptsTypes="AA">
                                      <p:cBhvr>
                                        <p:cTn id="31" dur="500" fill="hold"/>
                                        <p:tgtEl>
                                          <p:spTgt spid="23"/>
                                        </p:tgtEl>
                                        <p:attrNameLst>
                                          <p:attrName>ppt_x</p:attrName>
                                          <p:attrName>ppt_y</p:attrName>
                                        </p:attrNameLst>
                                      </p:cBhvr>
                                      <p:rCtr x="19670" y="0"/>
                                    </p:animMotion>
                                  </p:childTnLst>
                                </p:cTn>
                              </p:par>
                              <p:par>
                                <p:cTn id="32" presetID="22" presetClass="exit" presetSubtype="8" fill="hold" nodeType="withEffect">
                                  <p:stCondLst>
                                    <p:cond delay="0"/>
                                  </p:stCondLst>
                                  <p:childTnLst>
                                    <p:animEffect transition="out" filter="wipe(left)">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22" presetClass="exit" presetSubtype="8" fill="hold" grpId="2" nodeType="withEffect">
                                  <p:stCondLst>
                                    <p:cond delay="0"/>
                                  </p:stCondLst>
                                  <p:childTnLst>
                                    <p:animEffect transition="out" filter="wipe(left)">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1"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0" presetClass="path" presetSubtype="0" accel="50000" decel="50000" fill="hold" grpId="0" nodeType="afterEffect">
                                  <p:stCondLst>
                                    <p:cond delay="0"/>
                                  </p:stCondLst>
                                  <p:childTnLst>
                                    <p:animMotion origin="layout" path="M 2.77778E-7 0.01088 L 0.17483 0.01088 " pathEditMode="relative" rAng="0" ptsTypes="AA">
                                      <p:cBhvr>
                                        <p:cTn id="48" dur="500" fill="hold"/>
                                        <p:tgtEl>
                                          <p:spTgt spid="21"/>
                                        </p:tgtEl>
                                        <p:attrNameLst>
                                          <p:attrName>ppt_x</p:attrName>
                                          <p:attrName>ppt_y</p:attrName>
                                        </p:attrNameLst>
                                      </p:cBhvr>
                                      <p:rCtr x="8733" y="0"/>
                                    </p:animMotion>
                                  </p:childTnLst>
                                </p:cTn>
                              </p:par>
                              <p:par>
                                <p:cTn id="49" presetID="22" presetClass="exit" presetSubtype="8" fill="hold" nodeType="withEffect">
                                  <p:stCondLst>
                                    <p:cond delay="0"/>
                                  </p:stCondLst>
                                  <p:childTnLst>
                                    <p:animEffect transition="out" filter="wipe(left)">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22" presetClass="exit" presetSubtype="8" fill="hold" grpId="3" nodeType="withEffect">
                                  <p:stCondLst>
                                    <p:cond delay="0"/>
                                  </p:stCondLst>
                                  <p:childTnLst>
                                    <p:animEffect transition="out" filter="wipe(left)">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2"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2"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3" grpId="0" animBg="1"/>
      <p:bldP spid="23" grpId="1" animBg="1"/>
      <p:bldP spid="23" grpId="2" animBg="1"/>
      <p:bldP spid="49" grpId="0" animBg="1"/>
      <p:bldP spid="50" grpId="0" animBg="1"/>
      <p:bldP spid="6" grpId="0" animBg="1"/>
      <p:bldP spid="24" grpId="0"/>
      <p:bldP spid="24" grpId="1"/>
      <p:bldP spid="25" grpId="0"/>
      <p:bldP spid="35" grpId="0"/>
      <p:bldP spid="35" grpId="1"/>
      <p:bldP spid="35" grpId="2"/>
      <p:bldP spid="35" grpId="3"/>
      <p:bldP spid="9"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22830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1000"/>
                                        <p:tgtEl>
                                          <p:spTgt spid="35"/>
                                        </p:tgtEl>
                                      </p:cBhvr>
                                    </p:animEffect>
                                  </p:childTnLst>
                                </p:cTn>
                              </p:par>
                              <p:par>
                                <p:cTn id="15" presetID="22" presetClass="entr" presetSubtype="8"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1000"/>
                                        <p:tgtEl>
                                          <p:spTgt spid="3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000"/>
                                        <p:tgtEl>
                                          <p:spTgt spid="37"/>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0" presetClass="path" presetSubtype="0" accel="50000" decel="50000" fill="hold" grpId="1" nodeType="withEffect">
                                  <p:stCondLst>
                                    <p:cond delay="0"/>
                                  </p:stCondLst>
                                  <p:childTnLst>
                                    <p:animMotion origin="layout" path="M 3.05556E-6 7.40741E-7 L 0.17795 0.00139 " pathEditMode="relative" rAng="0" ptsTypes="AA">
                                      <p:cBhvr>
                                        <p:cTn id="33" dur="1000" fill="hold"/>
                                        <p:tgtEl>
                                          <p:spTgt spid="23"/>
                                        </p:tgtEl>
                                        <p:attrNameLst>
                                          <p:attrName>ppt_x</p:attrName>
                                          <p:attrName>ppt_y</p:attrName>
                                        </p:attrNameLst>
                                      </p:cBhvr>
                                      <p:rCtr x="8889" y="69"/>
                                    </p:animMotion>
                                  </p:childTnLst>
                                </p:cTn>
                              </p:par>
                              <p:par>
                                <p:cTn id="34" presetID="0" presetClass="path" presetSubtype="0" accel="50000" decel="50000" fill="hold" grpId="0" nodeType="withEffect">
                                  <p:stCondLst>
                                    <p:cond delay="250"/>
                                  </p:stCondLst>
                                  <p:childTnLst>
                                    <p:animMotion origin="layout" path="M 2.77778E-7 1.11111E-6 L 0.17795 -0.0007 " pathEditMode="relative" rAng="0" ptsTypes="AA">
                                      <p:cBhvr>
                                        <p:cTn id="35" dur="1000" fill="hold"/>
                                        <p:tgtEl>
                                          <p:spTgt spid="50"/>
                                        </p:tgtEl>
                                        <p:attrNameLst>
                                          <p:attrName>ppt_x</p:attrName>
                                          <p:attrName>ppt_y</p:attrName>
                                        </p:attrNameLst>
                                      </p:cBhvr>
                                      <p:rCtr x="8889" y="-46"/>
                                    </p:animMotion>
                                  </p:childTnLst>
                                </p:cTn>
                              </p:par>
                              <p:par>
                                <p:cTn id="36" presetID="0" presetClass="path" presetSubtype="0" accel="50000" decel="50000" fill="hold" grpId="0" nodeType="withEffect">
                                  <p:stCondLst>
                                    <p:cond delay="750"/>
                                  </p:stCondLst>
                                  <p:childTnLst>
                                    <p:animMotion origin="layout" path="M 1.11111E-6 -3.7037E-6 L 0.17969 0.00301 " pathEditMode="relative" rAng="0" ptsTypes="AA">
                                      <p:cBhvr>
                                        <p:cTn id="37" dur="1000" fill="hold"/>
                                        <p:tgtEl>
                                          <p:spTgt spid="49"/>
                                        </p:tgtEl>
                                        <p:attrNameLst>
                                          <p:attrName>ppt_x</p:attrName>
                                          <p:attrName>ppt_y</p:attrName>
                                        </p:attrNameLst>
                                      </p:cBhvr>
                                      <p:rCtr x="897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49" grpId="0" animBg="1"/>
      <p:bldP spid="50" grpId="0" animBg="1"/>
      <p:bldP spid="26" grpId="0"/>
      <p:bldP spid="43" grpId="0"/>
      <p:bldP spid="35" grpId="0"/>
      <p:bldP spid="36" grpId="0"/>
      <p:bldP spid="37"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Rounded Rectangle 51"/>
          <p:cNvSpPr/>
          <p:nvPr/>
        </p:nvSpPr>
        <p:spPr>
          <a:xfrm>
            <a:off x="5660718" y="1211210"/>
            <a:ext cx="3402896"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7" name="Rectangle 26"/>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51" name="TextBox 50"/>
          <p:cNvSpPr txBox="1"/>
          <p:nvPr/>
        </p:nvSpPr>
        <p:spPr>
          <a:xfrm>
            <a:off x="5756673" y="1312895"/>
            <a:ext cx="330694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charset="0"/>
                <a:ea typeface="Cambria" charset="0"/>
                <a:cs typeface="Cambria" charset="0"/>
              </a:rPr>
              <a:t>Cannot</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use multiple challenge-response pairs to guess another </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ounded Rectangle 33"/>
          <p:cNvSpPr/>
          <p:nvPr/>
        </p:nvSpPr>
        <p:spPr>
          <a:xfrm>
            <a:off x="4243781" y="30731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38" name="Rounded Rectangle 37"/>
          <p:cNvSpPr/>
          <p:nvPr/>
        </p:nvSpPr>
        <p:spPr>
          <a:xfrm>
            <a:off x="4097262" y="289273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ounded Rectangle 41"/>
          <p:cNvSpPr/>
          <p:nvPr/>
        </p:nvSpPr>
        <p:spPr>
          <a:xfrm>
            <a:off x="4088651" y="405532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ounded Rectangle 43"/>
          <p:cNvSpPr/>
          <p:nvPr/>
        </p:nvSpPr>
        <p:spPr>
          <a:xfrm>
            <a:off x="4093881" y="348178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48047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1" nodeType="withEffect">
                                  <p:stCondLst>
                                    <p:cond delay="0"/>
                                  </p:stCondLst>
                                  <p:childTnLst>
                                    <p:animMotion origin="layout" path="M -4.16667E-6 2.59259E-6 L 0.17796 0.00139 " pathEditMode="relative" rAng="0" ptsTypes="AA">
                                      <p:cBhvr>
                                        <p:cTn id="6" dur="10" fill="hold"/>
                                        <p:tgtEl>
                                          <p:spTgt spid="38"/>
                                        </p:tgtEl>
                                        <p:attrNameLst>
                                          <p:attrName>ppt_x</p:attrName>
                                          <p:attrName>ppt_y</p:attrName>
                                        </p:attrNameLst>
                                      </p:cBhvr>
                                      <p:rCtr x="8889" y="69"/>
                                    </p:animMotion>
                                  </p:childTnLst>
                                </p:cTn>
                              </p:par>
                              <p:par>
                                <p:cTn id="7" presetID="0" presetClass="path" presetSubtype="0" accel="50000" decel="50000" fill="hold" grpId="0" nodeType="withEffect">
                                  <p:stCondLst>
                                    <p:cond delay="0"/>
                                  </p:stCondLst>
                                  <p:childTnLst>
                                    <p:animMotion origin="layout" path="M 3.05556E-6 2.96296E-6 L 0.17795 -0.0007 " pathEditMode="relative" rAng="0" ptsTypes="AA">
                                      <p:cBhvr>
                                        <p:cTn id="8" dur="10" fill="hold"/>
                                        <p:tgtEl>
                                          <p:spTgt spid="44"/>
                                        </p:tgtEl>
                                        <p:attrNameLst>
                                          <p:attrName>ppt_x</p:attrName>
                                          <p:attrName>ppt_y</p:attrName>
                                        </p:attrNameLst>
                                      </p:cBhvr>
                                      <p:rCtr x="8889" y="-46"/>
                                    </p:animMotion>
                                  </p:childTnLst>
                                </p:cTn>
                              </p:par>
                              <p:par>
                                <p:cTn id="9" presetID="0" presetClass="path" presetSubtype="0" accel="50000" decel="50000" fill="hold" grpId="0" nodeType="withEffect">
                                  <p:stCondLst>
                                    <p:cond delay="0"/>
                                  </p:stCondLst>
                                  <p:childTnLst>
                                    <p:animMotion origin="layout" path="M 3.88889E-6 -3.33333E-6 L 0.17968 0.00301 " pathEditMode="relative" rAng="0" ptsTypes="AA">
                                      <p:cBhvr>
                                        <p:cTn id="10" dur="10" fill="hold"/>
                                        <p:tgtEl>
                                          <p:spTgt spid="42"/>
                                        </p:tgtEl>
                                        <p:attrNameLst>
                                          <p:attrName>ppt_x</p:attrName>
                                          <p:attrName>ppt_y</p:attrName>
                                        </p:attrNameLst>
                                      </p:cBhvr>
                                      <p:rCtr x="8976" y="139"/>
                                    </p:animMotion>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27" grpId="0"/>
      <p:bldP spid="51" grpId="0"/>
      <p:bldP spid="51" grpId="1"/>
      <p:bldP spid="38" grpId="0" animBg="1"/>
      <p:bldP spid="38" grpId="1" animBg="1"/>
      <p:bldP spid="42" grpId="0" animBg="1"/>
      <p:bldP spid="44"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a:off x="2118829" y="4454722"/>
            <a:ext cx="1682954" cy="123724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rot="2301859">
            <a:off x="2322557" y="4715377"/>
            <a:ext cx="13157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p:cNvSpPr/>
          <p:nvPr/>
        </p:nvSpPr>
        <p:spPr>
          <a:xfrm>
            <a:off x="4127446" y="5404581"/>
            <a:ext cx="1341142" cy="574766"/>
          </a:xfrm>
          <a:prstGeom prst="roundRect">
            <a:avLst/>
          </a:prstGeom>
          <a:solidFill>
            <a:srgbClr val="DDA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ounded Rectangle 55"/>
          <p:cNvSpPr/>
          <p:nvPr/>
        </p:nvSpPr>
        <p:spPr>
          <a:xfrm>
            <a:off x="4081397" y="1577051"/>
            <a:ext cx="1341142" cy="5747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08114" y="1952293"/>
            <a:ext cx="1752187" cy="1409445"/>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236792" y="4961119"/>
            <a:ext cx="3480619"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p:cNvSpPr txBox="1"/>
          <p:nvPr/>
        </p:nvSpPr>
        <p:spPr>
          <a:xfrm>
            <a:off x="332748" y="5062804"/>
            <a:ext cx="334788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All PUF responses of different devices are </a:t>
            </a:r>
            <a:r>
              <a:rPr kumimoji="0" lang="en-US" sz="2400" b="1" i="0" u="none" strike="noStrike" kern="1200" cap="none" spc="0" normalizeH="0" baseline="0" noProof="0" dirty="0">
                <a:ln>
                  <a:noFill/>
                </a:ln>
                <a:solidFill>
                  <a:srgbClr val="4472C4"/>
                </a:solidFill>
                <a:effectLst/>
                <a:uLnTx/>
                <a:uFillTx/>
                <a:latin typeface="Cambria" charset="0"/>
                <a:ea typeface="Cambria" charset="0"/>
                <a:cs typeface="Cambria" charset="0"/>
              </a:rPr>
              <a:t>significantly</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different</a:t>
            </a: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9" name="Rectangle 38"/>
          <p:cNvSpPr/>
          <p:nvPr/>
        </p:nvSpPr>
        <p:spPr>
          <a:xfrm rot="19184640">
            <a:off x="2293253" y="2306164"/>
            <a:ext cx="134704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3" name="Rectangle 12"/>
          <p:cNvSpPr/>
          <p:nvPr/>
        </p:nvSpPr>
        <p:spPr>
          <a:xfrm>
            <a:off x="3938008" y="4823284"/>
            <a:ext cx="1654650" cy="173736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2</a:t>
            </a:r>
          </a:p>
        </p:txBody>
      </p:sp>
      <p:sp>
        <p:nvSpPr>
          <p:cNvPr id="14" name="Rectangle 13"/>
          <p:cNvSpPr/>
          <p:nvPr/>
        </p:nvSpPr>
        <p:spPr>
          <a:xfrm>
            <a:off x="3938008" y="987158"/>
            <a:ext cx="1654650" cy="17373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1</a:t>
            </a: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154302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2" presetClass="entr" presetSubtype="8" fill="hold" nodeType="withEffect">
                                  <p:stCondLst>
                                    <p:cond delay="250"/>
                                  </p:stCondLst>
                                  <p:childTnLst>
                                    <p:set>
                                      <p:cBhvr>
                                        <p:cTn id="8" dur="1" fill="hold">
                                          <p:stCondLst>
                                            <p:cond delay="0"/>
                                          </p:stCondLst>
                                        </p:cTn>
                                        <p:tgtEl>
                                          <p:spTgt spid="30"/>
                                        </p:tgtEl>
                                        <p:attrNameLst>
                                          <p:attrName>style.visibility</p:attrName>
                                        </p:attrNameLst>
                                      </p:cBhvr>
                                      <p:to>
                                        <p:strVal val="visible"/>
                                      </p:to>
                                    </p:set>
                                    <p:animEffect transition="in" filter="wipe(left)">
                                      <p:cBhvr>
                                        <p:cTn id="9" dur="500"/>
                                        <p:tgtEl>
                                          <p:spTgt spid="30"/>
                                        </p:tgtEl>
                                      </p:cBhvr>
                                    </p:animEffect>
                                  </p:childTnLst>
                                </p:cTn>
                              </p:par>
                              <p:par>
                                <p:cTn id="10" presetID="22" presetClass="entr" presetSubtype="8" fill="hold" grpId="0" nodeType="with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par>
                                <p:cTn id="13" presetID="0" presetClass="path" presetSubtype="0" accel="50000" decel="50000" fill="hold" grpId="0" nodeType="withEffect">
                                  <p:stCondLst>
                                    <p:cond delay="250"/>
                                  </p:stCondLst>
                                  <p:childTnLst>
                                    <p:animMotion origin="layout" path="M 2.77778E-7 1.11111E-6 L 0.17795 -0.0007 " pathEditMode="relative" rAng="0" ptsTypes="AA">
                                      <p:cBhvr>
                                        <p:cTn id="14" dur="1000" fill="hold"/>
                                        <p:tgtEl>
                                          <p:spTgt spid="50"/>
                                        </p:tgtEl>
                                        <p:attrNameLst>
                                          <p:attrName>ppt_x</p:attrName>
                                          <p:attrName>ppt_y</p:attrName>
                                        </p:attrNameLst>
                                      </p:cBhvr>
                                      <p:rCtr x="8889" y="-46"/>
                                    </p:animMotion>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1000"/>
                                        <p:tgtEl>
                                          <p:spTgt spid="40"/>
                                        </p:tgtEl>
                                      </p:cBhvr>
                                    </p:animEffect>
                                  </p:childTnLst>
                                </p:cTn>
                              </p:par>
                              <p:par>
                                <p:cTn id="28" presetID="22" presetClass="entr" presetSubtype="8"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1000"/>
                                        <p:tgtEl>
                                          <p:spTgt spid="53"/>
                                        </p:tgtEl>
                                      </p:cBhvr>
                                    </p:animEffect>
                                  </p:childTnLst>
                                </p:cTn>
                              </p:par>
                              <p:par>
                                <p:cTn id="31" presetID="0" presetClass="path" presetSubtype="0" accel="50000" decel="50000" fill="hold" grpId="1" nodeType="withEffect">
                                  <p:stCondLst>
                                    <p:cond delay="250"/>
                                  </p:stCondLst>
                                  <p:childTnLst>
                                    <p:animMotion origin="layout" path="M 1.94444E-6 7.40741E-7 L 0.17812 7.40741E-7 " pathEditMode="relative" rAng="0" ptsTypes="AA">
                                      <p:cBhvr>
                                        <p:cTn id="32" dur="1000" fill="hold"/>
                                        <p:tgtEl>
                                          <p:spTgt spid="56"/>
                                        </p:tgtEl>
                                        <p:attrNameLst>
                                          <p:attrName>ppt_x</p:attrName>
                                          <p:attrName>ppt_y</p:attrName>
                                        </p:attrNameLst>
                                      </p:cBhvr>
                                      <p:rCtr x="8906" y="0"/>
                                    </p:animMotion>
                                  </p:childTnLst>
                                </p:cTn>
                              </p:par>
                              <p:par>
                                <p:cTn id="33" presetID="0" presetClass="path" presetSubtype="0" accel="50000" decel="50000" fill="hold" grpId="1" nodeType="withEffect">
                                  <p:stCondLst>
                                    <p:cond delay="250"/>
                                  </p:stCondLst>
                                  <p:childTnLst>
                                    <p:animMotion origin="layout" path="M -2.77778E-6 -1.11111E-6 L 0.17535 -1.11111E-6 " pathEditMode="relative" rAng="0" ptsTypes="AA">
                                      <p:cBhvr>
                                        <p:cTn id="34" dur="1000" fill="hold"/>
                                        <p:tgtEl>
                                          <p:spTgt spid="55"/>
                                        </p:tgtEl>
                                        <p:attrNameLst>
                                          <p:attrName>ppt_x</p:attrName>
                                          <p:attrName>ppt_y</p:attrName>
                                        </p:attrNameLst>
                                      </p:cBhvr>
                                      <p:rCtr x="8767" y="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0" grpId="0" animBg="1"/>
      <p:bldP spid="55" grpId="0" animBg="1"/>
      <p:bldP spid="55" grpId="1" animBg="1"/>
      <p:bldP spid="56" grpId="0" animBg="1"/>
      <p:bldP spid="56" grpId="1" animBg="1"/>
      <p:bldP spid="28" grpId="0"/>
      <p:bldP spid="59" grpId="0" animBg="1"/>
      <p:bldP spid="60" grpId="0"/>
      <p:bldP spid="36" grpId="0"/>
      <p:bldP spid="39"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 name="Rectangle 2"/>
          <p:cNvSpPr/>
          <p:nvPr/>
        </p:nvSpPr>
        <p:spPr>
          <a:xfrm>
            <a:off x="5740801" y="2301448"/>
            <a:ext cx="2736647" cy="31547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900" b="0" i="0" u="none" strike="noStrike" kern="1200" cap="none" spc="0" normalizeH="0" baseline="0" noProof="0" dirty="0">
                <a:ln>
                  <a:noFill/>
                </a:ln>
                <a:solidFill>
                  <a:srgbClr val="FF0000"/>
                </a:solidFill>
                <a:effectLst/>
                <a:uLnTx/>
                <a:uFillTx/>
                <a:latin typeface="Calibri" panose="020F0502020204030204"/>
                <a:ea typeface="+mn-ea"/>
                <a:cs typeface="+mn-cs"/>
              </a:rPr>
              <a:t>✘</a:t>
            </a:r>
            <a:endParaRPr kumimoji="0" lang="en-US" sz="19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91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7 0.00116 L 0.2507 0.00116 " pathEditMode="relative" ptsTypes="AA">
                                      <p:cBhvr>
                                        <p:cTn id="6" dur="2000" fill="hold"/>
                                        <p:tgtEl>
                                          <p:spTgt spid="26"/>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4" name="Rectangle 13"/>
          <p:cNvSpPr/>
          <p:nvPr/>
        </p:nvSpPr>
        <p:spPr>
          <a:xfrm>
            <a:off x="-6644" y="83880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17995" y="2115357"/>
            <a:ext cx="8494721" cy="304698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More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of 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effective PUF characteristics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the paper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13431985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Effective PUF Characteristics</a:t>
            </a:r>
          </a:p>
        </p:txBody>
      </p:sp>
      <p:sp>
        <p:nvSpPr>
          <p:cNvPr id="3" name="Content Placeholder 2"/>
          <p:cNvSpPr>
            <a:spLocks noGrp="1"/>
          </p:cNvSpPr>
          <p:nvPr>
            <p:ph idx="1"/>
          </p:nvPr>
        </p:nvSpPr>
        <p:spPr>
          <a:xfrm>
            <a:off x="75990" y="1034637"/>
            <a:ext cx="9068009" cy="5416061"/>
          </a:xfrm>
        </p:spPr>
        <p:txBody>
          <a:bodyPr/>
          <a:lstStyle/>
          <a:p>
            <a:pPr marL="0" indent="0">
              <a:buNone/>
            </a:pPr>
            <a:r>
              <a:rPr lang="en-US" sz="4000" b="1" u="sng" dirty="0">
                <a:solidFill>
                  <a:schemeClr val="accent5"/>
                </a:solidFill>
              </a:rPr>
              <a:t>Runtime-accessible PUFs must have</a:t>
            </a:r>
          </a:p>
          <a:p>
            <a:pPr marL="514350" indent="-514350">
              <a:buFont typeface="+mj-lt"/>
              <a:buAutoNum type="arabicPeriod"/>
            </a:pPr>
            <a:r>
              <a:rPr lang="en-US" b="1" dirty="0"/>
              <a:t>Low Latency</a:t>
            </a:r>
          </a:p>
          <a:p>
            <a:pPr lvl="1"/>
            <a:r>
              <a:rPr lang="en-US" sz="3200" dirty="0"/>
              <a:t>Each device can </a:t>
            </a:r>
            <a:r>
              <a:rPr lang="en-US" sz="3200" b="1" dirty="0">
                <a:solidFill>
                  <a:schemeClr val="accent6">
                    <a:lumMod val="75000"/>
                  </a:schemeClr>
                </a:solidFill>
              </a:rPr>
              <a:t>quickly</a:t>
            </a:r>
            <a:r>
              <a:rPr lang="en-US" sz="3200" dirty="0">
                <a:solidFill>
                  <a:schemeClr val="accent6">
                    <a:lumMod val="75000"/>
                  </a:schemeClr>
                </a:solidFill>
              </a:rPr>
              <a:t> </a:t>
            </a:r>
            <a:r>
              <a:rPr lang="en-US" sz="3200" dirty="0"/>
              <a:t>generate a PUF response</a:t>
            </a:r>
          </a:p>
          <a:p>
            <a:pPr lvl="1"/>
            <a:endParaRPr lang="en-US" sz="3200" b="1" dirty="0"/>
          </a:p>
          <a:p>
            <a:pPr marL="514350" indent="-514350">
              <a:buFont typeface="+mj-lt"/>
              <a:buAutoNum type="arabicPeriod"/>
            </a:pPr>
            <a:r>
              <a:rPr lang="en-US" b="1" dirty="0"/>
              <a:t>Low System Interference</a:t>
            </a:r>
          </a:p>
          <a:p>
            <a:pPr lvl="1"/>
            <a:r>
              <a:rPr lang="en-US" sz="3200" dirty="0"/>
              <a:t>PUF evaluation </a:t>
            </a:r>
            <a:r>
              <a:rPr lang="en-US" sz="3200" b="1" dirty="0">
                <a:solidFill>
                  <a:schemeClr val="accent6">
                    <a:lumMod val="75000"/>
                  </a:schemeClr>
                </a:solidFill>
              </a:rPr>
              <a:t>minimally affects performance </a:t>
            </a:r>
            <a:r>
              <a:rPr lang="en-US" sz="3200" dirty="0"/>
              <a:t>of concurrently-running applications</a:t>
            </a:r>
          </a:p>
          <a:p>
            <a:pPr marL="457200" lvl="1" indent="0">
              <a:buNone/>
            </a:pPr>
            <a:endParaRPr lang="en-US" b="1" dirty="0"/>
          </a:p>
        </p:txBody>
      </p:sp>
    </p:spTree>
    <p:extLst>
      <p:ext uri="{BB962C8B-B14F-4D97-AF65-F5344CB8AC3E}">
        <p14:creationId xmlns:p14="http://schemas.microsoft.com/office/powerpoint/2010/main" val="179547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171629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8" name="Rectangle 57"/>
          <p:cNvSpPr/>
          <p:nvPr/>
        </p:nvSpPr>
        <p:spPr>
          <a:xfrm>
            <a:off x="0" y="83608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p:cNvSpPr txBox="1"/>
          <p:nvPr/>
        </p:nvSpPr>
        <p:spPr>
          <a:xfrm>
            <a:off x="322441" y="197528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compose a PUF response using the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with </a:t>
            </a: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high probability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215425904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More on the DRAM Latency PUF</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4292111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09464" y="4581128"/>
            <a:ext cx="6986872" cy="936104"/>
          </a:xfrm>
          <a:prstGeom prst="rect">
            <a:avLst/>
          </a:prstGeom>
          <a:noFill/>
          <a:ln w="57150">
            <a:solidFill>
              <a:srgbClr val="CC8D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44750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err="1">
                <a:solidFill>
                  <a:schemeClr val="bg1">
                    <a:lumMod val="95000"/>
                  </a:schemeClr>
                </a:solidFill>
                <a:latin typeface="Cambria"/>
                <a:cs typeface="Cambria"/>
              </a:rPr>
              <a:t>Dataplant</a:t>
            </a:r>
            <a:r>
              <a:rPr lang="en-US" sz="5000" b="1" i="1" dirty="0">
                <a:solidFill>
                  <a:schemeClr val="bg1">
                    <a:lumMod val="95000"/>
                  </a:schemeClr>
                </a:solidFill>
                <a:latin typeface="Cambria"/>
                <a:cs typeface="Cambria"/>
              </a:rPr>
              <a:t>: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In-DRAM Security Mechanisms for Low-Cost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0" y="3021978"/>
            <a:ext cx="9144000" cy="2051158"/>
          </a:xfrm>
          <a:prstGeom prst="rect">
            <a:avLst/>
          </a:prstGeom>
        </p:spPr>
        <p:txBody>
          <a:bodyPr anchor="ctr">
            <a:noAutofit/>
          </a:bodyPr>
          <a:lstStyle/>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Yaohua</a:t>
            </a:r>
            <a:r>
              <a:rPr lang="en-US" sz="2400" dirty="0">
                <a:latin typeface="Cambria"/>
                <a:cs typeface="Cambria"/>
              </a:rPr>
              <a:t> Wang, Ivan </a:t>
            </a:r>
            <a:r>
              <a:rPr lang="en-US" sz="2400" dirty="0" err="1">
                <a:latin typeface="Cambria"/>
                <a:cs typeface="Cambria"/>
              </a:rPr>
              <a:t>Puddu</a:t>
            </a:r>
            <a:r>
              <a:rPr lang="en-US" sz="2400" dirty="0">
                <a:latin typeface="Cambria"/>
                <a:cs typeface="Cambria"/>
              </a:rPr>
              <a:t>, Mohammad </a:t>
            </a:r>
            <a:r>
              <a:rPr lang="en-US" sz="2400" dirty="0" err="1">
                <a:latin typeface="Cambria"/>
                <a:cs typeface="Cambria"/>
              </a:rPr>
              <a:t>Sadrosadati</a:t>
            </a:r>
            <a:r>
              <a:rPr lang="en-US" sz="2400" dirty="0">
                <a:latin typeface="Cambria"/>
                <a:cs typeface="Cambria"/>
              </a:rPr>
              <a:t>, Kaveh </a:t>
            </a:r>
            <a:r>
              <a:rPr lang="en-US" sz="2400" dirty="0" err="1">
                <a:latin typeface="Cambria"/>
                <a:cs typeface="Cambria"/>
              </a:rPr>
              <a:t>Razavi</a:t>
            </a:r>
            <a:r>
              <a:rPr lang="en-US" sz="2400" dirty="0">
                <a:latin typeface="Cambria"/>
                <a:cs typeface="Cambria"/>
              </a:rPr>
              <a:t>, Juan Gomez-Luna, Hasan Hassan, Nika Mansouri, </a:t>
            </a:r>
            <a:r>
              <a:rPr lang="en-US" sz="2400" dirty="0" err="1">
                <a:latin typeface="Cambria"/>
                <a:cs typeface="Cambria"/>
              </a:rPr>
              <a:t>Arash</a:t>
            </a:r>
            <a:r>
              <a:rPr lang="en-US" sz="2400" dirty="0">
                <a:latin typeface="Cambria"/>
                <a:cs typeface="Cambria"/>
              </a:rPr>
              <a:t> </a:t>
            </a:r>
            <a:r>
              <a:rPr lang="en-US" sz="2400" dirty="0" err="1">
                <a:latin typeface="Cambria"/>
                <a:cs typeface="Cambria"/>
              </a:rPr>
              <a:t>Tavakkol</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Kim, </a:t>
            </a:r>
            <a:r>
              <a:rPr lang="en-US" sz="2400" dirty="0" err="1">
                <a:latin typeface="Cambria"/>
                <a:cs typeface="Cambria"/>
              </a:rPr>
              <a:t>Vivek</a:t>
            </a:r>
            <a:r>
              <a:rPr lang="en-US" sz="2400" dirty="0">
                <a:latin typeface="Cambria"/>
                <a:cs typeface="Cambria"/>
              </a:rPr>
              <a:t> Seshadri, </a:t>
            </a:r>
            <a:r>
              <a:rPr lang="en-US" sz="2400" dirty="0" err="1">
                <a:latin typeface="Cambria"/>
                <a:cs typeface="Cambria"/>
              </a:rPr>
              <a:t>Uksong</a:t>
            </a:r>
            <a:r>
              <a:rPr lang="en-US" sz="2400" dirty="0">
                <a:latin typeface="Cambria"/>
                <a:cs typeface="Cambria"/>
              </a:rPr>
              <a:t> Kang, </a:t>
            </a:r>
            <a:r>
              <a:rPr lang="en-US" sz="2400" dirty="0" err="1">
                <a:latin typeface="Cambria"/>
                <a:cs typeface="Cambria"/>
              </a:rPr>
              <a:t>Saugata</a:t>
            </a:r>
            <a:r>
              <a:rPr lang="en-US" sz="2400" dirty="0">
                <a:latin typeface="Cambria"/>
                <a:cs typeface="Cambria"/>
              </a:rPr>
              <a:t> </a:t>
            </a:r>
            <a:r>
              <a:rPr lang="en-US" sz="2400" dirty="0" err="1">
                <a:latin typeface="Cambria"/>
                <a:cs typeface="Cambria"/>
              </a:rPr>
              <a:t>Ghose</a:t>
            </a:r>
            <a:r>
              <a:rPr lang="en-US" sz="2400" dirty="0">
                <a:latin typeface="Cambria"/>
                <a:cs typeface="Cambria"/>
              </a:rPr>
              <a:t>, Rodolfo Azevedo,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7390" y="574759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22340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1" y="1094104"/>
            <a:ext cx="8987622" cy="5318753"/>
          </a:xfrm>
        </p:spPr>
        <p:txBody>
          <a:bodyPr/>
          <a:lstStyle/>
          <a:p>
            <a:r>
              <a:rPr lang="en-US" dirty="0">
                <a:solidFill>
                  <a:srgbClr val="0070C0"/>
                </a:solidFill>
              </a:rPr>
              <a:t>Problem:</a:t>
            </a:r>
            <a:r>
              <a:rPr lang="en-US" dirty="0"/>
              <a:t> </a:t>
            </a:r>
            <a:r>
              <a:rPr lang="en-US" sz="3200" dirty="0"/>
              <a:t>Cannot quickly destroy data in DRAM</a:t>
            </a:r>
          </a:p>
          <a:p>
            <a:r>
              <a:rPr lang="en-US" dirty="0">
                <a:solidFill>
                  <a:srgbClr val="00B050"/>
                </a:solidFill>
              </a:rPr>
              <a:t>Goal:</a:t>
            </a:r>
            <a:r>
              <a:rPr lang="en-US" dirty="0"/>
              <a:t> </a:t>
            </a:r>
            <a:r>
              <a:rPr lang="en-US" sz="3200" dirty="0"/>
              <a:t>Low-cost data destruction/randomization primitives in DRAM</a:t>
            </a:r>
          </a:p>
          <a:p>
            <a:r>
              <a:rPr lang="en-US" dirty="0">
                <a:solidFill>
                  <a:srgbClr val="FF08FF"/>
                </a:solidFill>
              </a:rPr>
              <a:t>Key Idea:</a:t>
            </a:r>
          </a:p>
          <a:p>
            <a:pPr lvl="1"/>
            <a:r>
              <a:rPr lang="en-US" dirty="0"/>
              <a:t>Generate random values in DRAM by slightly changing internal DRAM timing</a:t>
            </a:r>
          </a:p>
          <a:p>
            <a:pPr lvl="1"/>
            <a:r>
              <a:rPr lang="en-US" dirty="0"/>
              <a:t>Generate values that depend on process variation</a:t>
            </a:r>
          </a:p>
          <a:p>
            <a:r>
              <a:rPr lang="en-US" dirty="0">
                <a:solidFill>
                  <a:srgbClr val="FF0000"/>
                </a:solidFill>
              </a:rPr>
              <a:t>Key applications:</a:t>
            </a:r>
          </a:p>
          <a:p>
            <a:pPr marL="971550" lvl="1" indent="-514350">
              <a:buFont typeface="+mj-lt"/>
              <a:buAutoNum type="arabicPeriod"/>
            </a:pPr>
            <a:r>
              <a:rPr lang="en-US" dirty="0"/>
              <a:t>Physical Unclonable Functions (PUFs)</a:t>
            </a:r>
          </a:p>
          <a:p>
            <a:pPr marL="971550" lvl="1" indent="-514350">
              <a:buFont typeface="+mj-lt"/>
              <a:buAutoNum type="arabicPeriod"/>
            </a:pPr>
            <a:r>
              <a:rPr lang="en-US" dirty="0"/>
              <a:t>Cold Boot Attack Prevention Mechanism</a:t>
            </a:r>
          </a:p>
          <a:p>
            <a:pPr lvl="1"/>
            <a:endParaRPr lang="en-US" dirty="0"/>
          </a:p>
        </p:txBody>
      </p:sp>
    </p:spTree>
    <p:extLst>
      <p:ext uri="{BB962C8B-B14F-4D97-AF65-F5344CB8AC3E}">
        <p14:creationId xmlns:p14="http://schemas.microsoft.com/office/powerpoint/2010/main" val="206119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US-</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92AE9968-4748-754D-BFF4-FDD8BC1F3041}"/>
              </a:ext>
            </a:extLst>
          </p:cNvPr>
          <p:cNvSpPr>
            <a:spLocks noGrp="1"/>
          </p:cNvSpPr>
          <p:nvPr>
            <p:ph idx="1"/>
          </p:nvPr>
        </p:nvSpPr>
        <p:spPr>
          <a:xfrm>
            <a:off x="75991" y="1624127"/>
            <a:ext cx="5133334" cy="5361776"/>
          </a:xfrm>
        </p:spPr>
        <p:txBody>
          <a:bodyPr/>
          <a:lstStyle/>
          <a:p>
            <a:r>
              <a:rPr lang="en-US" sz="2400" dirty="0"/>
              <a:t>Assert the SA</a:t>
            </a:r>
          </a:p>
          <a:p>
            <a:r>
              <a:rPr lang="en-US" sz="2400" dirty="0"/>
              <a:t>The </a:t>
            </a:r>
            <a:r>
              <a:rPr lang="en-US" sz="2400" dirty="0" err="1"/>
              <a:t>bitline</a:t>
            </a:r>
            <a:r>
              <a:rPr lang="en-US" sz="2400" dirty="0"/>
              <a:t> is biased towards a value that depends on process variation</a:t>
            </a:r>
          </a:p>
          <a:p>
            <a:r>
              <a:rPr lang="en-US" sz="2400" dirty="0"/>
              <a:t>Assert the access transistor (</a:t>
            </a:r>
            <a:r>
              <a:rPr lang="en-US" sz="2400" dirty="0" err="1"/>
              <a:t>wordline</a:t>
            </a:r>
            <a:r>
              <a:rPr lang="en-US" sz="2400" dirty="0"/>
              <a:t>) - optional</a:t>
            </a:r>
          </a:p>
          <a:p>
            <a:r>
              <a:rPr lang="en-US" sz="2400" dirty="0"/>
              <a:t>The content of the cell is destroyed - - optional</a:t>
            </a:r>
          </a:p>
          <a:p>
            <a:r>
              <a:rPr lang="en-US" sz="2400" dirty="0"/>
              <a:t>The generated value depends on process variation</a:t>
            </a:r>
          </a:p>
          <a:p>
            <a:r>
              <a:rPr lang="en-US" sz="2400" dirty="0"/>
              <a:t>Value generated in the SA (it does not require a cell to generate a value)</a:t>
            </a:r>
          </a:p>
          <a:p>
            <a:pPr marL="0" indent="0">
              <a:buNone/>
            </a:pPr>
            <a:endParaRPr lang="en-US" dirty="0"/>
          </a:p>
          <a:p>
            <a:pPr lvl="1"/>
            <a:endParaRPr lang="en-US" dirty="0"/>
          </a:p>
        </p:txBody>
      </p:sp>
      <p:pic>
        <p:nvPicPr>
          <p:cNvPr id="8" name="Picture 7">
            <a:extLst>
              <a:ext uri="{FF2B5EF4-FFF2-40B4-BE49-F238E27FC236}">
                <a16:creationId xmlns:a16="http://schemas.microsoft.com/office/drawing/2014/main" id="{1B0F455D-AD5C-4F46-B5A9-1ACD4E760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461" y="2508167"/>
            <a:ext cx="4110152" cy="3480588"/>
          </a:xfrm>
          <a:prstGeom prst="rect">
            <a:avLst/>
          </a:prstGeom>
        </p:spPr>
      </p:pic>
      <p:sp>
        <p:nvSpPr>
          <p:cNvPr id="9" name="Oval 8">
            <a:extLst>
              <a:ext uri="{FF2B5EF4-FFF2-40B4-BE49-F238E27FC236}">
                <a16:creationId xmlns:a16="http://schemas.microsoft.com/office/drawing/2014/main" id="{2556D8AD-0162-5045-A5EE-838BC37D2F36}"/>
              </a:ext>
            </a:extLst>
          </p:cNvPr>
          <p:cNvSpPr/>
          <p:nvPr/>
        </p:nvSpPr>
        <p:spPr>
          <a:xfrm>
            <a:off x="20318" y="164867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Oval 9">
            <a:extLst>
              <a:ext uri="{FF2B5EF4-FFF2-40B4-BE49-F238E27FC236}">
                <a16:creationId xmlns:a16="http://schemas.microsoft.com/office/drawing/2014/main" id="{8C3F5F6D-9E75-064F-B31F-43BE2C510377}"/>
              </a:ext>
            </a:extLst>
          </p:cNvPr>
          <p:cNvSpPr/>
          <p:nvPr/>
        </p:nvSpPr>
        <p:spPr>
          <a:xfrm>
            <a:off x="6927257" y="506350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1" name="Oval 10">
            <a:extLst>
              <a:ext uri="{FF2B5EF4-FFF2-40B4-BE49-F238E27FC236}">
                <a16:creationId xmlns:a16="http://schemas.microsoft.com/office/drawing/2014/main" id="{E6CE2AE1-110A-6A47-9671-E6D96F9BCBEE}"/>
              </a:ext>
            </a:extLst>
          </p:cNvPr>
          <p:cNvSpPr/>
          <p:nvPr/>
        </p:nvSpPr>
        <p:spPr>
          <a:xfrm>
            <a:off x="20318" y="212061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Oval 11">
            <a:extLst>
              <a:ext uri="{FF2B5EF4-FFF2-40B4-BE49-F238E27FC236}">
                <a16:creationId xmlns:a16="http://schemas.microsoft.com/office/drawing/2014/main" id="{AF83B64C-A62D-8646-8B38-64CC2A31C258}"/>
              </a:ext>
            </a:extLst>
          </p:cNvPr>
          <p:cNvSpPr/>
          <p:nvPr/>
        </p:nvSpPr>
        <p:spPr>
          <a:xfrm>
            <a:off x="7175967" y="2544339"/>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3" name="Oval 12">
            <a:extLst>
              <a:ext uri="{FF2B5EF4-FFF2-40B4-BE49-F238E27FC236}">
                <a16:creationId xmlns:a16="http://schemas.microsoft.com/office/drawing/2014/main" id="{188D79F5-6FD3-9343-9351-CE9993F337B9}"/>
              </a:ext>
            </a:extLst>
          </p:cNvPr>
          <p:cNvSpPr/>
          <p:nvPr/>
        </p:nvSpPr>
        <p:spPr>
          <a:xfrm>
            <a:off x="20318" y="288717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Oval 13">
            <a:extLst>
              <a:ext uri="{FF2B5EF4-FFF2-40B4-BE49-F238E27FC236}">
                <a16:creationId xmlns:a16="http://schemas.microsoft.com/office/drawing/2014/main" id="{7EC6FEC9-B4D8-D64A-A95E-0818A279345A}"/>
              </a:ext>
            </a:extLst>
          </p:cNvPr>
          <p:cNvSpPr/>
          <p:nvPr/>
        </p:nvSpPr>
        <p:spPr>
          <a:xfrm>
            <a:off x="7175967" y="380392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5" name="Oval 14">
            <a:extLst>
              <a:ext uri="{FF2B5EF4-FFF2-40B4-BE49-F238E27FC236}">
                <a16:creationId xmlns:a16="http://schemas.microsoft.com/office/drawing/2014/main" id="{3AC5801A-E30F-2D42-877A-63F273A66418}"/>
              </a:ext>
            </a:extLst>
          </p:cNvPr>
          <p:cNvSpPr/>
          <p:nvPr/>
        </p:nvSpPr>
        <p:spPr>
          <a:xfrm>
            <a:off x="40638" y="3679741"/>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6" name="Oval 15">
            <a:extLst>
              <a:ext uri="{FF2B5EF4-FFF2-40B4-BE49-F238E27FC236}">
                <a16:creationId xmlns:a16="http://schemas.microsoft.com/office/drawing/2014/main" id="{1E9D2C83-652B-384E-9DF4-35D11F9182EC}"/>
              </a:ext>
            </a:extLst>
          </p:cNvPr>
          <p:cNvSpPr/>
          <p:nvPr/>
        </p:nvSpPr>
        <p:spPr>
          <a:xfrm>
            <a:off x="7272697" y="3190257"/>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7" name="Rectangle 16">
            <a:extLst>
              <a:ext uri="{FF2B5EF4-FFF2-40B4-BE49-F238E27FC236}">
                <a16:creationId xmlns:a16="http://schemas.microsoft.com/office/drawing/2014/main" id="{1FCC4CF7-5445-FF43-9FED-689523648A04}"/>
              </a:ext>
            </a:extLst>
          </p:cNvPr>
          <p:cNvSpPr/>
          <p:nvPr/>
        </p:nvSpPr>
        <p:spPr>
          <a:xfrm>
            <a:off x="365758" y="607519"/>
            <a:ext cx="8382002"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8FF"/>
                </a:solidFill>
                <a:effectLst/>
                <a:uLnTx/>
                <a:uFillTx/>
                <a:latin typeface="Cambria" panose="02040503050406030204" pitchFamily="18" charset="0"/>
                <a:ea typeface="+mn-ea"/>
                <a:cs typeface="+mn-cs"/>
              </a:rPr>
              <a:t>Key idea: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SA before asserting the access transistor</a:t>
            </a:r>
          </a:p>
        </p:txBody>
      </p:sp>
      <p:sp>
        <p:nvSpPr>
          <p:cNvPr id="18" name="Rounded Rectangle 17">
            <a:extLst>
              <a:ext uri="{FF2B5EF4-FFF2-40B4-BE49-F238E27FC236}">
                <a16:creationId xmlns:a16="http://schemas.microsoft.com/office/drawing/2014/main" id="{B755AFC9-843E-FA4A-8A7A-2881F2DFBD35}"/>
              </a:ext>
            </a:extLst>
          </p:cNvPr>
          <p:cNvSpPr/>
          <p:nvPr/>
        </p:nvSpPr>
        <p:spPr>
          <a:xfrm>
            <a:off x="6571711" y="2298097"/>
            <a:ext cx="2531651"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94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P spid="10" grpId="0" animBg="1"/>
      <p:bldP spid="11" grpId="0" animBg="1"/>
      <p:bldP spid="12" grpId="0" animBg="1"/>
      <p:bldP spid="13" grpId="0" animBg="1"/>
      <p:bldP spid="14" grpId="0" animBg="1"/>
      <p:bldP spid="15" grpId="0" animBg="1"/>
      <p:bldP spid="16" grpId="0" animBg="1"/>
      <p:bldP spid="18" grpId="0" animBg="1"/>
      <p:bldP spid="18" grpId="1"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Primitive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a:t>Comparison with state-of-the-art DRAM primitives for cloning data in DRAM</a:t>
            </a:r>
          </a:p>
          <a:p>
            <a:r>
              <a:rPr lang="en-US" sz="2800" dirty="0"/>
              <a:t>Latency and energy to overwrite a DRAM row:</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err="1"/>
              <a:t>Dataplant</a:t>
            </a:r>
            <a:r>
              <a:rPr lang="en-US" sz="2800" dirty="0"/>
              <a:t> is much </a:t>
            </a:r>
            <a:r>
              <a:rPr lang="en-US" sz="2800" dirty="0">
                <a:solidFill>
                  <a:srgbClr val="FF08FF"/>
                </a:solidFill>
              </a:rPr>
              <a:t>faster and energy efficient</a:t>
            </a:r>
          </a:p>
          <a:p>
            <a:endParaRPr lang="en-US" sz="2800" dirty="0"/>
          </a:p>
          <a:p>
            <a:endParaRPr lang="en-US" sz="2800" dirty="0"/>
          </a:p>
          <a:p>
            <a:endParaRPr lang="en-US" sz="2800" dirty="0"/>
          </a:p>
          <a:p>
            <a:endParaRPr lang="en-US" dirty="0"/>
          </a:p>
          <a:p>
            <a:pPr lvl="1"/>
            <a:endParaRPr lang="en-US" dirty="0"/>
          </a:p>
        </p:txBody>
      </p:sp>
      <p:pic>
        <p:nvPicPr>
          <p:cNvPr id="12" name="Picture 11">
            <a:extLst>
              <a:ext uri="{FF2B5EF4-FFF2-40B4-BE49-F238E27FC236}">
                <a16:creationId xmlns:a16="http://schemas.microsoft.com/office/drawing/2014/main" id="{5A23A102-376A-1649-815B-5E893E5DA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01" y="2471420"/>
            <a:ext cx="8661400" cy="2971800"/>
          </a:xfrm>
          <a:prstGeom prst="rect">
            <a:avLst/>
          </a:prstGeom>
        </p:spPr>
      </p:pic>
      <p:sp>
        <p:nvSpPr>
          <p:cNvPr id="6" name="Rectangle 5">
            <a:extLst>
              <a:ext uri="{FF2B5EF4-FFF2-40B4-BE49-F238E27FC236}">
                <a16:creationId xmlns:a16="http://schemas.microsoft.com/office/drawing/2014/main" id="{AE581C45-FFD4-9B4C-A847-E1A8AF694C3F}"/>
              </a:ext>
            </a:extLst>
          </p:cNvPr>
          <p:cNvSpPr/>
          <p:nvPr/>
        </p:nvSpPr>
        <p:spPr>
          <a:xfrm>
            <a:off x="467544" y="4509120"/>
            <a:ext cx="8280920" cy="722084"/>
          </a:xfrm>
          <a:prstGeom prst="rect">
            <a:avLst/>
          </a:prstGeom>
          <a:noFill/>
          <a:ln w="57150">
            <a:solidFill>
              <a:srgbClr val="FF00C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210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6"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PUF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err="1"/>
              <a:t>Dataplant</a:t>
            </a:r>
            <a:r>
              <a:rPr lang="en-US" sz="2800" dirty="0"/>
              <a:t> is more </a:t>
            </a:r>
            <a:r>
              <a:rPr lang="en-US" sz="2800" dirty="0">
                <a:solidFill>
                  <a:schemeClr val="accent6"/>
                </a:solidFill>
              </a:rPr>
              <a:t>resilient to temperature changes</a:t>
            </a:r>
          </a:p>
          <a:p>
            <a:endParaRPr lang="en-US" sz="2800" dirty="0">
              <a:solidFill>
                <a:schemeClr val="accent6"/>
              </a:solidFill>
            </a:endParaRPr>
          </a:p>
          <a:p>
            <a:endParaRPr lang="en-US" sz="2800" dirty="0"/>
          </a:p>
          <a:p>
            <a:endParaRPr lang="en-US" sz="2800" dirty="0"/>
          </a:p>
          <a:p>
            <a:pPr marL="0" indent="0">
              <a:buNone/>
            </a:pPr>
            <a:endParaRPr lang="en-US" sz="2800" dirty="0"/>
          </a:p>
          <a:p>
            <a:endParaRPr lang="en-US" sz="2800" dirty="0"/>
          </a:p>
          <a:p>
            <a:endParaRPr lang="en-US" sz="2800" dirty="0"/>
          </a:p>
          <a:p>
            <a:r>
              <a:rPr lang="en-US" sz="2800" dirty="0" err="1">
                <a:solidFill>
                  <a:srgbClr val="0070C0"/>
                </a:solidFill>
              </a:rPr>
              <a:t>Dataplant</a:t>
            </a:r>
            <a:r>
              <a:rPr lang="en-US" sz="2800" dirty="0">
                <a:solidFill>
                  <a:srgbClr val="0070C0"/>
                </a:solidFill>
              </a:rPr>
              <a:t> is faster </a:t>
            </a:r>
            <a:r>
              <a:rPr lang="en-US" sz="2800" dirty="0"/>
              <a:t>than the state-of-the-art DRAM PUFs</a:t>
            </a:r>
          </a:p>
          <a:p>
            <a:pPr lvl="1"/>
            <a:r>
              <a:rPr lang="en-US" sz="2000" dirty="0"/>
              <a:t>DRAM Latency PUF evaluation time: </a:t>
            </a:r>
            <a:r>
              <a:rPr lang="en-US" sz="2000" u="sng" dirty="0"/>
              <a:t>87 </a:t>
            </a:r>
            <a:r>
              <a:rPr lang="en-US" sz="2000" u="sng" dirty="0" err="1"/>
              <a:t>ms</a:t>
            </a:r>
            <a:endParaRPr lang="en-US" sz="2000" u="sng" dirty="0"/>
          </a:p>
          <a:p>
            <a:pPr lvl="1"/>
            <a:r>
              <a:rPr lang="en-US" sz="2000" b="1" u="sng" dirty="0" err="1"/>
              <a:t>Dataplant</a:t>
            </a:r>
            <a:r>
              <a:rPr lang="en-US" sz="2000" b="1" u="sng" dirty="0"/>
              <a:t> PUF </a:t>
            </a:r>
            <a:r>
              <a:rPr lang="en-US" sz="2000" dirty="0"/>
              <a:t>evaluation time: </a:t>
            </a:r>
            <a:r>
              <a:rPr lang="en-US" sz="2000" b="1" u="sng" dirty="0">
                <a:solidFill>
                  <a:srgbClr val="FF08FF"/>
                </a:solidFill>
              </a:rPr>
              <a:t>8.7 </a:t>
            </a:r>
            <a:r>
              <a:rPr lang="en-US" sz="2000" b="1" u="sng" dirty="0" err="1">
                <a:solidFill>
                  <a:srgbClr val="FF08FF"/>
                </a:solidFill>
              </a:rPr>
              <a:t>ms</a:t>
            </a:r>
            <a:r>
              <a:rPr lang="en-US" sz="2000" b="1" u="sng" dirty="0">
                <a:solidFill>
                  <a:srgbClr val="FF08FF"/>
                </a:solidFill>
              </a:rPr>
              <a:t> (10X faster)</a:t>
            </a:r>
          </a:p>
          <a:p>
            <a:endParaRPr lang="en-US" dirty="0"/>
          </a:p>
          <a:p>
            <a:pPr lvl="1"/>
            <a:endParaRPr lang="en-US" dirty="0"/>
          </a:p>
        </p:txBody>
      </p:sp>
      <p:pic>
        <p:nvPicPr>
          <p:cNvPr id="10" name="Picture 9">
            <a:extLst>
              <a:ext uri="{FF2B5EF4-FFF2-40B4-BE49-F238E27FC236}">
                <a16:creationId xmlns:a16="http://schemas.microsoft.com/office/drawing/2014/main" id="{98D81BC9-9B32-DD44-BBCB-1FCEE9C38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07" y="2081866"/>
            <a:ext cx="6577273" cy="2411367"/>
          </a:xfrm>
          <a:prstGeom prst="rect">
            <a:avLst/>
          </a:prstGeom>
        </p:spPr>
      </p:pic>
      <p:sp>
        <p:nvSpPr>
          <p:cNvPr id="3" name="Rounded Rectangle 2">
            <a:extLst>
              <a:ext uri="{FF2B5EF4-FFF2-40B4-BE49-F238E27FC236}">
                <a16:creationId xmlns:a16="http://schemas.microsoft.com/office/drawing/2014/main" id="{565DAD26-044D-8A47-B087-2D99AA46A396}"/>
              </a:ext>
            </a:extLst>
          </p:cNvPr>
          <p:cNvSpPr/>
          <p:nvPr/>
        </p:nvSpPr>
        <p:spPr>
          <a:xfrm>
            <a:off x="1219200" y="1981199"/>
            <a:ext cx="5384800" cy="85751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BE5B0D94-924B-DE49-8C69-8E52DC10DFE3}"/>
              </a:ext>
            </a:extLst>
          </p:cNvPr>
          <p:cNvSpPr/>
          <p:nvPr/>
        </p:nvSpPr>
        <p:spPr>
          <a:xfrm>
            <a:off x="1219200" y="3108027"/>
            <a:ext cx="5384800" cy="320973"/>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1325A88-2FFB-5C46-A6B5-D35B4A2BFC56}"/>
              </a:ext>
            </a:extLst>
          </p:cNvPr>
          <p:cNvSpPr/>
          <p:nvPr/>
        </p:nvSpPr>
        <p:spPr>
          <a:xfrm>
            <a:off x="1219200" y="1632187"/>
            <a:ext cx="51828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DRAM Latency PUF: Large changes with temperature </a:t>
            </a:r>
          </a:p>
        </p:txBody>
      </p:sp>
      <p:sp>
        <p:nvSpPr>
          <p:cNvPr id="9" name="Rectangle 8">
            <a:extLst>
              <a:ext uri="{FF2B5EF4-FFF2-40B4-BE49-F238E27FC236}">
                <a16:creationId xmlns:a16="http://schemas.microsoft.com/office/drawing/2014/main" id="{22F50481-2DA0-0644-B858-6D667A88C566}"/>
              </a:ext>
            </a:extLst>
          </p:cNvPr>
          <p:cNvSpPr/>
          <p:nvPr/>
        </p:nvSpPr>
        <p:spPr>
          <a:xfrm>
            <a:off x="1179854" y="3481308"/>
            <a:ext cx="47286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srgbClr val="FF08FF"/>
                </a:solidFill>
                <a:effectLst/>
                <a:uLnTx/>
                <a:uFillTx/>
                <a:latin typeface="Calibri" panose="020F0502020204030204"/>
                <a:ea typeface="+mn-ea"/>
                <a:cs typeface="+mn-cs"/>
              </a:rPr>
              <a:t>Dataplant</a:t>
            </a:r>
            <a:r>
              <a:rPr kumimoji="0" lang="en-US" sz="1800" b="1" i="0" u="sng" strike="noStrike" kern="1200" cap="none" spc="0" normalizeH="0" baseline="0" noProof="0" dirty="0">
                <a:ln>
                  <a:noFill/>
                </a:ln>
                <a:solidFill>
                  <a:srgbClr val="FF08FF"/>
                </a:solidFill>
                <a:effectLst/>
                <a:uLnTx/>
                <a:uFillTx/>
                <a:latin typeface="Calibri" panose="020F0502020204030204"/>
                <a:ea typeface="+mn-ea"/>
                <a:cs typeface="+mn-cs"/>
              </a:rPr>
              <a:t> PUF</a:t>
            </a: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 Small changes with temperature </a:t>
            </a:r>
          </a:p>
        </p:txBody>
      </p:sp>
    </p:spTree>
    <p:extLst>
      <p:ext uri="{BB962C8B-B14F-4D97-AF65-F5344CB8AC3E}">
        <p14:creationId xmlns:p14="http://schemas.microsoft.com/office/powerpoint/2010/main" val="382034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3" grpId="0" animBg="1"/>
      <p:bldP spid="6" grpId="0" animBg="1"/>
      <p:bldP spid="4" grpId="0"/>
      <p:bldP spid="9"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More on </a:t>
            </a:r>
            <a:r>
              <a:rPr lang="en-US" dirty="0" err="1"/>
              <a:t>Dataplant</a:t>
            </a:r>
            <a:endParaRPr lang="en-US" dirty="0"/>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844182515"/>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282</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845571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284</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285</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46873923"/>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289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290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291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292</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293</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294</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295</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296</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297</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525344"/>
            <a:ext cx="8991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dirty="0">
                <a:solidFill>
                  <a:srgbClr val="000000"/>
                </a:solidFill>
                <a:latin typeface="Arial" charset="0"/>
              </a:rPr>
              <a:t>Source: De </a:t>
            </a:r>
            <a:r>
              <a:rPr lang="en-US" altLang="en-US" sz="1000" dirty="0" err="1">
                <a:solidFill>
                  <a:srgbClr val="000000"/>
                </a:solidFill>
                <a:latin typeface="Arial" charset="0"/>
              </a:rPr>
              <a:t>Galván</a:t>
            </a:r>
            <a:r>
              <a:rPr lang="en-US" altLang="en-US" sz="1000" dirty="0">
                <a:solidFill>
                  <a:srgbClr val="000000"/>
                </a:solidFill>
                <a:latin typeface="Arial" charset="0"/>
              </a:rPr>
              <a:t> - Puente del </a:t>
            </a:r>
            <a:r>
              <a:rPr lang="en-US" altLang="en-US" sz="1000" dirty="0" err="1">
                <a:solidFill>
                  <a:srgbClr val="000000"/>
                </a:solidFill>
                <a:latin typeface="Arial" charset="0"/>
              </a:rPr>
              <a:t>Alamillo.jpg</a:t>
            </a:r>
            <a:r>
              <a:rPr lang="en-US" altLang="en-US" sz="1000" dirty="0">
                <a:solidFill>
                  <a:srgbClr val="000000"/>
                </a:solidFill>
                <a:latin typeface="Arial" charset="0"/>
              </a:rPr>
              <a:t> on </a:t>
            </a:r>
            <a:r>
              <a:rPr lang="en-US" altLang="en-US" sz="1000" dirty="0" err="1">
                <a:solidFill>
                  <a:srgbClr val="000000"/>
                </a:solidFill>
                <a:latin typeface="Arial" charset="0"/>
              </a:rPr>
              <a:t>Enciclopedia.us.es</a:t>
            </a:r>
            <a:r>
              <a:rPr lang="en-US" altLang="en-US" sz="1000" dirty="0">
                <a:solidFill>
                  <a:srgbClr val="000000"/>
                </a:solidFill>
                <a:latin typeface="Arial" charset="0"/>
              </a:rPr>
              <a:t>, GFDL, https://</a:t>
            </a:r>
            <a:r>
              <a:rPr lang="en-US" altLang="en-US" sz="1000" dirty="0" err="1">
                <a:solidFill>
                  <a:srgbClr val="000000"/>
                </a:solidFill>
                <a:latin typeface="Arial" charset="0"/>
              </a:rPr>
              <a:t>commons.wikimedia.org</a:t>
            </a:r>
            <a:r>
              <a:rPr lang="en-US" altLang="en-US" sz="1000" dirty="0">
                <a:solidFill>
                  <a:srgbClr val="000000"/>
                </a:solidFill>
                <a:latin typeface="Arial" charset="0"/>
              </a:rPr>
              <a:t>/w/</a:t>
            </a:r>
            <a:r>
              <a:rPr lang="en-US" altLang="en-US" sz="1000" dirty="0" err="1">
                <a:solidFill>
                  <a:srgbClr val="000000"/>
                </a:solidFill>
                <a:latin typeface="Arial" charset="0"/>
              </a:rPr>
              <a:t>index.php?curid</a:t>
            </a:r>
            <a:r>
              <a:rPr lang="en-US" altLang="en-US" sz="1000" dirty="0">
                <a:solidFill>
                  <a:srgbClr val="000000"/>
                </a:solidFill>
                <a:latin typeface="Arial" charset="0"/>
              </a:rPr>
              <a:t>=15026095</a:t>
            </a:r>
          </a:p>
        </p:txBody>
      </p:sp>
      <p:pic>
        <p:nvPicPr>
          <p:cNvPr id="6" name="Content Placeholder 5">
            <a:extLst>
              <a:ext uri="{FF2B5EF4-FFF2-40B4-BE49-F238E27FC236}">
                <a16:creationId xmlns:a16="http://schemas.microsoft.com/office/drawing/2014/main" id="{CE331610-7D51-E644-AE59-8D8A767953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95" y="996950"/>
            <a:ext cx="8588409" cy="5194300"/>
          </a:xfrm>
        </p:spPr>
      </p:pic>
    </p:spTree>
    <p:extLst>
      <p:ext uri="{BB962C8B-B14F-4D97-AF65-F5344CB8AC3E}">
        <p14:creationId xmlns:p14="http://schemas.microsoft.com/office/powerpoint/2010/main" val="3744420511"/>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17D2-B791-694C-85B7-0EE4DA95B29D}"/>
              </a:ext>
            </a:extLst>
          </p:cNvPr>
          <p:cNvSpPr>
            <a:spLocks noGrp="1"/>
          </p:cNvSpPr>
          <p:nvPr>
            <p:ph type="title"/>
          </p:nvPr>
        </p:nvSpPr>
        <p:spPr/>
        <p:txBody>
          <a:bodyPr/>
          <a:lstStyle/>
          <a:p>
            <a:r>
              <a:rPr lang="en-US" dirty="0"/>
              <a:t>Another Principled Design</a:t>
            </a:r>
          </a:p>
        </p:txBody>
      </p:sp>
      <p:pic>
        <p:nvPicPr>
          <p:cNvPr id="7" name="Content Placeholder 6">
            <a:extLst>
              <a:ext uri="{FF2B5EF4-FFF2-40B4-BE49-F238E27FC236}">
                <a16:creationId xmlns:a16="http://schemas.microsoft.com/office/drawing/2014/main" id="{568ED8B6-D72E-1C44-B230-571BC99CB8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225" y="980728"/>
            <a:ext cx="8092215" cy="5379484"/>
          </a:xfrm>
        </p:spPr>
      </p:pic>
      <p:sp>
        <p:nvSpPr>
          <p:cNvPr id="4" name="Slide Number Placeholder 3">
            <a:extLst>
              <a:ext uri="{FF2B5EF4-FFF2-40B4-BE49-F238E27FC236}">
                <a16:creationId xmlns:a16="http://schemas.microsoft.com/office/drawing/2014/main" id="{8F72EF25-EDBC-6C40-9674-D49E77D2DF95}"/>
              </a:ext>
            </a:extLst>
          </p:cNvPr>
          <p:cNvSpPr>
            <a:spLocks noGrp="1"/>
          </p:cNvSpPr>
          <p:nvPr>
            <p:ph type="sldNum" sz="quarter" idx="11"/>
          </p:nvPr>
        </p:nvSpPr>
        <p:spPr/>
        <p:txBody>
          <a:bodyPr/>
          <a:lstStyle/>
          <a:p>
            <a:pPr>
              <a:defRPr/>
            </a:pPr>
            <a:fld id="{B84FBA80-169A-CF4F-81AB-23BBF8E699B7}" type="slidenum">
              <a:rPr lang="en-US" altLang="en-US" smtClean="0"/>
              <a:pPr>
                <a:defRPr/>
              </a:pPr>
              <a:t>298</a:t>
            </a:fld>
            <a:endParaRPr lang="en-US" altLang="en-US"/>
          </a:p>
        </p:txBody>
      </p:sp>
      <p:sp>
        <p:nvSpPr>
          <p:cNvPr id="8" name="TextBox 7">
            <a:extLst>
              <a:ext uri="{FF2B5EF4-FFF2-40B4-BE49-F238E27FC236}">
                <a16:creationId xmlns:a16="http://schemas.microsoft.com/office/drawing/2014/main" id="{0E1FFE22-57E3-2644-8F4F-1A30DD7277E2}"/>
              </a:ext>
            </a:extLst>
          </p:cNvPr>
          <p:cNvSpPr txBox="1"/>
          <p:nvPr/>
        </p:nvSpPr>
        <p:spPr>
          <a:xfrm>
            <a:off x="207062" y="6597352"/>
            <a:ext cx="6885218" cy="215444"/>
          </a:xfrm>
          <a:prstGeom prst="rect">
            <a:avLst/>
          </a:prstGeom>
          <a:noFill/>
        </p:spPr>
        <p:txBody>
          <a:bodyPr wrap="none" rtlCol="0">
            <a:spAutoFit/>
          </a:bodyPr>
          <a:lstStyle/>
          <a:p>
            <a:r>
              <a:rPr lang="en-US" sz="800" dirty="0"/>
              <a:t>Source: </a:t>
            </a:r>
            <a:r>
              <a:rPr lang="en-US" sz="800" dirty="0">
                <a:hlinkClick r:id="rId3"/>
              </a:rPr>
              <a:t>https://www.archdaily.com/245628/how-not-to-host-the-olympics-part-iii/6051758999_5df1511bb5_z-4</a:t>
            </a:r>
            <a:r>
              <a:rPr lang="en-US" sz="800" dirty="0"/>
              <a:t>   Photo via CC Flickr User Vaidas M.</a:t>
            </a:r>
          </a:p>
        </p:txBody>
      </p:sp>
    </p:spTree>
    <p:extLst>
      <p:ext uri="{BB962C8B-B14F-4D97-AF65-F5344CB8AC3E}">
        <p14:creationId xmlns:p14="http://schemas.microsoft.com/office/powerpoint/2010/main" val="2170954794"/>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299</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300</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301</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302</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303</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5A34-20B3-9240-93FA-38EDAC3BB456}"/>
              </a:ext>
            </a:extLst>
          </p:cNvPr>
          <p:cNvSpPr>
            <a:spLocks noGrp="1"/>
          </p:cNvSpPr>
          <p:nvPr>
            <p:ph type="title"/>
          </p:nvPr>
        </p:nvSpPr>
        <p:spPr/>
        <p:txBody>
          <a:bodyPr/>
          <a:lstStyle/>
          <a:p>
            <a:r>
              <a:rPr lang="en-US" dirty="0"/>
              <a:t>Déjà vu From IMW 2013</a:t>
            </a:r>
          </a:p>
        </p:txBody>
      </p:sp>
      <p:sp>
        <p:nvSpPr>
          <p:cNvPr id="3" name="Content Placeholder 2">
            <a:extLst>
              <a:ext uri="{FF2B5EF4-FFF2-40B4-BE49-F238E27FC236}">
                <a16:creationId xmlns:a16="http://schemas.microsoft.com/office/drawing/2014/main" id="{0C2C83E8-A011-EE4D-A5C8-72C257549333}"/>
              </a:ext>
            </a:extLst>
          </p:cNvPr>
          <p:cNvSpPr>
            <a:spLocks noGrp="1"/>
          </p:cNvSpPr>
          <p:nvPr>
            <p:ph idx="1"/>
          </p:nvPr>
        </p:nvSpPr>
        <p:spPr>
          <a:xfrm>
            <a:off x="228600" y="980728"/>
            <a:ext cx="8610600" cy="5195664"/>
          </a:xfrm>
        </p:spPr>
        <p:txBody>
          <a:bodyPr/>
          <a:lstStyle/>
          <a:p>
            <a:r>
              <a:rPr lang="en-US" sz="1700" dirty="0"/>
              <a:t>Onur Mutlu,</a:t>
            </a:r>
            <a:br>
              <a:rPr lang="en-US" sz="1700" dirty="0"/>
            </a:br>
            <a:r>
              <a:rPr lang="en-US" sz="1700" b="1" dirty="0">
                <a:hlinkClick r:id="rId2"/>
              </a:rPr>
              <a:t>"Memory Scaling: A Systems Architecture Perspective"</a:t>
            </a:r>
            <a:br>
              <a:rPr lang="en-US" sz="1700" dirty="0"/>
            </a:br>
            <a:r>
              <a:rPr lang="en-US" sz="1700" i="1" dirty="0"/>
              <a:t>Proceedings of the </a:t>
            </a:r>
            <a:r>
              <a:rPr lang="en-US" sz="1700" i="1" dirty="0">
                <a:hlinkClick r:id="rId3"/>
              </a:rPr>
              <a:t>5th International Memory Workshop</a:t>
            </a:r>
            <a:r>
              <a:rPr lang="en-US" sz="1700" i="1" dirty="0"/>
              <a:t> (</a:t>
            </a:r>
            <a:r>
              <a:rPr lang="en-US" sz="1700" b="1" i="1" dirty="0"/>
              <a:t>IMW</a:t>
            </a:r>
            <a:r>
              <a:rPr lang="en-US" sz="1700" i="1" dirty="0"/>
              <a:t>)</a:t>
            </a:r>
            <a:r>
              <a:rPr lang="en-US" sz="1700" dirty="0"/>
              <a:t>, Monterey, CA, May 2013. </a:t>
            </a:r>
            <a:r>
              <a:rPr lang="en-US" sz="1700" dirty="0">
                <a:hlinkClick r:id="rId4"/>
              </a:rPr>
              <a:t>Slides (pptx)</a:t>
            </a:r>
            <a:r>
              <a:rPr lang="en-US" sz="1700" dirty="0"/>
              <a:t> </a:t>
            </a:r>
            <a:r>
              <a:rPr lang="en-US" sz="1700" dirty="0">
                <a:hlinkClick r:id="rId5"/>
              </a:rPr>
              <a:t>(pdf)</a:t>
            </a:r>
            <a:r>
              <a:rPr lang="en-US" sz="1700" dirty="0"/>
              <a:t> </a:t>
            </a:r>
            <a:br>
              <a:rPr lang="en-US" sz="1700" dirty="0"/>
            </a:br>
            <a:r>
              <a:rPr lang="en-US" sz="1700" dirty="0">
                <a:hlinkClick r:id="rId6"/>
              </a:rPr>
              <a:t>EETimes Reprint</a:t>
            </a:r>
            <a:endParaRPr lang="en-US" sz="1700" dirty="0"/>
          </a:p>
          <a:p>
            <a:pPr marL="0" indent="0">
              <a:buNone/>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843B4EE0-2F54-6B42-B367-E67B762F0A2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8BEAFA3-099E-5F4F-BCD8-46D2F8E4087A}"/>
              </a:ext>
            </a:extLst>
          </p:cNvPr>
          <p:cNvPicPr>
            <a:picLocks noChangeAspect="1"/>
          </p:cNvPicPr>
          <p:nvPr/>
        </p:nvPicPr>
        <p:blipFill>
          <a:blip r:embed="rId7"/>
          <a:stretch>
            <a:fillRect/>
          </a:stretch>
        </p:blipFill>
        <p:spPr>
          <a:xfrm>
            <a:off x="321599" y="2492896"/>
            <a:ext cx="8066751" cy="1503288"/>
          </a:xfrm>
          <a:prstGeom prst="rect">
            <a:avLst/>
          </a:prstGeom>
        </p:spPr>
      </p:pic>
      <p:pic>
        <p:nvPicPr>
          <p:cNvPr id="7" name="Picture 6">
            <a:extLst>
              <a:ext uri="{FF2B5EF4-FFF2-40B4-BE49-F238E27FC236}">
                <a16:creationId xmlns:a16="http://schemas.microsoft.com/office/drawing/2014/main" id="{263DE6E9-8E62-E744-83B8-09CC87307AF5}"/>
              </a:ext>
            </a:extLst>
          </p:cNvPr>
          <p:cNvPicPr>
            <a:picLocks noChangeAspect="1"/>
          </p:cNvPicPr>
          <p:nvPr/>
        </p:nvPicPr>
        <p:blipFill>
          <a:blip r:embed="rId8"/>
          <a:stretch>
            <a:fillRect/>
          </a:stretch>
        </p:blipFill>
        <p:spPr>
          <a:xfrm>
            <a:off x="971600" y="4189555"/>
            <a:ext cx="6919044" cy="2263781"/>
          </a:xfrm>
          <a:prstGeom prst="rect">
            <a:avLst/>
          </a:prstGeom>
        </p:spPr>
      </p:pic>
    </p:spTree>
    <p:extLst>
      <p:ext uri="{BB962C8B-B14F-4D97-AF65-F5344CB8AC3E}">
        <p14:creationId xmlns:p14="http://schemas.microsoft.com/office/powerpoint/2010/main" val="1691773897"/>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305</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36307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1447054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661952"/>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BD7CC-532F-7747-B2AA-B5648C18339B}"/>
              </a:ext>
            </a:extLst>
          </p:cNvPr>
          <p:cNvSpPr>
            <a:spLocks noGrp="1"/>
          </p:cNvSpPr>
          <p:nvPr>
            <p:ph type="title"/>
          </p:nvPr>
        </p:nvSpPr>
        <p:spPr/>
        <p:txBody>
          <a:bodyPr/>
          <a:lstStyle/>
          <a:p>
            <a:r>
              <a:rPr lang="en-US" dirty="0"/>
              <a:t>Food for Thought: Two Quotes</a:t>
            </a:r>
          </a:p>
        </p:txBody>
      </p:sp>
      <p:sp>
        <p:nvSpPr>
          <p:cNvPr id="3" name="Content Placeholder 2">
            <a:extLst>
              <a:ext uri="{FF2B5EF4-FFF2-40B4-BE49-F238E27FC236}">
                <a16:creationId xmlns:a16="http://schemas.microsoft.com/office/drawing/2014/main" id="{96C63D4A-C4FE-FE4E-B747-46129F6B02CA}"/>
              </a:ext>
            </a:extLst>
          </p:cNvPr>
          <p:cNvSpPr>
            <a:spLocks noGrp="1"/>
          </p:cNvSpPr>
          <p:nvPr>
            <p:ph idx="1"/>
          </p:nvPr>
        </p:nvSpPr>
        <p:spPr/>
        <p:txBody>
          <a:bodyPr/>
          <a:lstStyle/>
          <a:p>
            <a:pPr marL="0" indent="0">
              <a:buNone/>
            </a:pPr>
            <a:r>
              <a:rPr lang="en-US" i="1" dirty="0">
                <a:solidFill>
                  <a:srgbClr val="0432FF"/>
                </a:solidFill>
              </a:rPr>
              <a:t>The reasonable man adapts himself to the world; </a:t>
            </a:r>
          </a:p>
          <a:p>
            <a:pPr marL="0" indent="0">
              <a:buNone/>
            </a:pPr>
            <a:r>
              <a:rPr lang="en-US" i="1" dirty="0">
                <a:solidFill>
                  <a:srgbClr val="0432FF"/>
                </a:solidFill>
              </a:rPr>
              <a:t>The unreasonable one persists in trying adapt the world to himself. </a:t>
            </a:r>
          </a:p>
          <a:p>
            <a:pPr marL="0" indent="0">
              <a:buNone/>
            </a:pPr>
            <a:r>
              <a:rPr lang="en-US" i="1" dirty="0">
                <a:solidFill>
                  <a:srgbClr val="0432FF"/>
                </a:solidFill>
              </a:rPr>
              <a:t>Therefore all progress depends on the unreasonable man.</a:t>
            </a:r>
          </a:p>
          <a:p>
            <a:pPr marL="0" indent="0">
              <a:buNone/>
            </a:pPr>
            <a:endParaRPr lang="en-US" dirty="0"/>
          </a:p>
          <a:p>
            <a:pPr marL="0" indent="0">
              <a:buNone/>
            </a:pPr>
            <a:r>
              <a:rPr lang="en-US" b="1" dirty="0"/>
              <a:t>George Bernard Shaw</a:t>
            </a:r>
          </a:p>
          <a:p>
            <a:pPr marL="0" indent="0">
              <a:buNone/>
            </a:pPr>
            <a:br>
              <a:rPr lang="en-US" dirty="0"/>
            </a:br>
            <a:endParaRPr lang="en-US" dirty="0"/>
          </a:p>
          <a:p>
            <a:pPr marL="0" indent="0">
              <a:buNone/>
            </a:pPr>
            <a:r>
              <a:rPr lang="en-US" dirty="0">
                <a:solidFill>
                  <a:srgbClr val="FF0000"/>
                </a:solidFill>
              </a:rPr>
              <a:t>Progress is impossible without change, </a:t>
            </a:r>
          </a:p>
          <a:p>
            <a:pPr marL="0" indent="0">
              <a:buNone/>
            </a:pPr>
            <a:r>
              <a:rPr lang="en-US" dirty="0">
                <a:solidFill>
                  <a:srgbClr val="FF0000"/>
                </a:solidFill>
              </a:rPr>
              <a:t>and those who cannot change their minds </a:t>
            </a:r>
          </a:p>
          <a:p>
            <a:pPr marL="0" indent="0">
              <a:buNone/>
            </a:pPr>
            <a:r>
              <a:rPr lang="en-US" dirty="0">
                <a:solidFill>
                  <a:srgbClr val="FF0000"/>
                </a:solidFill>
              </a:rPr>
              <a:t>cannot change anything.</a:t>
            </a:r>
          </a:p>
          <a:p>
            <a:endParaRPr lang="en-US" dirty="0"/>
          </a:p>
        </p:txBody>
      </p:sp>
      <p:sp>
        <p:nvSpPr>
          <p:cNvPr id="4" name="Slide Number Placeholder 3">
            <a:extLst>
              <a:ext uri="{FF2B5EF4-FFF2-40B4-BE49-F238E27FC236}">
                <a16:creationId xmlns:a16="http://schemas.microsoft.com/office/drawing/2014/main" id="{6021C7CE-A8E5-F841-AD64-A7EF1AB494A8}"/>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CF7BE5-8694-4847-AD44-329B213B98C3}"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6" name="TextBox 5">
            <a:extLst>
              <a:ext uri="{FF2B5EF4-FFF2-40B4-BE49-F238E27FC236}">
                <a16:creationId xmlns:a16="http://schemas.microsoft.com/office/drawing/2014/main" id="{082164D3-9C32-E64D-BB99-29608596F757}"/>
              </a:ext>
            </a:extLst>
          </p:cNvPr>
          <p:cNvSpPr txBox="1"/>
          <p:nvPr/>
        </p:nvSpPr>
        <p:spPr>
          <a:xfrm>
            <a:off x="103239" y="6607277"/>
            <a:ext cx="7991290" cy="2308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Image: By Alvin Langdon Coburn - Illustrated London News, p. 575 (subscription required), PD-US, https://</a:t>
            </a: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en.wikipedia.org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a:t>
            </a: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index.php?curid</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=49887931</a:t>
            </a:r>
          </a:p>
        </p:txBody>
      </p:sp>
      <p:pic>
        <p:nvPicPr>
          <p:cNvPr id="7" name="Picture 6">
            <a:extLst>
              <a:ext uri="{FF2B5EF4-FFF2-40B4-BE49-F238E27FC236}">
                <a16:creationId xmlns:a16="http://schemas.microsoft.com/office/drawing/2014/main" id="{0C1DC7AA-F09D-3B42-B399-EA20CB524FFE}"/>
              </a:ext>
            </a:extLst>
          </p:cNvPr>
          <p:cNvPicPr>
            <a:picLocks noChangeAspect="1"/>
          </p:cNvPicPr>
          <p:nvPr/>
        </p:nvPicPr>
        <p:blipFill>
          <a:blip r:embed="rId2"/>
          <a:stretch>
            <a:fillRect/>
          </a:stretch>
        </p:blipFill>
        <p:spPr>
          <a:xfrm>
            <a:off x="6477000" y="2971800"/>
            <a:ext cx="2132919" cy="3000255"/>
          </a:xfrm>
          <a:prstGeom prst="rect">
            <a:avLst/>
          </a:prstGeom>
        </p:spPr>
      </p:pic>
    </p:spTree>
    <p:extLst>
      <p:ext uri="{BB962C8B-B14F-4D97-AF65-F5344CB8AC3E}">
        <p14:creationId xmlns:p14="http://schemas.microsoft.com/office/powerpoint/2010/main" val="23983772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June 2019</a:t>
            </a:r>
          </a:p>
          <a:p>
            <a:r>
              <a:rPr lang="en-US" sz="2200" dirty="0"/>
              <a:t>Design Automation Summer School @ DAC 2019</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Enabling Computation with </a:t>
            </a:r>
            <a:br>
              <a:rPr lang="en-US" sz="4200" dirty="0"/>
            </a:br>
            <a:r>
              <a:rPr lang="en-US" sz="4200" dirty="0"/>
              <a:t>Minimal Data Movement:</a:t>
            </a:r>
            <a:br>
              <a:rPr lang="en-US" sz="4200" dirty="0"/>
            </a:br>
            <a:r>
              <a:rPr lang="en-US" sz="4200" dirty="0">
                <a:solidFill>
                  <a:srgbClr val="FF0000"/>
                </a:solidFill>
              </a:rPr>
              <a:t>Changing the Computing Paradigm</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97043385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5319773"/>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2536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99058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057650748"/>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2381500"/>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81789142"/>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78882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a:t>FPGA-Based Testing Infrastructures</a:t>
            </a:r>
            <a:br>
              <a:rPr lang="en-US" sz="4000" dirty="0"/>
            </a:br>
            <a:r>
              <a:rPr lang="en-US" sz="4000" dirty="0"/>
              <a:t>		for Memory Scaling Issues</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4443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81403011"/>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24239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35365184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427817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1228440"/>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376919465"/>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1656414839"/>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288831944"/>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973925031"/>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346510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More on Data Movement in Google Consumer Workloads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960689986"/>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394590808"/>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425057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6046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a:t>
            </a:r>
            <a:br>
              <a:rPr kumimoji="0" lang="en-US" sz="3000" b="1" i="0" u="none" strike="noStrike" kern="1200" cap="none" spc="0" normalizeH="0" baseline="0" noProof="0" dirty="0">
                <a:ln>
                  <a:noFill/>
                </a:ln>
                <a:solidFill>
                  <a:prstClr val="black"/>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Compute Unit </a:t>
            </a:r>
          </a:p>
        </p:txBody>
      </p:sp>
    </p:spTree>
    <p:extLst>
      <p:ext uri="{BB962C8B-B14F-4D97-AF65-F5344CB8AC3E}">
        <p14:creationId xmlns:p14="http://schemas.microsoft.com/office/powerpoint/2010/main" val="288841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implement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3053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by 55.4%</a:t>
            </a:r>
            <a:br>
              <a:rPr kumimoji="0" lang="en-US" sz="2800" b="1" i="0" u="none" strike="noStrike" kern="1200" cap="none" spc="0" normalizeH="0" baseline="0" noProof="0" dirty="0">
                <a:ln>
                  <a:noFill/>
                </a:ln>
                <a:solidFill>
                  <a:srgbClr val="FFFFFF"/>
                </a:solidFill>
                <a:effectLst/>
                <a:uLnTx/>
                <a:uFillTx/>
                <a:latin typeface="Gill Sans MT"/>
                <a:ea typeface="+mn-ea"/>
                <a:cs typeface="+mn-cs"/>
              </a:rPr>
            </a:br>
            <a:r>
              <a:rPr kumimoji="0" lang="en-US" sz="2800" b="1" i="0" u="none" strike="noStrike" kern="1200" cap="none" spc="0" normalizeH="0" baseline="0" noProof="0" dirty="0">
                <a:ln>
                  <a:noFill/>
                </a:ln>
                <a:solidFill>
                  <a:srgbClr val="FFFFFF"/>
                </a:solidFill>
                <a:effectLst/>
                <a:uLnTx/>
                <a:uFillTx/>
                <a:latin typeface="Gill Sans MT"/>
                <a:ea typeface="+mn-ea"/>
                <a:cs typeface="+mn-cs"/>
              </a:rPr>
              <a:t>and improves performance by 54.2% on average</a:t>
            </a:r>
          </a:p>
        </p:txBody>
      </p:sp>
    </p:spTree>
    <p:extLst>
      <p:ext uri="{BB962C8B-B14F-4D97-AF65-F5344CB8AC3E}">
        <p14:creationId xmlns:p14="http://schemas.microsoft.com/office/powerpoint/2010/main" val="169575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354562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sz="3600" dirty="0">
                <a:solidFill>
                  <a:schemeClr val="tx2"/>
                </a:solidFill>
                <a:cs typeface="Adobe Garamond Pro"/>
              </a:rPr>
              <a:t>Background</a:t>
            </a:r>
            <a:endParaRPr lang="en-US" sz="3600" dirty="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059528189"/>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a:t>Potential Solution to Address Data Movement </a:t>
            </a:r>
          </a:p>
        </p:txBody>
      </p:sp>
      <p:sp>
        <p:nvSpPr>
          <p:cNvPr id="3" name="Content Placeholder 2"/>
          <p:cNvSpPr>
            <a:spLocks noGrp="1"/>
          </p:cNvSpPr>
          <p:nvPr>
            <p:ph idx="1"/>
          </p:nvPr>
        </p:nvSpPr>
        <p:spPr>
          <a:xfrm>
            <a:off x="152400" y="838200"/>
            <a:ext cx="9067800" cy="5410200"/>
          </a:xfrm>
        </p:spPr>
        <p:txBody>
          <a:bodyPr>
            <a:normAutofit/>
          </a:bodyPr>
          <a:lstStyle/>
          <a:p>
            <a:r>
              <a:rPr lang="en-US" sz="2800" dirty="0">
                <a:solidFill>
                  <a:schemeClr val="tx2"/>
                </a:solidFill>
              </a:rPr>
              <a:t>Processing-in-Memory (PIM) </a:t>
            </a: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200" dirty="0"/>
          </a:p>
          <a:p>
            <a:pPr marL="457200" lvl="1" indent="0">
              <a:buNone/>
            </a:pPr>
            <a:endParaRPr lang="en-US" sz="2000" dirty="0"/>
          </a:p>
          <a:p>
            <a:endParaRPr lang="en-US" sz="2600" dirty="0">
              <a:solidFill>
                <a:schemeClr val="tx2"/>
              </a:solidFill>
            </a:endParaRPr>
          </a:p>
          <a:p>
            <a:pPr marL="0" indent="0">
              <a:buNone/>
            </a:pPr>
            <a:endParaRPr lang="en-US" sz="2600" dirty="0">
              <a:solidFill>
                <a:schemeClr val="tx2"/>
              </a:solidFill>
            </a:endParaRPr>
          </a:p>
          <a:p>
            <a:r>
              <a:rPr lang="en-US" sz="2800" dirty="0">
                <a:solidFill>
                  <a:schemeClr val="tx2"/>
                </a:solidFill>
              </a:rPr>
              <a:t>Enabled by recent advances in 3D-stacked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8</a:t>
            </a:r>
          </a:p>
        </p:txBody>
      </p:sp>
      <p:sp>
        <p:nvSpPr>
          <p:cNvPr id="29" name="Rectangle 28"/>
          <p:cNvSpPr/>
          <p:nvPr/>
        </p:nvSpPr>
        <p:spPr>
          <a:xfrm>
            <a:off x="1600200" y="2286000"/>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Gill Sans MT"/>
                <a:ea typeface="+mn-ea"/>
                <a:cs typeface="+mn-cs"/>
              </a:rPr>
              <a:t>Exploits large in-memory bandwidth</a:t>
            </a:r>
          </a:p>
        </p:txBody>
      </p:sp>
      <p:sp>
        <p:nvSpPr>
          <p:cNvPr id="36" name="TextBox 35"/>
          <p:cNvSpPr txBox="1"/>
          <p:nvPr/>
        </p:nvSpPr>
        <p:spPr>
          <a:xfrm>
            <a:off x="1524001" y="3200400"/>
            <a:ext cx="6400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Exploits shorter access latency to memory</a:t>
            </a: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303904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sz="3600" dirty="0">
                <a:solidFill>
                  <a:schemeClr val="tx2"/>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67577050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Workload Analysis Methodology</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a:solidFill>
                  <a:schemeClr val="tx2"/>
                </a:solidFill>
                <a:cs typeface="Adobe Garamond Pro"/>
              </a:rPr>
              <a:t>Workload Characterization</a:t>
            </a:r>
          </a:p>
          <a:p>
            <a:pPr lvl="1"/>
            <a:r>
              <a:rPr lang="en-US" sz="2400" dirty="0">
                <a:cs typeface="Adobe Garamond Pro"/>
              </a:rPr>
              <a:t>Chromebook with an</a:t>
            </a:r>
            <a:br>
              <a:rPr lang="en-US" sz="2400" dirty="0">
                <a:cs typeface="Adobe Garamond Pro"/>
              </a:rPr>
            </a:br>
            <a:r>
              <a:rPr lang="en-US" sz="2400" dirty="0">
                <a:cs typeface="Adobe Garamond Pro"/>
              </a:rPr>
              <a:t>Intel Celeron </a:t>
            </a:r>
            <a:r>
              <a:rPr lang="en-US" sz="2400" dirty="0" err="1">
                <a:cs typeface="Adobe Garamond Pro"/>
              </a:rPr>
              <a:t>SoC</a:t>
            </a:r>
            <a:r>
              <a:rPr lang="en-US" sz="2400" dirty="0">
                <a:cs typeface="Adobe Garamond Pro"/>
              </a:rPr>
              <a:t> and 2GB of DRAM</a:t>
            </a:r>
          </a:p>
          <a:p>
            <a:pPr lvl="1"/>
            <a:r>
              <a:rPr lang="en-US" sz="2400" dirty="0">
                <a:cs typeface="Adobe Garamond Pro"/>
              </a:rPr>
              <a:t>Extensively use performance counters within </a:t>
            </a:r>
            <a:r>
              <a:rPr lang="en-US" sz="2400" dirty="0" err="1">
                <a:cs typeface="Adobe Garamond Pro"/>
              </a:rPr>
              <a:t>SoC</a:t>
            </a:r>
            <a:br>
              <a:rPr lang="en-US" sz="2400" dirty="0">
                <a:cs typeface="Adobe Garamond Pro"/>
              </a:rPr>
            </a:br>
            <a:endParaRPr lang="en-US" sz="2200" dirty="0">
              <a:cs typeface="Adobe Garamond Pro"/>
            </a:endParaRPr>
          </a:p>
          <a:p>
            <a:r>
              <a:rPr lang="en-US" sz="2800" dirty="0">
                <a:solidFill>
                  <a:schemeClr val="tx2"/>
                </a:solidFill>
                <a:cs typeface="Adobe Garamond Pro"/>
              </a:rPr>
              <a:t>Energy Model</a:t>
            </a:r>
          </a:p>
          <a:p>
            <a:pPr lvl="1"/>
            <a:r>
              <a:rPr lang="en-US" sz="2400" dirty="0">
                <a:cs typeface="Adobe Garamond Pro"/>
              </a:rPr>
              <a:t>Sum of the energy consumption within the </a:t>
            </a:r>
            <a:r>
              <a:rPr lang="en-US" sz="2400" dirty="0">
                <a:solidFill>
                  <a:srgbClr val="0000FF"/>
                </a:solidFill>
                <a:cs typeface="Adobe Garamond Pro"/>
              </a:rPr>
              <a:t>CPU</a:t>
            </a:r>
            <a:r>
              <a:rPr lang="en-US" sz="2400" dirty="0">
                <a:cs typeface="Adobe Garamond Pro"/>
              </a:rPr>
              <a:t>, </a:t>
            </a:r>
            <a:br>
              <a:rPr lang="en-US" sz="2400" dirty="0">
                <a:cs typeface="Adobe Garamond Pro"/>
              </a:rPr>
            </a:br>
            <a:r>
              <a:rPr lang="en-US" sz="2400" dirty="0">
                <a:solidFill>
                  <a:srgbClr val="0000FF"/>
                </a:solidFill>
                <a:cs typeface="Adobe Garamond Pro"/>
              </a:rPr>
              <a:t>all caches</a:t>
            </a:r>
            <a:r>
              <a:rPr lang="en-US" sz="2400" dirty="0">
                <a:cs typeface="Adobe Garamond Pro"/>
              </a:rPr>
              <a:t>, </a:t>
            </a:r>
            <a:r>
              <a:rPr lang="en-US" sz="2400" dirty="0">
                <a:solidFill>
                  <a:srgbClr val="0000FF"/>
                </a:solidFill>
                <a:cs typeface="Adobe Garamond Pro"/>
              </a:rPr>
              <a:t>off-chip interconnects</a:t>
            </a:r>
            <a:r>
              <a:rPr lang="en-US" sz="2400" dirty="0">
                <a:cs typeface="Adobe Garamond Pro"/>
              </a:rPr>
              <a:t>, and </a:t>
            </a:r>
            <a:r>
              <a:rPr lang="en-US" sz="2400" dirty="0">
                <a:solidFill>
                  <a:srgbClr val="0000FF"/>
                </a:solidFill>
                <a:cs typeface="Adobe Garamond Pro"/>
              </a:rPr>
              <a:t>DRAM</a:t>
            </a:r>
          </a:p>
          <a:p>
            <a:pPr marL="457200" lvl="1" indent="0">
              <a:buNone/>
            </a:pPr>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mn-cs"/>
                  </a:rPr>
                  <a:t>L2</a:t>
                </a:r>
                <a:endParaRPr kumimoji="0" lang="en-US" sz="1400" b="1" i="0" u="none" strike="noStrike" kern="1200" cap="none" spc="0" normalizeH="0" baseline="0" noProof="0" dirty="0">
                  <a:ln>
                    <a:noFill/>
                  </a:ln>
                  <a:solidFill>
                    <a:srgbClr val="FFFFFF"/>
                  </a:solidFill>
                  <a:effectLst/>
                  <a:uLnTx/>
                  <a:uFillTx/>
                  <a:latin typeface="Gill Sans MT"/>
                  <a:ea typeface="+mn-ea"/>
                  <a:cs typeface="+mn-cs"/>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ll Sans MT"/>
                    <a:ea typeface="+mn-ea"/>
                    <a:cs typeface="+mn-cs"/>
                  </a:rPr>
                  <a:t>L1</a:t>
                </a:r>
                <a:endParaRPr kumimoji="0" lang="en-US" sz="900" b="1" i="0" u="none" strike="noStrike" kern="1200" cap="none" spc="0" normalizeH="0" baseline="0" noProof="0" dirty="0">
                  <a:ln>
                    <a:noFill/>
                  </a:ln>
                  <a:solidFill>
                    <a:srgbClr val="FFFFFF"/>
                  </a:solidFill>
                  <a:effectLst/>
                  <a:uLnTx/>
                  <a:uFillTx/>
                  <a:latin typeface="Gill Sans MT"/>
                  <a:ea typeface="+mn-ea"/>
                  <a:cs typeface="+mn-cs"/>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195275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11</a:t>
            </a:r>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a:ln>
                      <a:noFill/>
                    </a:ln>
                    <a:solidFill>
                      <a:sysClr val="windowText" lastClr="000000"/>
                    </a:solidFill>
                    <a:effectLst/>
                    <a:uLnTx/>
                    <a:uFillTx/>
                    <a:latin typeface="Gill Sans MT"/>
                    <a:ea typeface="+mn-ea"/>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Gill Sans MT"/>
                  <a:ea typeface="+mn-ea"/>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 N</a:t>
              </a: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Customized embedded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general-purpose core</a:t>
            </a:r>
          </a:p>
        </p:txBody>
      </p:sp>
      <p:sp>
        <p:nvSpPr>
          <p:cNvPr id="8" name="Rectangle 7"/>
          <p:cNvSpPr/>
          <p:nvPr/>
        </p:nvSpPr>
        <p:spPr>
          <a:xfrm>
            <a:off x="762000" y="5828412"/>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256-bit SIMD </a:t>
            </a: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No aggressive ILP techniques</a:t>
            </a:r>
          </a:p>
        </p:txBody>
      </p:sp>
      <p:sp>
        <p:nvSpPr>
          <p:cNvPr id="55" name="Rectangle 54"/>
          <p:cNvSpPr/>
          <p:nvPr/>
        </p:nvSpPr>
        <p:spPr>
          <a:xfrm>
            <a:off x="5181599" y="4495800"/>
            <a:ext cx="35052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Small fixed-function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accelerators</a:t>
            </a:r>
          </a:p>
        </p:txBody>
      </p:sp>
      <p:sp>
        <p:nvSpPr>
          <p:cNvPr id="56" name="Rectangle 55"/>
          <p:cNvSpPr/>
          <p:nvPr/>
        </p:nvSpPr>
        <p:spPr>
          <a:xfrm>
            <a:off x="4953000" y="5429310"/>
            <a:ext cx="3962399" cy="830997"/>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Multiple copies of customized </a:t>
            </a:r>
            <a:b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b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in-memory logic unit</a:t>
            </a:r>
          </a:p>
        </p:txBody>
      </p:sp>
    </p:spTree>
    <p:extLst>
      <p:ext uri="{BB962C8B-B14F-4D97-AF65-F5344CB8AC3E}">
        <p14:creationId xmlns:p14="http://schemas.microsoft.com/office/powerpoint/2010/main" val="250272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a:t>Workload Analysis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spTree>
    <p:extLst>
      <p:ext uri="{BB962C8B-B14F-4D97-AF65-F5344CB8AC3E}">
        <p14:creationId xmlns:p14="http://schemas.microsoft.com/office/powerpoint/2010/main" val="3403977499"/>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lumMod val="75000"/>
                  </a:prstClr>
                </a:solidFill>
                <a:effectLst/>
                <a:uLnTx/>
                <a:uFillTx/>
                <a:latin typeface="Gill Sans MT"/>
                <a:ea typeface="+mn-ea"/>
                <a:cs typeface="+mn-cs"/>
              </a:rPr>
              <a:t>TensorFlow</a:t>
            </a:r>
            <a:endParaRPr kumimoji="0" lang="en-US" sz="26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b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br>
            <a:endPar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25" name="Title 1"/>
          <p:cNvSpPr>
            <a:spLocks noGrp="1"/>
          </p:cNvSpPr>
          <p:nvPr>
            <p:ph type="title"/>
          </p:nvPr>
        </p:nvSpPr>
        <p:spPr>
          <a:xfrm>
            <a:off x="0" y="0"/>
            <a:ext cx="10210800" cy="914400"/>
          </a:xfrm>
        </p:spPr>
        <p:txBody>
          <a:bodyPr/>
          <a:lstStyle/>
          <a:p>
            <a:r>
              <a:rPr lang="en-US" dirty="0"/>
              <a:t>Workload Analysis</a:t>
            </a:r>
          </a:p>
        </p:txBody>
      </p:sp>
      <p:sp>
        <p:nvSpPr>
          <p:cNvPr id="23" name="Rectangle 22"/>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 name="TextBox 2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2038806135"/>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8380842"/>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Gill Sans MT"/>
                <a:ea typeface="+mn-ea"/>
                <a:cs typeface="+mn-cs"/>
              </a:rPr>
              <a:t>Layouting</a:t>
            </a:r>
            <a:endParaRPr kumimoji="0" lang="en-US" sz="2200" b="1" i="0" u="none" strike="noStrike" kern="1200" cap="none" spc="0" normalizeH="0" baseline="0" noProof="0" dirty="0">
              <a:ln>
                <a:noFill/>
              </a:ln>
              <a:solidFill>
                <a:srgbClr val="FFFFFF"/>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Gill Sans MT"/>
                  <a:ea typeface="+mn-ea"/>
                  <a:cs typeface="+mn-cs"/>
                </a:rPr>
                <a:t>paints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those objects</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a:t>
              </a:r>
              <a:br>
                <a:rPr kumimoji="0" lang="en-US" sz="2200" b="1" i="0" u="none" strike="noStrike" kern="1200" cap="none" spc="0" normalizeH="0" baseline="0" noProof="0" dirty="0">
                  <a:ln>
                    <a:noFill/>
                  </a:ln>
                  <a:solidFill>
                    <a:srgbClr val="0000FF"/>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and generates the</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bitmaps</a:t>
              </a: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calculates the</a:t>
              </a:r>
              <a:br>
                <a:rPr kumimoji="0" lang="en-US" sz="2200" b="1" i="0" u="none" strike="noStrike" kern="1200" cap="none" spc="0" normalizeH="0" baseline="0" noProof="0" dirty="0">
                  <a:ln>
                    <a:noFill/>
                  </a:ln>
                  <a:solidFill>
                    <a:prstClr val="black"/>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visual</a:t>
              </a:r>
              <a:r>
                <a:rPr kumimoji="0" lang="ar-IQ" sz="2200" b="1" i="0" u="none" strike="noStrike" kern="1200" cap="none" spc="0" normalizeH="0" baseline="0" noProof="0" dirty="0">
                  <a:ln>
                    <a:noFill/>
                  </a:ln>
                  <a:solidFill>
                    <a:srgbClr val="0000FF"/>
                  </a:solidFill>
                  <a:effectLst/>
                  <a:uLnTx/>
                  <a:uFillTx/>
                  <a:latin typeface="Gill Sans MT"/>
                  <a:ea typeface="+mn-ea"/>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elements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position</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of each </a:t>
              </a:r>
              <a:r>
                <a:rPr kumimoji="0" lang="en-US" sz="2200" b="1" i="1" u="sng" strike="noStrike" kern="1200" cap="none" spc="0" normalizeH="0" baseline="0" noProof="0" dirty="0">
                  <a:ln>
                    <a:noFill/>
                  </a:ln>
                  <a:solidFill>
                    <a:prstClr val="black"/>
                  </a:solidFill>
                  <a:effectLst/>
                  <a:uLnTx/>
                  <a:uFillTx/>
                  <a:latin typeface="Gill Sans MT"/>
                  <a:ea typeface="+mn-ea"/>
                  <a:cs typeface="+mn-cs"/>
                </a:rPr>
                <a:t>object</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assembles all layers</a:t>
              </a:r>
              <a:br>
                <a:rPr kumimoji="0" lang="en-US" sz="2200" b="1" i="0" u="none" strike="noStrike" kern="1200" cap="none" spc="0" normalizeH="0" baseline="0" noProof="0" dirty="0">
                  <a:ln>
                    <a:noFill/>
                  </a:ln>
                  <a:solidFill>
                    <a:srgbClr val="000000"/>
                  </a:solidFill>
                  <a:effectLst/>
                  <a:uLnTx/>
                  <a:uFillTx/>
                  <a:latin typeface="Gill Sans MT"/>
                  <a:ea typeface="+mn-ea"/>
                  <a:cs typeface="+mn-cs"/>
                </a:rPr>
              </a:br>
              <a:r>
                <a:rPr kumimoji="0" lang="en-US" sz="2200" b="1" i="0" u="none" strike="noStrike" kern="1200" cap="none" spc="0" normalizeH="0" baseline="0" noProof="0" dirty="0">
                  <a:ln>
                    <a:noFill/>
                  </a:ln>
                  <a:solidFill>
                    <a:srgbClr val="000000"/>
                  </a:solidFill>
                  <a:effectLst/>
                  <a:uLnTx/>
                  <a:uFillTx/>
                  <a:latin typeface="Gill Sans MT"/>
                  <a:ea typeface="+mn-ea"/>
                  <a:cs typeface="+mn-cs"/>
                </a:rPr>
                <a:t>into a final screen image</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spTree>
    <p:extLst>
      <p:ext uri="{BB962C8B-B14F-4D97-AF65-F5344CB8AC3E}">
        <p14:creationId xmlns:p14="http://schemas.microsoft.com/office/powerpoint/2010/main" val="50709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Browser Analysis</a:t>
            </a:r>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a:solidFill>
                  <a:schemeClr val="tx2"/>
                </a:solidFill>
              </a:rPr>
              <a:t>To satisfy user experience, the browser must provide:</a:t>
            </a:r>
          </a:p>
          <a:p>
            <a:pPr lvl="1"/>
            <a:r>
              <a:rPr lang="en-US" sz="2400" dirty="0">
                <a:solidFill>
                  <a:srgbClr val="595959"/>
                </a:solidFill>
              </a:rPr>
              <a:t>Fast </a:t>
            </a:r>
            <a:r>
              <a:rPr lang="en-US" sz="2400" dirty="0">
                <a:solidFill>
                  <a:srgbClr val="0000FF"/>
                </a:solidFill>
              </a:rPr>
              <a:t>loading </a:t>
            </a:r>
            <a:r>
              <a:rPr lang="en-US" sz="2400" dirty="0"/>
              <a:t>of webpages</a:t>
            </a:r>
          </a:p>
          <a:p>
            <a:pPr lvl="1"/>
            <a:r>
              <a:rPr lang="en-US" sz="2400" dirty="0">
                <a:solidFill>
                  <a:srgbClr val="595959"/>
                </a:solidFill>
              </a:rPr>
              <a:t>Smooth </a:t>
            </a:r>
            <a:r>
              <a:rPr lang="en-US" sz="2400" dirty="0">
                <a:solidFill>
                  <a:srgbClr val="0000FF"/>
                </a:solidFill>
              </a:rPr>
              <a:t>scrolling</a:t>
            </a:r>
            <a:r>
              <a:rPr lang="en-US" sz="2400" dirty="0">
                <a:solidFill>
                  <a:srgbClr val="595959"/>
                </a:solidFill>
              </a:rPr>
              <a:t> of webpages</a:t>
            </a:r>
          </a:p>
          <a:p>
            <a:pPr lvl="1"/>
            <a:r>
              <a:rPr lang="en-US" sz="2400" dirty="0">
                <a:solidFill>
                  <a:srgbClr val="595959"/>
                </a:solidFill>
              </a:rPr>
              <a:t>Quick </a:t>
            </a:r>
            <a:r>
              <a:rPr lang="en-US" sz="2400" dirty="0">
                <a:solidFill>
                  <a:srgbClr val="0000FF"/>
                </a:solidFill>
              </a:rPr>
              <a:t>switching</a:t>
            </a:r>
            <a:r>
              <a:rPr lang="en-US" sz="2400" dirty="0">
                <a:solidFill>
                  <a:srgbClr val="595959"/>
                </a:solidFill>
              </a:rPr>
              <a:t> between browser tabs</a:t>
            </a:r>
            <a:endParaRPr lang="en-US" sz="2400" dirty="0">
              <a:solidFill>
                <a:srgbClr val="0000FF"/>
              </a:solidFill>
            </a:endParaRPr>
          </a:p>
          <a:p>
            <a:pPr lvl="1"/>
            <a:endParaRPr lang="en-US" sz="2400" dirty="0">
              <a:solidFill>
                <a:srgbClr val="595959"/>
              </a:solidFill>
            </a:endParaRPr>
          </a:p>
          <a:p>
            <a:pPr lvl="0"/>
            <a:r>
              <a:rPr lang="en-US" sz="2800" dirty="0">
                <a:solidFill>
                  <a:schemeClr val="tx2"/>
                </a:solidFill>
              </a:rPr>
              <a:t>We focus on two important user interactions:</a:t>
            </a:r>
            <a:br>
              <a:rPr lang="en-US" sz="2800" dirty="0">
                <a:solidFill>
                  <a:schemeClr val="tx2"/>
                </a:solidFill>
              </a:rPr>
            </a:br>
            <a:r>
              <a:rPr lang="en-US" sz="2800" dirty="0">
                <a:solidFill>
                  <a:schemeClr val="tx2"/>
                </a:solidFill>
              </a:rPr>
              <a:t> 1)  </a:t>
            </a:r>
            <a:r>
              <a:rPr lang="en-US" sz="2800" dirty="0">
                <a:solidFill>
                  <a:srgbClr val="0000FF"/>
                </a:solidFill>
              </a:rPr>
              <a:t>Page Scrolling </a:t>
            </a:r>
            <a:br>
              <a:rPr lang="en-US" sz="2800" dirty="0">
                <a:solidFill>
                  <a:srgbClr val="0000FF"/>
                </a:solidFill>
              </a:rPr>
            </a:br>
            <a:r>
              <a:rPr lang="en-US" sz="2800" dirty="0">
                <a:solidFill>
                  <a:srgbClr val="0000FF"/>
                </a:solidFill>
              </a:rPr>
              <a:t> </a:t>
            </a:r>
            <a:r>
              <a:rPr lang="en-US" sz="2800" dirty="0">
                <a:solidFill>
                  <a:schemeClr val="tx2"/>
                </a:solidFill>
              </a:rPr>
              <a:t>2)   </a:t>
            </a:r>
            <a:r>
              <a:rPr lang="en-US" sz="2800" dirty="0">
                <a:solidFill>
                  <a:srgbClr val="0000FF"/>
                </a:solidFill>
              </a:rPr>
              <a:t>Tab Switching</a:t>
            </a:r>
          </a:p>
          <a:p>
            <a:pPr lvl="1"/>
            <a:r>
              <a:rPr lang="en-US" sz="2400" dirty="0">
                <a:solidFill>
                  <a:srgbClr val="595959"/>
                </a:solidFill>
              </a:rPr>
              <a:t>Both include </a:t>
            </a:r>
            <a:r>
              <a:rPr lang="en-US" sz="2400" u="sng" dirty="0">
                <a:solidFill>
                  <a:srgbClr val="595959"/>
                </a:solidFill>
              </a:rPr>
              <a:t>page loading</a:t>
            </a:r>
          </a:p>
          <a:p>
            <a:pPr lvl="1"/>
            <a:endParaRPr lang="en-US" sz="1600" dirty="0">
              <a:solidFill>
                <a:srgbClr val="595959"/>
              </a:solidFill>
            </a:endParaRPr>
          </a:p>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99100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Scrolling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220372469"/>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Does Happen 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Composi-itng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Rasterization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generates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bitmap</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sends it to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GPU</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to minimize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cache misses </a:t>
              </a:r>
              <a:br>
                <a:rPr kumimoji="0" lang="en-US" sz="2400" b="1" i="0" u="none" strike="noStrike" kern="1200" cap="none" spc="0" normalizeH="0" baseline="0" noProof="0" dirty="0">
                  <a:ln>
                    <a:noFill/>
                  </a:ln>
                  <a:solidFill>
                    <a:srgbClr val="C00000"/>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graphics driver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reorganizes the bitmaps</a:t>
              </a:r>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rasterization uses</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blitters</a:t>
              </a:r>
              <a:br>
                <a:rPr kumimoji="0" lang="en-US" sz="2400" b="1" i="0" u="none" strike="noStrike" kern="1200" cap="none" spc="0" normalizeH="0" baseline="0" noProof="0" dirty="0">
                  <a:ln>
                    <a:noFill/>
                  </a:ln>
                  <a:solidFill>
                    <a:srgbClr val="0000FF"/>
                  </a:solidFill>
                  <a:effectLst/>
                  <a:uLnTx/>
                  <a:uFillTx/>
                  <a:latin typeface="Gill Sans MT"/>
                  <a:ea typeface="+mn-ea"/>
                  <a:cs typeface="+mn-cs"/>
                </a:rPr>
              </a:b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to</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convert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basic primitives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3" name="Rectangle 52"/>
            <p:cNvSpPr/>
            <p:nvPr/>
          </p:nvSpPr>
          <p:spPr>
            <a:xfrm>
              <a:off x="1271333" y="5558192"/>
              <a:ext cx="4882766" cy="20767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Color </a:t>
            </a: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Blitting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3806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0" animBg="1"/>
      <p:bldP spid="59" grpId="0" animBg="1"/>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Energy Analysis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Docs</a:t>
              </a:r>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Gmail</a:t>
              </a:r>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Calendar</a:t>
              </a:r>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Word-</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Press</a:t>
              </a:r>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Twitter</a:t>
              </a:r>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Ani-</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err="1">
                  <a:ln>
                    <a:noFill/>
                  </a:ln>
                  <a:solidFill>
                    <a:prstClr val="black"/>
                  </a:solidFill>
                  <a:effectLst/>
                  <a:uLnTx/>
                  <a:uFillTx/>
                  <a:latin typeface="Gill Sans MT"/>
                  <a:ea typeface="+mn-ea"/>
                  <a:cs typeface="+mn-cs"/>
                </a:rPr>
                <a:t>mation</a:t>
              </a: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AVG</a:t>
              </a:r>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43" name="Rectangle 42"/>
            <p:cNvSpPr/>
            <p:nvPr/>
          </p:nvSpPr>
          <p:spPr>
            <a:xfrm>
              <a:off x="1828800" y="5562599"/>
              <a:ext cx="6019800" cy="76328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41.9%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page scrolling energy is spent on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195401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 name="Title 1"/>
          <p:cNvSpPr>
            <a:spLocks noGrp="1"/>
          </p:cNvSpPr>
          <p:nvPr>
            <p:ph type="title"/>
          </p:nvPr>
        </p:nvSpPr>
        <p:spPr>
          <a:xfrm>
            <a:off x="-228600" y="0"/>
            <a:ext cx="9677400" cy="914400"/>
          </a:xfrm>
        </p:spPr>
        <p:txBody>
          <a:bodyPr/>
          <a:lstStyle/>
          <a:p>
            <a:r>
              <a:rPr lang="en-US" dirty="0"/>
              <a:t>Scrolling a Google Docs Web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19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a:t>Scrolling a Google Docs Web Page</a:t>
            </a:r>
          </a:p>
        </p:txBody>
      </p:sp>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33" name="Rectangle 32"/>
            <p:cNvSpPr/>
            <p:nvPr/>
          </p:nvSpPr>
          <p:spPr>
            <a:xfrm>
              <a:off x="1213867" y="5581798"/>
              <a:ext cx="7748159" cy="3981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Can we use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to mitigate the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for</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48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a:t>Can We Use PIM for Texture Tiling?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22</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endParaRPr kumimoji="0" lang="en-US" sz="18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CPU + PIM</a:t>
              </a: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a:ea typeface="+mn-ea"/>
                <a:cs typeface="+mn-cs"/>
              </a:rPr>
              <a:t>idle</a:t>
            </a: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68" name="Rectangle 67"/>
            <p:cNvSpPr/>
            <p:nvPr/>
          </p:nvSpPr>
          <p:spPr>
            <a:xfrm>
              <a:off x="1703388" y="5522070"/>
              <a:ext cx="6868177"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104" name="Rectangle 103"/>
          <p:cNvSpPr/>
          <p:nvPr/>
        </p:nvSpPr>
        <p:spPr>
          <a:xfrm>
            <a:off x="9144000" y="5257800"/>
            <a:ext cx="4343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1) Eliminate a significant portion of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05" name="Rectangle 104"/>
          <p:cNvSpPr/>
          <p:nvPr/>
        </p:nvSpPr>
        <p:spPr>
          <a:xfrm>
            <a:off x="9296400" y="6122313"/>
            <a:ext cx="3962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 2)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Free up</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CPU to perform</a:t>
            </a:r>
            <a:endParaRPr kumimoji="0" lang="en-US" sz="22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Major sources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data movement</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1)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poor</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data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locality</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2)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large</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rasterized bitmap size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e.g. 4MB</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prstClr val="black"/>
                </a:solidFill>
                <a:effectLst/>
                <a:uLnTx/>
                <a:uFillTx/>
                <a:latin typeface="Calibri"/>
                <a:ea typeface="+mn-ea"/>
                <a:cs typeface="+mn-cs"/>
              </a:rPr>
              <a:t>Texture Tiling</a:t>
            </a: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FFFFFF"/>
                </a:solidFill>
                <a:effectLst/>
                <a:uLnTx/>
                <a:uFillTx/>
                <a:latin typeface="Gill Sans MT"/>
                <a:ea typeface="+mn-ea"/>
                <a:cs typeface="+mn-cs"/>
              </a:rPr>
              <a:t>Texture tiling is a good candidate for</a:t>
            </a:r>
            <a:br>
              <a:rPr kumimoji="0" lang="en-US" sz="2900" b="1" i="0" u="none" strike="noStrike" kern="1200" cap="none" spc="0" normalizeH="0" baseline="0" noProof="0" dirty="0">
                <a:ln>
                  <a:noFill/>
                </a:ln>
                <a:solidFill>
                  <a:srgbClr val="FFFFFF"/>
                </a:solidFill>
                <a:effectLst/>
                <a:uLnTx/>
                <a:uFillTx/>
                <a:latin typeface="Gill Sans MT"/>
                <a:ea typeface="+mn-ea"/>
                <a:cs typeface="+mn-cs"/>
              </a:rPr>
            </a:br>
            <a:r>
              <a:rPr kumimoji="0" lang="en-US" sz="2900" b="1" i="0" u="none" strike="noStrike" kern="1200" cap="none" spc="0" normalizeH="0" baseline="0" noProof="0" dirty="0">
                <a:ln>
                  <a:noFill/>
                </a:ln>
                <a:solidFill>
                  <a:srgbClr val="FFFFFF"/>
                </a:solidFill>
                <a:effectLst/>
                <a:uLnTx/>
                <a:uFillTx/>
                <a:latin typeface="Gill Sans MT"/>
                <a:ea typeface="+mn-ea"/>
                <a:cs typeface="+mn-cs"/>
              </a:rPr>
              <a:t> PIM execution</a:t>
            </a:r>
          </a:p>
        </p:txBody>
      </p:sp>
    </p:spTree>
    <p:extLst>
      <p:ext uri="{BB962C8B-B14F-4D97-AF65-F5344CB8AC3E}">
        <p14:creationId xmlns:p14="http://schemas.microsoft.com/office/powerpoint/2010/main" val="111265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a:t>Can We Implement Texture Tiling in PIM Logic?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Requires simple primitives: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memcopy</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bitwise operations</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simple</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arithmetic operations</a:t>
            </a: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Linear Bitmap</a:t>
            </a:r>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Tiled Texture</a:t>
            </a:r>
          </a:p>
        </p:txBody>
      </p:sp>
      <p:sp>
        <p:nvSpPr>
          <p:cNvPr id="10" name="Rectangle 9"/>
          <p:cNvSpPr/>
          <p:nvPr/>
        </p:nvSpPr>
        <p:spPr>
          <a:xfrm>
            <a:off x="381000" y="4426803"/>
            <a:ext cx="3429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9.4%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1" name="Rectangle 10"/>
          <p:cNvSpPr/>
          <p:nvPr/>
        </p:nvSpPr>
        <p:spPr>
          <a:xfrm>
            <a:off x="5029200" y="4503003"/>
            <a:ext cx="3581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7.1%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Texture Tiling</a:t>
            </a:r>
          </a:p>
        </p:txBody>
      </p:sp>
    </p:spTree>
    <p:extLst>
      <p:ext uri="{BB962C8B-B14F-4D97-AF65-F5344CB8AC3E}">
        <p14:creationId xmlns:p14="http://schemas.microsoft.com/office/powerpoint/2010/main" val="333103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a:t>
            </a:r>
            <a:r>
              <a:rPr lang="en-US" dirty="0" err="1"/>
              <a:t>Blitting</a:t>
            </a:r>
            <a:r>
              <a:rPr lang="en-US" dirty="0"/>
              <a:t> Analysis</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Color </a:t>
            </a:r>
            <a:r>
              <a:rPr kumimoji="0" lang="en-US" sz="29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is a good candidate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for </a:t>
            </a:r>
            <a:r>
              <a:rPr kumimoji="0" lang="en-US" sz="2900" b="1" i="0" u="none" strike="noStrike" kern="1200" cap="none" spc="0" normalizeH="0" baseline="0" noProof="0" dirty="0">
                <a:ln>
                  <a:noFill/>
                </a:ln>
                <a:solidFill>
                  <a:srgbClr val="006600"/>
                </a:solidFill>
                <a:effectLst/>
                <a:uLnTx/>
                <a:uFillTx/>
                <a:latin typeface="Gill Sans MT"/>
                <a:ea typeface="+mn-ea"/>
                <a:cs typeface="+mn-cs"/>
              </a:rPr>
              <a:t>PIM execution </a:t>
            </a: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Gill Sans MT"/>
                <a:ea typeface="+mn-ea"/>
                <a:cs typeface="+mn-cs"/>
              </a:rPr>
              <a:t>It is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feasible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to implement </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color </a:t>
            </a:r>
            <a:r>
              <a:rPr kumimoji="0" lang="en-US" sz="30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br>
              <a:rPr kumimoji="0" lang="en-US" sz="3000" b="1" i="0" u="none" strike="noStrike" kern="1200" cap="none" spc="0" normalizeH="0" baseline="0" noProof="0" dirty="0">
                <a:ln>
                  <a:noFill/>
                </a:ln>
                <a:solidFill>
                  <a:srgbClr val="1F497D"/>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in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core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accelerator</a:t>
            </a:r>
          </a:p>
        </p:txBody>
      </p:sp>
      <p:sp>
        <p:nvSpPr>
          <p:cNvPr id="8" name="Rectangle 7"/>
          <p:cNvSpPr/>
          <p:nvPr/>
        </p:nvSpPr>
        <p:spPr>
          <a:xfrm>
            <a:off x="-990600" y="1143000"/>
            <a:ext cx="11201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Generates a large amount of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8" name="Rectangle 17"/>
          <p:cNvSpPr/>
          <p:nvPr/>
        </p:nvSpPr>
        <p:spPr>
          <a:xfrm>
            <a:off x="457200" y="3660338"/>
            <a:ext cx="8305800" cy="12926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Requires </a:t>
            </a:r>
            <a:r>
              <a:rPr kumimoji="0" lang="en-US" sz="2600" b="1" i="0" u="none" strike="noStrike" kern="1200" cap="none" spc="0" normalizeH="0" baseline="0" noProof="0" dirty="0">
                <a:ln>
                  <a:noFill/>
                </a:ln>
                <a:solidFill>
                  <a:srgbClr val="006600"/>
                </a:solidFill>
                <a:effectLst/>
                <a:uLnTx/>
                <a:uFillTx/>
                <a:latin typeface="Gill Sans MT"/>
                <a:ea typeface="+mn-ea"/>
                <a:cs typeface="+mn-cs"/>
              </a:rPr>
              <a:t>low-cost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operations: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Memset</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simple arithmetic</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shift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Rectangle 6"/>
          <p:cNvSpPr/>
          <p:nvPr/>
        </p:nvSpPr>
        <p:spPr>
          <a:xfrm>
            <a:off x="-76200" y="1626513"/>
            <a:ext cx="9067800" cy="430887"/>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Accounts for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19.1%</a:t>
            </a:r>
            <a:r>
              <a:rPr kumimoji="0" lang="en-US" sz="2200" b="1" i="0" u="none" strike="noStrike" kern="1200" cap="none" spc="0" normalizeH="0" baseline="0" noProof="0" dirty="0">
                <a:ln>
                  <a:noFill/>
                </a:ln>
                <a:solidFill>
                  <a:srgbClr val="000000"/>
                </a:solidFill>
                <a:effectLst/>
                <a:uLnTx/>
                <a:uFillTx/>
                <a:latin typeface="Gill Sans MT"/>
                <a:ea typeface="+mn-ea"/>
                <a:cs typeface="+mn-cs"/>
              </a:rPr>
              <a:t> of the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total system energy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during</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scrolling</a:t>
            </a:r>
          </a:p>
        </p:txBody>
      </p:sp>
    </p:spTree>
    <p:extLst>
      <p:ext uri="{BB962C8B-B14F-4D97-AF65-F5344CB8AC3E}">
        <p14:creationId xmlns:p14="http://schemas.microsoft.com/office/powerpoint/2010/main" val="163158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account for</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a significant portion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41.9%</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energy consumption</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1" name="Rectangle 10"/>
          <p:cNvSpPr/>
          <p:nvPr/>
        </p:nvSpPr>
        <p:spPr>
          <a:xfrm>
            <a:off x="1219200" y="2514600"/>
            <a:ext cx="6858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goes to</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data movement generated by these functions</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significantly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from PIM execution</a:t>
            </a: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    Both functions are feasible to implement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as PIM logic</a:t>
            </a:r>
          </a:p>
        </p:txBody>
      </p:sp>
      <p:sp>
        <p:nvSpPr>
          <p:cNvPr id="16" name="TextBox 15"/>
          <p:cNvSpPr txBox="1"/>
          <p:nvPr/>
        </p:nvSpPr>
        <p:spPr>
          <a:xfrm>
            <a:off x="152400" y="3657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Tree>
    <p:extLst>
      <p:ext uri="{BB962C8B-B14F-4D97-AF65-F5344CB8AC3E}">
        <p14:creationId xmlns:p14="http://schemas.microsoft.com/office/powerpoint/2010/main" val="22566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Tab Switching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968225985"/>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a:t>What Happens During Tab Switching?</a:t>
            </a:r>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multi-process </a:t>
            </a:r>
            <a:r>
              <a:rPr lang="en-US" sz="2800" dirty="0">
                <a:solidFill>
                  <a:schemeClr val="tx2"/>
                </a:solidFill>
              </a:rPr>
              <a:t>architecture</a:t>
            </a:r>
          </a:p>
          <a:p>
            <a:pPr lvl="1"/>
            <a:r>
              <a:rPr lang="en-US" sz="2400" dirty="0">
                <a:solidFill>
                  <a:srgbClr val="595959"/>
                </a:solidFill>
              </a:rPr>
              <a:t>Each tab is a </a:t>
            </a:r>
            <a:r>
              <a:rPr lang="en-US" sz="2400" u="sng" dirty="0">
                <a:solidFill>
                  <a:srgbClr val="595959"/>
                </a:solidFill>
              </a:rPr>
              <a:t>separate process</a:t>
            </a: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r>
              <a:rPr lang="en-US" sz="2800" dirty="0">
                <a:solidFill>
                  <a:schemeClr val="tx2"/>
                </a:solidFill>
              </a:rPr>
              <a:t>Main operations during </a:t>
            </a:r>
            <a:r>
              <a:rPr lang="en-US" sz="2800" dirty="0">
                <a:solidFill>
                  <a:srgbClr val="0000FF"/>
                </a:solidFill>
              </a:rPr>
              <a:t>tab switching</a:t>
            </a:r>
            <a:r>
              <a:rPr lang="en-US" sz="2800" dirty="0">
                <a:solidFill>
                  <a:schemeClr val="tx2"/>
                </a:solidFill>
              </a:rPr>
              <a:t>:</a:t>
            </a:r>
          </a:p>
          <a:p>
            <a:pPr lvl="1"/>
            <a:r>
              <a:rPr lang="en-US" sz="2400" dirty="0"/>
              <a:t>Context switch</a:t>
            </a:r>
          </a:p>
          <a:p>
            <a:pPr lvl="1"/>
            <a:r>
              <a:rPr lang="en-US" sz="2400" dirty="0"/>
              <a:t>Load the new page</a:t>
            </a:r>
          </a:p>
          <a:p>
            <a:pPr lvl="1"/>
            <a:endParaRPr lang="en-US" sz="2200" dirty="0">
              <a:solidFill>
                <a:schemeClr val="tx2"/>
              </a:solidFill>
            </a:endParaRPr>
          </a:p>
          <a:p>
            <a:pPr lvl="1"/>
            <a:endParaRPr lang="en-US" sz="2200" dirty="0">
              <a:solidFill>
                <a:schemeClr val="tx2"/>
              </a:solidFill>
            </a:endParaRPr>
          </a:p>
          <a:p>
            <a:pPr lvl="1"/>
            <a:endParaRPr lang="en-US" sz="2200" dirty="0">
              <a:solidFill>
                <a:schemeClr val="tx2"/>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prstClr val="black">
                          <a:lumMod val="75000"/>
                          <a:lumOff val="25000"/>
                        </a:prstClr>
                      </a:solidFill>
                      <a:effectLst/>
                      <a:uLnTx/>
                      <a:uFillTx/>
                      <a:latin typeface="Gill Sans MT"/>
                      <a:ea typeface="+mn-ea"/>
                      <a:cs typeface="Mangal" panose="02040503050203030202" pitchFamily="18" charset="0"/>
                    </a:rPr>
                    <a:t>…</a:t>
                  </a:r>
                  <a:endParaRPr kumimoji="0" lang="en-US" sz="36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1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2</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N</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grpSp>
      </p:grpSp>
      <p:sp>
        <p:nvSpPr>
          <p:cNvPr id="10" name="Rectangle 9"/>
          <p:cNvSpPr/>
          <p:nvPr/>
        </p:nvSpPr>
        <p:spPr>
          <a:xfrm>
            <a:off x="1066800" y="5486408"/>
            <a:ext cx="7391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140869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Consumption</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tab switching:</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Decompression</a:t>
            </a:r>
          </a:p>
        </p:txBody>
      </p:sp>
      <p:sp>
        <p:nvSpPr>
          <p:cNvPr id="25" name="Rectangle 24"/>
          <p:cNvSpPr/>
          <p:nvPr/>
        </p:nvSpPr>
        <p:spPr>
          <a:xfrm>
            <a:off x="-1219200" y="2667000"/>
            <a:ext cx="11201400"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Chrome</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uses</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compression</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reduce each tab’s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memory footprint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ZRAM</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Compressed Tab</a:t>
              </a:r>
            </a:p>
          </p:txBody>
        </p:sp>
      </p:grpSp>
    </p:spTree>
    <p:extLst>
      <p:ext uri="{BB962C8B-B14F-4D97-AF65-F5344CB8AC3E}">
        <p14:creationId xmlns:p14="http://schemas.microsoft.com/office/powerpoint/2010/main" val="330276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Movement Study</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a:solidFill>
                  <a:schemeClr val="tx2"/>
                </a:solidFill>
              </a:rPr>
              <a:t>To study </a:t>
            </a:r>
            <a:r>
              <a:rPr lang="en-US" sz="2800" dirty="0">
                <a:solidFill>
                  <a:srgbClr val="800000"/>
                </a:solidFill>
              </a:rPr>
              <a:t>data movement</a:t>
            </a:r>
            <a:r>
              <a:rPr lang="en-US" sz="2800" dirty="0">
                <a:solidFill>
                  <a:schemeClr val="tx2"/>
                </a:solidFill>
              </a:rPr>
              <a:t> during tab switching, </a:t>
            </a:r>
            <a:br>
              <a:rPr lang="en-US" sz="2800" dirty="0">
                <a:solidFill>
                  <a:schemeClr val="tx2"/>
                </a:solidFill>
              </a:rPr>
            </a:br>
            <a:r>
              <a:rPr lang="en-US" sz="2800" dirty="0">
                <a:solidFill>
                  <a:schemeClr val="tx2"/>
                </a:solidFill>
              </a:rPr>
              <a:t>we emulate a user switching through 50 tabs</a:t>
            </a:r>
          </a:p>
          <a:p>
            <a:pPr lvl="1"/>
            <a:endParaRPr lang="en-US" sz="2200" dirty="0">
              <a:solidFill>
                <a:srgbClr val="595959"/>
              </a:solidFill>
            </a:endParaRPr>
          </a:p>
          <a:p>
            <a:pPr marL="0" indent="0">
              <a:buNone/>
            </a:pPr>
            <a:br>
              <a:rPr lang="en-US" sz="2200" dirty="0">
                <a:solidFill>
                  <a:srgbClr val="0000FF"/>
                </a:solidFill>
              </a:rPr>
            </a:br>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mn-cs"/>
              </a:rPr>
              <a:t>Compression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decompression</a:t>
            </a:r>
            <a:br>
              <a:rPr kumimoji="0" lang="en-US" sz="2800" b="1" i="0" u="none" strike="noStrike" kern="1200" cap="none" spc="0" normalizeH="0" baseline="0" noProof="0" dirty="0">
                <a:ln>
                  <a:noFill/>
                </a:ln>
                <a:solidFill>
                  <a:srgbClr val="1F497D"/>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contribute to</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18.1%</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19.6 GB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data moves between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1F497D"/>
                </a:solidFill>
                <a:effectLst/>
                <a:uLnTx/>
                <a:uFillTx/>
                <a:latin typeface="Gill Sans MT"/>
                <a:ea typeface="+mn-ea"/>
                <a:cs typeface="+mn-cs"/>
              </a:rPr>
              <a:t>CPU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 ZRAM</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152400" y="4652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sp>
        <p:nvSpPr>
          <p:cNvPr id="7" name="TextBox 6"/>
          <p:cNvSpPr txBox="1"/>
          <p:nvPr/>
        </p:nvSpPr>
        <p:spPr>
          <a:xfrm>
            <a:off x="135589" y="3509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5" name="Rectangle 4"/>
          <p:cNvSpPr/>
          <p:nvPr/>
        </p:nvSpPr>
        <p:spPr>
          <a:xfrm>
            <a:off x="1752600" y="2667000"/>
            <a:ext cx="5483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We make two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key observations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p>
        </p:txBody>
      </p:sp>
    </p:spTree>
    <p:extLst>
      <p:ext uri="{BB962C8B-B14F-4D97-AF65-F5344CB8AC3E}">
        <p14:creationId xmlns:p14="http://schemas.microsoft.com/office/powerpoint/2010/main" val="391331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a:t>Can We Use PIM to Mitigate the Cost?</a:t>
            </a:r>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a:solidFill>
                <a:srgbClr val="595959"/>
              </a:solidFill>
            </a:endParaRP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marL="457200" lvl="1" indent="0">
              <a:buNone/>
            </a:pPr>
            <a:endParaRPr lang="en-US" sz="2200" dirty="0">
              <a:solidFill>
                <a:srgbClr val="595959"/>
              </a:solidFill>
            </a:endParaRPr>
          </a:p>
          <a:p>
            <a:pPr marL="457200" lvl="1" indent="0">
              <a:buNone/>
            </a:pPr>
            <a:endParaRPr lang="en-US" sz="2200" dirty="0">
              <a:solidFill>
                <a:srgbClr val="595959"/>
              </a:solidFill>
            </a:endParaRPr>
          </a:p>
          <a:p>
            <a:pPr marL="457200" lvl="1" indent="0">
              <a:buNone/>
            </a:pPr>
            <a:br>
              <a:rPr lang="en-US" sz="2200" dirty="0">
                <a:solidFill>
                  <a:schemeClr val="tx2"/>
                </a:solidFill>
              </a:rPr>
            </a:br>
            <a:endParaRPr lang="en-US" sz="2200" dirty="0">
              <a:solidFill>
                <a:schemeClr val="tx2"/>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7543800" y="6492883"/>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 + PIM</a:t>
            </a: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Gill Sans MT"/>
                <a:ea typeface="+mn-ea"/>
                <a:cs typeface="+mn-cs"/>
              </a:rPr>
              <a:t>Swap out N pages</a:t>
            </a:r>
            <a:endParaRPr kumimoji="0" lang="en-US" sz="2200" b="0" i="0" u="none" strike="noStrike" kern="0" cap="none" spc="-40" normalizeH="0" baseline="0" noProof="0" dirty="0">
              <a:ln>
                <a:noFill/>
              </a:ln>
              <a:solidFill>
                <a:prstClr val="white"/>
              </a:solidFill>
              <a:effectLst/>
              <a:uLnTx/>
              <a:uFillTx/>
              <a:latin typeface="Gill Sans MT"/>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N Pages</a:t>
            </a: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a:ln>
                  <a:noFill/>
                </a:ln>
                <a:solidFill>
                  <a:prstClr val="black"/>
                </a:solidFill>
                <a:effectLst/>
                <a:uLnTx/>
                <a:uFillTx/>
                <a:latin typeface="Calibri"/>
                <a:ea typeface="+mn-ea"/>
                <a:cs typeface="+mn-cs"/>
              </a:rPr>
              <a:t>compression</a:t>
            </a: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Swap out </a:t>
            </a:r>
            <a:r>
              <a:rPr kumimoji="0" lang="en-US" sz="2200" b="0" i="1" u="none" strike="noStrike" kern="0" cap="none" spc="-40" normalizeH="0" baseline="0" noProof="0" dirty="0">
                <a:ln>
                  <a:noFill/>
                </a:ln>
                <a:solidFill>
                  <a:srgbClr val="FFFFFF"/>
                </a:solidFill>
                <a:effectLst/>
                <a:uLnTx/>
                <a:uFillTx/>
                <a:latin typeface="Gill Sans MT"/>
                <a:ea typeface="+mn-ea"/>
                <a:cs typeface="+mn-cs"/>
              </a:rPr>
              <a:t>N</a:t>
            </a:r>
            <a:r>
              <a:rPr kumimoji="0" lang="en-US" sz="2200" b="0" i="0" u="none" strike="noStrike" kern="0" cap="none" spc="-40" normalizeH="0" baseline="0" noProof="0" dirty="0">
                <a:ln>
                  <a:noFill/>
                </a:ln>
                <a:solidFill>
                  <a:srgbClr val="FFFFFF"/>
                </a:solidFill>
                <a:effectLst/>
                <a:uLnTx/>
                <a:uFillTx/>
                <a:latin typeface="Gill Sans MT"/>
                <a:ea typeface="+mn-ea"/>
                <a:cs typeface="+mn-cs"/>
              </a:rPr>
              <a:t> pages</a:t>
            </a: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42" name="Rectangle 41"/>
          <p:cNvSpPr/>
          <p:nvPr/>
        </p:nvSpPr>
        <p:spPr>
          <a:xfrm>
            <a:off x="4876800" y="3116751"/>
            <a:ext cx="25146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No off-chip data movement</a:t>
            </a:r>
          </a:p>
        </p:txBody>
      </p:sp>
      <p:sp>
        <p:nvSpPr>
          <p:cNvPr id="45" name="TextBox 44"/>
          <p:cNvSpPr txBox="1"/>
          <p:nvPr/>
        </p:nvSpPr>
        <p:spPr>
          <a:xfrm>
            <a:off x="-29882" y="6140824"/>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compression/decompression</a:t>
            </a: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spTree>
    <p:extLst>
      <p:ext uri="{BB962C8B-B14F-4D97-AF65-F5344CB8AC3E}">
        <p14:creationId xmlns:p14="http://schemas.microsoft.com/office/powerpoint/2010/main" val="25054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 Switching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large amount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happens during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tab switching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as Chrome attempts to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tabs</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from PIM execution and can be implemented as PIM logic</a:t>
            </a:r>
          </a:p>
        </p:txBody>
      </p:sp>
    </p:spTree>
    <p:extLst>
      <p:ext uri="{BB962C8B-B14F-4D97-AF65-F5344CB8AC3E}">
        <p14:creationId xmlns:p14="http://schemas.microsoft.com/office/powerpoint/2010/main" val="223390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1567584451"/>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85000"/>
                  </a:prstClr>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white">
                  <a:lumMod val="85000"/>
                </a:prstClr>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85000"/>
                  </a:prstClr>
                </a:solidFill>
                <a:effectLst/>
                <a:uLnTx/>
                <a:uFillTx/>
                <a:latin typeface="Gill Sans MT"/>
                <a:ea typeface="+mn-ea"/>
                <a:cs typeface="+mn-cs"/>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620354322"/>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91815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4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17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53848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Video Playback and Capture</a:t>
            </a:r>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Decoder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46" name="Rectangle 45"/>
              <p:cNvSpPr/>
              <p:nvPr/>
            </p:nvSpPr>
            <p:spPr>
              <a:xfrm>
                <a:off x="4411161" y="1839530"/>
                <a:ext cx="14478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Display</a:t>
                </a:r>
                <a:endParaRPr kumimoji="0" lang="en-US" sz="1600" b="1" i="0" u="sng" strike="noStrike" kern="1200" cap="none" spc="0" normalizeH="0" baseline="0" noProof="0" dirty="0">
                  <a:ln>
                    <a:noFill/>
                  </a:ln>
                  <a:solidFill>
                    <a:prstClr val="black"/>
                  </a:solidFill>
                  <a:effectLst/>
                  <a:uLnTx/>
                  <a:uFillTx/>
                  <a:latin typeface="Gill Sans MT"/>
                  <a:ea typeface="+mn-ea"/>
                  <a:cs typeface="+mn-cs"/>
                </a:endParaRPr>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Captured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Encoder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25" name="Rectangle 24"/>
            <p:cNvSpPr/>
            <p:nvPr/>
          </p:nvSpPr>
          <p:spPr>
            <a:xfrm>
              <a:off x="4838262" y="180969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energy is spent 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800" b="1" i="0" u="sng" strike="noStrike" kern="1200" cap="none" spc="0" normalizeH="0" baseline="0" noProof="0" dirty="0">
              <a:ln>
                <a:noFill/>
              </a:ln>
              <a:solidFill>
                <a:srgbClr val="C00000"/>
              </a:solidFill>
              <a:effectLst/>
              <a:uLnTx/>
              <a:uFillTx/>
              <a:latin typeface="Gill Sans MT"/>
              <a:ea typeface="+mn-ea"/>
              <a:cs typeface="+mn-cs"/>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comes from </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0000FF"/>
                </a:solidFill>
                <a:effectLst/>
                <a:uLnTx/>
                <a:uFillTx/>
                <a:latin typeface="Gill Sans MT"/>
                <a:ea typeface="+mn-ea"/>
                <a:cs typeface="+mn-cs"/>
              </a:rPr>
              <a:t>simple functions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encoding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pipelines</a:t>
            </a:r>
            <a:endParaRPr kumimoji="0" lang="en-US" sz="2800" b="1" i="0" u="sng"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44210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endParaRPr lang="en-US" dirty="0">
              <a:solidFill>
                <a:srgbClr val="A6A6A6"/>
              </a:solidFill>
              <a:cs typeface="Adobe Garamond Pro"/>
            </a:endParaRPr>
          </a:p>
          <a:p>
            <a:pPr marL="342900" lvl="1" indent="-342900">
              <a:buFont typeface="Arial" pitchFamily="34" charset="0"/>
              <a:buChar char="•"/>
            </a:pPr>
            <a:r>
              <a:rPr lang="en-US" sz="3600" dirty="0">
                <a:solidFill>
                  <a:schemeClr val="tx2"/>
                </a:solidFill>
                <a:cs typeface="Adobe Garamond Pro"/>
              </a:rPr>
              <a:t>Evaluation</a:t>
            </a:r>
          </a:p>
          <a:p>
            <a:pPr marL="342900" lvl="1" indent="-342900">
              <a:buFont typeface="Arial" pitchFamily="34" charset="0"/>
              <a:buChar char="•"/>
            </a:pPr>
            <a:r>
              <a:rPr lang="en-US" dirty="0">
                <a:solidFill>
                  <a:schemeClr val="bg1">
                    <a:lumMod val="7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39955142"/>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1607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05561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200950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a:solidFill>
                  <a:schemeClr val="tx2"/>
                </a:solidFill>
              </a:rPr>
              <a:t>Energy consumption is a </a:t>
            </a:r>
            <a:r>
              <a:rPr lang="en-US" sz="2500" spc="-80" dirty="0">
                <a:solidFill>
                  <a:srgbClr val="C00000"/>
                </a:solidFill>
              </a:rPr>
              <a:t>major challenge </a:t>
            </a:r>
            <a:r>
              <a:rPr lang="en-US" sz="2500" spc="-80" dirty="0">
                <a:solidFill>
                  <a:schemeClr val="tx2"/>
                </a:solidFill>
              </a:rPr>
              <a:t>in consumer devices</a:t>
            </a:r>
          </a:p>
          <a:p>
            <a:r>
              <a:rPr lang="en-US" sz="2500" dirty="0">
                <a:solidFill>
                  <a:schemeClr val="tx2"/>
                </a:solidFill>
              </a:rPr>
              <a:t>We conduct an in-depth analysis of popular </a:t>
            </a:r>
            <a:r>
              <a:rPr lang="en-US" sz="2500" dirty="0">
                <a:solidFill>
                  <a:srgbClr val="0000FF"/>
                </a:solidFill>
              </a:rPr>
              <a:t>Google consumer workloads</a:t>
            </a:r>
          </a:p>
          <a:p>
            <a:pPr lvl="1"/>
            <a:r>
              <a:rPr lang="en-US" sz="2200" dirty="0">
                <a:solidFill>
                  <a:schemeClr val="accent2"/>
                </a:solidFill>
              </a:rPr>
              <a:t>62.7%</a:t>
            </a:r>
            <a:r>
              <a:rPr lang="en-US" sz="2200" dirty="0"/>
              <a:t> of the total system energy is spent on </a:t>
            </a:r>
            <a:r>
              <a:rPr lang="en-US" sz="2200" dirty="0">
                <a:solidFill>
                  <a:srgbClr val="C00000"/>
                </a:solidFill>
              </a:rPr>
              <a:t>data movement</a:t>
            </a:r>
          </a:p>
          <a:p>
            <a:pPr lvl="1"/>
            <a:r>
              <a:rPr lang="en-US" sz="2200" dirty="0"/>
              <a:t>Most of the </a:t>
            </a:r>
            <a:r>
              <a:rPr lang="en-US" sz="2200" dirty="0">
                <a:solidFill>
                  <a:srgbClr val="FF0000"/>
                </a:solidFill>
              </a:rPr>
              <a:t>data movement </a:t>
            </a:r>
            <a:r>
              <a:rPr lang="en-US" sz="2200" dirty="0"/>
              <a:t>comes from </a:t>
            </a:r>
            <a:r>
              <a:rPr lang="en-US" sz="2200" u="sng" dirty="0">
                <a:solidFill>
                  <a:srgbClr val="0000FF"/>
                </a:solidFill>
              </a:rPr>
              <a:t>simple functions </a:t>
            </a:r>
            <a:r>
              <a:rPr lang="en-US" sz="2200" dirty="0"/>
              <a:t>that consist of </a:t>
            </a:r>
            <a:r>
              <a:rPr lang="en-US" sz="2200" u="sng" dirty="0">
                <a:solidFill>
                  <a:srgbClr val="0000FF"/>
                </a:solidFill>
              </a:rPr>
              <a:t>simple operations</a:t>
            </a:r>
            <a:r>
              <a:rPr lang="en-US" sz="2200" dirty="0">
                <a:solidFill>
                  <a:srgbClr val="0000FF"/>
                </a:solidFill>
              </a:rPr>
              <a:t> </a:t>
            </a:r>
          </a:p>
          <a:p>
            <a:r>
              <a:rPr lang="en-US" sz="2500" dirty="0">
                <a:solidFill>
                  <a:schemeClr val="tx2"/>
                </a:solidFill>
              </a:rPr>
              <a:t>We use </a:t>
            </a:r>
            <a:r>
              <a:rPr lang="en-US" sz="2500" dirty="0">
                <a:solidFill>
                  <a:srgbClr val="0000FF"/>
                </a:solidFill>
              </a:rPr>
              <a:t>PIM</a:t>
            </a:r>
            <a:r>
              <a:rPr lang="en-US" sz="2500" dirty="0">
                <a:solidFill>
                  <a:schemeClr val="tx2"/>
                </a:solidFill>
              </a:rPr>
              <a:t> to reduce </a:t>
            </a:r>
            <a:r>
              <a:rPr lang="en-US" sz="2500" dirty="0">
                <a:solidFill>
                  <a:schemeClr val="accent2"/>
                </a:solidFill>
              </a:rPr>
              <a:t>data movement cost </a:t>
            </a:r>
          </a:p>
          <a:p>
            <a:pPr lvl="1"/>
            <a:r>
              <a:rPr lang="en-US" sz="2200" dirty="0">
                <a:solidFill>
                  <a:srgbClr val="595959"/>
                </a:solidFill>
              </a:rPr>
              <a:t>We design </a:t>
            </a:r>
            <a:r>
              <a:rPr lang="en-US" sz="2200" dirty="0">
                <a:solidFill>
                  <a:srgbClr val="0000FF"/>
                </a:solidFill>
              </a:rPr>
              <a:t>lightweight logic </a:t>
            </a:r>
            <a:r>
              <a:rPr lang="en-US" sz="2200" dirty="0">
                <a:solidFill>
                  <a:srgbClr val="595959"/>
                </a:solidFill>
              </a:rPr>
              <a:t>to implement</a:t>
            </a:r>
            <a:br>
              <a:rPr lang="en-US" sz="2200" dirty="0">
                <a:solidFill>
                  <a:srgbClr val="595959"/>
                </a:solidFill>
              </a:rPr>
            </a:br>
            <a:r>
              <a:rPr lang="en-US" sz="2200" dirty="0">
                <a:solidFill>
                  <a:srgbClr val="0000FF"/>
                </a:solidFill>
              </a:rPr>
              <a:t>simple operations </a:t>
            </a:r>
            <a:r>
              <a:rPr lang="en-US" sz="2200" dirty="0">
                <a:solidFill>
                  <a:srgbClr val="595959"/>
                </a:solidFill>
              </a:rPr>
              <a:t>in DRAM</a:t>
            </a: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r>
              <a:rPr lang="en-US" sz="2200" dirty="0">
                <a:solidFill>
                  <a:srgbClr val="595959"/>
                </a:solidFill>
              </a:rPr>
              <a:t>Reduces </a:t>
            </a:r>
            <a:r>
              <a:rPr lang="en-US" sz="2200" dirty="0">
                <a:solidFill>
                  <a:schemeClr val="accent2"/>
                </a:solidFill>
              </a:rPr>
              <a:t>total energy </a:t>
            </a:r>
            <a:r>
              <a:rPr lang="en-US" sz="2200" dirty="0">
                <a:solidFill>
                  <a:srgbClr val="595959"/>
                </a:solidFill>
              </a:rPr>
              <a:t>by </a:t>
            </a:r>
            <a:r>
              <a:rPr lang="en-US" sz="2200" dirty="0">
                <a:solidFill>
                  <a:srgbClr val="0000FF"/>
                </a:solidFill>
              </a:rPr>
              <a:t>55.4%</a:t>
            </a:r>
            <a:r>
              <a:rPr lang="en-US" sz="2200" dirty="0">
                <a:solidFill>
                  <a:srgbClr val="595959"/>
                </a:solidFill>
              </a:rPr>
              <a:t> on average </a:t>
            </a:r>
          </a:p>
          <a:p>
            <a:pPr lvl="1"/>
            <a:r>
              <a:rPr lang="en-US" sz="2200" dirty="0">
                <a:solidFill>
                  <a:srgbClr val="595959"/>
                </a:solidFill>
              </a:rPr>
              <a:t>Reduces </a:t>
            </a:r>
            <a:r>
              <a:rPr lang="en-US" sz="2200" dirty="0">
                <a:solidFill>
                  <a:srgbClr val="C00000"/>
                </a:solidFill>
              </a:rPr>
              <a:t>execution time </a:t>
            </a:r>
            <a:r>
              <a:rPr lang="en-US" sz="2200" dirty="0">
                <a:solidFill>
                  <a:srgbClr val="595959"/>
                </a:solidFill>
              </a:rPr>
              <a:t>by </a:t>
            </a:r>
            <a:r>
              <a:rPr lang="en-US" sz="2200" dirty="0">
                <a:solidFill>
                  <a:srgbClr val="0000FF"/>
                </a:solidFill>
              </a:rPr>
              <a:t>54.2</a:t>
            </a:r>
            <a:r>
              <a:rPr lang="en-US" sz="2200" dirty="0">
                <a:solidFill>
                  <a:srgbClr val="595959"/>
                </a:solidFill>
              </a:rPr>
              <a:t>% on average </a:t>
            </a:r>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8534400" y="6477001"/>
            <a:ext cx="609600" cy="3810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43</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Tree>
    <p:extLst>
      <p:ext uri="{BB962C8B-B14F-4D97-AF65-F5344CB8AC3E}">
        <p14:creationId xmlns:p14="http://schemas.microsoft.com/office/powerpoint/2010/main" val="389484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980324149"/>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5415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93886793"/>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605674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14976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420862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19077576"/>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3079488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3402985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83148361"/>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9360660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0657355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848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48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48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482">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4848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848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848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8482">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848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848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848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848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46401883"/>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9524648"/>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400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15255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5742246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082910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3127683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3812047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79687353"/>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0996077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34344994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mindset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7607110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3821129199"/>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871505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406170757"/>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605759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790438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812587411"/>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2050560422"/>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757817647"/>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980101606"/>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352707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45299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293141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t>1. Some data and layers in DNNs are very tolerant to errors</a:t>
            </a:r>
          </a:p>
          <a:p>
            <a:pPr marL="0" indent="0">
              <a:buNone/>
            </a:pPr>
            <a:endParaRPr lang="en-US" dirty="0"/>
          </a:p>
          <a:p>
            <a:pPr marL="0" indent="0">
              <a:buNone/>
            </a:pPr>
            <a:r>
              <a:rPr lang="en-US" dirty="0"/>
              <a:t>2. We can reduce DRAM latency and voltage on such data and layers (intermediate feature maps and weights)</a:t>
            </a:r>
          </a:p>
          <a:p>
            <a:pPr marL="0" indent="0">
              <a:buNone/>
            </a:pPr>
            <a:endParaRPr lang="en-US" dirty="0"/>
          </a:p>
          <a:p>
            <a:pPr marL="0" indent="0">
              <a:buNone/>
            </a:pPr>
            <a:r>
              <a:rPr lang="en-US" dirty="0"/>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39766046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latin typeface="Garamond" charset="0"/>
                <a:ea typeface="ＭＳ Ｐゴシック" charset="0"/>
                <a:cs typeface="ＭＳ Ｐゴシック" charset="0"/>
              </a:rPr>
              <a:t>EDEN Flow</a:t>
            </a:r>
          </a:p>
        </p:txBody>
      </p:sp>
      <p:sp>
        <p:nvSpPr>
          <p:cNvPr id="21506" name="Content Placeholder 2"/>
          <p:cNvSpPr>
            <a:spLocks noGrp="1"/>
          </p:cNvSpPr>
          <p:nvPr>
            <p:ph idx="1"/>
          </p:nvPr>
        </p:nvSpPr>
        <p:spPr>
          <a:xfrm>
            <a:off x="0" y="908720"/>
            <a:ext cx="9144000" cy="4606736"/>
          </a:xfrm>
        </p:spPr>
        <p:txBody>
          <a:bodyPr>
            <a:normAutofit/>
          </a:bodyPr>
          <a:lstStyle/>
          <a:p>
            <a:r>
              <a:rPr lang="en-US" dirty="0">
                <a:solidFill>
                  <a:srgbClr val="FF0000"/>
                </a:solidFill>
                <a:latin typeface="Tahoma" charset="0"/>
                <a:ea typeface="ＭＳ Ｐゴシック" charset="0"/>
                <a:cs typeface="ＭＳ Ｐゴシック" charset="0"/>
              </a:rPr>
              <a:t>Goal: </a:t>
            </a:r>
            <a:r>
              <a:rPr lang="en-US" sz="2200" dirty="0">
                <a:latin typeface="Tahoma" charset="0"/>
                <a:ea typeface="ＭＳ Ｐゴシック" charset="0"/>
                <a:cs typeface="ＭＳ Ｐゴシック" charset="0"/>
              </a:rPr>
              <a:t>reduce energy consumption and improve performance of DNNs by reducing voltage and timing parameters in DRAM</a:t>
            </a:r>
          </a:p>
          <a:p>
            <a:r>
              <a:rPr lang="en-US" dirty="0">
                <a:solidFill>
                  <a:srgbClr val="FF0000"/>
                </a:solidFill>
                <a:latin typeface="Tahoma" charset="0"/>
                <a:ea typeface="ＭＳ Ｐゴシック" charset="0"/>
                <a:cs typeface="ＭＳ Ｐゴシック" charset="0"/>
              </a:rPr>
              <a:t>Key Ideas:</a:t>
            </a:r>
          </a:p>
          <a:p>
            <a:pPr lvl="1"/>
            <a:r>
              <a:rPr lang="en-US" dirty="0">
                <a:latin typeface="Tahoma" charset="0"/>
                <a:ea typeface="ＭＳ Ｐゴシック" charset="0"/>
                <a:cs typeface="ＭＳ Ｐゴシック" charset="0"/>
              </a:rPr>
              <a:t>Build an error model by profiling the target DRAM module with reduced voltage and timing </a:t>
            </a:r>
          </a:p>
          <a:p>
            <a:pPr lvl="1"/>
            <a:r>
              <a:rPr lang="en-US" dirty="0">
                <a:latin typeface="Tahoma" charset="0"/>
                <a:ea typeface="ＭＳ Ｐゴシック" charset="0"/>
                <a:cs typeface="ＭＳ Ｐゴシック" charset="0"/>
              </a:rPr>
              <a:t>Boost DNN accuracy by introducing the error model in training</a:t>
            </a:r>
          </a:p>
          <a:p>
            <a:pPr marL="687387" lvl="1" indent="-342900"/>
            <a:r>
              <a:rPr lang="en-US" dirty="0">
                <a:latin typeface="Tahoma" charset="0"/>
                <a:ea typeface="ＭＳ Ｐゴシック" charset="0"/>
                <a:cs typeface="ＭＳ Ｐゴシック" charset="0"/>
              </a:rPr>
              <a:t>Profile the boosted DNN to understand the network’s error tolerance</a:t>
            </a:r>
          </a:p>
          <a:p>
            <a:pPr marL="687387" lvl="1" indent="-342900"/>
            <a:r>
              <a:rPr lang="en-US" dirty="0">
                <a:latin typeface="Tahoma" charset="0"/>
                <a:ea typeface="ＭＳ Ｐゴシック" charset="0"/>
                <a:cs typeface="ＭＳ Ｐゴシック" charset="0"/>
              </a:rPr>
              <a:t>Map DNN components to DRAM partitions and DRAM settings </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13" name="Picture 12">
            <a:extLst>
              <a:ext uri="{FF2B5EF4-FFF2-40B4-BE49-F238E27FC236}">
                <a16:creationId xmlns:a16="http://schemas.microsoft.com/office/drawing/2014/main" id="{61113F35-10C3-AE43-B837-8AE9EFC01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654" y="5179365"/>
            <a:ext cx="660400" cy="647700"/>
          </a:xfrm>
          <a:prstGeom prst="rect">
            <a:avLst/>
          </a:prstGeom>
        </p:spPr>
      </p:pic>
      <p:pic>
        <p:nvPicPr>
          <p:cNvPr id="14" name="Picture 13">
            <a:extLst>
              <a:ext uri="{FF2B5EF4-FFF2-40B4-BE49-F238E27FC236}">
                <a16:creationId xmlns:a16="http://schemas.microsoft.com/office/drawing/2014/main" id="{D562187E-BC3A-794D-9D31-07DD5A189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8027" y="5052365"/>
            <a:ext cx="762000" cy="901700"/>
          </a:xfrm>
          <a:prstGeom prst="rect">
            <a:avLst/>
          </a:prstGeom>
        </p:spPr>
      </p:pic>
      <p:pic>
        <p:nvPicPr>
          <p:cNvPr id="15" name="Picture 14">
            <a:extLst>
              <a:ext uri="{FF2B5EF4-FFF2-40B4-BE49-F238E27FC236}">
                <a16:creationId xmlns:a16="http://schemas.microsoft.com/office/drawing/2014/main" id="{4BCE0444-04A4-A344-8C5B-89634D2024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7105" y="5192065"/>
            <a:ext cx="825500" cy="622300"/>
          </a:xfrm>
          <a:prstGeom prst="rect">
            <a:avLst/>
          </a:prstGeom>
        </p:spPr>
      </p:pic>
      <p:grpSp>
        <p:nvGrpSpPr>
          <p:cNvPr id="20" name="Group 19">
            <a:extLst>
              <a:ext uri="{FF2B5EF4-FFF2-40B4-BE49-F238E27FC236}">
                <a16:creationId xmlns:a16="http://schemas.microsoft.com/office/drawing/2014/main" id="{190BB1F1-BE5C-2E45-9A9D-85F200A6173C}"/>
              </a:ext>
            </a:extLst>
          </p:cNvPr>
          <p:cNvGrpSpPr/>
          <p:nvPr/>
        </p:nvGrpSpPr>
        <p:grpSpPr>
          <a:xfrm>
            <a:off x="768105" y="5013806"/>
            <a:ext cx="1599317" cy="1003300"/>
            <a:chOff x="738394" y="4205544"/>
            <a:chExt cx="1599317" cy="1003300"/>
          </a:xfrm>
        </p:grpSpPr>
        <p:pic>
          <p:nvPicPr>
            <p:cNvPr id="9" name="Picture 8">
              <a:extLst>
                <a:ext uri="{FF2B5EF4-FFF2-40B4-BE49-F238E27FC236}">
                  <a16:creationId xmlns:a16="http://schemas.microsoft.com/office/drawing/2014/main" id="{AED7DD14-F039-354F-838F-36360ADB78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8394" y="4281744"/>
              <a:ext cx="723900" cy="850900"/>
            </a:xfrm>
            <a:prstGeom prst="rect">
              <a:avLst/>
            </a:prstGeom>
          </p:spPr>
        </p:pic>
        <p:pic>
          <p:nvPicPr>
            <p:cNvPr id="10" name="Picture 9">
              <a:extLst>
                <a:ext uri="{FF2B5EF4-FFF2-40B4-BE49-F238E27FC236}">
                  <a16:creationId xmlns:a16="http://schemas.microsoft.com/office/drawing/2014/main" id="{4FC96456-784C-414E-AAF1-C6FFFC0BDE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6511" y="4205544"/>
              <a:ext cx="711200" cy="1003300"/>
            </a:xfrm>
            <a:prstGeom prst="rect">
              <a:avLst/>
            </a:prstGeom>
          </p:spPr>
        </p:pic>
        <p:cxnSp>
          <p:nvCxnSpPr>
            <p:cNvPr id="4" name="Straight Arrow Connector 3">
              <a:extLst>
                <a:ext uri="{FF2B5EF4-FFF2-40B4-BE49-F238E27FC236}">
                  <a16:creationId xmlns:a16="http://schemas.microsoft.com/office/drawing/2014/main" id="{1CBFB265-015E-624F-9E6A-65C15AE3FD84}"/>
                </a:ext>
              </a:extLst>
            </p:cNvPr>
            <p:cNvCxnSpPr>
              <a:stCxn id="9" idx="3"/>
              <a:endCxn id="10" idx="1"/>
            </p:cNvCxnSpPr>
            <p:nvPr/>
          </p:nvCxnSpPr>
          <p:spPr>
            <a:xfrm>
              <a:off x="1462294" y="4707194"/>
              <a:ext cx="1642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10CF3BD3-3E4E-3C4A-9F08-575A5B63B490}"/>
              </a:ext>
            </a:extLst>
          </p:cNvPr>
          <p:cNvGrpSpPr/>
          <p:nvPr/>
        </p:nvGrpSpPr>
        <p:grpSpPr>
          <a:xfrm>
            <a:off x="2857657" y="5109515"/>
            <a:ext cx="1714343" cy="787400"/>
            <a:chOff x="3222757" y="4313494"/>
            <a:chExt cx="1714343" cy="787400"/>
          </a:xfrm>
        </p:grpSpPr>
        <p:pic>
          <p:nvPicPr>
            <p:cNvPr id="11" name="Picture 10">
              <a:extLst>
                <a:ext uri="{FF2B5EF4-FFF2-40B4-BE49-F238E27FC236}">
                  <a16:creationId xmlns:a16="http://schemas.microsoft.com/office/drawing/2014/main" id="{7B3B6305-2258-F244-A5E3-1BEBB869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22757" y="4351594"/>
              <a:ext cx="787400" cy="711200"/>
            </a:xfrm>
            <a:prstGeom prst="rect">
              <a:avLst/>
            </a:prstGeom>
          </p:spPr>
        </p:pic>
        <p:pic>
          <p:nvPicPr>
            <p:cNvPr id="12" name="Picture 11">
              <a:extLst>
                <a:ext uri="{FF2B5EF4-FFF2-40B4-BE49-F238E27FC236}">
                  <a16:creationId xmlns:a16="http://schemas.microsoft.com/office/drawing/2014/main" id="{C4572F4B-0BC4-AF4F-BAE3-303F802BED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11600" y="4313494"/>
              <a:ext cx="825500" cy="787400"/>
            </a:xfrm>
            <a:prstGeom prst="rect">
              <a:avLst/>
            </a:prstGeom>
          </p:spPr>
        </p:pic>
        <p:cxnSp>
          <p:nvCxnSpPr>
            <p:cNvPr id="16" name="Straight Arrow Connector 15">
              <a:extLst>
                <a:ext uri="{FF2B5EF4-FFF2-40B4-BE49-F238E27FC236}">
                  <a16:creationId xmlns:a16="http://schemas.microsoft.com/office/drawing/2014/main" id="{34AA6718-FB71-CC4E-89D8-F6816BEFD24E}"/>
                </a:ext>
              </a:extLst>
            </p:cNvPr>
            <p:cNvCxnSpPr>
              <a:stCxn id="11" idx="3"/>
              <a:endCxn id="12" idx="1"/>
            </p:cNvCxnSpPr>
            <p:nvPr/>
          </p:nvCxnSpPr>
          <p:spPr>
            <a:xfrm>
              <a:off x="4010157" y="4707194"/>
              <a:ext cx="1014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a:extLst>
              <a:ext uri="{FF2B5EF4-FFF2-40B4-BE49-F238E27FC236}">
                <a16:creationId xmlns:a16="http://schemas.microsoft.com/office/drawing/2014/main" id="{FFC2C781-6E2F-0446-B52B-EF8039821C72}"/>
              </a:ext>
            </a:extLst>
          </p:cNvPr>
          <p:cNvCxnSpPr>
            <a:stCxn id="10" idx="3"/>
            <a:endCxn id="11" idx="1"/>
          </p:cNvCxnSpPr>
          <p:nvPr/>
        </p:nvCxnSpPr>
        <p:spPr>
          <a:xfrm flipV="1">
            <a:off x="2367422" y="5503215"/>
            <a:ext cx="490235" cy="12241"/>
          </a:xfrm>
          <a:prstGeom prst="straightConnector1">
            <a:avLst/>
          </a:prstGeom>
          <a:ln w="508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5248625-AFC7-9646-BCED-65435E4F53D9}"/>
              </a:ext>
            </a:extLst>
          </p:cNvPr>
          <p:cNvCxnSpPr>
            <a:stCxn id="12" idx="3"/>
            <a:endCxn id="13" idx="1"/>
          </p:cNvCxnSpPr>
          <p:nvPr/>
        </p:nvCxnSpPr>
        <p:spPr>
          <a:xfrm>
            <a:off x="4572000" y="5503215"/>
            <a:ext cx="425654"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7208448-93B4-634C-90B2-8D5001C445B1}"/>
              </a:ext>
            </a:extLst>
          </p:cNvPr>
          <p:cNvCxnSpPr>
            <a:stCxn id="13" idx="3"/>
            <a:endCxn id="14" idx="1"/>
          </p:cNvCxnSpPr>
          <p:nvPr/>
        </p:nvCxnSpPr>
        <p:spPr>
          <a:xfrm>
            <a:off x="5658054" y="5503215"/>
            <a:ext cx="599973"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7F989F0-8769-524A-B62C-8444D4C7ED0B}"/>
              </a:ext>
            </a:extLst>
          </p:cNvPr>
          <p:cNvCxnSpPr>
            <a:stCxn id="14" idx="3"/>
            <a:endCxn id="15" idx="1"/>
          </p:cNvCxnSpPr>
          <p:nvPr/>
        </p:nvCxnSpPr>
        <p:spPr>
          <a:xfrm>
            <a:off x="7020027" y="5503215"/>
            <a:ext cx="617078"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568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6">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0-#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506">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0-#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2" presetClass="entr" presetSubtype="8"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0-#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06E0-EB9A-AD4B-A9D8-356A74B5ABBF}"/>
              </a:ext>
            </a:extLst>
          </p:cNvPr>
          <p:cNvSpPr>
            <a:spLocks noGrp="1"/>
          </p:cNvSpPr>
          <p:nvPr>
            <p:ph type="title"/>
          </p:nvPr>
        </p:nvSpPr>
        <p:spPr/>
        <p:txBody>
          <a:bodyPr/>
          <a:lstStyle/>
          <a:p>
            <a:r>
              <a:rPr lang="en-US" dirty="0"/>
              <a:t>EDEN Power, Performance, Accuracy</a:t>
            </a:r>
          </a:p>
        </p:txBody>
      </p:sp>
      <p:sp>
        <p:nvSpPr>
          <p:cNvPr id="3" name="Content Placeholder 2">
            <a:extLst>
              <a:ext uri="{FF2B5EF4-FFF2-40B4-BE49-F238E27FC236}">
                <a16:creationId xmlns:a16="http://schemas.microsoft.com/office/drawing/2014/main" id="{A81D2111-17E1-624E-818E-BC5782E424C2}"/>
              </a:ext>
            </a:extLst>
          </p:cNvPr>
          <p:cNvSpPr>
            <a:spLocks noGrp="1"/>
          </p:cNvSpPr>
          <p:nvPr>
            <p:ph idx="1"/>
          </p:nvPr>
        </p:nvSpPr>
        <p:spPr>
          <a:xfrm>
            <a:off x="228600" y="5589240"/>
            <a:ext cx="8610600" cy="530004"/>
          </a:xfrm>
        </p:spPr>
        <p:txBody>
          <a:bodyPr/>
          <a:lstStyle/>
          <a:p>
            <a:r>
              <a:rPr lang="en-US" dirty="0"/>
              <a:t>~15-20% power savings, 8% perf improvement, &lt;1% accuracy loss</a:t>
            </a:r>
          </a:p>
        </p:txBody>
      </p:sp>
      <p:sp>
        <p:nvSpPr>
          <p:cNvPr id="4" name="Slide Number Placeholder 3">
            <a:extLst>
              <a:ext uri="{FF2B5EF4-FFF2-40B4-BE49-F238E27FC236}">
                <a16:creationId xmlns:a16="http://schemas.microsoft.com/office/drawing/2014/main" id="{8C0C00B1-1971-6F4A-8228-93D200CCAC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Google Shape;114;p21">
            <a:extLst>
              <a:ext uri="{FF2B5EF4-FFF2-40B4-BE49-F238E27FC236}">
                <a16:creationId xmlns:a16="http://schemas.microsoft.com/office/drawing/2014/main" id="{0A3003D1-A66A-4249-BDEC-FD86329A044A}"/>
              </a:ext>
            </a:extLst>
          </p:cNvPr>
          <p:cNvPicPr preferRelativeResize="0"/>
          <p:nvPr/>
        </p:nvPicPr>
        <p:blipFill>
          <a:blip r:embed="rId2">
            <a:alphaModFix/>
          </a:blip>
          <a:stretch>
            <a:fillRect/>
          </a:stretch>
        </p:blipFill>
        <p:spPr>
          <a:xfrm>
            <a:off x="1187624" y="1268760"/>
            <a:ext cx="6048672" cy="4032448"/>
          </a:xfrm>
          <a:prstGeom prst="rect">
            <a:avLst/>
          </a:prstGeom>
          <a:noFill/>
          <a:ln>
            <a:noFill/>
          </a:ln>
        </p:spPr>
      </p:pic>
      <p:pic>
        <p:nvPicPr>
          <p:cNvPr id="6" name="Picture 5">
            <a:extLst>
              <a:ext uri="{FF2B5EF4-FFF2-40B4-BE49-F238E27FC236}">
                <a16:creationId xmlns:a16="http://schemas.microsoft.com/office/drawing/2014/main" id="{F3605FE9-9304-434B-B529-687B4FB4208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370790011"/>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1808501"/>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4743233"/>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928749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34309528"/>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900757740"/>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653180293"/>
      </p:ext>
    </p:extLst>
  </p:cSld>
  <p:clrMapOvr>
    <a:masterClrMapping/>
  </p:clrMapOvr>
  <p:transition/>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1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194381</TotalTime>
  <Words>25102</Words>
  <Application>Microsoft Macintosh PowerPoint</Application>
  <PresentationFormat>On-screen Show (4:3)</PresentationFormat>
  <Paragraphs>4734</Paragraphs>
  <Slides>429</Slides>
  <Notes>120</Notes>
  <HiddenSlides>0</HiddenSlides>
  <MMClips>0</MMClips>
  <ScaleCrop>false</ScaleCrop>
  <HeadingPairs>
    <vt:vector size="8" baseType="variant">
      <vt:variant>
        <vt:lpstr>Fonts Used</vt:lpstr>
      </vt:variant>
      <vt:variant>
        <vt:i4>36</vt:i4>
      </vt:variant>
      <vt:variant>
        <vt:lpstr>Theme</vt:lpstr>
      </vt:variant>
      <vt:variant>
        <vt:i4>73</vt:i4>
      </vt:variant>
      <vt:variant>
        <vt:lpstr>Embedded OLE Servers</vt:lpstr>
      </vt:variant>
      <vt:variant>
        <vt:i4>1</vt:i4>
      </vt:variant>
      <vt:variant>
        <vt:lpstr>Slide Titles</vt:lpstr>
      </vt:variant>
      <vt:variant>
        <vt:i4>429</vt:i4>
      </vt:variant>
    </vt:vector>
  </HeadingPairs>
  <TitlesOfParts>
    <vt:vector size="539" baseType="lpstr">
      <vt:lpstr>굴림</vt:lpstr>
      <vt:lpstr>Meiryo</vt:lpstr>
      <vt:lpstr>ＭＳ Ｐゴシック</vt:lpstr>
      <vt:lpstr>ＭＳ Ｐゴシック</vt:lpstr>
      <vt:lpstr>ヒラギノ角ゴ ProN W3</vt:lpstr>
      <vt:lpstr>ヒラギノ角ゴ ProN W6</vt:lpstr>
      <vt:lpstr>Adobe Garamond Pro</vt:lpstr>
      <vt:lpstr>Aparajita</vt:lpstr>
      <vt:lpstr>Arial</vt:lpstr>
      <vt:lpstr>Arial Black</vt:lpstr>
      <vt:lpstr>Arial Narrow</vt:lpstr>
      <vt:lpstr>Calibri</vt:lpstr>
      <vt:lpstr>Calibri Light</vt:lpstr>
      <vt:lpstr>Cambria</vt:lpstr>
      <vt:lpstr>Cambria Math</vt:lpstr>
      <vt:lpstr>Corbel</vt:lpstr>
      <vt:lpstr>Courier New</vt:lpstr>
      <vt:lpstr>europa</vt:lpstr>
      <vt:lpstr>Futura Medium</vt:lpstr>
      <vt:lpstr>Garamond</vt:lpstr>
      <vt:lpstr>Gill Sans</vt:lpstr>
      <vt:lpstr>Gill Sans MT</vt:lpstr>
      <vt:lpstr>Lucida Grande</vt:lpstr>
      <vt:lpstr>Lucida Sans</vt:lpstr>
      <vt:lpstr>Majalla UI</vt:lpstr>
      <vt:lpstr>Mangal</vt:lpstr>
      <vt:lpstr>Myriad Pro Bold Cond</vt:lpstr>
      <vt:lpstr>Myriad Pro Cond</vt:lpstr>
      <vt:lpstr>나눔고딕</vt:lpstr>
      <vt:lpstr>Symbol</vt:lpstr>
      <vt:lpstr>Tahoma</vt:lpstr>
      <vt:lpstr>Times New Roman</vt:lpstr>
      <vt:lpstr>Verdana</vt:lpstr>
      <vt:lpstr>Vista Sans OT Medium</vt:lpstr>
      <vt:lpstr>Wingdings</vt:lpstr>
      <vt:lpstr>Zapf Dingbats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169_Edge</vt:lpstr>
      <vt:lpstr>14_Edge</vt:lpstr>
      <vt:lpstr>Office Theme</vt:lpstr>
      <vt:lpstr>19_Edge</vt:lpstr>
      <vt:lpstr>12_Edge</vt:lpstr>
      <vt:lpstr>15_Edge</vt:lpstr>
      <vt:lpstr>60_Edge</vt:lpstr>
      <vt:lpstr>Visio</vt:lpstr>
      <vt:lpstr>Enabling Computation with  Minimal Data Movement: Changing the Computing Paradigm</vt:lpstr>
      <vt:lpstr>Brief Self Introduction</vt:lpstr>
      <vt:lpstr>Research &amp; Teaching: Some Overview Talks</vt:lpstr>
      <vt:lpstr>Current Research Focus Areas</vt:lpstr>
      <vt:lpstr>Four Key Directions</vt:lpstr>
      <vt:lpstr>A Motivating Detour:  Genome Sequence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Problem</vt:lpstr>
      <vt:lpstr>Read Mapping</vt:lpstr>
      <vt:lpstr>Read Alignment/Verification</vt:lpstr>
      <vt:lpstr>Challenges in Read Mapping</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MAGNET Accelerator [Alser+, TIR 2017]</vt:lpstr>
      <vt:lpstr>Newest Work: Shouji [Alser+, Bioinformatics 2019]</vt:lpstr>
      <vt:lpstr>DNA Read Mapping &amp; Filtering</vt:lpstr>
      <vt:lpstr>In-Memory DNA Sequence Analysis</vt:lpstr>
      <vt:lpstr>Quick Note: Key Principles and Results</vt:lpstr>
      <vt:lpstr>New Genome Sequencing Technologies</vt:lpstr>
      <vt:lpstr>Nanopore Genome Assembly Pipeline</vt:lpstr>
      <vt:lpstr>Recall Our Dream</vt:lpstr>
      <vt:lpstr>More on Genome Analysis: Another Talk</vt:lpstr>
      <vt:lpstr>Four Key Directions</vt:lpstr>
      <vt:lpstr>Memory &amp; Storage</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For More on RowHammer…</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Déjà vu From IMW 2013</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Always Executing in Memory? Not A Good Idea</vt:lpstr>
      <vt:lpstr>PEI: PIM-Enabled Instructions (Example)</vt:lpstr>
      <vt:lpstr>Example (Abstract) PEI uArchitecture</vt:lpstr>
      <vt:lpstr>PEI: Initial Evaluation Results</vt:lpstr>
      <vt:lpstr>Evaluated Data-Intensive Applications</vt:lpstr>
      <vt:lpstr>PEI Performance Delta: Large Data Sets</vt:lpstr>
      <vt:lpstr>PEI Performance: Large Data Sets</vt:lpstr>
      <vt:lpstr>PEI Energy Consumption</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Open Problems: PIM Adoption</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A Closing Detour: In-Memory Security Primitives</vt:lpstr>
      <vt:lpstr>The Shortcoming</vt:lpstr>
      <vt:lpstr>Doing Better with Memory Devices</vt:lpstr>
      <vt:lpstr>Doing Better with Memory Devices</vt:lpstr>
      <vt:lpstr>Key Goal</vt:lpstr>
      <vt:lpstr>Using Memory for Security</vt:lpstr>
      <vt:lpstr>Generating True Random Numbers </vt:lpstr>
      <vt:lpstr>Evaluating Physically Unclonable Functions</vt:lpstr>
      <vt:lpstr>Quickly Destroying In-Memory Data</vt:lpstr>
      <vt:lpstr>Using Memory for Security</vt:lpstr>
      <vt:lpstr>D-RaNGe: Using Commodity DRAM Devices  to Generate True Random Numbers  with Low Latency and High Throughput</vt:lpstr>
      <vt:lpstr>Executive Summary</vt:lpstr>
      <vt:lpstr>D-RaNGe Key Idea</vt:lpstr>
      <vt:lpstr>D-RaNGe Key Idea</vt:lpstr>
      <vt:lpstr>D-RaNGe Comparison against Prior Work</vt:lpstr>
      <vt:lpstr>More on D-RaNGe</vt:lpstr>
      <vt:lpstr>Using Memory for Security</vt:lpstr>
      <vt:lpstr>The DRAM Latency PUF:   Quickly Evaluating Physical Unclonable Functions  by Exploiting the Latency-Reliability Tradeoff  in Modern Commodity DRAM Devices</vt:lpstr>
      <vt:lpstr>Executive Summary</vt:lpstr>
      <vt:lpstr>Effective PUF Characteristics</vt:lpstr>
      <vt:lpstr>Effective PUF Characteristics</vt:lpstr>
      <vt:lpstr>Effective PUF Characteristics</vt:lpstr>
      <vt:lpstr>Effective PUF Characteristics</vt:lpstr>
      <vt:lpstr>Effective PUF Characteristics</vt:lpstr>
      <vt:lpstr>Effective PUF Characteristics</vt:lpstr>
      <vt:lpstr>Effective PUF Characteristics</vt:lpstr>
      <vt:lpstr>DRAM Latency PUF Key Idea</vt:lpstr>
      <vt:lpstr>DRAM Latency PUF Key Idea</vt:lpstr>
      <vt:lpstr>More on the DRAM Latency PUF</vt:lpstr>
      <vt:lpstr>Using Memory for Security</vt:lpstr>
      <vt:lpstr>Dataplant:   In-DRAM Security Mechanisms for Low-Cost Devices</vt:lpstr>
      <vt:lpstr>Executive Summary</vt:lpstr>
      <vt:lpstr>US-Dataplant</vt:lpstr>
      <vt:lpstr>Dataplant Primitive Results</vt:lpstr>
      <vt:lpstr>PUF Results</vt:lpstr>
      <vt:lpstr>More on Dataplant</vt:lpstr>
      <vt:lpstr>Agenda</vt:lpstr>
      <vt:lpstr>Maslow’s Hierarchy of Needs, A Third Time</vt:lpstr>
      <vt:lpstr>Challenge and Opportunity for Future</vt:lpstr>
      <vt:lpstr>Challenge and Opportunity for Future</vt:lpstr>
      <vt:lpstr>Challenge and Opportunity for Future</vt:lpstr>
      <vt:lpstr>One Important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Déjà vu From IMW 2013</vt:lpstr>
      <vt:lpstr>If In Doubt, See Other Doubtful Technologies</vt:lpstr>
      <vt:lpstr>For Some Open Problems, See</vt:lpstr>
      <vt:lpstr>For Some Open Problems, See (II)</vt:lpstr>
      <vt:lpstr>Accelerated Memory Course (~6.5 hours)</vt:lpstr>
      <vt:lpstr>Food for Thought: Two Quotes</vt:lpstr>
      <vt:lpstr>Enabling Computation with  Minimal Data Movement: Changing the Computing Paradigm</vt:lpstr>
      <vt:lpstr>Slides Not Covered     But Could Be Useful</vt:lpstr>
      <vt:lpstr>Readings, Videos, Reference Materials</vt:lpstr>
      <vt:lpstr>Accelerated Memory Course (~6.5 hours)</vt:lpstr>
      <vt:lpstr>Reference Overview Paper </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FPGA-Based Testing Infrastructures   for Memory Scaling Issues</vt:lpstr>
      <vt:lpstr>Infrastructures to Understand Such Issues</vt:lpstr>
      <vt:lpstr>Infrastructures to Understand Such Issues</vt:lpstr>
      <vt:lpstr>SoftMC: Open Source DRAM Infrastructure</vt:lpstr>
      <vt:lpstr>SoftMC</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More on Data Movement in Google Consumer Workloads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lpstr>Data Overwhelms Modern Machines …</vt:lpstr>
      <vt:lpstr>Axiom</vt:lpstr>
      <vt:lpstr>How to Handle Data Well</vt:lpstr>
      <vt:lpstr>Data-Centric Architectures: Properties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Expressive (Memory) Interfaces for GPUs</vt:lpstr>
      <vt:lpstr>An Example: Hybrid Memory Management</vt:lpstr>
      <vt:lpstr>An Example: Heterogeneous-Reliability Memory</vt:lpstr>
      <vt:lpstr>Exploiting Memory Error Tolerance  with Hybrid Memory Systems</vt:lpstr>
      <vt:lpstr>Another Example: EDEN</vt:lpstr>
      <vt:lpstr>EDEN Flow</vt:lpstr>
      <vt:lpstr>EDEN Power, Performance, Accuracy</vt:lpstr>
      <vt:lpstr>Challenge and Opportunity for Future</vt:lpstr>
      <vt:lpstr>Recap: Corollaries: Architectures Today …</vt:lpstr>
      <vt:lpstr>Concluding Remarks</vt:lpstr>
      <vt:lpstr>Architectures for Intelligent Machines</vt:lpstr>
      <vt:lpstr>PowerPoint Presentation</vt:lpstr>
      <vt:lpstr>We Need to Revisit the Entire Stack</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2745</cp:revision>
  <cp:lastPrinted>2017-12-05T03:30:35Z</cp:lastPrinted>
  <dcterms:created xsi:type="dcterms:W3CDTF">2010-10-08T20:41:54Z</dcterms:created>
  <dcterms:modified xsi:type="dcterms:W3CDTF">2019-06-02T19:02:41Z</dcterms:modified>
</cp:coreProperties>
</file>