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theme/theme52.xml" ContentType="application/vnd.openxmlformats-officedocument.theme+xml"/>
  <Override PartName="/ppt/theme/theme5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574" r:id="rId36"/>
    <p:sldMasterId id="2147487623" r:id="rId37"/>
    <p:sldMasterId id="2147487743" r:id="rId38"/>
    <p:sldMasterId id="2147487948" r:id="rId39"/>
    <p:sldMasterId id="2147488072" r:id="rId40"/>
    <p:sldMasterId id="2147488085" r:id="rId41"/>
    <p:sldMasterId id="2147488097" r:id="rId42"/>
    <p:sldMasterId id="2147488134" r:id="rId43"/>
    <p:sldMasterId id="2147488265" r:id="rId44"/>
    <p:sldMasterId id="2147488340" r:id="rId45"/>
    <p:sldMasterId id="2147488378" r:id="rId46"/>
    <p:sldMasterId id="2147488559" r:id="rId47"/>
    <p:sldMasterId id="2147488584" r:id="rId48"/>
    <p:sldMasterId id="2147488597" r:id="rId49"/>
    <p:sldMasterId id="2147488609" r:id="rId50"/>
    <p:sldMasterId id="2147488622" r:id="rId51"/>
  </p:sldMasterIdLst>
  <p:notesMasterIdLst>
    <p:notesMasterId r:id="rId171"/>
  </p:notesMasterIdLst>
  <p:handoutMasterIdLst>
    <p:handoutMasterId r:id="rId172"/>
  </p:handoutMasterIdLst>
  <p:sldIdLst>
    <p:sldId id="5373" r:id="rId52"/>
    <p:sldId id="5444" r:id="rId53"/>
    <p:sldId id="5445" r:id="rId54"/>
    <p:sldId id="5446" r:id="rId55"/>
    <p:sldId id="5447" r:id="rId56"/>
    <p:sldId id="5448" r:id="rId57"/>
    <p:sldId id="5449" r:id="rId58"/>
    <p:sldId id="5450" r:id="rId59"/>
    <p:sldId id="5451" r:id="rId60"/>
    <p:sldId id="5452" r:id="rId61"/>
    <p:sldId id="5226" r:id="rId62"/>
    <p:sldId id="5479" r:id="rId63"/>
    <p:sldId id="5477" r:id="rId64"/>
    <p:sldId id="5480" r:id="rId65"/>
    <p:sldId id="5416" r:id="rId66"/>
    <p:sldId id="5417" r:id="rId67"/>
    <p:sldId id="5418" r:id="rId68"/>
    <p:sldId id="5419" r:id="rId69"/>
    <p:sldId id="5420" r:id="rId70"/>
    <p:sldId id="5421" r:id="rId71"/>
    <p:sldId id="5422" r:id="rId72"/>
    <p:sldId id="5423" r:id="rId73"/>
    <p:sldId id="5424" r:id="rId74"/>
    <p:sldId id="5425" r:id="rId75"/>
    <p:sldId id="5426" r:id="rId76"/>
    <p:sldId id="5427" r:id="rId77"/>
    <p:sldId id="5428" r:id="rId78"/>
    <p:sldId id="5429" r:id="rId79"/>
    <p:sldId id="5430" r:id="rId80"/>
    <p:sldId id="5431" r:id="rId81"/>
    <p:sldId id="5432" r:id="rId82"/>
    <p:sldId id="5433" r:id="rId83"/>
    <p:sldId id="5434" r:id="rId84"/>
    <p:sldId id="5435" r:id="rId85"/>
    <p:sldId id="5436" r:id="rId86"/>
    <p:sldId id="5437" r:id="rId87"/>
    <p:sldId id="5438" r:id="rId88"/>
    <p:sldId id="5439" r:id="rId89"/>
    <p:sldId id="5440" r:id="rId90"/>
    <p:sldId id="5465" r:id="rId91"/>
    <p:sldId id="5399" r:id="rId92"/>
    <p:sldId id="5401" r:id="rId93"/>
    <p:sldId id="5402" r:id="rId94"/>
    <p:sldId id="5403" r:id="rId95"/>
    <p:sldId id="5404" r:id="rId96"/>
    <p:sldId id="5405" r:id="rId97"/>
    <p:sldId id="5406" r:id="rId98"/>
    <p:sldId id="5407" r:id="rId99"/>
    <p:sldId id="5408" r:id="rId100"/>
    <p:sldId id="5409" r:id="rId101"/>
    <p:sldId id="5410" r:id="rId102"/>
    <p:sldId id="5411" r:id="rId103"/>
    <p:sldId id="5412" r:id="rId104"/>
    <p:sldId id="5413" r:id="rId105"/>
    <p:sldId id="5414" r:id="rId106"/>
    <p:sldId id="5415" r:id="rId107"/>
    <p:sldId id="5441" r:id="rId108"/>
    <p:sldId id="5481" r:id="rId109"/>
    <p:sldId id="5483" r:id="rId110"/>
    <p:sldId id="5442" r:id="rId111"/>
    <p:sldId id="5488" r:id="rId112"/>
    <p:sldId id="5486" r:id="rId113"/>
    <p:sldId id="5487" r:id="rId114"/>
    <p:sldId id="5463" r:id="rId115"/>
    <p:sldId id="5453" r:id="rId116"/>
    <p:sldId id="5454" r:id="rId117"/>
    <p:sldId id="5455" r:id="rId118"/>
    <p:sldId id="5458" r:id="rId119"/>
    <p:sldId id="5459" r:id="rId120"/>
    <p:sldId id="5461" r:id="rId121"/>
    <p:sldId id="5462" r:id="rId122"/>
    <p:sldId id="5466" r:id="rId123"/>
    <p:sldId id="5468" r:id="rId124"/>
    <p:sldId id="5467" r:id="rId125"/>
    <p:sldId id="5478" r:id="rId126"/>
    <p:sldId id="5469" r:id="rId127"/>
    <p:sldId id="5470" r:id="rId128"/>
    <p:sldId id="5471" r:id="rId129"/>
    <p:sldId id="5472" r:id="rId130"/>
    <p:sldId id="5474" r:id="rId131"/>
    <p:sldId id="5475" r:id="rId132"/>
    <p:sldId id="5473" r:id="rId133"/>
    <p:sldId id="5476" r:id="rId134"/>
    <p:sldId id="5359" r:id="rId135"/>
    <p:sldId id="5485" r:id="rId136"/>
    <p:sldId id="5208" r:id="rId137"/>
    <p:sldId id="3378" r:id="rId138"/>
    <p:sldId id="3379" r:id="rId139"/>
    <p:sldId id="3381" r:id="rId140"/>
    <p:sldId id="1422" r:id="rId141"/>
    <p:sldId id="1427" r:id="rId142"/>
    <p:sldId id="4683" r:id="rId143"/>
    <p:sldId id="3781" r:id="rId144"/>
    <p:sldId id="3782" r:id="rId145"/>
    <p:sldId id="3908" r:id="rId146"/>
    <p:sldId id="3909" r:id="rId147"/>
    <p:sldId id="3926" r:id="rId148"/>
    <p:sldId id="3786" r:id="rId149"/>
    <p:sldId id="5383" r:id="rId150"/>
    <p:sldId id="3910" r:id="rId151"/>
    <p:sldId id="3796" r:id="rId152"/>
    <p:sldId id="3795" r:id="rId153"/>
    <p:sldId id="3906" r:id="rId154"/>
    <p:sldId id="5384" r:id="rId155"/>
    <p:sldId id="4845" r:id="rId156"/>
    <p:sldId id="1863" r:id="rId157"/>
    <p:sldId id="1534" r:id="rId158"/>
    <p:sldId id="5371" r:id="rId159"/>
    <p:sldId id="5046" r:id="rId160"/>
    <p:sldId id="5047" r:id="rId161"/>
    <p:sldId id="5048" r:id="rId162"/>
    <p:sldId id="5049" r:id="rId163"/>
    <p:sldId id="5050" r:id="rId164"/>
    <p:sldId id="5051" r:id="rId165"/>
    <p:sldId id="5052" r:id="rId166"/>
    <p:sldId id="5053" r:id="rId167"/>
    <p:sldId id="4929" r:id="rId168"/>
    <p:sldId id="4930" r:id="rId169"/>
    <p:sldId id="4931" r:id="rId17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8C0000"/>
    <a:srgbClr val="FF00C4"/>
    <a:srgbClr val="1A5712"/>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49"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6.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12.xml"/><Relationship Id="rId84" Type="http://schemas.openxmlformats.org/officeDocument/2006/relationships/slide" Target="slides/slide33.xml"/><Relationship Id="rId138" Type="http://schemas.openxmlformats.org/officeDocument/2006/relationships/slide" Target="slides/slide87.xml"/><Relationship Id="rId159" Type="http://schemas.openxmlformats.org/officeDocument/2006/relationships/slide" Target="slides/slide108.xml"/><Relationship Id="rId170" Type="http://schemas.openxmlformats.org/officeDocument/2006/relationships/slide" Target="slides/slide119.xml"/><Relationship Id="rId107" Type="http://schemas.openxmlformats.org/officeDocument/2006/relationships/slide" Target="slides/slide56.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2.xml"/><Relationship Id="rId74" Type="http://schemas.openxmlformats.org/officeDocument/2006/relationships/slide" Target="slides/slide23.xml"/><Relationship Id="rId128" Type="http://schemas.openxmlformats.org/officeDocument/2006/relationships/slide" Target="slides/slide77.xml"/><Relationship Id="rId149" Type="http://schemas.openxmlformats.org/officeDocument/2006/relationships/slide" Target="slides/slide98.xml"/><Relationship Id="rId5" Type="http://schemas.openxmlformats.org/officeDocument/2006/relationships/slideMaster" Target="slideMasters/slideMaster5.xml"/><Relationship Id="rId95" Type="http://schemas.openxmlformats.org/officeDocument/2006/relationships/slide" Target="slides/slide44.xml"/><Relationship Id="rId160" Type="http://schemas.openxmlformats.org/officeDocument/2006/relationships/slide" Target="slides/slide109.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13.xml"/><Relationship Id="rId118" Type="http://schemas.openxmlformats.org/officeDocument/2006/relationships/slide" Target="slides/slide67.xml"/><Relationship Id="rId139" Type="http://schemas.openxmlformats.org/officeDocument/2006/relationships/slide" Target="slides/slide88.xml"/><Relationship Id="rId85" Type="http://schemas.openxmlformats.org/officeDocument/2006/relationships/slide" Target="slides/slide34.xml"/><Relationship Id="rId150" Type="http://schemas.openxmlformats.org/officeDocument/2006/relationships/slide" Target="slides/slide99.xml"/><Relationship Id="rId171" Type="http://schemas.openxmlformats.org/officeDocument/2006/relationships/notesMaster" Target="notesMasters/notesMaster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7.xml"/><Relationship Id="rId129" Type="http://schemas.openxmlformats.org/officeDocument/2006/relationships/slide" Target="slides/slide78.xml"/><Relationship Id="rId54" Type="http://schemas.openxmlformats.org/officeDocument/2006/relationships/slide" Target="slides/slide3.xml"/><Relationship Id="rId75" Type="http://schemas.openxmlformats.org/officeDocument/2006/relationships/slide" Target="slides/slide24.xml"/><Relationship Id="rId96" Type="http://schemas.openxmlformats.org/officeDocument/2006/relationships/slide" Target="slides/slide45.xml"/><Relationship Id="rId140" Type="http://schemas.openxmlformats.org/officeDocument/2006/relationships/slide" Target="slides/slide89.xml"/><Relationship Id="rId16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Master" Target="slideMasters/slideMaster23.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63.xml"/><Relationship Id="rId119" Type="http://schemas.openxmlformats.org/officeDocument/2006/relationships/slide" Target="slides/slide68.xml"/><Relationship Id="rId44" Type="http://schemas.openxmlformats.org/officeDocument/2006/relationships/slideMaster" Target="slideMasters/slideMaster44.xml"/><Relationship Id="rId60" Type="http://schemas.openxmlformats.org/officeDocument/2006/relationships/slide" Target="slides/slide9.xml"/><Relationship Id="rId65" Type="http://schemas.openxmlformats.org/officeDocument/2006/relationships/slide" Target="slides/slide14.xml"/><Relationship Id="rId81" Type="http://schemas.openxmlformats.org/officeDocument/2006/relationships/slide" Target="slides/slide30.xml"/><Relationship Id="rId86" Type="http://schemas.openxmlformats.org/officeDocument/2006/relationships/slide" Target="slides/slide35.xml"/><Relationship Id="rId130" Type="http://schemas.openxmlformats.org/officeDocument/2006/relationships/slide" Target="slides/slide79.xml"/><Relationship Id="rId135" Type="http://schemas.openxmlformats.org/officeDocument/2006/relationships/slide" Target="slides/slide84.xml"/><Relationship Id="rId151" Type="http://schemas.openxmlformats.org/officeDocument/2006/relationships/slide" Target="slides/slide100.xml"/><Relationship Id="rId156" Type="http://schemas.openxmlformats.org/officeDocument/2006/relationships/slide" Target="slides/slide105.xml"/><Relationship Id="rId172" Type="http://schemas.openxmlformats.org/officeDocument/2006/relationships/handoutMaster" Target="handoutMasters/handoutMaster1.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109" Type="http://schemas.openxmlformats.org/officeDocument/2006/relationships/slide" Target="slides/slide58.xml"/><Relationship Id="rId34" Type="http://schemas.openxmlformats.org/officeDocument/2006/relationships/slideMaster" Target="slideMasters/slideMaster34.xml"/><Relationship Id="rId50" Type="http://schemas.openxmlformats.org/officeDocument/2006/relationships/slideMaster" Target="slideMasters/slideMaster50.xml"/><Relationship Id="rId55" Type="http://schemas.openxmlformats.org/officeDocument/2006/relationships/slide" Target="slides/slide4.xml"/><Relationship Id="rId76" Type="http://schemas.openxmlformats.org/officeDocument/2006/relationships/slide" Target="slides/slide25.xml"/><Relationship Id="rId97" Type="http://schemas.openxmlformats.org/officeDocument/2006/relationships/slide" Target="slides/slide46.xml"/><Relationship Id="rId104" Type="http://schemas.openxmlformats.org/officeDocument/2006/relationships/slide" Target="slides/slide53.xml"/><Relationship Id="rId120" Type="http://schemas.openxmlformats.org/officeDocument/2006/relationships/slide" Target="slides/slide69.xml"/><Relationship Id="rId125" Type="http://schemas.openxmlformats.org/officeDocument/2006/relationships/slide" Target="slides/slide74.xml"/><Relationship Id="rId141" Type="http://schemas.openxmlformats.org/officeDocument/2006/relationships/slide" Target="slides/slide90.xml"/><Relationship Id="rId146" Type="http://schemas.openxmlformats.org/officeDocument/2006/relationships/slide" Target="slides/slide95.xml"/><Relationship Id="rId167" Type="http://schemas.openxmlformats.org/officeDocument/2006/relationships/slide" Target="slides/slide116.xml"/><Relationship Id="rId7" Type="http://schemas.openxmlformats.org/officeDocument/2006/relationships/slideMaster" Target="slideMasters/slideMaster7.xml"/><Relationship Id="rId71" Type="http://schemas.openxmlformats.org/officeDocument/2006/relationships/slide" Target="slides/slide20.xml"/><Relationship Id="rId92" Type="http://schemas.openxmlformats.org/officeDocument/2006/relationships/slide" Target="slides/slide41.xml"/><Relationship Id="rId162" Type="http://schemas.openxmlformats.org/officeDocument/2006/relationships/slide" Target="slides/slide11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4" Type="http://schemas.openxmlformats.org/officeDocument/2006/relationships/slideMaster" Target="slideMasters/slideMaster24.xml"/><Relationship Id="rId40" Type="http://schemas.openxmlformats.org/officeDocument/2006/relationships/slideMaster" Target="slideMasters/slideMaster40.xml"/><Relationship Id="rId45" Type="http://schemas.openxmlformats.org/officeDocument/2006/relationships/slideMaster" Target="slideMasters/slideMaster45.xml"/><Relationship Id="rId66" Type="http://schemas.openxmlformats.org/officeDocument/2006/relationships/slide" Target="slides/slide15.xml"/><Relationship Id="rId87" Type="http://schemas.openxmlformats.org/officeDocument/2006/relationships/slide" Target="slides/slide36.xml"/><Relationship Id="rId110" Type="http://schemas.openxmlformats.org/officeDocument/2006/relationships/slide" Target="slides/slide59.xml"/><Relationship Id="rId115" Type="http://schemas.openxmlformats.org/officeDocument/2006/relationships/slide" Target="slides/slide64.xml"/><Relationship Id="rId131" Type="http://schemas.openxmlformats.org/officeDocument/2006/relationships/slide" Target="slides/slide80.xml"/><Relationship Id="rId136" Type="http://schemas.openxmlformats.org/officeDocument/2006/relationships/slide" Target="slides/slide85.xml"/><Relationship Id="rId157" Type="http://schemas.openxmlformats.org/officeDocument/2006/relationships/slide" Target="slides/slide106.xml"/><Relationship Id="rId61" Type="http://schemas.openxmlformats.org/officeDocument/2006/relationships/slide" Target="slides/slide10.xml"/><Relationship Id="rId82" Type="http://schemas.openxmlformats.org/officeDocument/2006/relationships/slide" Target="slides/slide31.xml"/><Relationship Id="rId152" Type="http://schemas.openxmlformats.org/officeDocument/2006/relationships/slide" Target="slides/slide101.xml"/><Relationship Id="rId173" Type="http://schemas.openxmlformats.org/officeDocument/2006/relationships/presProps" Target="presProps.xml"/><Relationship Id="rId19" Type="http://schemas.openxmlformats.org/officeDocument/2006/relationships/slideMaster" Target="slideMasters/slideMaster19.xml"/><Relationship Id="rId14" Type="http://schemas.openxmlformats.org/officeDocument/2006/relationships/slideMaster" Target="slideMasters/slideMaster14.xml"/><Relationship Id="rId30" Type="http://schemas.openxmlformats.org/officeDocument/2006/relationships/slideMaster" Target="slideMasters/slideMaster30.xml"/><Relationship Id="rId35" Type="http://schemas.openxmlformats.org/officeDocument/2006/relationships/slideMaster" Target="slideMasters/slideMaster35.xml"/><Relationship Id="rId56" Type="http://schemas.openxmlformats.org/officeDocument/2006/relationships/slide" Target="slides/slide5.xml"/><Relationship Id="rId77" Type="http://schemas.openxmlformats.org/officeDocument/2006/relationships/slide" Target="slides/slide26.xml"/><Relationship Id="rId100" Type="http://schemas.openxmlformats.org/officeDocument/2006/relationships/slide" Target="slides/slide49.xml"/><Relationship Id="rId105" Type="http://schemas.openxmlformats.org/officeDocument/2006/relationships/slide" Target="slides/slide54.xml"/><Relationship Id="rId126" Type="http://schemas.openxmlformats.org/officeDocument/2006/relationships/slide" Target="slides/slide75.xml"/><Relationship Id="rId147" Type="http://schemas.openxmlformats.org/officeDocument/2006/relationships/slide" Target="slides/slide96.xml"/><Relationship Id="rId168" Type="http://schemas.openxmlformats.org/officeDocument/2006/relationships/slide" Target="slides/slide117.xml"/><Relationship Id="rId8" Type="http://schemas.openxmlformats.org/officeDocument/2006/relationships/slideMaster" Target="slideMasters/slideMaster8.xml"/><Relationship Id="rId51" Type="http://schemas.openxmlformats.org/officeDocument/2006/relationships/slideMaster" Target="slideMasters/slideMaster51.xml"/><Relationship Id="rId72" Type="http://schemas.openxmlformats.org/officeDocument/2006/relationships/slide" Target="slides/slide21.xml"/><Relationship Id="rId93" Type="http://schemas.openxmlformats.org/officeDocument/2006/relationships/slide" Target="slides/slide42.xml"/><Relationship Id="rId98" Type="http://schemas.openxmlformats.org/officeDocument/2006/relationships/slide" Target="slides/slide47.xml"/><Relationship Id="rId121" Type="http://schemas.openxmlformats.org/officeDocument/2006/relationships/slide" Target="slides/slide70.xml"/><Relationship Id="rId142" Type="http://schemas.openxmlformats.org/officeDocument/2006/relationships/slide" Target="slides/slide91.xml"/><Relationship Id="rId163" Type="http://schemas.openxmlformats.org/officeDocument/2006/relationships/slide" Target="slides/slide112.xml"/><Relationship Id="rId3" Type="http://schemas.openxmlformats.org/officeDocument/2006/relationships/slideMaster" Target="slideMasters/slideMaster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6.xml"/><Relationship Id="rId116" Type="http://schemas.openxmlformats.org/officeDocument/2006/relationships/slide" Target="slides/slide65.xml"/><Relationship Id="rId137" Type="http://schemas.openxmlformats.org/officeDocument/2006/relationships/slide" Target="slides/slide86.xml"/><Relationship Id="rId158" Type="http://schemas.openxmlformats.org/officeDocument/2006/relationships/slide" Target="slides/slide107.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1.xml"/><Relationship Id="rId83" Type="http://schemas.openxmlformats.org/officeDocument/2006/relationships/slide" Target="slides/slide32.xml"/><Relationship Id="rId88" Type="http://schemas.openxmlformats.org/officeDocument/2006/relationships/slide" Target="slides/slide37.xml"/><Relationship Id="rId111" Type="http://schemas.openxmlformats.org/officeDocument/2006/relationships/slide" Target="slides/slide60.xml"/><Relationship Id="rId132" Type="http://schemas.openxmlformats.org/officeDocument/2006/relationships/slide" Target="slides/slide81.xml"/><Relationship Id="rId153" Type="http://schemas.openxmlformats.org/officeDocument/2006/relationships/slide" Target="slides/slide102.xml"/><Relationship Id="rId174" Type="http://schemas.openxmlformats.org/officeDocument/2006/relationships/viewProps" Target="viewProp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6.xml"/><Relationship Id="rId106" Type="http://schemas.openxmlformats.org/officeDocument/2006/relationships/slide" Target="slides/slide55.xml"/><Relationship Id="rId127" Type="http://schemas.openxmlformats.org/officeDocument/2006/relationships/slide" Target="slides/slide76.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1.xml"/><Relationship Id="rId73" Type="http://schemas.openxmlformats.org/officeDocument/2006/relationships/slide" Target="slides/slide22.xml"/><Relationship Id="rId78" Type="http://schemas.openxmlformats.org/officeDocument/2006/relationships/slide" Target="slides/slide27.xml"/><Relationship Id="rId94" Type="http://schemas.openxmlformats.org/officeDocument/2006/relationships/slide" Target="slides/slide43.xml"/><Relationship Id="rId99" Type="http://schemas.openxmlformats.org/officeDocument/2006/relationships/slide" Target="slides/slide48.xml"/><Relationship Id="rId101" Type="http://schemas.openxmlformats.org/officeDocument/2006/relationships/slide" Target="slides/slide50.xml"/><Relationship Id="rId122" Type="http://schemas.openxmlformats.org/officeDocument/2006/relationships/slide" Target="slides/slide71.xml"/><Relationship Id="rId143" Type="http://schemas.openxmlformats.org/officeDocument/2006/relationships/slide" Target="slides/slide92.xml"/><Relationship Id="rId148" Type="http://schemas.openxmlformats.org/officeDocument/2006/relationships/slide" Target="slides/slide97.xml"/><Relationship Id="rId164" Type="http://schemas.openxmlformats.org/officeDocument/2006/relationships/slide" Target="slides/slide113.xml"/><Relationship Id="rId169" Type="http://schemas.openxmlformats.org/officeDocument/2006/relationships/slide" Target="slides/slide118.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Master" Target="slideMasters/slideMaster26.xml"/><Relationship Id="rId47" Type="http://schemas.openxmlformats.org/officeDocument/2006/relationships/slideMaster" Target="slideMasters/slideMaster47.xml"/><Relationship Id="rId68" Type="http://schemas.openxmlformats.org/officeDocument/2006/relationships/slide" Target="slides/slide17.xml"/><Relationship Id="rId89" Type="http://schemas.openxmlformats.org/officeDocument/2006/relationships/slide" Target="slides/slide38.xml"/><Relationship Id="rId112" Type="http://schemas.openxmlformats.org/officeDocument/2006/relationships/slide" Target="slides/slide61.xml"/><Relationship Id="rId133" Type="http://schemas.openxmlformats.org/officeDocument/2006/relationships/slide" Target="slides/slide82.xml"/><Relationship Id="rId154" Type="http://schemas.openxmlformats.org/officeDocument/2006/relationships/slide" Target="slides/slide103.xml"/><Relationship Id="rId175" Type="http://schemas.openxmlformats.org/officeDocument/2006/relationships/theme" Target="theme/theme1.xml"/><Relationship Id="rId16" Type="http://schemas.openxmlformats.org/officeDocument/2006/relationships/slideMaster" Target="slideMasters/slideMaster16.xml"/><Relationship Id="rId37" Type="http://schemas.openxmlformats.org/officeDocument/2006/relationships/slideMaster" Target="slideMasters/slideMaster37.xml"/><Relationship Id="rId58" Type="http://schemas.openxmlformats.org/officeDocument/2006/relationships/slide" Target="slides/slide7.xml"/><Relationship Id="rId79" Type="http://schemas.openxmlformats.org/officeDocument/2006/relationships/slide" Target="slides/slide28.xml"/><Relationship Id="rId102" Type="http://schemas.openxmlformats.org/officeDocument/2006/relationships/slide" Target="slides/slide51.xml"/><Relationship Id="rId123" Type="http://schemas.openxmlformats.org/officeDocument/2006/relationships/slide" Target="slides/slide72.xml"/><Relationship Id="rId144" Type="http://schemas.openxmlformats.org/officeDocument/2006/relationships/slide" Target="slides/slide93.xml"/><Relationship Id="rId90" Type="http://schemas.openxmlformats.org/officeDocument/2006/relationships/slide" Target="slides/slide39.xml"/><Relationship Id="rId165" Type="http://schemas.openxmlformats.org/officeDocument/2006/relationships/slide" Target="slides/slide114.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8.xml"/><Relationship Id="rId113" Type="http://schemas.openxmlformats.org/officeDocument/2006/relationships/slide" Target="slides/slide62.xml"/><Relationship Id="rId134" Type="http://schemas.openxmlformats.org/officeDocument/2006/relationships/slide" Target="slides/slide83.xml"/><Relationship Id="rId80" Type="http://schemas.openxmlformats.org/officeDocument/2006/relationships/slide" Target="slides/slide29.xml"/><Relationship Id="rId155" Type="http://schemas.openxmlformats.org/officeDocument/2006/relationships/slide" Target="slides/slide104.xml"/><Relationship Id="rId176" Type="http://schemas.openxmlformats.org/officeDocument/2006/relationships/tableStyles" Target="tableStyles.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8.xml"/><Relationship Id="rId103" Type="http://schemas.openxmlformats.org/officeDocument/2006/relationships/slide" Target="slides/slide52.xml"/><Relationship Id="rId124" Type="http://schemas.openxmlformats.org/officeDocument/2006/relationships/slide" Target="slides/slide73.xml"/><Relationship Id="rId70" Type="http://schemas.openxmlformats.org/officeDocument/2006/relationships/slide" Target="slides/slide19.xml"/><Relationship Id="rId91" Type="http://schemas.openxmlformats.org/officeDocument/2006/relationships/slide" Target="slides/slide40.xml"/><Relationship Id="rId145" Type="http://schemas.openxmlformats.org/officeDocument/2006/relationships/slide" Target="slides/slide94.xml"/><Relationship Id="rId166" Type="http://schemas.openxmlformats.org/officeDocument/2006/relationships/slide" Target="slides/slide115.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6/23/19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6/23/19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0481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841745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5706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177239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838610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961508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01868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3129460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10621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40865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90191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329244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F4A9EA23-718E-E549-9766-CDBEC39E0C3C}" type="slidenum">
              <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85</a:t>
            </a:fld>
            <a:endParaRPr kumimoji="0" lang="en-US" sz="1200" b="0" i="0" u="none" strike="noStrike" kern="1200" cap="none" spc="0" normalizeH="0" baseline="0" noProof="0">
              <a:ln>
                <a:noFill/>
              </a:ln>
              <a:solidFill>
                <a:srgbClr val="000000"/>
              </a:solidFill>
              <a:effectLst/>
              <a:uLnTx/>
              <a:uFillTx/>
              <a:latin typeface="Arial" charset="0"/>
              <a:ea typeface="ＭＳ Ｐゴシック" charset="0"/>
              <a:cs typeface="Arial" charset="0"/>
            </a:endParaRPr>
          </a:p>
        </p:txBody>
      </p:sp>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055683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8488201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6/23/19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2019. 6. 23.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6/23/19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6/23/19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6/23/19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6/23/19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6/23/19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6/23/19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6/23/19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6/23/19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6/23/19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6/23/19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6/23/19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6/23/19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6/23/19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6/23/19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6/23/19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6/23/19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6/23/19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6/23/19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6/23/19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6/23/19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6/23/19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6/23/19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6/23/19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6/23/19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6/23/19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6/23/19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6/23/19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6/23/19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6/23/19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6/23/19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6/23/19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6/23/19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6/23/19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6/23/19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3233400914"/>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2521660281"/>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383087863"/>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623221287"/>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7442302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3137727286"/>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2604158909"/>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1626972199"/>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4262423602"/>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756038961"/>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2502494088"/>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2677065413"/>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3231323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43214037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08363079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55594414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6/24/19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51882457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6/24/19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6410852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6/24/19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93369488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65486840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6/24/19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116445989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414362823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6/24/19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ext uri="{BB962C8B-B14F-4D97-AF65-F5344CB8AC3E}">
        <p14:creationId xmlns:p14="http://schemas.microsoft.com/office/powerpoint/2010/main" val="25956467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172052204"/>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25589130"/>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2939666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26150307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26748856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067876325"/>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4220361299"/>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74470790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25370720"/>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69477202"/>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35154928"/>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14011830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17580379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83537910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752742322"/>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465995462"/>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041818820"/>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83776673"/>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097688792"/>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533106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0160607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29413244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058119878"/>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8445921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13" Type="http://schemas.openxmlformats.org/officeDocument/2006/relationships/image" Target="../media/image1.png"/><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theme" Target="../theme/theme49.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theme" Target="../theme/theme50.xml"/><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slideLayout" Target="../slideLayouts/slideLayout545.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 Id="rId14" Type="http://schemas.openxmlformats.org/officeDocument/2006/relationships/image" Target="../media/image1.png"/></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2019. 6. 23.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6/23/19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6/23/19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494529853"/>
      </p:ext>
    </p:extLst>
  </p:cSld>
  <p:clrMap bg1="lt1" tx1="dk1" bg2="lt2" tx2="dk2" accent1="accent1" accent2="accent2" accent3="accent3" accent4="accent4" accent5="accent5" accent6="accent6" hlink="hlink" folHlink="folHlink"/>
  <p:sldLayoutIdLst>
    <p:sldLayoutId id="2147488585" r:id="rId1"/>
    <p:sldLayoutId id="2147488586" r:id="rId2"/>
    <p:sldLayoutId id="2147488587" r:id="rId3"/>
    <p:sldLayoutId id="2147488588" r:id="rId4"/>
    <p:sldLayoutId id="2147488589" r:id="rId5"/>
    <p:sldLayoutId id="2147488590" r:id="rId6"/>
    <p:sldLayoutId id="2147488591" r:id="rId7"/>
    <p:sldLayoutId id="2147488592" r:id="rId8"/>
    <p:sldLayoutId id="2147488593" r:id="rId9"/>
    <p:sldLayoutId id="2147488594" r:id="rId10"/>
    <p:sldLayoutId id="2147488595" r:id="rId11"/>
    <p:sldLayoutId id="21474885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6/24/19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173253322"/>
      </p:ext>
    </p:extLst>
  </p:cSld>
  <p:clrMap bg1="lt1" tx1="dk1" bg2="lt2" tx2="dk2" accent1="accent1" accent2="accent2" accent3="accent3" accent4="accent4" accent5="accent5" accent6="accent6" hlink="hlink" folHlink="folHlink"/>
  <p:sldLayoutIdLst>
    <p:sldLayoutId id="2147488598" r:id="rId1"/>
    <p:sldLayoutId id="2147488599" r:id="rId2"/>
    <p:sldLayoutId id="2147488600" r:id="rId3"/>
    <p:sldLayoutId id="2147488601" r:id="rId4"/>
    <p:sldLayoutId id="2147488602" r:id="rId5"/>
    <p:sldLayoutId id="2147488603" r:id="rId6"/>
    <p:sldLayoutId id="2147488604" r:id="rId7"/>
    <p:sldLayoutId id="2147488605" r:id="rId8"/>
    <p:sldLayoutId id="2147488606" r:id="rId9"/>
    <p:sldLayoutId id="2147488607" r:id="rId10"/>
    <p:sldLayoutId id="2147488608"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995175806"/>
      </p:ext>
    </p:extLst>
  </p:cSld>
  <p:clrMap bg1="lt1" tx1="dk1" bg2="lt2" tx2="dk2" accent1="accent1" accent2="accent2" accent3="accent3" accent4="accent4" accent5="accent5" accent6="accent6" hlink="hlink" folHlink="folHlink"/>
  <p:sldLayoutIdLst>
    <p:sldLayoutId id="2147488610" r:id="rId1"/>
    <p:sldLayoutId id="2147488611" r:id="rId2"/>
    <p:sldLayoutId id="2147488612" r:id="rId3"/>
    <p:sldLayoutId id="2147488613" r:id="rId4"/>
    <p:sldLayoutId id="2147488614" r:id="rId5"/>
    <p:sldLayoutId id="2147488615" r:id="rId6"/>
    <p:sldLayoutId id="2147488616" r:id="rId7"/>
    <p:sldLayoutId id="2147488617" r:id="rId8"/>
    <p:sldLayoutId id="2147488618" r:id="rId9"/>
    <p:sldLayoutId id="2147488619" r:id="rId10"/>
    <p:sldLayoutId id="2147488620" r:id="rId11"/>
    <p:sldLayoutId id="214748862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626557737"/>
      </p:ext>
    </p:extLst>
  </p:cSld>
  <p:clrMap bg1="lt1" tx1="dk1" bg2="lt2" tx2="dk2" accent1="accent1" accent2="accent2" accent3="accent3" accent4="accent4" accent5="accent5" accent6="accent6" hlink="hlink" folHlink="folHlink"/>
  <p:sldLayoutIdLst>
    <p:sldLayoutId id="2147488623" r:id="rId1"/>
    <p:sldLayoutId id="2147488624" r:id="rId2"/>
    <p:sldLayoutId id="2147488625" r:id="rId3"/>
    <p:sldLayoutId id="2147488626" r:id="rId4"/>
    <p:sldLayoutId id="2147488627" r:id="rId5"/>
    <p:sldLayoutId id="2147488628" r:id="rId6"/>
    <p:sldLayoutId id="2147488629" r:id="rId7"/>
    <p:sldLayoutId id="2147488630" r:id="rId8"/>
    <p:sldLayoutId id="2147488631" r:id="rId9"/>
    <p:sldLayoutId id="2147488632" r:id="rId10"/>
    <p:sldLayoutId id="2147488633" r:id="rId11"/>
    <p:sldLayoutId id="214748863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5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5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2.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23.emf"/></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8.tif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2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1.png"/><Relationship Id="rId1" Type="http://schemas.openxmlformats.org/officeDocument/2006/relationships/slideLayout" Target="../slideLayouts/slideLayout236.xml"/><Relationship Id="rId6" Type="http://schemas.openxmlformats.org/officeDocument/2006/relationships/image" Target="../media/image32.tiff"/><Relationship Id="rId5" Type="http://schemas.openxmlformats.org/officeDocument/2006/relationships/image" Target="../media/image35.jpe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36.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36.xml"/></Relationships>
</file>

<file path=ppt/slides/_rels/slide2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38.tiff"/><Relationship Id="rId4" Type="http://schemas.openxmlformats.org/officeDocument/2006/relationships/hyperlink" Target="https://people.inf.ethz.ch/omutlu/pub/mutlu_hpca03_talk.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36.xml"/></Relationships>
</file>

<file path=ppt/slides/_rels/slide27.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3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3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3.tif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8.tiff"/></Relationships>
</file>

<file path=ppt/slides/_rels/slide3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46.xml"/><Relationship Id="rId4" Type="http://schemas.openxmlformats.org/officeDocument/2006/relationships/image" Target="../media/image46.png"/></Relationships>
</file>

<file path=ppt/slides/_rels/slide3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346.xml"/><Relationship Id="rId4" Type="http://schemas.openxmlformats.org/officeDocument/2006/relationships/image" Target="../media/image46.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68.xml"/></Relationships>
</file>

<file path=ppt/slides/_rels/slide4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47.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48.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12.xml"/></Relationships>
</file>

<file path=ppt/slides/_rels/slide53.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279.xml"/></Relationships>
</file>

<file path=ppt/slides/_rels/slide54.xml.rels><?xml version="1.0" encoding="UTF-8" standalone="yes"?>
<Relationships xmlns="http://schemas.openxmlformats.org/package/2006/relationships"><Relationship Id="rId2" Type="http://schemas.openxmlformats.org/officeDocument/2006/relationships/image" Target="../media/image51.tiff"/><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image" Target="../media/image52.tiff"/><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58.tiff"/><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512.xml"/></Relationships>
</file>

<file path=ppt/slides/_rels/slide63.xml.rels><?xml version="1.0" encoding="UTF-8" standalone="yes"?>
<Relationships xmlns="http://schemas.openxmlformats.org/package/2006/relationships"><Relationship Id="rId2" Type="http://schemas.openxmlformats.org/officeDocument/2006/relationships/image" Target="../media/image60.JPG"/><Relationship Id="rId1" Type="http://schemas.openxmlformats.org/officeDocument/2006/relationships/slideLayout" Target="../slideLayouts/slideLayout5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64.png"/><Relationship Id="rId4" Type="http://schemas.openxmlformats.org/officeDocument/2006/relationships/image" Target="../media/image63.jpe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65.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8.tiff"/></Relationships>
</file>

<file path=ppt/slides/_rels/slide7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45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5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66.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6.xml"/></Relationships>
</file>

<file path=ppt/slides/_rels/slide81.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11.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468.xml"/></Relationships>
</file>

<file path=ppt/slides/_rels/slide9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468.xml"/></Relationships>
</file>

<file path=ppt/slides/_rels/slide9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70.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9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52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95.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73.png"/></Relationships>
</file>

<file path=ppt/slides/_rels/slide97.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75.png"/></Relationships>
</file>

<file path=ppt/slides/_rels/slide99.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76.png"/></Relationships>
</file>

<file path=ppt/slides/_rels/slide10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77.png"/></Relationships>
</file>

<file path=ppt/slides/_rels/slide101.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78.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02.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hyperlink" Target="https://github.com/CMU-SAFARI/ramulator" TargetMode="External"/><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13.xml"/><Relationship Id="rId4" Type="http://schemas.openxmlformats.org/officeDocument/2006/relationships/image" Target="../media/image81.png"/></Relationships>
</file>

<file path=ppt/slides/_rels/slide104.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82.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105.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83.png"/><Relationship Id="rId4" Type="http://schemas.openxmlformats.org/officeDocument/2006/relationships/hyperlink" Target="https://arxiv.org/pdf/1711.01177.pdf" TargetMode="Externa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4.xml"/></Relationships>
</file>

<file path=ppt/slides/_rels/slide107.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0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66.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0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84.png"/></Relationships>
</file>

<file path=ppt/slides/_rels/slide110.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85.png"/></Relationships>
</file>

<file path=ppt/slides/_rels/slide11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6.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12.xml.rels><?xml version="1.0" encoding="UTF-8" standalone="yes"?>
<Relationships xmlns="http://schemas.openxmlformats.org/package/2006/relationships"><Relationship Id="rId8" Type="http://schemas.openxmlformats.org/officeDocument/2006/relationships/image" Target="../media/image87.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1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35.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115.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35.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16.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47.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17.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47.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18.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47.xml"/><Relationship Id="rId4" Type="http://schemas.openxmlformats.org/officeDocument/2006/relationships/image" Target="../media/image89.png"/></Relationships>
</file>

<file path=ppt/slides/_rels/slide119.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35.xml"/><Relationship Id="rId4" Type="http://schemas.openxmlformats.org/officeDocument/2006/relationships/hyperlink" Target="https://people.inf.ethz.ch/omutlu/acaces2018.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23 June 2019</a:t>
            </a:r>
          </a:p>
          <a:p>
            <a:r>
              <a:rPr lang="en-US" sz="2200" dirty="0"/>
              <a:t>CARD Memory Debate (with ISCA)</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091539DA-A9C8-8347-AC02-F95E92A26DD7}"/>
              </a:ext>
            </a:extLst>
          </p:cNvPr>
          <p:cNvSpPr>
            <a:spLocks noGrp="1"/>
          </p:cNvSpPr>
          <p:nvPr>
            <p:ph type="ctrTitle"/>
          </p:nvPr>
        </p:nvSpPr>
        <p:spPr>
          <a:xfrm>
            <a:off x="445892" y="1630096"/>
            <a:ext cx="8382000" cy="2201416"/>
          </a:xfrm>
        </p:spPr>
        <p:txBody>
          <a:bodyPr>
            <a:noAutofit/>
          </a:bodyPr>
          <a:lstStyle/>
          <a:p>
            <a:pPr algn="ctr"/>
            <a:r>
              <a:rPr lang="en-US" sz="4200" dirty="0"/>
              <a:t>Processing Data Where It Makes Sense</a:t>
            </a:r>
            <a:br>
              <a:rPr lang="en-US" sz="4200" dirty="0"/>
            </a:br>
            <a:br>
              <a:rPr lang="en-US" sz="1200" dirty="0"/>
            </a:br>
            <a:r>
              <a:rPr lang="en-US" sz="3000" dirty="0">
                <a:solidFill>
                  <a:srgbClr val="FF0000"/>
                </a:solidFill>
              </a:rPr>
              <a:t>Enabling Practical In- or Near Memory Computation</a:t>
            </a:r>
            <a:br>
              <a:rPr lang="en-US" dirty="0"/>
            </a:br>
            <a:br>
              <a:rPr lang="en-US" dirty="0"/>
            </a:br>
            <a:endParaRPr lang="en-US" dirty="0">
              <a:solidFill>
                <a:srgbClr val="FF0000"/>
              </a:solidFill>
            </a:endParaRPr>
          </a:p>
        </p:txBody>
      </p:sp>
    </p:spTree>
    <p:extLst>
      <p:ext uri="{BB962C8B-B14F-4D97-AF65-F5344CB8AC3E}">
        <p14:creationId xmlns:p14="http://schemas.microsoft.com/office/powerpoint/2010/main" val="1750147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3660995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951306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73678934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91265776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2565474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4323996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249282890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6215"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6216"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40616608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24434592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600" b="0" i="0" u="none" strike="noStrike" kern="0" cap="none" spc="0" normalizeH="0" baseline="0" noProof="0" dirty="0">
                <a:ln>
                  <a:noFill/>
                </a:ln>
                <a:solidFill>
                  <a:srgbClr val="006633"/>
                </a:solidFill>
                <a:effectLst/>
                <a:uLnTx/>
                <a:uFillTx/>
                <a:latin typeface="Garamond"/>
                <a:ea typeface="+mj-ea"/>
                <a:cs typeface="+mj-cs"/>
              </a:rPr>
              <a:t>Data Already Overwhelms Modern Machines </a:t>
            </a:r>
          </a:p>
        </p:txBody>
      </p:sp>
    </p:spTree>
    <p:extLst>
      <p:ext uri="{BB962C8B-B14F-4D97-AF65-F5344CB8AC3E}">
        <p14:creationId xmlns:p14="http://schemas.microsoft.com/office/powerpoint/2010/main" val="311448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Prediction</a:t>
            </a:r>
          </a:p>
        </p:txBody>
      </p:sp>
      <p:sp>
        <p:nvSpPr>
          <p:cNvPr id="3" name="Content Placeholder 2"/>
          <p:cNvSpPr>
            <a:spLocks noGrp="1"/>
          </p:cNvSpPr>
          <p:nvPr>
            <p:ph idx="1"/>
          </p:nvPr>
        </p:nvSpPr>
        <p:spPr>
          <a:xfrm>
            <a:off x="-7505" y="1772816"/>
            <a:ext cx="9144000" cy="2088232"/>
          </a:xfrm>
        </p:spPr>
        <p:txBody>
          <a:bodyPr/>
          <a:lstStyle/>
          <a:p>
            <a:pPr marL="0" indent="0" algn="ctr">
              <a:buNone/>
            </a:pPr>
            <a:r>
              <a:rPr lang="en-US" sz="6000" dirty="0">
                <a:solidFill>
                  <a:srgbClr val="0000FF"/>
                </a:solidFill>
              </a:rPr>
              <a:t>Future Innovations</a:t>
            </a:r>
          </a:p>
          <a:p>
            <a:pPr marL="0" indent="0" algn="ctr">
              <a:buNone/>
            </a:pPr>
            <a:r>
              <a:rPr lang="en-US" sz="6000" dirty="0">
                <a:solidFill>
                  <a:srgbClr val="FF0000"/>
                </a:solidFill>
              </a:rPr>
              <a:t>Will Be Even More</a:t>
            </a:r>
          </a:p>
          <a:p>
            <a:pPr marL="0" indent="0" algn="ctr">
              <a:buNone/>
            </a:pPr>
            <a:r>
              <a:rPr lang="en-US" sz="6000" dirty="0">
                <a:solidFill>
                  <a:srgbClr val="FF0000"/>
                </a:solidFill>
              </a:rPr>
              <a:t>Bottlenecked by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9225113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572305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3919525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27251586"/>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29968333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0088662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2655265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87255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74876676"/>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00099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2595016874"/>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1213775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4" name="Picture 3">
            <a:extLst>
              <a:ext uri="{FF2B5EF4-FFF2-40B4-BE49-F238E27FC236}">
                <a16:creationId xmlns:a16="http://schemas.microsoft.com/office/drawing/2014/main" id="{5E375D91-F1B5-9C4C-A8A0-69870EB4CF30}"/>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4080877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2469810581"/>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2606640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309475242"/>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612783928"/>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776551431"/>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83473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656918408"/>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053551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532210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24436060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827310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a:xfrm>
            <a:off x="228600" y="902783"/>
            <a:ext cx="8610600" cy="5193723"/>
          </a:xfrm>
        </p:spPr>
        <p:txBody>
          <a:bodyPr/>
          <a:lstStyle/>
          <a:p>
            <a:endParaRPr lang="en-US" dirty="0"/>
          </a:p>
          <a:p>
            <a:endParaRPr lang="en-US" dirty="0"/>
          </a:p>
          <a:p>
            <a:endParaRPr lang="en-US" dirty="0"/>
          </a:p>
          <a:p>
            <a:endParaRPr lang="en-US" dirty="0"/>
          </a:p>
          <a:p>
            <a:endParaRPr lang="en-US" dirty="0"/>
          </a:p>
          <a:p>
            <a:pPr marL="0" indent="0">
              <a:buNone/>
            </a:pPr>
            <a:endParaRPr lang="en-US" sz="2400" dirty="0">
              <a:latin typeface="Tahoma"/>
              <a:cs typeface="Tahoma"/>
            </a:endParaRPr>
          </a:p>
          <a:p>
            <a:pPr marL="0" indent="0">
              <a:buNone/>
            </a:pPr>
            <a:endParaRPr lang="en-US" sz="1200" dirty="0">
              <a:latin typeface="Tahoma"/>
              <a:cs typeface="Tahoma"/>
            </a:endParaRPr>
          </a:p>
          <a:p>
            <a:r>
              <a:rPr lang="en-US" sz="2300" dirty="0">
                <a:latin typeface="Tahoma"/>
                <a:cs typeface="Tahoma"/>
              </a:rPr>
              <a:t>Many questions </a:t>
            </a:r>
            <a:r>
              <a:rPr lang="is-IS" sz="2300" dirty="0">
                <a:latin typeface="Tahoma"/>
                <a:cs typeface="Tahoma"/>
              </a:rPr>
              <a:t>… </a:t>
            </a:r>
            <a:r>
              <a:rPr lang="en-US" sz="2300" dirty="0">
                <a:cs typeface="Tahoma"/>
              </a:rPr>
              <a:t>How do we design the:</a:t>
            </a:r>
            <a:endParaRPr lang="is-IS" sz="2300" dirty="0">
              <a:latin typeface="Tahoma"/>
              <a:cs typeface="Tahoma"/>
            </a:endParaRPr>
          </a:p>
          <a:p>
            <a:pPr lvl="1"/>
            <a:r>
              <a:rPr lang="en-US" sz="2100" dirty="0">
                <a:latin typeface="Tahoma"/>
                <a:cs typeface="Tahoma"/>
              </a:rPr>
              <a:t>compute-capable memory &amp; controllers?</a:t>
            </a:r>
          </a:p>
          <a:p>
            <a:pPr lvl="1"/>
            <a:r>
              <a:rPr lang="en-US" sz="2100" dirty="0">
                <a:latin typeface="Tahoma"/>
                <a:cs typeface="Tahoma"/>
              </a:rPr>
              <a:t>processor chip and in-memory units?</a:t>
            </a:r>
          </a:p>
          <a:p>
            <a:pPr lvl="1"/>
            <a:r>
              <a:rPr lang="en-US" sz="2100" dirty="0">
                <a:latin typeface="Tahoma"/>
                <a:cs typeface="Tahoma"/>
              </a:rPr>
              <a:t>software and hardware interfaces?</a:t>
            </a:r>
          </a:p>
          <a:p>
            <a:pPr lvl="1"/>
            <a:r>
              <a:rPr lang="en-US" sz="2100" dirty="0">
                <a:latin typeface="Tahoma"/>
                <a:cs typeface="Tahoma"/>
              </a:rPr>
              <a:t>system software, compilers, languages?</a:t>
            </a:r>
          </a:p>
          <a:p>
            <a:pPr lvl="1"/>
            <a:r>
              <a:rPr lang="en-US" sz="2100" dirty="0">
                <a:latin typeface="Tahoma"/>
                <a:cs typeface="Tahoma"/>
              </a:rPr>
              <a:t>algorithms?</a:t>
            </a:r>
          </a:p>
          <a:p>
            <a:pPr lvl="1"/>
            <a:r>
              <a:rPr lang="en-US" sz="2100" dirty="0">
                <a:latin typeface="Tahoma"/>
                <a:cs typeface="Tahoma"/>
              </a:rPr>
              <a:t>theoretical foundations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460857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0"/>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4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3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8"/>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41"/>
                                        </p:tgtEl>
                                        <p:attrNameLst>
                                          <p:attrName>style.visibility</p:attrName>
                                        </p:attrNameLst>
                                      </p:cBhvr>
                                      <p:to>
                                        <p:strVal val="visible"/>
                                      </p:to>
                                    </p:set>
                                  </p:childTnLst>
                                </p:cTn>
                              </p:par>
                              <p:par>
                                <p:cTn id="64" presetID="1" presetClass="entr" presetSubtype="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737491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160834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and applications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1689466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D9B52-F2B8-8348-BBF0-9CC3383732A5}"/>
              </a:ext>
            </a:extLst>
          </p:cNvPr>
          <p:cNvSpPr>
            <a:spLocks noGrp="1"/>
          </p:cNvSpPr>
          <p:nvPr>
            <p:ph type="ctrTitle"/>
          </p:nvPr>
        </p:nvSpPr>
        <p:spPr>
          <a:xfrm>
            <a:off x="660343" y="1412776"/>
            <a:ext cx="7924800" cy="1752600"/>
          </a:xfrm>
        </p:spPr>
        <p:txBody>
          <a:bodyPr/>
          <a:lstStyle/>
          <a:p>
            <a:pPr algn="ctr"/>
            <a:r>
              <a:rPr lang="en-US" dirty="0"/>
              <a:t>We Need to Think Differently from the Past Approaches</a:t>
            </a:r>
          </a:p>
        </p:txBody>
      </p:sp>
      <p:sp>
        <p:nvSpPr>
          <p:cNvPr id="3" name="Subtitle 2">
            <a:extLst>
              <a:ext uri="{FF2B5EF4-FFF2-40B4-BE49-F238E27FC236}">
                <a16:creationId xmlns:a16="http://schemas.microsoft.com/office/drawing/2014/main" id="{C9E3E67C-D070-004D-ADD7-E5EC7486AAB3}"/>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2ADEE094-EFFB-5A43-AF3E-891771815A65}"/>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40</a:t>
            </a:fld>
            <a:endParaRPr lang="en-US" altLang="en-US">
              <a:solidFill>
                <a:srgbClr val="000000"/>
              </a:solidFill>
            </a:endParaRPr>
          </a:p>
        </p:txBody>
      </p:sp>
    </p:spTree>
    <p:extLst>
      <p:ext uri="{BB962C8B-B14F-4D97-AF65-F5344CB8AC3E}">
        <p14:creationId xmlns:p14="http://schemas.microsoft.com/office/powerpoint/2010/main" val="1407431460"/>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007428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838041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1196025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2096963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40632385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65865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21526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1717867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808567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24882364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2076699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327265472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425348445"/>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8890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204635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255503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Sounds Good, No?</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57</a:t>
            </a:fld>
            <a:endParaRPr lang="en-US" altLang="en-US">
              <a:solidFill>
                <a:srgbClr val="000000"/>
              </a:solidFill>
            </a:endParaRPr>
          </a:p>
        </p:txBody>
      </p:sp>
      <p:pic>
        <p:nvPicPr>
          <p:cNvPr id="5" name="Picture 4">
            <a:extLst>
              <a:ext uri="{FF2B5EF4-FFF2-40B4-BE49-F238E27FC236}">
                <a16:creationId xmlns:a16="http://schemas.microsoft.com/office/drawing/2014/main" id="{4E99DE65-89F3-4740-9D5C-84FCC95E10D8}"/>
              </a:ext>
            </a:extLst>
          </p:cNvPr>
          <p:cNvPicPr>
            <a:picLocks noChangeAspect="1"/>
          </p:cNvPicPr>
          <p:nvPr/>
        </p:nvPicPr>
        <p:blipFill>
          <a:blip r:embed="rId2"/>
          <a:stretch>
            <a:fillRect/>
          </a:stretch>
        </p:blipFill>
        <p:spPr>
          <a:xfrm>
            <a:off x="0" y="1236847"/>
            <a:ext cx="9144000" cy="4864359"/>
          </a:xfrm>
          <a:prstGeom prst="rect">
            <a:avLst/>
          </a:prstGeom>
        </p:spPr>
      </p:pic>
      <p:sp>
        <p:nvSpPr>
          <p:cNvPr id="6" name="Rectangle 5">
            <a:extLst>
              <a:ext uri="{FF2B5EF4-FFF2-40B4-BE49-F238E27FC236}">
                <a16:creationId xmlns:a16="http://schemas.microsoft.com/office/drawing/2014/main" id="{DABB5A7D-CF5C-3841-A33B-2A2DB03ADA96}"/>
              </a:ext>
            </a:extLst>
          </p:cNvPr>
          <p:cNvSpPr/>
          <p:nvPr/>
        </p:nvSpPr>
        <p:spPr>
          <a:xfrm>
            <a:off x="107504" y="3429000"/>
            <a:ext cx="7776864" cy="122413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6" y="5164092"/>
            <a:ext cx="8747213" cy="93711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3747781" y="998029"/>
            <a:ext cx="5094664" cy="584775"/>
          </a:xfrm>
          <a:prstGeom prst="rect">
            <a:avLst/>
          </a:prstGeom>
          <a:noFill/>
        </p:spPr>
        <p:txBody>
          <a:bodyPr wrap="none" rtlCol="0">
            <a:spAutoFit/>
          </a:bodyPr>
          <a:lstStyle/>
          <a:p>
            <a:r>
              <a:rPr lang="en-US" sz="3200" b="1" dirty="0">
                <a:solidFill>
                  <a:srgbClr val="FF0000"/>
                </a:solidFill>
              </a:rPr>
              <a:t>Review from ISCA 2016</a:t>
            </a:r>
          </a:p>
        </p:txBody>
      </p:sp>
    </p:spTree>
    <p:extLst>
      <p:ext uri="{BB962C8B-B14F-4D97-AF65-F5344CB8AC3E}">
        <p14:creationId xmlns:p14="http://schemas.microsoft.com/office/powerpoint/2010/main" val="19895503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4C88EEA-9754-C840-8E10-45C1F8FF5783}"/>
              </a:ext>
            </a:extLst>
          </p:cNvPr>
          <p:cNvPicPr>
            <a:picLocks noChangeAspect="1"/>
          </p:cNvPicPr>
          <p:nvPr/>
        </p:nvPicPr>
        <p:blipFill>
          <a:blip r:embed="rId2"/>
          <a:stretch>
            <a:fillRect/>
          </a:stretch>
        </p:blipFill>
        <p:spPr>
          <a:xfrm>
            <a:off x="95252" y="2247422"/>
            <a:ext cx="8953500" cy="3441700"/>
          </a:xfrm>
          <a:prstGeom prst="rect">
            <a:avLst/>
          </a:prstGeom>
        </p:spPr>
      </p:pic>
      <p:sp>
        <p:nvSpPr>
          <p:cNvPr id="2" name="Title 1">
            <a:extLst>
              <a:ext uri="{FF2B5EF4-FFF2-40B4-BE49-F238E27FC236}">
                <a16:creationId xmlns:a16="http://schemas.microsoft.com/office/drawing/2014/main" id="{5EB59A91-5589-ED4B-8CAC-A60A4E133C9E}"/>
              </a:ext>
            </a:extLst>
          </p:cNvPr>
          <p:cNvSpPr>
            <a:spLocks noGrp="1"/>
          </p:cNvSpPr>
          <p:nvPr>
            <p:ph type="title"/>
          </p:nvPr>
        </p:nvSpPr>
        <p:spPr/>
        <p:txBody>
          <a:bodyPr/>
          <a:lstStyle/>
          <a:p>
            <a:r>
              <a:rPr lang="en-US" dirty="0"/>
              <a:t>Another Review </a:t>
            </a:r>
          </a:p>
        </p:txBody>
      </p:sp>
      <p:sp>
        <p:nvSpPr>
          <p:cNvPr id="4" name="Slide Number Placeholder 3">
            <a:extLst>
              <a:ext uri="{FF2B5EF4-FFF2-40B4-BE49-F238E27FC236}">
                <a16:creationId xmlns:a16="http://schemas.microsoft.com/office/drawing/2014/main" id="{F6070357-440C-BD4C-B0A8-13DC815531A1}"/>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58</a:t>
            </a:fld>
            <a:endParaRPr lang="en-US" altLang="en-US">
              <a:solidFill>
                <a:srgbClr val="000000"/>
              </a:solidFill>
            </a:endParaRPr>
          </a:p>
        </p:txBody>
      </p:sp>
      <p:sp>
        <p:nvSpPr>
          <p:cNvPr id="7" name="Rectangle 6">
            <a:extLst>
              <a:ext uri="{FF2B5EF4-FFF2-40B4-BE49-F238E27FC236}">
                <a16:creationId xmlns:a16="http://schemas.microsoft.com/office/drawing/2014/main" id="{F7980CA6-792B-924D-891D-3E031F2FFD67}"/>
              </a:ext>
            </a:extLst>
          </p:cNvPr>
          <p:cNvSpPr/>
          <p:nvPr/>
        </p:nvSpPr>
        <p:spPr>
          <a:xfrm>
            <a:off x="91987" y="4521494"/>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8" name="TextBox 7">
            <a:extLst>
              <a:ext uri="{FF2B5EF4-FFF2-40B4-BE49-F238E27FC236}">
                <a16:creationId xmlns:a16="http://schemas.microsoft.com/office/drawing/2014/main" id="{E64EC82F-F1F6-7A4B-88BE-9A601CDCC2B3}"/>
              </a:ext>
            </a:extLst>
          </p:cNvPr>
          <p:cNvSpPr txBox="1"/>
          <p:nvPr/>
        </p:nvSpPr>
        <p:spPr>
          <a:xfrm>
            <a:off x="2164312" y="1061336"/>
            <a:ext cx="6865982" cy="584775"/>
          </a:xfrm>
          <a:prstGeom prst="rect">
            <a:avLst/>
          </a:prstGeom>
          <a:noFill/>
        </p:spPr>
        <p:txBody>
          <a:bodyPr wrap="none" rtlCol="0">
            <a:spAutoFit/>
          </a:bodyPr>
          <a:lstStyle/>
          <a:p>
            <a:r>
              <a:rPr lang="en-US" sz="3200" b="1" dirty="0">
                <a:solidFill>
                  <a:srgbClr val="FF0000"/>
                </a:solidFill>
              </a:rPr>
              <a:t>Another Review from ISCA 2016</a:t>
            </a:r>
          </a:p>
        </p:txBody>
      </p:sp>
    </p:spTree>
    <p:extLst>
      <p:ext uri="{BB962C8B-B14F-4D97-AF65-F5344CB8AC3E}">
        <p14:creationId xmlns:p14="http://schemas.microsoft.com/office/powerpoint/2010/main" val="25092168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17C6A-3BE4-334E-B989-02C1A262619C}"/>
              </a:ext>
            </a:extLst>
          </p:cNvPr>
          <p:cNvSpPr>
            <a:spLocks noGrp="1"/>
          </p:cNvSpPr>
          <p:nvPr>
            <p:ph type="title"/>
          </p:nvPr>
        </p:nvSpPr>
        <p:spPr/>
        <p:txBody>
          <a:bodyPr/>
          <a:lstStyle/>
          <a:p>
            <a:r>
              <a:rPr lang="en-US" dirty="0"/>
              <a:t>Yet Another Review</a:t>
            </a:r>
          </a:p>
        </p:txBody>
      </p:sp>
      <p:sp>
        <p:nvSpPr>
          <p:cNvPr id="4" name="Slide Number Placeholder 3">
            <a:extLst>
              <a:ext uri="{FF2B5EF4-FFF2-40B4-BE49-F238E27FC236}">
                <a16:creationId xmlns:a16="http://schemas.microsoft.com/office/drawing/2014/main" id="{27876EE3-DF60-8B48-85A3-D84BEB6B9E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59</a:t>
            </a:fld>
            <a:endParaRPr lang="en-US" altLang="en-US">
              <a:solidFill>
                <a:srgbClr val="000000"/>
              </a:solidFill>
            </a:endParaRPr>
          </a:p>
        </p:txBody>
      </p:sp>
      <p:pic>
        <p:nvPicPr>
          <p:cNvPr id="5" name="Picture 4">
            <a:extLst>
              <a:ext uri="{FF2B5EF4-FFF2-40B4-BE49-F238E27FC236}">
                <a16:creationId xmlns:a16="http://schemas.microsoft.com/office/drawing/2014/main" id="{DC24ABB3-1FE4-4B40-900C-069030A0811A}"/>
              </a:ext>
            </a:extLst>
          </p:cNvPr>
          <p:cNvPicPr>
            <a:picLocks noChangeAspect="1"/>
          </p:cNvPicPr>
          <p:nvPr/>
        </p:nvPicPr>
        <p:blipFill>
          <a:blip r:embed="rId2"/>
          <a:stretch>
            <a:fillRect/>
          </a:stretch>
        </p:blipFill>
        <p:spPr>
          <a:xfrm>
            <a:off x="0" y="2263033"/>
            <a:ext cx="9144000" cy="3193330"/>
          </a:xfrm>
          <a:prstGeom prst="rect">
            <a:avLst/>
          </a:prstGeom>
        </p:spPr>
      </p:pic>
      <p:sp>
        <p:nvSpPr>
          <p:cNvPr id="6" name="TextBox 5">
            <a:extLst>
              <a:ext uri="{FF2B5EF4-FFF2-40B4-BE49-F238E27FC236}">
                <a16:creationId xmlns:a16="http://schemas.microsoft.com/office/drawing/2014/main" id="{CBECF630-EAC4-0D42-82A4-C39F64C0CD71}"/>
              </a:ext>
            </a:extLst>
          </p:cNvPr>
          <p:cNvSpPr txBox="1"/>
          <p:nvPr/>
        </p:nvSpPr>
        <p:spPr>
          <a:xfrm>
            <a:off x="1459373" y="953661"/>
            <a:ext cx="7675499" cy="584775"/>
          </a:xfrm>
          <a:prstGeom prst="rect">
            <a:avLst/>
          </a:prstGeom>
          <a:noFill/>
        </p:spPr>
        <p:txBody>
          <a:bodyPr wrap="none" rtlCol="0">
            <a:spAutoFit/>
          </a:bodyPr>
          <a:lstStyle/>
          <a:p>
            <a:r>
              <a:rPr lang="en-US" sz="3200" b="1" dirty="0">
                <a:solidFill>
                  <a:srgbClr val="FF0000"/>
                </a:solidFill>
              </a:rPr>
              <a:t>Yet Another Review from ISCA 2016</a:t>
            </a:r>
          </a:p>
        </p:txBody>
      </p:sp>
      <p:sp>
        <p:nvSpPr>
          <p:cNvPr id="7" name="Rectangle 6">
            <a:extLst>
              <a:ext uri="{FF2B5EF4-FFF2-40B4-BE49-F238E27FC236}">
                <a16:creationId xmlns:a16="http://schemas.microsoft.com/office/drawing/2014/main" id="{B3B02E46-1D53-824E-A9D6-1C8DA8313F67}"/>
              </a:ext>
            </a:extLst>
          </p:cNvPr>
          <p:cNvSpPr/>
          <p:nvPr/>
        </p:nvSpPr>
        <p:spPr>
          <a:xfrm>
            <a:off x="55517" y="3068960"/>
            <a:ext cx="8956765" cy="116762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21074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We Have a Mindset Issue…</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There are </a:t>
            </a:r>
            <a:r>
              <a:rPr lang="en-US" dirty="0">
                <a:solidFill>
                  <a:srgbClr val="0000FF"/>
                </a:solidFill>
              </a:rPr>
              <a:t>many other similar examples from reviews</a:t>
            </a:r>
            <a:r>
              <a:rPr lang="en-US" dirty="0"/>
              <a:t>…</a:t>
            </a:r>
          </a:p>
          <a:p>
            <a:pPr lvl="1"/>
            <a:r>
              <a:rPr lang="en-US" dirty="0"/>
              <a:t>For many other papers…</a:t>
            </a:r>
          </a:p>
          <a:p>
            <a:endParaRPr lang="en-US" dirty="0"/>
          </a:p>
          <a:p>
            <a:r>
              <a:rPr lang="en-US" dirty="0"/>
              <a:t>And, we are not even talking about JEDEC yet…</a:t>
            </a:r>
          </a:p>
          <a:p>
            <a:pPr marL="0" indent="0">
              <a:buNone/>
            </a:pPr>
            <a:endParaRPr lang="en-US" dirty="0"/>
          </a:p>
          <a:p>
            <a:r>
              <a:rPr lang="en-US" dirty="0"/>
              <a:t>How do we fix the mindset problem?</a:t>
            </a:r>
          </a:p>
          <a:p>
            <a:pPr marL="0" indent="0">
              <a:buNone/>
            </a:pPr>
            <a:endParaRPr lang="en-US" dirty="0"/>
          </a:p>
          <a:p>
            <a:r>
              <a:rPr lang="en-US" dirty="0"/>
              <a:t>By doing more research, education, implementation in alternative processing paradigms</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60</a:t>
            </a:fld>
            <a:endParaRPr lang="en-US" altLang="en-US">
              <a:solidFill>
                <a:srgbClr val="000000"/>
              </a:solidFill>
            </a:endParaRPr>
          </a:p>
        </p:txBody>
      </p:sp>
      <p:sp>
        <p:nvSpPr>
          <p:cNvPr id="5" name="TextBox 4">
            <a:extLst>
              <a:ext uri="{FF2B5EF4-FFF2-40B4-BE49-F238E27FC236}">
                <a16:creationId xmlns:a16="http://schemas.microsoft.com/office/drawing/2014/main" id="{D08C6B44-2A64-A84F-86E8-82C554DBAF6F}"/>
              </a:ext>
            </a:extLst>
          </p:cNvPr>
          <p:cNvSpPr txBox="1"/>
          <p:nvPr/>
        </p:nvSpPr>
        <p:spPr>
          <a:xfrm>
            <a:off x="177885" y="5614184"/>
            <a:ext cx="8957901" cy="954107"/>
          </a:xfrm>
          <a:prstGeom prst="rect">
            <a:avLst/>
          </a:prstGeom>
          <a:noFill/>
        </p:spPr>
        <p:txBody>
          <a:bodyPr wrap="none" rtlCol="0">
            <a:spAutoFit/>
          </a:bodyPr>
          <a:lstStyle/>
          <a:p>
            <a:r>
              <a:rPr lang="en-US" sz="2800" b="1" dirty="0">
                <a:solidFill>
                  <a:srgbClr val="FF0000"/>
                </a:solidFill>
              </a:rPr>
              <a:t>We need to work on enabling the better future…</a:t>
            </a:r>
          </a:p>
          <a:p>
            <a:endParaRPr lang="en-US" sz="2800" b="1" dirty="0"/>
          </a:p>
        </p:txBody>
      </p:sp>
    </p:spTree>
    <p:extLst>
      <p:ext uri="{BB962C8B-B14F-4D97-AF65-F5344CB8AC3E}">
        <p14:creationId xmlns:p14="http://schemas.microsoft.com/office/powerpoint/2010/main" val="8452354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E6241-0813-464A-9D08-DE6D4EA14808}"/>
              </a:ext>
            </a:extLst>
          </p:cNvPr>
          <p:cNvSpPr>
            <a:spLocks noGrp="1"/>
          </p:cNvSpPr>
          <p:nvPr>
            <p:ph type="title"/>
          </p:nvPr>
        </p:nvSpPr>
        <p:spPr/>
        <p:txBody>
          <a:bodyPr/>
          <a:lstStyle/>
          <a:p>
            <a:r>
              <a:rPr lang="en-US" dirty="0"/>
              <a:t>Aside: A Recommended Book</a:t>
            </a:r>
          </a:p>
        </p:txBody>
      </p:sp>
      <p:sp>
        <p:nvSpPr>
          <p:cNvPr id="4" name="Slide Number Placeholder 3">
            <a:extLst>
              <a:ext uri="{FF2B5EF4-FFF2-40B4-BE49-F238E27FC236}">
                <a16:creationId xmlns:a16="http://schemas.microsoft.com/office/drawing/2014/main" id="{1EA03807-378B-8246-B5B3-59D1BB0A9F8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Content Placeholder 6">
            <a:extLst>
              <a:ext uri="{FF2B5EF4-FFF2-40B4-BE49-F238E27FC236}">
                <a16:creationId xmlns:a16="http://schemas.microsoft.com/office/drawing/2014/main" id="{7F411DE2-5B9A-554B-B7C8-C68501F10697}"/>
              </a:ext>
            </a:extLst>
          </p:cNvPr>
          <p:cNvSpPr>
            <a:spLocks noGrp="1"/>
          </p:cNvSpPr>
          <p:nvPr>
            <p:ph idx="1"/>
          </p:nvPr>
        </p:nvSpPr>
        <p:spPr/>
        <p:txBody>
          <a:bodyPr/>
          <a:lstStyle/>
          <a:p>
            <a:endParaRPr lang="en-US"/>
          </a:p>
        </p:txBody>
      </p:sp>
      <p:pic>
        <p:nvPicPr>
          <p:cNvPr id="8" name="Picture 7">
            <a:extLst>
              <a:ext uri="{FF2B5EF4-FFF2-40B4-BE49-F238E27FC236}">
                <a16:creationId xmlns:a16="http://schemas.microsoft.com/office/drawing/2014/main" id="{18B20F9B-4201-1145-AE30-0C9E18C2F4BC}"/>
              </a:ext>
            </a:extLst>
          </p:cNvPr>
          <p:cNvPicPr>
            <a:picLocks noChangeAspect="1"/>
          </p:cNvPicPr>
          <p:nvPr/>
        </p:nvPicPr>
        <p:blipFill>
          <a:blip r:embed="rId2"/>
          <a:stretch>
            <a:fillRect/>
          </a:stretch>
        </p:blipFill>
        <p:spPr>
          <a:xfrm>
            <a:off x="2133601" y="898292"/>
            <a:ext cx="4512818" cy="5877158"/>
          </a:xfrm>
          <a:prstGeom prst="rect">
            <a:avLst/>
          </a:prstGeom>
        </p:spPr>
      </p:pic>
      <p:sp>
        <p:nvSpPr>
          <p:cNvPr id="6" name="TextBox 5">
            <a:extLst>
              <a:ext uri="{FF2B5EF4-FFF2-40B4-BE49-F238E27FC236}">
                <a16:creationId xmlns:a16="http://schemas.microsoft.com/office/drawing/2014/main" id="{59D36135-B84C-794A-BE0C-29786A44B37D}"/>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Tree>
    <p:extLst>
      <p:ext uri="{BB962C8B-B14F-4D97-AF65-F5344CB8AC3E}">
        <p14:creationId xmlns:p14="http://schemas.microsoft.com/office/powerpoint/2010/main" val="2869679094"/>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397F7-A2EE-C646-8ACB-F1F4FB4BBA36}"/>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4506AC08-5CE8-C048-B846-EDDEDA7BFA7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981869" y="971814"/>
            <a:ext cx="6623050" cy="4967288"/>
          </a:xfrm>
        </p:spPr>
      </p:pic>
      <p:sp>
        <p:nvSpPr>
          <p:cNvPr id="4" name="Slide Number Placeholder 3">
            <a:extLst>
              <a:ext uri="{FF2B5EF4-FFF2-40B4-BE49-F238E27FC236}">
                <a16:creationId xmlns:a16="http://schemas.microsoft.com/office/drawing/2014/main" id="{70CBD95F-4F03-C34E-B700-7F3AD68246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22F084A6-6CFC-BF43-BDED-80F3750E0F49}"/>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656EAA7C-B2D6-8243-94EA-3FAFBC324624}"/>
              </a:ext>
            </a:extLst>
          </p:cNvPr>
          <p:cNvSpPr/>
          <p:nvPr/>
        </p:nvSpPr>
        <p:spPr>
          <a:xfrm>
            <a:off x="2169158" y="607132"/>
            <a:ext cx="3698986" cy="1093676"/>
          </a:xfrm>
          <a:prstGeom prst="rect">
            <a:avLst/>
          </a:prstGeom>
          <a:noFill/>
          <a:ln w="5715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836267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6FA0-EB74-D446-A18B-E55B58ADEB71}"/>
              </a:ext>
            </a:extLst>
          </p:cNvPr>
          <p:cNvSpPr>
            <a:spLocks noGrp="1"/>
          </p:cNvSpPr>
          <p:nvPr>
            <p:ph type="title"/>
          </p:nvPr>
        </p:nvSpPr>
        <p:spPr/>
        <p:txBody>
          <a:bodyPr/>
          <a:lstStyle/>
          <a:p>
            <a:endParaRPr lang="en-US"/>
          </a:p>
        </p:txBody>
      </p:sp>
      <p:pic>
        <p:nvPicPr>
          <p:cNvPr id="6" name="Content Placeholder 5">
            <a:extLst>
              <a:ext uri="{FF2B5EF4-FFF2-40B4-BE49-F238E27FC236}">
                <a16:creationId xmlns:a16="http://schemas.microsoft.com/office/drawing/2014/main" id="{532E1BC0-41FA-8C48-9A83-AB811188E6B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1137441" y="1102519"/>
            <a:ext cx="6483351" cy="4862512"/>
          </a:xfrm>
        </p:spPr>
      </p:pic>
      <p:sp>
        <p:nvSpPr>
          <p:cNvPr id="4" name="Slide Number Placeholder 3">
            <a:extLst>
              <a:ext uri="{FF2B5EF4-FFF2-40B4-BE49-F238E27FC236}">
                <a16:creationId xmlns:a16="http://schemas.microsoft.com/office/drawing/2014/main" id="{B28B8C0F-605A-6143-8D3E-891C257216EA}"/>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7" name="TextBox 6">
            <a:extLst>
              <a:ext uri="{FF2B5EF4-FFF2-40B4-BE49-F238E27FC236}">
                <a16:creationId xmlns:a16="http://schemas.microsoft.com/office/drawing/2014/main" id="{E2B359FE-A13A-AF4D-A750-D0FACB085790}"/>
              </a:ext>
            </a:extLst>
          </p:cNvPr>
          <p:cNvSpPr txBox="1"/>
          <p:nvPr/>
        </p:nvSpPr>
        <p:spPr>
          <a:xfrm>
            <a:off x="7034180" y="3382942"/>
            <a:ext cx="2075953" cy="954107"/>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Raj Jain, “</a:t>
            </a: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The Art of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Computer Systems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Arial" panose="020B0604020202020204" pitchFamily="34" charset="0"/>
                <a:ea typeface="ＭＳ Ｐゴシック" panose="020B0600070205080204" pitchFamily="34" charset="-128"/>
                <a:cs typeface="+mn-cs"/>
              </a:rPr>
              <a:t>Performance Analysis</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Wiley, 1991.</a:t>
            </a:r>
          </a:p>
        </p:txBody>
      </p:sp>
      <p:sp>
        <p:nvSpPr>
          <p:cNvPr id="8" name="Rectangle 7">
            <a:extLst>
              <a:ext uri="{FF2B5EF4-FFF2-40B4-BE49-F238E27FC236}">
                <a16:creationId xmlns:a16="http://schemas.microsoft.com/office/drawing/2014/main" id="{5E22B8AB-D50A-D142-8ECE-CBD2060444D2}"/>
              </a:ext>
            </a:extLst>
          </p:cNvPr>
          <p:cNvSpPr/>
          <p:nvPr/>
        </p:nvSpPr>
        <p:spPr>
          <a:xfrm>
            <a:off x="3020019" y="6206282"/>
            <a:ext cx="1912021" cy="319061"/>
          </a:xfrm>
          <a:prstGeom prst="rect">
            <a:avLst/>
          </a:prstGeom>
          <a:noFill/>
          <a:ln w="57150">
            <a:solidFill>
              <a:srgbClr val="FF0000"/>
            </a:solidFill>
          </a:ln>
          <a:scene3d>
            <a:camera prst="orthographicFront">
              <a:rot lat="0" lon="0" rev="1044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7853879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8427034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06378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1893982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208782751"/>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Tesseract: 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42302824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429532008"/>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9754777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2028020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dirty="0"/>
              <a:t>Another Example: 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03148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9506954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31563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EF3D-A6D9-4445-87A7-A612C9E4D429}"/>
              </a:ext>
            </a:extLst>
          </p:cNvPr>
          <p:cNvSpPr>
            <a:spLocks noGrp="1"/>
          </p:cNvSpPr>
          <p:nvPr>
            <p:ph type="title"/>
          </p:nvPr>
        </p:nvSpPr>
        <p:spPr/>
        <p:txBody>
          <a:bodyPr/>
          <a:lstStyle/>
          <a:p>
            <a:r>
              <a:rPr lang="en-US" dirty="0"/>
              <a:t>The Results Are Quite Promising…</a:t>
            </a:r>
          </a:p>
        </p:txBody>
      </p:sp>
      <p:sp>
        <p:nvSpPr>
          <p:cNvPr id="3" name="Content Placeholder 2">
            <a:extLst>
              <a:ext uri="{FF2B5EF4-FFF2-40B4-BE49-F238E27FC236}">
                <a16:creationId xmlns:a16="http://schemas.microsoft.com/office/drawing/2014/main" id="{ACB86461-18B8-1740-8D54-1808C5637F66}"/>
              </a:ext>
            </a:extLst>
          </p:cNvPr>
          <p:cNvSpPr>
            <a:spLocks noGrp="1"/>
          </p:cNvSpPr>
          <p:nvPr>
            <p:ph idx="1"/>
          </p:nvPr>
        </p:nvSpPr>
        <p:spPr/>
        <p:txBody>
          <a:bodyPr/>
          <a:lstStyle/>
          <a:p>
            <a:r>
              <a:rPr lang="en-US" dirty="0"/>
              <a:t>1-2 orders of magnitude… ~2X in the limited case…</a:t>
            </a:r>
          </a:p>
          <a:p>
            <a:endParaRPr lang="en-US" dirty="0"/>
          </a:p>
          <a:p>
            <a:r>
              <a:rPr lang="en-US" dirty="0"/>
              <a:t>How do we enable them in real life?</a:t>
            </a:r>
          </a:p>
          <a:p>
            <a:pPr marL="0" indent="0">
              <a:buNone/>
            </a:pPr>
            <a:endParaRPr lang="en-US" dirty="0"/>
          </a:p>
          <a:p>
            <a:r>
              <a:rPr lang="en-US" dirty="0"/>
              <a:t>By doing more research and education in alternative processing paradigms</a:t>
            </a:r>
          </a:p>
          <a:p>
            <a:endParaRPr lang="en-US" dirty="0"/>
          </a:p>
          <a:p>
            <a:r>
              <a:rPr lang="en-US" dirty="0"/>
              <a:t>By being more cognizant about the adoption issues and solving them…</a:t>
            </a:r>
          </a:p>
        </p:txBody>
      </p:sp>
      <p:sp>
        <p:nvSpPr>
          <p:cNvPr id="4" name="Slide Number Placeholder 3">
            <a:extLst>
              <a:ext uri="{FF2B5EF4-FFF2-40B4-BE49-F238E27FC236}">
                <a16:creationId xmlns:a16="http://schemas.microsoft.com/office/drawing/2014/main" id="{DA3C8794-0D30-0B4B-AAD0-36D6E789207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48549714-FA6B-3A49-9CE8-8473260D30F4}"/>
              </a:ext>
            </a:extLst>
          </p:cNvPr>
          <p:cNvSpPr txBox="1"/>
          <p:nvPr/>
        </p:nvSpPr>
        <p:spPr>
          <a:xfrm>
            <a:off x="177885" y="5614184"/>
            <a:ext cx="8957901" cy="954107"/>
          </a:xfrm>
          <a:prstGeom prst="rect">
            <a:avLst/>
          </a:prstGeom>
          <a:noFill/>
        </p:spPr>
        <p:txBody>
          <a:bodyPr wrap="none" rtlCol="0">
            <a:spAutoFit/>
          </a:bodyPr>
          <a:lstStyle/>
          <a:p>
            <a:r>
              <a:rPr lang="en-US" sz="2800" b="1" dirty="0">
                <a:solidFill>
                  <a:srgbClr val="FF0000"/>
                </a:solidFill>
              </a:rPr>
              <a:t>We need to work on enabling the better future…</a:t>
            </a:r>
          </a:p>
          <a:p>
            <a:endParaRPr lang="en-US" sz="2800" b="1" dirty="0"/>
          </a:p>
        </p:txBody>
      </p:sp>
    </p:spTree>
    <p:extLst>
      <p:ext uri="{BB962C8B-B14F-4D97-AF65-F5344CB8AC3E}">
        <p14:creationId xmlns:p14="http://schemas.microsoft.com/office/powerpoint/2010/main" val="222625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532985021"/>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224347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2177629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717894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2345630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26916328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50337360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23 June 2019</a:t>
            </a:r>
          </a:p>
          <a:p>
            <a:r>
              <a:rPr lang="en-US" sz="2200" dirty="0"/>
              <a:t>CARD Memory Debate (with ISCA)</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091539DA-A9C8-8347-AC02-F95E92A26DD7}"/>
              </a:ext>
            </a:extLst>
          </p:cNvPr>
          <p:cNvSpPr>
            <a:spLocks noGrp="1"/>
          </p:cNvSpPr>
          <p:nvPr>
            <p:ph type="ctrTitle"/>
          </p:nvPr>
        </p:nvSpPr>
        <p:spPr>
          <a:xfrm>
            <a:off x="445892" y="1630096"/>
            <a:ext cx="8382000" cy="2201416"/>
          </a:xfrm>
        </p:spPr>
        <p:txBody>
          <a:bodyPr>
            <a:noAutofit/>
          </a:bodyPr>
          <a:lstStyle/>
          <a:p>
            <a:pPr algn="ctr"/>
            <a:r>
              <a:rPr lang="en-US" sz="4200" dirty="0"/>
              <a:t>Processing Data Where It Makes Sense</a:t>
            </a:r>
            <a:br>
              <a:rPr lang="en-US" sz="4200" dirty="0"/>
            </a:br>
            <a:br>
              <a:rPr lang="en-US" sz="1200" dirty="0"/>
            </a:br>
            <a:r>
              <a:rPr lang="en-US" sz="3000" dirty="0">
                <a:solidFill>
                  <a:srgbClr val="FF0000"/>
                </a:solidFill>
              </a:rPr>
              <a:t>Enabling Practical In- or Near Memory Computation</a:t>
            </a:r>
            <a:br>
              <a:rPr lang="en-US" dirty="0"/>
            </a:br>
            <a:br>
              <a:rPr lang="en-US" dirty="0"/>
            </a:br>
            <a:endParaRPr lang="en-US" dirty="0">
              <a:solidFill>
                <a:srgbClr val="FF0000"/>
              </a:solidFill>
            </a:endParaRPr>
          </a:p>
        </p:txBody>
      </p:sp>
    </p:spTree>
    <p:extLst>
      <p:ext uri="{BB962C8B-B14F-4D97-AF65-F5344CB8AC3E}">
        <p14:creationId xmlns:p14="http://schemas.microsoft.com/office/powerpoint/2010/main" val="13022199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8475003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3" name="Rectangle 4"/>
          <p:cNvSpPr>
            <a:spLocks noGrp="1" noChangeArrowheads="1"/>
          </p:cNvSpPr>
          <p:nvPr>
            <p:ph type="ctrTitle"/>
          </p:nvPr>
        </p:nvSpPr>
        <p:spPr>
          <a:xfrm>
            <a:off x="1" y="1814587"/>
            <a:ext cx="8794750" cy="822325"/>
          </a:xfrm>
        </p:spPr>
        <p:txBody>
          <a:bodyPr/>
          <a:lstStyle/>
          <a:p>
            <a:pPr algn="ctr" eaLnBrk="1" hangingPunct="1"/>
            <a:r>
              <a:rPr lang="en-US" dirty="0">
                <a:latin typeface="Garamond" charset="0"/>
              </a:rPr>
              <a:t>Some PIM Adoption Issues</a:t>
            </a:r>
          </a:p>
        </p:txBody>
      </p:sp>
      <p:sp>
        <p:nvSpPr>
          <p:cNvPr id="11571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928611148"/>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59303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42221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4046988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122008537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22619661"/>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21875864"/>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558644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66357781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8637091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41942982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7862276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Traditional</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marL="0" marR="0" lvl="0" indent="0" algn="ctr" defTabSz="914400" rtl="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333399"/>
              </a:solidFill>
              <a:effectLst/>
              <a:uLnTx/>
              <a:uFillTx/>
              <a:latin typeface="Tahoma"/>
              <a:ea typeface="+mn-ea"/>
              <a:cs typeface="+mn-cs"/>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Tahoma"/>
              <a:ea typeface="+mn-ea"/>
              <a:cs typeface="+mn-cs"/>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No coherence</a:t>
            </a:r>
          </a:p>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FF"/>
                </a:solidFill>
                <a:effectLst/>
                <a:uLnTx/>
                <a:uFillTx/>
                <a:latin typeface="Arial" charset="0"/>
                <a:ea typeface="MS PGothic" charset="0"/>
              </a:rPr>
              <a:t>overhead</a:t>
            </a:r>
          </a:p>
        </p:txBody>
      </p:sp>
    </p:spTree>
    <p:extLst>
      <p:ext uri="{BB962C8B-B14F-4D97-AF65-F5344CB8AC3E}">
        <p14:creationId xmlns:p14="http://schemas.microsoft.com/office/powerpoint/2010/main" val="3390802107"/>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33885371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a:stretch>
            <a:fillRect/>
          </a:stretch>
        </p:blipFill>
        <p:spPr>
          <a:xfrm>
            <a:off x="4401" y="3858574"/>
            <a:ext cx="9144000" cy="2405311"/>
          </a:xfrm>
          <a:prstGeom prst="rect">
            <a:avLst/>
          </a:prstGeom>
        </p:spPr>
      </p:pic>
    </p:spTree>
    <p:extLst>
      <p:ext uri="{BB962C8B-B14F-4D97-AF65-F5344CB8AC3E}">
        <p14:creationId xmlns:p14="http://schemas.microsoft.com/office/powerpoint/2010/main" val="7723997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28256446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2756701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1136417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212042214"/>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3337294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3080980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082166659"/>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863040"/>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892289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368882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50199308"/>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09132223"/>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644958646"/>
      </p:ext>
    </p:extLst>
  </p:cSld>
  <p:clrMapOvr>
    <a:masterClrMapping/>
  </p:clrMapOvr>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36697768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562318241"/>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0633154"/>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81417269"/>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3448593"/>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1255847204"/>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23480285"/>
      </p:ext>
    </p:extLst>
  </p:cSld>
  <p:clrMapOvr>
    <a:masterClrMapping/>
  </p:clrMapOvr>
  <p:transition/>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9.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0.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210076</TotalTime>
  <Words>4943</Words>
  <Application>Microsoft Macintosh PowerPoint</Application>
  <PresentationFormat>On-screen Show (4:3)</PresentationFormat>
  <Paragraphs>1060</Paragraphs>
  <Slides>119</Slides>
  <Notes>14</Notes>
  <HiddenSlides>0</HiddenSlides>
  <MMClips>0</MMClips>
  <ScaleCrop>false</ScaleCrop>
  <HeadingPairs>
    <vt:vector size="8" baseType="variant">
      <vt:variant>
        <vt:lpstr>Fonts Used</vt:lpstr>
      </vt:variant>
      <vt:variant>
        <vt:i4>22</vt:i4>
      </vt:variant>
      <vt:variant>
        <vt:lpstr>Theme</vt:lpstr>
      </vt:variant>
      <vt:variant>
        <vt:i4>51</vt:i4>
      </vt:variant>
      <vt:variant>
        <vt:lpstr>Embedded OLE Servers</vt:lpstr>
      </vt:variant>
      <vt:variant>
        <vt:i4>1</vt:i4>
      </vt:variant>
      <vt:variant>
        <vt:lpstr>Slide Titles</vt:lpstr>
      </vt:variant>
      <vt:variant>
        <vt:i4>119</vt:i4>
      </vt:variant>
    </vt:vector>
  </HeadingPairs>
  <TitlesOfParts>
    <vt:vector size="193" baseType="lpstr">
      <vt:lpstr>MS PGothic</vt:lpstr>
      <vt:lpstr>MS PGothic</vt:lpstr>
      <vt:lpstr>ヒラギノ角ゴ ProN W3</vt:lpstr>
      <vt:lpstr>ヒラギノ角ゴ ProN W6</vt:lpstr>
      <vt:lpstr>Adobe Garamond Pro</vt:lpstr>
      <vt:lpstr>Arial</vt:lpstr>
      <vt:lpstr>Calibri</vt:lpstr>
      <vt:lpstr>Cambria Math</vt:lpstr>
      <vt:lpstr>Corbel</vt:lpstr>
      <vt:lpstr>europa</vt:lpstr>
      <vt:lpstr>Futura Medium</vt:lpstr>
      <vt:lpstr>Garamond</vt:lpstr>
      <vt:lpstr>Gill Sans</vt:lpstr>
      <vt:lpstr>Gill Sans MT</vt:lpstr>
      <vt:lpstr>Lucida Grande</vt:lpstr>
      <vt:lpstr>Myriad Pro Bold Cond</vt:lpstr>
      <vt:lpstr>Myriad Pro Cond</vt:lpstr>
      <vt:lpstr>나눔고딕</vt:lpstr>
      <vt:lpstr>Tahoma</vt:lpstr>
      <vt:lpstr>Times New Roman</vt:lpstr>
      <vt:lpstr>Verdana</vt:lpstr>
      <vt:lpstr>Wingdings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156_Edge</vt:lpstr>
      <vt:lpstr>159_Edge</vt:lpstr>
      <vt:lpstr>safari</vt:lpstr>
      <vt:lpstr>7_sesha-theme</vt:lpstr>
      <vt:lpstr>153_Edge</vt:lpstr>
      <vt:lpstr>5_Edge</vt:lpstr>
      <vt:lpstr>7_Edge</vt:lpstr>
      <vt:lpstr>3_sesha-theme</vt:lpstr>
      <vt:lpstr>18_Edge</vt:lpstr>
      <vt:lpstr>19_Edge</vt:lpstr>
      <vt:lpstr>11_Edge</vt:lpstr>
      <vt:lpstr>14_Edge</vt:lpstr>
      <vt:lpstr>43_Edge</vt:lpstr>
      <vt:lpstr>27_Office Theme</vt:lpstr>
      <vt:lpstr>12_Edge</vt:lpstr>
      <vt:lpstr>171_Edge</vt:lpstr>
      <vt:lpstr>Visio</vt:lpstr>
      <vt:lpstr>Processing Data Where It Makes Sense  Enabling Practical In- or Near Memory Computation  </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PowerPoint Presentation</vt:lpstr>
      <vt:lpstr>Prediction</vt:lpstr>
      <vt:lpstr>Axiom</vt:lpstr>
      <vt:lpstr>Architectures for Intelligent Machines</vt:lpstr>
      <vt:lpstr>Processing Data           Where It Makes Sense</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Why In-Memory Computation Today?</vt:lpstr>
      <vt:lpstr>Why In-Memory Computation Today?</vt:lpstr>
      <vt:lpstr>We Need to Think Differently from the Past Approaches</vt:lpstr>
      <vt:lpstr>Processing in Memory:   Two Approaches</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Ambit</vt:lpstr>
      <vt:lpstr>Sounds Good, No?</vt:lpstr>
      <vt:lpstr>Another Review </vt:lpstr>
      <vt:lpstr>Yet Another Review</vt:lpstr>
      <vt:lpstr>We Have a Mindset Issue…</vt:lpstr>
      <vt:lpstr>Aside: A Recommended Book</vt:lpstr>
      <vt:lpstr>PowerPoint Presentation</vt:lpstr>
      <vt:lpstr>PowerPoint Presentation</vt:lpstr>
      <vt:lpstr>Processing in Memory:   Two Approaches</vt:lpstr>
      <vt:lpstr>Graph Processing</vt:lpstr>
      <vt:lpstr>Key Bottlenecks in Graph Processing</vt:lpstr>
      <vt:lpstr>Tesseract System for Graph Processing</vt:lpstr>
      <vt:lpstr>Tesseract: Evaluated Systems</vt:lpstr>
      <vt:lpstr>Tesseract Graph Processing Performance</vt:lpstr>
      <vt:lpstr>Tesseract Graph Processing System Energy</vt:lpstr>
      <vt:lpstr>More on Tesseract</vt:lpstr>
      <vt:lpstr>Another Example: PIM on Mobile Devices</vt:lpstr>
      <vt:lpstr>Four Important Workloads</vt:lpstr>
      <vt:lpstr>Simple PIM on Mobile Workloads</vt:lpstr>
      <vt:lpstr>The Results Are Quite Promising…</vt:lpstr>
      <vt:lpstr>Eliminating the Adoption Barriers</vt:lpstr>
      <vt:lpstr>Barriers to Adoption of PIM</vt:lpstr>
      <vt:lpstr>We Need to Revisit the Entire Stack</vt:lpstr>
      <vt:lpstr>PIM Review and Open Problems</vt:lpstr>
      <vt:lpstr>Concluding Remarks</vt:lpstr>
      <vt:lpstr>PowerPoint Presentation</vt:lpstr>
      <vt:lpstr>Challenge and Opportunity for Future</vt:lpstr>
      <vt:lpstr>Processing Data Where It Makes Sense  Enabling Practical In- or Near Memory Computation  </vt:lpstr>
      <vt:lpstr>Backup Slides</vt:lpstr>
      <vt:lpstr>Some PIM Adoption Issues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Key Challenge 1: Code Mapping</vt:lpstr>
      <vt:lpstr>Key Challenge 2: Data Mapping</vt:lpstr>
      <vt:lpstr>How to Do the Code and Data Mapping?</vt:lpstr>
      <vt:lpstr>How to Schedule Code?</vt:lpstr>
      <vt:lpstr>Challenge: Coherence for Hybrid CPU-PIM Apps</vt:lpstr>
      <vt:lpstr>How to Maintain Coherence? (I)</vt:lpstr>
      <vt:lpstr>How to Maintain Coherence? (II)</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Reference Overview Paper VI</vt:lpstr>
      <vt:lpstr>Related Videos and Course Materials (I)</vt:lpstr>
      <vt:lpstr>Related Videos and Course Materials (II)</vt:lpstr>
      <vt:lpstr>Some Open Source Tools (I)</vt:lpstr>
      <vt:lpstr>Some Open Source Tools (II)</vt:lpstr>
      <vt:lpstr>More Open Source Tools (III)</vt:lpstr>
      <vt:lpstr>Referenced Papers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2863</cp:revision>
  <cp:lastPrinted>2017-12-05T03:30:35Z</cp:lastPrinted>
  <dcterms:created xsi:type="dcterms:W3CDTF">2010-10-08T20:41:54Z</dcterms:created>
  <dcterms:modified xsi:type="dcterms:W3CDTF">2019-06-24T16:05:44Z</dcterms:modified>
</cp:coreProperties>
</file>