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wmf" ContentType="image/x-wmf"/>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tiff" ContentType="image/tiff"/>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theme/theme25.xml" ContentType="application/vnd.openxmlformats-officedocument.theme+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theme/theme26.xml" ContentType="application/vnd.openxmlformats-officedocument.theme+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theme/theme27.xml" ContentType="application/vnd.openxmlformats-officedocument.theme+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theme/theme28.xml" ContentType="application/vnd.openxmlformats-officedocument.theme+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theme/theme30.xml" ContentType="application/vnd.openxmlformats-officedocument.theme+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theme/theme31.xml" ContentType="application/vnd.openxmlformats-officedocument.theme+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theme/theme32.xml" ContentType="application/vnd.openxmlformats-officedocument.theme+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theme/theme33.xml" ContentType="application/vnd.openxmlformats-officedocument.theme+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theme/theme34.xml" ContentType="application/vnd.openxmlformats-officedocument.theme+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theme/theme35.xml" ContentType="application/vnd.openxmlformats-officedocument.theme+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theme/theme36.xml" ContentType="application/vnd.openxmlformats-officedocument.theme+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theme/theme37.xml" ContentType="application/vnd.openxmlformats-officedocument.theme+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theme/theme38.xml" ContentType="application/vnd.openxmlformats-officedocument.theme+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theme/theme39.xml" ContentType="application/vnd.openxmlformats-officedocument.theme+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theme/theme40.xml" ContentType="application/vnd.openxmlformats-officedocument.theme+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theme/theme41.xml" ContentType="application/vnd.openxmlformats-officedocument.theme+xml"/>
  <Override PartName="/ppt/theme/theme42.xml" ContentType="application/vnd.openxmlformats-officedocument.theme+xml"/>
  <Override PartName="/ppt/theme/theme4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65.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chart6.xml" ContentType="application/vnd.openxmlformats-officedocument.drawingml.chart+xml"/>
  <Override PartName="/ppt/theme/themeOverride1.xml" ContentType="application/vnd.openxmlformats-officedocument.themeOverride+xml"/>
  <Override PartName="/ppt/charts/chart7.xml" ContentType="application/vnd.openxmlformats-officedocument.drawingml.chart+xml"/>
  <Override PartName="/ppt/theme/themeOverride2.xml" ContentType="application/vnd.openxmlformats-officedocument.themeOverride+xml"/>
  <Override PartName="/ppt/charts/chart8.xml" ContentType="application/vnd.openxmlformats-officedocument.drawingml.chart+xml"/>
  <Override PartName="/ppt/theme/themeOverride3.xml" ContentType="application/vnd.openxmlformats-officedocument.themeOverride+xml"/>
  <Override PartName="/ppt/charts/chart9.xml" ContentType="application/vnd.openxmlformats-officedocument.drawingml.chart+xml"/>
  <Override PartName="/ppt/theme/themeOverride4.xml" ContentType="application/vnd.openxmlformats-officedocument.themeOverride+xml"/>
  <Override PartName="/ppt/charts/chart10.xml" ContentType="application/vnd.openxmlformats-officedocument.drawingml.chart+xml"/>
  <Override PartName="/ppt/theme/themeOverride5.xml" ContentType="application/vnd.openxmlformats-officedocument.themeOverr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65" r:id="rId23"/>
    <p:sldMasterId id="2147485714" r:id="rId24"/>
    <p:sldMasterId id="2147486472" r:id="rId25"/>
    <p:sldMasterId id="2147486594" r:id="rId26"/>
    <p:sldMasterId id="2147486871" r:id="rId27"/>
    <p:sldMasterId id="2147487120" r:id="rId28"/>
    <p:sldMasterId id="2147487144" r:id="rId29"/>
    <p:sldMasterId id="2147487194" r:id="rId30"/>
    <p:sldMasterId id="2147487206" r:id="rId31"/>
    <p:sldMasterId id="2147487258" r:id="rId32"/>
    <p:sldMasterId id="2147487574" r:id="rId33"/>
    <p:sldMasterId id="2147487623" r:id="rId34"/>
    <p:sldMasterId id="2147488076" r:id="rId35"/>
    <p:sldMasterId id="2147488139" r:id="rId36"/>
    <p:sldMasterId id="2147488151" r:id="rId37"/>
    <p:sldMasterId id="2147488163" r:id="rId38"/>
    <p:sldMasterId id="2147488175" r:id="rId39"/>
    <p:sldMasterId id="2147488187" r:id="rId40"/>
    <p:sldMasterId id="2147488200" r:id="rId41"/>
  </p:sldMasterIdLst>
  <p:notesMasterIdLst>
    <p:notesMasterId r:id="rId178"/>
  </p:notesMasterIdLst>
  <p:handoutMasterIdLst>
    <p:handoutMasterId r:id="rId179"/>
  </p:handoutMasterIdLst>
  <p:sldIdLst>
    <p:sldId id="4681" r:id="rId42"/>
    <p:sldId id="4434" r:id="rId43"/>
    <p:sldId id="4433" r:id="rId44"/>
    <p:sldId id="4441" r:id="rId45"/>
    <p:sldId id="4442" r:id="rId46"/>
    <p:sldId id="4438" r:id="rId47"/>
    <p:sldId id="4443" r:id="rId48"/>
    <p:sldId id="4439" r:id="rId49"/>
    <p:sldId id="4444" r:id="rId50"/>
    <p:sldId id="4456" r:id="rId51"/>
    <p:sldId id="4457" r:id="rId52"/>
    <p:sldId id="4445" r:id="rId53"/>
    <p:sldId id="4658" r:id="rId54"/>
    <p:sldId id="4654" r:id="rId55"/>
    <p:sldId id="4436" r:id="rId56"/>
    <p:sldId id="4675" r:id="rId57"/>
    <p:sldId id="4676" r:id="rId58"/>
    <p:sldId id="4677" r:id="rId59"/>
    <p:sldId id="4437" r:id="rId60"/>
    <p:sldId id="4449" r:id="rId61"/>
    <p:sldId id="4610" r:id="rId62"/>
    <p:sldId id="4478" r:id="rId63"/>
    <p:sldId id="4479" r:id="rId64"/>
    <p:sldId id="4572" r:id="rId65"/>
    <p:sldId id="4664" r:id="rId66"/>
    <p:sldId id="4507" r:id="rId67"/>
    <p:sldId id="4573" r:id="rId68"/>
    <p:sldId id="4510" r:id="rId69"/>
    <p:sldId id="4481" r:id="rId70"/>
    <p:sldId id="4511" r:id="rId71"/>
    <p:sldId id="4483" r:id="rId72"/>
    <p:sldId id="4484" r:id="rId73"/>
    <p:sldId id="4486" r:id="rId74"/>
    <p:sldId id="4691" r:id="rId75"/>
    <p:sldId id="4508" r:id="rId76"/>
    <p:sldId id="4487" r:id="rId77"/>
    <p:sldId id="4489" r:id="rId78"/>
    <p:sldId id="4491" r:id="rId79"/>
    <p:sldId id="4492" r:id="rId80"/>
    <p:sldId id="4493" r:id="rId81"/>
    <p:sldId id="4494" r:id="rId82"/>
    <p:sldId id="4495" r:id="rId83"/>
    <p:sldId id="4496" r:id="rId84"/>
    <p:sldId id="4498" r:id="rId85"/>
    <p:sldId id="4499" r:id="rId86"/>
    <p:sldId id="4500" r:id="rId87"/>
    <p:sldId id="4503" r:id="rId88"/>
    <p:sldId id="4512" r:id="rId89"/>
    <p:sldId id="4513" r:id="rId90"/>
    <p:sldId id="4514" r:id="rId91"/>
    <p:sldId id="4577" r:id="rId92"/>
    <p:sldId id="4665" r:id="rId93"/>
    <p:sldId id="4666" r:id="rId94"/>
    <p:sldId id="4667" r:id="rId95"/>
    <p:sldId id="4669" r:id="rId96"/>
    <p:sldId id="4670" r:id="rId97"/>
    <p:sldId id="4578" r:id="rId98"/>
    <p:sldId id="4509" r:id="rId99"/>
    <p:sldId id="4606" r:id="rId100"/>
    <p:sldId id="4575" r:id="rId101"/>
    <p:sldId id="4576" r:id="rId102"/>
    <p:sldId id="4524" r:id="rId103"/>
    <p:sldId id="4611" r:id="rId104"/>
    <p:sldId id="4612" r:id="rId105"/>
    <p:sldId id="4649" r:id="rId106"/>
    <p:sldId id="4614" r:id="rId107"/>
    <p:sldId id="4651" r:id="rId108"/>
    <p:sldId id="4618" r:id="rId109"/>
    <p:sldId id="4534" r:id="rId110"/>
    <p:sldId id="4659" r:id="rId111"/>
    <p:sldId id="4692" r:id="rId112"/>
    <p:sldId id="4533" r:id="rId113"/>
    <p:sldId id="4607" r:id="rId114"/>
    <p:sldId id="4535" r:id="rId115"/>
    <p:sldId id="4650" r:id="rId116"/>
    <p:sldId id="4536" r:id="rId117"/>
    <p:sldId id="4537" r:id="rId118"/>
    <p:sldId id="4538" r:id="rId119"/>
    <p:sldId id="4539" r:id="rId120"/>
    <p:sldId id="4540" r:id="rId121"/>
    <p:sldId id="4541" r:id="rId122"/>
    <p:sldId id="4542" r:id="rId123"/>
    <p:sldId id="4543" r:id="rId124"/>
    <p:sldId id="4544" r:id="rId125"/>
    <p:sldId id="4545" r:id="rId126"/>
    <p:sldId id="4273" r:id="rId127"/>
    <p:sldId id="3763" r:id="rId128"/>
    <p:sldId id="4546" r:id="rId129"/>
    <p:sldId id="4547" r:id="rId130"/>
    <p:sldId id="4548" r:id="rId131"/>
    <p:sldId id="4549" r:id="rId132"/>
    <p:sldId id="4550" r:id="rId133"/>
    <p:sldId id="4551" r:id="rId134"/>
    <p:sldId id="4552" r:id="rId135"/>
    <p:sldId id="4553" r:id="rId136"/>
    <p:sldId id="4619" r:id="rId137"/>
    <p:sldId id="4420" r:id="rId138"/>
    <p:sldId id="3765" r:id="rId139"/>
    <p:sldId id="3766" r:id="rId140"/>
    <p:sldId id="3767" r:id="rId141"/>
    <p:sldId id="3878" r:id="rId142"/>
    <p:sldId id="3879" r:id="rId143"/>
    <p:sldId id="3880" r:id="rId144"/>
    <p:sldId id="3881" r:id="rId145"/>
    <p:sldId id="3768" r:id="rId146"/>
    <p:sldId id="3769" r:id="rId147"/>
    <p:sldId id="3770" r:id="rId148"/>
    <p:sldId id="3771" r:id="rId149"/>
    <p:sldId id="3882" r:id="rId150"/>
    <p:sldId id="3772" r:id="rId151"/>
    <p:sldId id="3773" r:id="rId152"/>
    <p:sldId id="4554" r:id="rId153"/>
    <p:sldId id="4660" r:id="rId154"/>
    <p:sldId id="4639" r:id="rId155"/>
    <p:sldId id="4656" r:id="rId156"/>
    <p:sldId id="4640" r:id="rId157"/>
    <p:sldId id="4641" r:id="rId158"/>
    <p:sldId id="4642" r:id="rId159"/>
    <p:sldId id="4661" r:id="rId160"/>
    <p:sldId id="4684" r:id="rId161"/>
    <p:sldId id="4683" r:id="rId162"/>
    <p:sldId id="4685" r:id="rId163"/>
    <p:sldId id="4643" r:id="rId164"/>
    <p:sldId id="4574" r:id="rId165"/>
    <p:sldId id="4609" r:id="rId166"/>
    <p:sldId id="4644" r:id="rId167"/>
    <p:sldId id="4682" r:id="rId168"/>
    <p:sldId id="4653" r:id="rId169"/>
    <p:sldId id="4636" r:id="rId170"/>
    <p:sldId id="4671" r:id="rId171"/>
    <p:sldId id="4672" r:id="rId172"/>
    <p:sldId id="4673" r:id="rId173"/>
    <p:sldId id="4674" r:id="rId174"/>
    <p:sldId id="4680" r:id="rId175"/>
    <p:sldId id="4678" r:id="rId176"/>
    <p:sldId id="4679" r:id="rId177"/>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1A5712"/>
    <a:srgbClr val="0000FF"/>
    <a:srgbClr val="0432FF"/>
    <a:srgbClr val="FF00C4"/>
    <a:srgbClr val="948A54"/>
    <a:srgbClr val="2A55D6"/>
    <a:srgbClr val="8C0000"/>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255" autoAdjust="0"/>
    <p:restoredTop sz="93199" autoAdjust="0"/>
  </p:normalViewPr>
  <p:slideViewPr>
    <p:cSldViewPr>
      <p:cViewPr varScale="1">
        <p:scale>
          <a:sx n="93" d="100"/>
          <a:sy n="93" d="100"/>
        </p:scale>
        <p:origin x="1016" y="20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76.xml"/><Relationship Id="rId21" Type="http://schemas.openxmlformats.org/officeDocument/2006/relationships/slideMaster" Target="slideMasters/slideMaster21.xml"/><Relationship Id="rId42" Type="http://schemas.openxmlformats.org/officeDocument/2006/relationships/slide" Target="slides/slide1.xml"/><Relationship Id="rId63" Type="http://schemas.openxmlformats.org/officeDocument/2006/relationships/slide" Target="slides/slide22.xml"/><Relationship Id="rId84" Type="http://schemas.openxmlformats.org/officeDocument/2006/relationships/slide" Target="slides/slide43.xml"/><Relationship Id="rId138" Type="http://schemas.openxmlformats.org/officeDocument/2006/relationships/slide" Target="slides/slide97.xml"/><Relationship Id="rId159" Type="http://schemas.openxmlformats.org/officeDocument/2006/relationships/slide" Target="slides/slide118.xml"/><Relationship Id="rId170" Type="http://schemas.openxmlformats.org/officeDocument/2006/relationships/slide" Target="slides/slide129.xml"/><Relationship Id="rId107" Type="http://schemas.openxmlformats.org/officeDocument/2006/relationships/slide" Target="slides/slide66.xml"/><Relationship Id="rId11" Type="http://schemas.openxmlformats.org/officeDocument/2006/relationships/slideMaster" Target="slideMasters/slideMaster11.xml"/><Relationship Id="rId32" Type="http://schemas.openxmlformats.org/officeDocument/2006/relationships/slideMaster" Target="slideMasters/slideMaster32.xml"/><Relationship Id="rId53" Type="http://schemas.openxmlformats.org/officeDocument/2006/relationships/slide" Target="slides/slide12.xml"/><Relationship Id="rId74" Type="http://schemas.openxmlformats.org/officeDocument/2006/relationships/slide" Target="slides/slide33.xml"/><Relationship Id="rId128" Type="http://schemas.openxmlformats.org/officeDocument/2006/relationships/slide" Target="slides/slide87.xml"/><Relationship Id="rId149" Type="http://schemas.openxmlformats.org/officeDocument/2006/relationships/slide" Target="slides/slide108.xml"/><Relationship Id="rId5" Type="http://schemas.openxmlformats.org/officeDocument/2006/relationships/slideMaster" Target="slideMasters/slideMaster5.xml"/><Relationship Id="rId95" Type="http://schemas.openxmlformats.org/officeDocument/2006/relationships/slide" Target="slides/slide54.xml"/><Relationship Id="rId160" Type="http://schemas.openxmlformats.org/officeDocument/2006/relationships/slide" Target="slides/slide119.xml"/><Relationship Id="rId181" Type="http://schemas.openxmlformats.org/officeDocument/2006/relationships/viewProps" Target="viewProps.xml"/><Relationship Id="rId22" Type="http://schemas.openxmlformats.org/officeDocument/2006/relationships/slideMaster" Target="slideMasters/slideMaster22.xml"/><Relationship Id="rId43" Type="http://schemas.openxmlformats.org/officeDocument/2006/relationships/slide" Target="slides/slide2.xml"/><Relationship Id="rId64" Type="http://schemas.openxmlformats.org/officeDocument/2006/relationships/slide" Target="slides/slide23.xml"/><Relationship Id="rId118" Type="http://schemas.openxmlformats.org/officeDocument/2006/relationships/slide" Target="slides/slide77.xml"/><Relationship Id="rId139" Type="http://schemas.openxmlformats.org/officeDocument/2006/relationships/slide" Target="slides/slide98.xml"/><Relationship Id="rId85" Type="http://schemas.openxmlformats.org/officeDocument/2006/relationships/slide" Target="slides/slide44.xml"/><Relationship Id="rId150" Type="http://schemas.openxmlformats.org/officeDocument/2006/relationships/slide" Target="slides/slide109.xml"/><Relationship Id="rId171" Type="http://schemas.openxmlformats.org/officeDocument/2006/relationships/slide" Target="slides/slide130.xml"/><Relationship Id="rId12" Type="http://schemas.openxmlformats.org/officeDocument/2006/relationships/slideMaster" Target="slideMasters/slideMaster12.xml"/><Relationship Id="rId33" Type="http://schemas.openxmlformats.org/officeDocument/2006/relationships/slideMaster" Target="slideMasters/slideMaster33.xml"/><Relationship Id="rId108" Type="http://schemas.openxmlformats.org/officeDocument/2006/relationships/slide" Target="slides/slide67.xml"/><Relationship Id="rId129" Type="http://schemas.openxmlformats.org/officeDocument/2006/relationships/slide" Target="slides/slide88.xml"/><Relationship Id="rId54" Type="http://schemas.openxmlformats.org/officeDocument/2006/relationships/slide" Target="slides/slide13.xml"/><Relationship Id="rId75" Type="http://schemas.openxmlformats.org/officeDocument/2006/relationships/slide" Target="slides/slide34.xml"/><Relationship Id="rId96" Type="http://schemas.openxmlformats.org/officeDocument/2006/relationships/slide" Target="slides/slide55.xml"/><Relationship Id="rId140" Type="http://schemas.openxmlformats.org/officeDocument/2006/relationships/slide" Target="slides/slide99.xml"/><Relationship Id="rId161" Type="http://schemas.openxmlformats.org/officeDocument/2006/relationships/slide" Target="slides/slide120.xml"/><Relationship Id="rId182" Type="http://schemas.openxmlformats.org/officeDocument/2006/relationships/theme" Target="theme/theme1.xml"/><Relationship Id="rId6" Type="http://schemas.openxmlformats.org/officeDocument/2006/relationships/slideMaster" Target="slideMasters/slideMaster6.xml"/><Relationship Id="rId23" Type="http://schemas.openxmlformats.org/officeDocument/2006/relationships/slideMaster" Target="slideMasters/slideMaster23.xml"/><Relationship Id="rId119" Type="http://schemas.openxmlformats.org/officeDocument/2006/relationships/slide" Target="slides/slide78.xml"/><Relationship Id="rId44" Type="http://schemas.openxmlformats.org/officeDocument/2006/relationships/slide" Target="slides/slide3.xml"/><Relationship Id="rId60" Type="http://schemas.openxmlformats.org/officeDocument/2006/relationships/slide" Target="slides/slide19.xml"/><Relationship Id="rId65" Type="http://schemas.openxmlformats.org/officeDocument/2006/relationships/slide" Target="slides/slide24.xml"/><Relationship Id="rId81" Type="http://schemas.openxmlformats.org/officeDocument/2006/relationships/slide" Target="slides/slide40.xml"/><Relationship Id="rId86" Type="http://schemas.openxmlformats.org/officeDocument/2006/relationships/slide" Target="slides/slide45.xml"/><Relationship Id="rId130" Type="http://schemas.openxmlformats.org/officeDocument/2006/relationships/slide" Target="slides/slide89.xml"/><Relationship Id="rId135" Type="http://schemas.openxmlformats.org/officeDocument/2006/relationships/slide" Target="slides/slide94.xml"/><Relationship Id="rId151" Type="http://schemas.openxmlformats.org/officeDocument/2006/relationships/slide" Target="slides/slide110.xml"/><Relationship Id="rId156" Type="http://schemas.openxmlformats.org/officeDocument/2006/relationships/slide" Target="slides/slide115.xml"/><Relationship Id="rId177" Type="http://schemas.openxmlformats.org/officeDocument/2006/relationships/slide" Target="slides/slide136.xml"/><Relationship Id="rId172" Type="http://schemas.openxmlformats.org/officeDocument/2006/relationships/slide" Target="slides/slide131.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109" Type="http://schemas.openxmlformats.org/officeDocument/2006/relationships/slide" Target="slides/slide68.xml"/><Relationship Id="rId34" Type="http://schemas.openxmlformats.org/officeDocument/2006/relationships/slideMaster" Target="slideMasters/slideMaster34.xml"/><Relationship Id="rId50" Type="http://schemas.openxmlformats.org/officeDocument/2006/relationships/slide" Target="slides/slide9.xml"/><Relationship Id="rId55" Type="http://schemas.openxmlformats.org/officeDocument/2006/relationships/slide" Target="slides/slide14.xml"/><Relationship Id="rId76" Type="http://schemas.openxmlformats.org/officeDocument/2006/relationships/slide" Target="slides/slide35.xml"/><Relationship Id="rId97" Type="http://schemas.openxmlformats.org/officeDocument/2006/relationships/slide" Target="slides/slide56.xml"/><Relationship Id="rId104" Type="http://schemas.openxmlformats.org/officeDocument/2006/relationships/slide" Target="slides/slide63.xml"/><Relationship Id="rId120" Type="http://schemas.openxmlformats.org/officeDocument/2006/relationships/slide" Target="slides/slide79.xml"/><Relationship Id="rId125" Type="http://schemas.openxmlformats.org/officeDocument/2006/relationships/slide" Target="slides/slide84.xml"/><Relationship Id="rId141" Type="http://schemas.openxmlformats.org/officeDocument/2006/relationships/slide" Target="slides/slide100.xml"/><Relationship Id="rId146" Type="http://schemas.openxmlformats.org/officeDocument/2006/relationships/slide" Target="slides/slide105.xml"/><Relationship Id="rId167" Type="http://schemas.openxmlformats.org/officeDocument/2006/relationships/slide" Target="slides/slide126.xml"/><Relationship Id="rId7" Type="http://schemas.openxmlformats.org/officeDocument/2006/relationships/slideMaster" Target="slideMasters/slideMaster7.xml"/><Relationship Id="rId71" Type="http://schemas.openxmlformats.org/officeDocument/2006/relationships/slide" Target="slides/slide30.xml"/><Relationship Id="rId92" Type="http://schemas.openxmlformats.org/officeDocument/2006/relationships/slide" Target="slides/slide51.xml"/><Relationship Id="rId162" Type="http://schemas.openxmlformats.org/officeDocument/2006/relationships/slide" Target="slides/slide121.xml"/><Relationship Id="rId183" Type="http://schemas.openxmlformats.org/officeDocument/2006/relationships/tableStyles" Target="tableStyles.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4" Type="http://schemas.openxmlformats.org/officeDocument/2006/relationships/slideMaster" Target="slideMasters/slideMaster24.xml"/><Relationship Id="rId40" Type="http://schemas.openxmlformats.org/officeDocument/2006/relationships/slideMaster" Target="slideMasters/slideMaster40.xml"/><Relationship Id="rId45" Type="http://schemas.openxmlformats.org/officeDocument/2006/relationships/slide" Target="slides/slide4.xml"/><Relationship Id="rId66" Type="http://schemas.openxmlformats.org/officeDocument/2006/relationships/slide" Target="slides/slide25.xml"/><Relationship Id="rId87" Type="http://schemas.openxmlformats.org/officeDocument/2006/relationships/slide" Target="slides/slide46.xml"/><Relationship Id="rId110" Type="http://schemas.openxmlformats.org/officeDocument/2006/relationships/slide" Target="slides/slide69.xml"/><Relationship Id="rId115" Type="http://schemas.openxmlformats.org/officeDocument/2006/relationships/slide" Target="slides/slide74.xml"/><Relationship Id="rId131" Type="http://schemas.openxmlformats.org/officeDocument/2006/relationships/slide" Target="slides/slide90.xml"/><Relationship Id="rId136" Type="http://schemas.openxmlformats.org/officeDocument/2006/relationships/slide" Target="slides/slide95.xml"/><Relationship Id="rId157" Type="http://schemas.openxmlformats.org/officeDocument/2006/relationships/slide" Target="slides/slide116.xml"/><Relationship Id="rId178" Type="http://schemas.openxmlformats.org/officeDocument/2006/relationships/notesMaster" Target="notesMasters/notesMaster1.xml"/><Relationship Id="rId61" Type="http://schemas.openxmlformats.org/officeDocument/2006/relationships/slide" Target="slides/slide20.xml"/><Relationship Id="rId82" Type="http://schemas.openxmlformats.org/officeDocument/2006/relationships/slide" Target="slides/slide41.xml"/><Relationship Id="rId152" Type="http://schemas.openxmlformats.org/officeDocument/2006/relationships/slide" Target="slides/slide111.xml"/><Relationship Id="rId173" Type="http://schemas.openxmlformats.org/officeDocument/2006/relationships/slide" Target="slides/slide132.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Master" Target="slideMasters/slideMaster30.xml"/><Relationship Id="rId35" Type="http://schemas.openxmlformats.org/officeDocument/2006/relationships/slideMaster" Target="slideMasters/slideMaster35.xml"/><Relationship Id="rId56" Type="http://schemas.openxmlformats.org/officeDocument/2006/relationships/slide" Target="slides/slide15.xml"/><Relationship Id="rId77" Type="http://schemas.openxmlformats.org/officeDocument/2006/relationships/slide" Target="slides/slide36.xml"/><Relationship Id="rId100" Type="http://schemas.openxmlformats.org/officeDocument/2006/relationships/slide" Target="slides/slide59.xml"/><Relationship Id="rId105" Type="http://schemas.openxmlformats.org/officeDocument/2006/relationships/slide" Target="slides/slide64.xml"/><Relationship Id="rId126" Type="http://schemas.openxmlformats.org/officeDocument/2006/relationships/slide" Target="slides/slide85.xml"/><Relationship Id="rId147" Type="http://schemas.openxmlformats.org/officeDocument/2006/relationships/slide" Target="slides/slide106.xml"/><Relationship Id="rId168" Type="http://schemas.openxmlformats.org/officeDocument/2006/relationships/slide" Target="slides/slide127.xml"/><Relationship Id="rId8" Type="http://schemas.openxmlformats.org/officeDocument/2006/relationships/slideMaster" Target="slideMasters/slideMaster8.xml"/><Relationship Id="rId51" Type="http://schemas.openxmlformats.org/officeDocument/2006/relationships/slide" Target="slides/slide10.xml"/><Relationship Id="rId72" Type="http://schemas.openxmlformats.org/officeDocument/2006/relationships/slide" Target="slides/slide31.xml"/><Relationship Id="rId93" Type="http://schemas.openxmlformats.org/officeDocument/2006/relationships/slide" Target="slides/slide52.xml"/><Relationship Id="rId98" Type="http://schemas.openxmlformats.org/officeDocument/2006/relationships/slide" Target="slides/slide57.xml"/><Relationship Id="rId121" Type="http://schemas.openxmlformats.org/officeDocument/2006/relationships/slide" Target="slides/slide80.xml"/><Relationship Id="rId142" Type="http://schemas.openxmlformats.org/officeDocument/2006/relationships/slide" Target="slides/slide101.xml"/><Relationship Id="rId163" Type="http://schemas.openxmlformats.org/officeDocument/2006/relationships/slide" Target="slides/slide122.xml"/><Relationship Id="rId3" Type="http://schemas.openxmlformats.org/officeDocument/2006/relationships/slideMaster" Target="slideMasters/slideMaster3.xml"/><Relationship Id="rId25" Type="http://schemas.openxmlformats.org/officeDocument/2006/relationships/slideMaster" Target="slideMasters/slideMaster25.xml"/><Relationship Id="rId46" Type="http://schemas.openxmlformats.org/officeDocument/2006/relationships/slide" Target="slides/slide5.xml"/><Relationship Id="rId67" Type="http://schemas.openxmlformats.org/officeDocument/2006/relationships/slide" Target="slides/slide26.xml"/><Relationship Id="rId116" Type="http://schemas.openxmlformats.org/officeDocument/2006/relationships/slide" Target="slides/slide75.xml"/><Relationship Id="rId137" Type="http://schemas.openxmlformats.org/officeDocument/2006/relationships/slide" Target="slides/slide96.xml"/><Relationship Id="rId158" Type="http://schemas.openxmlformats.org/officeDocument/2006/relationships/slide" Target="slides/slide117.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 Target="slides/slide21.xml"/><Relationship Id="rId83" Type="http://schemas.openxmlformats.org/officeDocument/2006/relationships/slide" Target="slides/slide42.xml"/><Relationship Id="rId88" Type="http://schemas.openxmlformats.org/officeDocument/2006/relationships/slide" Target="slides/slide47.xml"/><Relationship Id="rId111" Type="http://schemas.openxmlformats.org/officeDocument/2006/relationships/slide" Target="slides/slide70.xml"/><Relationship Id="rId132" Type="http://schemas.openxmlformats.org/officeDocument/2006/relationships/slide" Target="slides/slide91.xml"/><Relationship Id="rId153" Type="http://schemas.openxmlformats.org/officeDocument/2006/relationships/slide" Target="slides/slide112.xml"/><Relationship Id="rId174" Type="http://schemas.openxmlformats.org/officeDocument/2006/relationships/slide" Target="slides/slide133.xml"/><Relationship Id="rId179" Type="http://schemas.openxmlformats.org/officeDocument/2006/relationships/handoutMaster" Target="handoutMasters/handoutMaster1.xml"/><Relationship Id="rId15" Type="http://schemas.openxmlformats.org/officeDocument/2006/relationships/slideMaster" Target="slideMasters/slideMaster15.xml"/><Relationship Id="rId36" Type="http://schemas.openxmlformats.org/officeDocument/2006/relationships/slideMaster" Target="slideMasters/slideMaster36.xml"/><Relationship Id="rId57" Type="http://schemas.openxmlformats.org/officeDocument/2006/relationships/slide" Target="slides/slide16.xml"/><Relationship Id="rId106" Type="http://schemas.openxmlformats.org/officeDocument/2006/relationships/slide" Target="slides/slide65.xml"/><Relationship Id="rId127" Type="http://schemas.openxmlformats.org/officeDocument/2006/relationships/slide" Target="slides/slide86.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 Target="slides/slide11.xml"/><Relationship Id="rId73" Type="http://schemas.openxmlformats.org/officeDocument/2006/relationships/slide" Target="slides/slide32.xml"/><Relationship Id="rId78" Type="http://schemas.openxmlformats.org/officeDocument/2006/relationships/slide" Target="slides/slide37.xml"/><Relationship Id="rId94" Type="http://schemas.openxmlformats.org/officeDocument/2006/relationships/slide" Target="slides/slide53.xml"/><Relationship Id="rId99" Type="http://schemas.openxmlformats.org/officeDocument/2006/relationships/slide" Target="slides/slide58.xml"/><Relationship Id="rId101" Type="http://schemas.openxmlformats.org/officeDocument/2006/relationships/slide" Target="slides/slide60.xml"/><Relationship Id="rId122" Type="http://schemas.openxmlformats.org/officeDocument/2006/relationships/slide" Target="slides/slide81.xml"/><Relationship Id="rId143" Type="http://schemas.openxmlformats.org/officeDocument/2006/relationships/slide" Target="slides/slide102.xml"/><Relationship Id="rId148" Type="http://schemas.openxmlformats.org/officeDocument/2006/relationships/slide" Target="slides/slide107.xml"/><Relationship Id="rId164" Type="http://schemas.openxmlformats.org/officeDocument/2006/relationships/slide" Target="slides/slide123.xml"/><Relationship Id="rId169" Type="http://schemas.openxmlformats.org/officeDocument/2006/relationships/slide" Target="slides/slide128.xml"/><Relationship Id="rId4" Type="http://schemas.openxmlformats.org/officeDocument/2006/relationships/slideMaster" Target="slideMasters/slideMaster4.xml"/><Relationship Id="rId9" Type="http://schemas.openxmlformats.org/officeDocument/2006/relationships/slideMaster" Target="slideMasters/slideMaster9.xml"/><Relationship Id="rId180" Type="http://schemas.openxmlformats.org/officeDocument/2006/relationships/presProps" Target="presProps.xml"/><Relationship Id="rId26" Type="http://schemas.openxmlformats.org/officeDocument/2006/relationships/slideMaster" Target="slideMasters/slideMaster26.xml"/><Relationship Id="rId47" Type="http://schemas.openxmlformats.org/officeDocument/2006/relationships/slide" Target="slides/slide6.xml"/><Relationship Id="rId68" Type="http://schemas.openxmlformats.org/officeDocument/2006/relationships/slide" Target="slides/slide27.xml"/><Relationship Id="rId89" Type="http://schemas.openxmlformats.org/officeDocument/2006/relationships/slide" Target="slides/slide48.xml"/><Relationship Id="rId112" Type="http://schemas.openxmlformats.org/officeDocument/2006/relationships/slide" Target="slides/slide71.xml"/><Relationship Id="rId133" Type="http://schemas.openxmlformats.org/officeDocument/2006/relationships/slide" Target="slides/slide92.xml"/><Relationship Id="rId154" Type="http://schemas.openxmlformats.org/officeDocument/2006/relationships/slide" Target="slides/slide113.xml"/><Relationship Id="rId175" Type="http://schemas.openxmlformats.org/officeDocument/2006/relationships/slide" Target="slides/slide134.xml"/><Relationship Id="rId16" Type="http://schemas.openxmlformats.org/officeDocument/2006/relationships/slideMaster" Target="slideMasters/slideMaster16.xml"/><Relationship Id="rId37" Type="http://schemas.openxmlformats.org/officeDocument/2006/relationships/slideMaster" Target="slideMasters/slideMaster37.xml"/><Relationship Id="rId58" Type="http://schemas.openxmlformats.org/officeDocument/2006/relationships/slide" Target="slides/slide17.xml"/><Relationship Id="rId79" Type="http://schemas.openxmlformats.org/officeDocument/2006/relationships/slide" Target="slides/slide38.xml"/><Relationship Id="rId102" Type="http://schemas.openxmlformats.org/officeDocument/2006/relationships/slide" Target="slides/slide61.xml"/><Relationship Id="rId123" Type="http://schemas.openxmlformats.org/officeDocument/2006/relationships/slide" Target="slides/slide82.xml"/><Relationship Id="rId144" Type="http://schemas.openxmlformats.org/officeDocument/2006/relationships/slide" Target="slides/slide103.xml"/><Relationship Id="rId90" Type="http://schemas.openxmlformats.org/officeDocument/2006/relationships/slide" Target="slides/slide49.xml"/><Relationship Id="rId165" Type="http://schemas.openxmlformats.org/officeDocument/2006/relationships/slide" Target="slides/slide124.xml"/><Relationship Id="rId27" Type="http://schemas.openxmlformats.org/officeDocument/2006/relationships/slideMaster" Target="slideMasters/slideMaster27.xml"/><Relationship Id="rId48" Type="http://schemas.openxmlformats.org/officeDocument/2006/relationships/slide" Target="slides/slide7.xml"/><Relationship Id="rId69" Type="http://schemas.openxmlformats.org/officeDocument/2006/relationships/slide" Target="slides/slide28.xml"/><Relationship Id="rId113" Type="http://schemas.openxmlformats.org/officeDocument/2006/relationships/slide" Target="slides/slide72.xml"/><Relationship Id="rId134" Type="http://schemas.openxmlformats.org/officeDocument/2006/relationships/slide" Target="slides/slide93.xml"/><Relationship Id="rId80" Type="http://schemas.openxmlformats.org/officeDocument/2006/relationships/slide" Target="slides/slide39.xml"/><Relationship Id="rId155" Type="http://schemas.openxmlformats.org/officeDocument/2006/relationships/slide" Target="slides/slide114.xml"/><Relationship Id="rId176" Type="http://schemas.openxmlformats.org/officeDocument/2006/relationships/slide" Target="slides/slide135.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 Target="slides/slide18.xml"/><Relationship Id="rId103" Type="http://schemas.openxmlformats.org/officeDocument/2006/relationships/slide" Target="slides/slide62.xml"/><Relationship Id="rId124" Type="http://schemas.openxmlformats.org/officeDocument/2006/relationships/slide" Target="slides/slide83.xml"/><Relationship Id="rId70" Type="http://schemas.openxmlformats.org/officeDocument/2006/relationships/slide" Target="slides/slide29.xml"/><Relationship Id="rId91" Type="http://schemas.openxmlformats.org/officeDocument/2006/relationships/slide" Target="slides/slide50.xml"/><Relationship Id="rId145" Type="http://schemas.openxmlformats.org/officeDocument/2006/relationships/slide" Target="slides/slide104.xml"/><Relationship Id="rId166" Type="http://schemas.openxmlformats.org/officeDocument/2006/relationships/slide" Target="slides/slide125.xml"/><Relationship Id="rId1" Type="http://schemas.openxmlformats.org/officeDocument/2006/relationships/slideMaster" Target="slideMasters/slideMaster1.xml"/><Relationship Id="rId28" Type="http://schemas.openxmlformats.org/officeDocument/2006/relationships/slideMaster" Target="slideMasters/slideMaster28.xml"/><Relationship Id="rId49" Type="http://schemas.openxmlformats.org/officeDocument/2006/relationships/slide" Target="slides/slide8.xml"/><Relationship Id="rId114" Type="http://schemas.openxmlformats.org/officeDocument/2006/relationships/slide" Target="slides/slide73.xml"/></Relationships>
</file>

<file path=ppt/charts/_rels/chart1.xml.rels><?xml version="1.0" encoding="UTF-8" standalone="yes"?>
<Relationships xmlns="http://schemas.openxmlformats.org/package/2006/relationships"><Relationship Id="rId3" Type="http://schemas.openxmlformats.org/officeDocument/2006/relationships/oleObject" Target="file:////C:\Users\ALSERCS\Desktop\GateKeeper%2029-9-2015\Second_Submission_to_Bioinformatics_Jan2017\mrfast_with_GateKeeper.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Saugata\Documents\Postdoc\Papers\Drafts\2017ISMB-GRIM\executiontime.csv"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Saugata\Documents\Postdoc\Papers\Drafts\2017ISMB-GRIM\plots\EvalPlots.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1.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2.xm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3.xml"/></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4.xml"/></Relationships>
</file>

<file path=ppt/charts/_rels/chart10.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Sheet1!$G$10</c:f>
              <c:strCache>
                <c:ptCount val="1"/>
                <c:pt idx="0">
                  <c:v>Time (sec)</c:v>
                </c:pt>
              </c:strCache>
            </c:strRef>
          </c:tx>
          <c:explosion val="9"/>
          <c:dPt>
            <c:idx val="0"/>
            <c:bubble3D val="0"/>
            <c:explosion val="18"/>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1-79D6-8947-9815-7E66E0D801FD}"/>
              </c:ext>
            </c:extLst>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3-79D6-8947-9815-7E66E0D801FD}"/>
              </c:ext>
            </c:extLst>
          </c:dPt>
          <c:dPt>
            <c:idx val="2"/>
            <c:bubble3D val="0"/>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5-79D6-8947-9815-7E66E0D801FD}"/>
              </c:ext>
            </c:extLst>
          </c:dPt>
          <c:dLbls>
            <c:dLbl>
              <c:idx val="0"/>
              <c:layout>
                <c:manualLayout>
                  <c:x val="0.24651926105454391"/>
                  <c:y val="-1.445507159528165E-2"/>
                </c:manualLayout>
              </c:layout>
              <c:showLegendKey val="0"/>
              <c:showVal val="0"/>
              <c:showCatName val="1"/>
              <c:showSerName val="0"/>
              <c:showPercent val="1"/>
              <c:showBubbleSize val="0"/>
              <c:extLst>
                <c:ext xmlns:c15="http://schemas.microsoft.com/office/drawing/2012/chart" uri="{CE6537A1-D6FC-4f65-9D91-7224C49458BB}">
                  <c15:layout>
                    <c:manualLayout>
                      <c:w val="0.33105479002624666"/>
                      <c:h val="0.27180553156225196"/>
                    </c:manualLayout>
                  </c15:layout>
                </c:ext>
                <c:ext xmlns:c16="http://schemas.microsoft.com/office/drawing/2014/chart" uri="{C3380CC4-5D6E-409C-BE32-E72D297353CC}">
                  <c16:uniqueId val="{00000001-79D6-8947-9815-7E66E0D801FD}"/>
                </c:ext>
              </c:extLst>
            </c:dLbl>
            <c:dLbl>
              <c:idx val="1"/>
              <c:layout>
                <c:manualLayout>
                  <c:x val="3.4744676597371467E-2"/>
                  <c:y val="-1.593116874924743E-2"/>
                </c:manualLayout>
              </c:layout>
              <c:tx>
                <c:rich>
                  <a:bodyPr rot="0" spcFirstLastPara="1" vertOverflow="ellipsis" vert="horz" wrap="square" lIns="38100" tIns="19050" rIns="38100" bIns="19050" anchor="ctr" anchorCtr="1">
                    <a:spAutoFit/>
                  </a:bodyPr>
                  <a:lstStyle/>
                  <a:p>
                    <a:pPr>
                      <a:defRPr sz="2000" b="0" i="0" u="none" strike="noStrike" kern="1200" baseline="0">
                        <a:solidFill>
                          <a:schemeClr val="bg1"/>
                        </a:solidFill>
                        <a:latin typeface="+mn-lt"/>
                        <a:ea typeface="+mn-ea"/>
                        <a:cs typeface="+mn-cs"/>
                      </a:defRPr>
                    </a:pPr>
                    <a:r>
                      <a:rPr lang="en-US" b="1" dirty="0">
                        <a:solidFill>
                          <a:schemeClr val="bg1"/>
                        </a:solidFill>
                        <a:effectLst/>
                      </a:rPr>
                      <a:t>Read Verification
</a:t>
                    </a:r>
                    <a:fld id="{ACE13563-F57D-4797-B37A-2A9786FDDB9F}" type="PERCENTAGE">
                      <a:rPr lang="en-US" b="1">
                        <a:solidFill>
                          <a:schemeClr val="bg1"/>
                        </a:solidFill>
                        <a:effectLst/>
                      </a:rPr>
                      <a:pPr>
                        <a:defRPr>
                          <a:solidFill>
                            <a:schemeClr val="bg1"/>
                          </a:solidFill>
                        </a:defRPr>
                      </a:pPr>
                      <a:t>[PERCENTAGE]</a:t>
                    </a:fld>
                    <a:endParaRPr lang="en-US" b="1" dirty="0">
                      <a:solidFill>
                        <a:schemeClr val="bg1"/>
                      </a:solidFill>
                      <a:effectLst/>
                    </a:endParaRPr>
                  </a:p>
                </c:rich>
              </c:tx>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bg1"/>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15:layout>
                    <c:manualLayout>
                      <c:w val="0.38836459038472998"/>
                      <c:h val="0.22658673723929512"/>
                    </c:manualLayout>
                  </c15:layout>
                  <c15:dlblFieldTable/>
                  <c15:showDataLabelsRange val="0"/>
                </c:ext>
                <c:ext xmlns:c16="http://schemas.microsoft.com/office/drawing/2014/chart" uri="{C3380CC4-5D6E-409C-BE32-E72D297353CC}">
                  <c16:uniqueId val="{00000003-79D6-8947-9815-7E66E0D801FD}"/>
                </c:ext>
              </c:extLst>
            </c:dLbl>
            <c:dLbl>
              <c:idx val="2"/>
              <c:layout>
                <c:manualLayout>
                  <c:x val="-0.18850453686134078"/>
                  <c:y val="-4.8881807572985901E-2"/>
                </c:manualLayout>
              </c:layout>
              <c:showLegendKey val="0"/>
              <c:showVal val="0"/>
              <c:showCatName val="1"/>
              <c:showSerName val="0"/>
              <c:showPercent val="1"/>
              <c:showBubbleSize val="0"/>
              <c:extLst>
                <c:ext xmlns:c15="http://schemas.microsoft.com/office/drawing/2012/chart" uri="{CE6537A1-D6FC-4f65-9D91-7224C49458BB}">
                  <c15:layout>
                    <c:manualLayout>
                      <c:w val="0.2193055555555555"/>
                      <c:h val="0.250508240760909"/>
                    </c:manualLayout>
                  </c15:layout>
                </c:ext>
                <c:ext xmlns:c16="http://schemas.microsoft.com/office/drawing/2014/chart" uri="{C3380CC4-5D6E-409C-BE32-E72D297353CC}">
                  <c16:uniqueId val="{00000005-79D6-8947-9815-7E66E0D801FD}"/>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ysClr val="windowText" lastClr="000000"/>
                    </a:solidFill>
                    <a:latin typeface="+mn-lt"/>
                    <a:ea typeface="+mn-ea"/>
                    <a:cs typeface="+mn-cs"/>
                  </a:defRPr>
                </a:pPr>
                <a:endParaRPr lang="en-US"/>
              </a:p>
            </c:txPr>
            <c:showLegendKey val="0"/>
            <c:showVal val="0"/>
            <c:showCatName val="1"/>
            <c:showSerName val="0"/>
            <c:showPercent val="1"/>
            <c:showBubbleSize val="0"/>
            <c:showLeaderLines val="1"/>
            <c:leaderLines>
              <c:spPr>
                <a:ln w="9525">
                  <a:solidFill>
                    <a:schemeClr val="tx1"/>
                  </a:solidFill>
                </a:ln>
                <a:effectLst/>
              </c:spPr>
            </c:leaderLines>
            <c:extLst>
              <c:ext xmlns:c15="http://schemas.microsoft.com/office/drawing/2012/chart" uri="{CE6537A1-D6FC-4f65-9D91-7224C49458BB}"/>
            </c:extLst>
          </c:dLbls>
          <c:cat>
            <c:strRef>
              <c:f>Sheet1!$F$11:$F$13</c:f>
              <c:strCache>
                <c:ptCount val="3"/>
                <c:pt idx="0">
                  <c:v>candidate alignment locations (CAL)</c:v>
                </c:pt>
                <c:pt idx="1">
                  <c:v>SIMD banded Levenshtein edit distance</c:v>
                </c:pt>
                <c:pt idx="2">
                  <c:v>SAM printing</c:v>
                </c:pt>
              </c:strCache>
            </c:strRef>
          </c:cat>
          <c:val>
            <c:numRef>
              <c:f>Sheet1!$G$11:$G$13</c:f>
              <c:numCache>
                <c:formatCode>_(* #,##0.00_);_(* \(#,##0.00\);_(* "-"??_);_(@_)</c:formatCode>
                <c:ptCount val="3"/>
                <c:pt idx="0">
                  <c:v>3738.88</c:v>
                </c:pt>
                <c:pt idx="1">
                  <c:v>81368.094525727502</c:v>
                </c:pt>
                <c:pt idx="2">
                  <c:v>2269.8754742724996</c:v>
                </c:pt>
              </c:numCache>
            </c:numRef>
          </c:val>
          <c:extLst>
            <c:ext xmlns:c16="http://schemas.microsoft.com/office/drawing/2014/chart" uri="{C3380CC4-5D6E-409C-BE32-E72D297353CC}">
              <c16:uniqueId val="{00000006-79D6-8947-9815-7E66E0D801FD}"/>
            </c:ext>
          </c:extLst>
        </c:ser>
        <c:dLbls>
          <c:showLegendKey val="0"/>
          <c:showVal val="0"/>
          <c:showCatName val="1"/>
          <c:showSerName val="0"/>
          <c:showPercent val="1"/>
          <c:showBubbleSize val="0"/>
          <c:showLeaderLines val="1"/>
        </c:dLbls>
        <c:firstSliceAng val="0"/>
        <c:holeSize val="50"/>
      </c:doughnutChart>
      <c:spPr>
        <a:noFill/>
        <a:ln>
          <a:noFill/>
        </a:ln>
        <a:effectLst/>
      </c:spPr>
    </c:plotArea>
    <c:plotVisOnly val="1"/>
    <c:dispBlanksAs val="gap"/>
    <c:showDLblsOverMax val="0"/>
  </c:chart>
  <c:spPr>
    <a:noFill/>
    <a:ln>
      <a:noFill/>
    </a:ln>
    <a:effectLst/>
  </c:spPr>
  <c:txPr>
    <a:bodyPr/>
    <a:lstStyle/>
    <a:p>
      <a:pPr>
        <a:defRPr sz="2000">
          <a:solidFill>
            <a:sysClr val="windowText" lastClr="000000"/>
          </a:solidFill>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5874021910178199"/>
          <c:y val="3.2518014531967801E-2"/>
          <c:w val="0.61148171648865601"/>
          <c:h val="0.60114842185751804"/>
        </c:manualLayout>
      </c:layout>
      <c:barChart>
        <c:barDir val="bar"/>
        <c:grouping val="stacked"/>
        <c:varyColors val="0"/>
        <c:ser>
          <c:idx val="0"/>
          <c:order val="0"/>
          <c:tx>
            <c:strRef>
              <c:f>Sheet1!$B$1</c:f>
              <c:strCache>
                <c:ptCount val="1"/>
                <c:pt idx="0">
                  <c:v>Verification</c:v>
                </c:pt>
              </c:strCache>
            </c:strRef>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c:spPr>
          <c:invertIfNegative val="0"/>
          <c:cat>
            <c:strRef>
              <c:f>Sheet1!$A$2</c:f>
              <c:strCache>
                <c:ptCount val="1"/>
                <c:pt idx="0">
                  <c:v>Execution time (s)</c:v>
                </c:pt>
              </c:strCache>
            </c:strRef>
          </c:cat>
          <c:val>
            <c:numRef>
              <c:f>Sheet1!$B$2</c:f>
              <c:numCache>
                <c:formatCode>General</c:formatCode>
                <c:ptCount val="1"/>
                <c:pt idx="0">
                  <c:v>17451</c:v>
                </c:pt>
              </c:numCache>
            </c:numRef>
          </c:val>
          <c:extLst>
            <c:ext xmlns:c16="http://schemas.microsoft.com/office/drawing/2014/chart" uri="{C3380CC4-5D6E-409C-BE32-E72D297353CC}">
              <c16:uniqueId val="{00000000-5DC9-1C40-8C5F-BB471FAEA8E6}"/>
            </c:ext>
          </c:extLst>
        </c:ser>
        <c:ser>
          <c:idx val="1"/>
          <c:order val="1"/>
          <c:tx>
            <c:strRef>
              <c:f>Sheet1!$C$1</c:f>
              <c:strCache>
                <c:ptCount val="1"/>
                <c:pt idx="0">
                  <c:v>Other</c:v>
                </c:pt>
              </c:strCache>
            </c:strRef>
          </c:tx>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c:spPr>
          <c:invertIfNegative val="0"/>
          <c:cat>
            <c:strRef>
              <c:f>Sheet1!$A$2</c:f>
              <c:strCache>
                <c:ptCount val="1"/>
                <c:pt idx="0">
                  <c:v>Execution time (s)</c:v>
                </c:pt>
              </c:strCache>
            </c:strRef>
          </c:cat>
          <c:val>
            <c:numRef>
              <c:f>Sheet1!$C$2</c:f>
              <c:numCache>
                <c:formatCode>General</c:formatCode>
                <c:ptCount val="1"/>
                <c:pt idx="0">
                  <c:v>918</c:v>
                </c:pt>
              </c:numCache>
            </c:numRef>
          </c:val>
          <c:extLst>
            <c:ext xmlns:c16="http://schemas.microsoft.com/office/drawing/2014/chart" uri="{C3380CC4-5D6E-409C-BE32-E72D297353CC}">
              <c16:uniqueId val="{00000001-5DC9-1C40-8C5F-BB471FAEA8E6}"/>
            </c:ext>
          </c:extLst>
        </c:ser>
        <c:dLbls>
          <c:showLegendKey val="0"/>
          <c:showVal val="0"/>
          <c:showCatName val="0"/>
          <c:showSerName val="0"/>
          <c:showPercent val="0"/>
          <c:showBubbleSize val="0"/>
        </c:dLbls>
        <c:gapWidth val="150"/>
        <c:overlap val="100"/>
        <c:axId val="1790078472"/>
        <c:axId val="1802003960"/>
      </c:barChart>
      <c:catAx>
        <c:axId val="1790078472"/>
        <c:scaling>
          <c:orientation val="minMax"/>
        </c:scaling>
        <c:delete val="0"/>
        <c:axPos val="l"/>
        <c:numFmt formatCode="General" sourceLinked="0"/>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802003960"/>
        <c:crosses val="autoZero"/>
        <c:auto val="1"/>
        <c:lblAlgn val="ctr"/>
        <c:lblOffset val="100"/>
        <c:noMultiLvlLbl val="0"/>
      </c:catAx>
      <c:valAx>
        <c:axId val="1802003960"/>
        <c:scaling>
          <c:orientation val="minMax"/>
          <c:max val="20000"/>
          <c:min val="0"/>
        </c:scaling>
        <c:delete val="0"/>
        <c:axPos val="b"/>
        <c:majorGridlines>
          <c:spPr>
            <a:ln w="9525" cap="flat" cmpd="sng" algn="ctr">
              <a:solidFill>
                <a:schemeClr val="tx1">
                  <a:tint val="75000"/>
                  <a:shade val="95000"/>
                  <a:satMod val="105000"/>
                </a:schemeClr>
              </a:solidFill>
              <a:prstDash val="solid"/>
              <a:round/>
            </a:ln>
            <a:effectLst/>
          </c:spPr>
        </c:majorGridlines>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790078472"/>
        <c:crosses val="autoZero"/>
        <c:crossBetween val="between"/>
      </c:valAx>
      <c:spPr>
        <a:noFill/>
        <a:ln>
          <a:noFill/>
        </a:ln>
        <a:effectLst/>
      </c:spPr>
    </c:plotArea>
    <c:legend>
      <c:legendPos val="r"/>
      <c:layout>
        <c:manualLayout>
          <c:xMode val="edge"/>
          <c:yMode val="edge"/>
          <c:x val="0.78002927476126704"/>
          <c:y val="6.1701012219220102E-3"/>
          <c:w val="0.18009231694518299"/>
          <c:h val="0.80881007751193701"/>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w="9525" cap="flat" cmpd="sng" algn="ctr">
      <a:noFill/>
      <a:prstDash val="solid"/>
    </a:ln>
    <a:effectLst/>
  </c:spPr>
  <c:txPr>
    <a:bodyPr/>
    <a:lstStyle/>
    <a:p>
      <a:pPr>
        <a:defRPr sz="1800"/>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'Execution Time'!$A$2</c:f>
              <c:strCache>
                <c:ptCount val="1"/>
                <c:pt idx="0">
                  <c:v>FastHASH</c:v>
                </c:pt>
              </c:strCache>
            </c:strRef>
          </c:tx>
          <c:spPr>
            <a:solidFill>
              <a:schemeClr val="accent6">
                <a:lumMod val="20000"/>
                <a:lumOff val="80000"/>
              </a:schemeClr>
            </a:solidFill>
            <a:ln>
              <a:solidFill>
                <a:schemeClr val="tx1"/>
              </a:solidFill>
            </a:ln>
            <a:effectLst/>
          </c:spPr>
          <c:invertIfNegative val="0"/>
          <c:cat>
            <c:strRef>
              <c:f>'Execution Time'!$B$1:$L$1</c:f>
              <c:strCache>
                <c:ptCount val="11"/>
                <c:pt idx="0">
                  <c:v>ERR240726-1</c:v>
                </c:pt>
                <c:pt idx="1">
                  <c:v>ERR240726-2</c:v>
                </c:pt>
                <c:pt idx="2">
                  <c:v>ERR240727-1</c:v>
                </c:pt>
                <c:pt idx="3">
                  <c:v>ERR240727-2</c:v>
                </c:pt>
                <c:pt idx="4">
                  <c:v>ERR240728-1</c:v>
                </c:pt>
                <c:pt idx="5">
                  <c:v>ERR240728-2</c:v>
                </c:pt>
                <c:pt idx="6">
                  <c:v>ERR240729-1</c:v>
                </c:pt>
                <c:pt idx="7">
                  <c:v>ERR240729-2</c:v>
                </c:pt>
                <c:pt idx="8">
                  <c:v>ERR240730-1</c:v>
                </c:pt>
                <c:pt idx="9">
                  <c:v>ERR240730-2</c:v>
                </c:pt>
                <c:pt idx="10">
                  <c:v>Average</c:v>
                </c:pt>
              </c:strCache>
            </c:strRef>
          </c:cat>
          <c:val>
            <c:numRef>
              <c:f>'Execution Time'!$B$2:$L$2</c:f>
              <c:numCache>
                <c:formatCode>General</c:formatCode>
                <c:ptCount val="11"/>
                <c:pt idx="0">
                  <c:v>37.788089999999997</c:v>
                </c:pt>
                <c:pt idx="1">
                  <c:v>47.28578000000001</c:v>
                </c:pt>
                <c:pt idx="2">
                  <c:v>26.474430000000002</c:v>
                </c:pt>
                <c:pt idx="3">
                  <c:v>29.61101</c:v>
                </c:pt>
                <c:pt idx="4">
                  <c:v>26.305330000000001</c:v>
                </c:pt>
                <c:pt idx="5">
                  <c:v>28.521599999999999</c:v>
                </c:pt>
                <c:pt idx="6">
                  <c:v>26.331859999999999</c:v>
                </c:pt>
                <c:pt idx="7">
                  <c:v>27.609439999999999</c:v>
                </c:pt>
                <c:pt idx="8">
                  <c:v>63.51811</c:v>
                </c:pt>
                <c:pt idx="9">
                  <c:v>27.747959999999999</c:v>
                </c:pt>
                <c:pt idx="10">
                  <c:v>34.119360999999998</c:v>
                </c:pt>
              </c:numCache>
            </c:numRef>
          </c:val>
          <c:extLst>
            <c:ext xmlns:c16="http://schemas.microsoft.com/office/drawing/2014/chart" uri="{C3380CC4-5D6E-409C-BE32-E72D297353CC}">
              <c16:uniqueId val="{00000000-C128-7F4D-81FE-C264EDEA47BB}"/>
            </c:ext>
          </c:extLst>
        </c:ser>
        <c:ser>
          <c:idx val="1"/>
          <c:order val="1"/>
          <c:tx>
            <c:strRef>
              <c:f>'Execution Time'!$A$3</c:f>
              <c:strCache>
                <c:ptCount val="1"/>
                <c:pt idx="0">
                  <c:v>GRIM-3D</c:v>
                </c:pt>
              </c:strCache>
            </c:strRef>
          </c:tx>
          <c:spPr>
            <a:solidFill>
              <a:schemeClr val="accent6">
                <a:lumMod val="75000"/>
              </a:schemeClr>
            </a:solidFill>
            <a:ln>
              <a:solidFill>
                <a:schemeClr val="tx1"/>
              </a:solidFill>
            </a:ln>
            <a:effectLst/>
          </c:spPr>
          <c:invertIfNegative val="0"/>
          <c:cat>
            <c:strRef>
              <c:f>'Execution Time'!$B$1:$L$1</c:f>
              <c:strCache>
                <c:ptCount val="11"/>
                <c:pt idx="0">
                  <c:v>ERR240726-1</c:v>
                </c:pt>
                <c:pt idx="1">
                  <c:v>ERR240726-2</c:v>
                </c:pt>
                <c:pt idx="2">
                  <c:v>ERR240727-1</c:v>
                </c:pt>
                <c:pt idx="3">
                  <c:v>ERR240727-2</c:v>
                </c:pt>
                <c:pt idx="4">
                  <c:v>ERR240728-1</c:v>
                </c:pt>
                <c:pt idx="5">
                  <c:v>ERR240728-2</c:v>
                </c:pt>
                <c:pt idx="6">
                  <c:v>ERR240729-1</c:v>
                </c:pt>
                <c:pt idx="7">
                  <c:v>ERR240729-2</c:v>
                </c:pt>
                <c:pt idx="8">
                  <c:v>ERR240730-1</c:v>
                </c:pt>
                <c:pt idx="9">
                  <c:v>ERR240730-2</c:v>
                </c:pt>
                <c:pt idx="10">
                  <c:v>Average</c:v>
                </c:pt>
              </c:strCache>
            </c:strRef>
          </c:cat>
          <c:val>
            <c:numRef>
              <c:f>'Execution Time'!$B$3:$L$3</c:f>
              <c:numCache>
                <c:formatCode>General</c:formatCode>
                <c:ptCount val="11"/>
                <c:pt idx="0">
                  <c:v>15.22917</c:v>
                </c:pt>
                <c:pt idx="1">
                  <c:v>19.686150000000001</c:v>
                </c:pt>
                <c:pt idx="2">
                  <c:v>14.58456</c:v>
                </c:pt>
                <c:pt idx="3">
                  <c:v>17.697590000000009</c:v>
                </c:pt>
                <c:pt idx="4">
                  <c:v>14.573029999999999</c:v>
                </c:pt>
                <c:pt idx="5">
                  <c:v>17.045500000000001</c:v>
                </c:pt>
                <c:pt idx="6">
                  <c:v>14.699400000000001</c:v>
                </c:pt>
                <c:pt idx="7">
                  <c:v>15.45763</c:v>
                </c:pt>
                <c:pt idx="8">
                  <c:v>17.39552999999998</c:v>
                </c:pt>
                <c:pt idx="9">
                  <c:v>15.77552</c:v>
                </c:pt>
                <c:pt idx="10">
                  <c:v>16.214407999999999</c:v>
                </c:pt>
              </c:numCache>
            </c:numRef>
          </c:val>
          <c:extLst>
            <c:ext xmlns:c16="http://schemas.microsoft.com/office/drawing/2014/chart" uri="{C3380CC4-5D6E-409C-BE32-E72D297353CC}">
              <c16:uniqueId val="{00000001-C128-7F4D-81FE-C264EDEA47BB}"/>
            </c:ext>
          </c:extLst>
        </c:ser>
        <c:dLbls>
          <c:showLegendKey val="0"/>
          <c:showVal val="0"/>
          <c:showCatName val="0"/>
          <c:showSerName val="0"/>
          <c:showPercent val="0"/>
          <c:showBubbleSize val="0"/>
        </c:dLbls>
        <c:gapWidth val="100"/>
        <c:axId val="-2113411680"/>
        <c:axId val="-2113408608"/>
      </c:barChart>
      <c:catAx>
        <c:axId val="-2113411680"/>
        <c:scaling>
          <c:orientation val="minMax"/>
        </c:scaling>
        <c:delete val="0"/>
        <c:axPos val="b"/>
        <c:numFmt formatCode="General" sourceLinked="1"/>
        <c:majorTickMark val="none"/>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2113408608"/>
        <c:crosses val="autoZero"/>
        <c:auto val="1"/>
        <c:lblAlgn val="ctr"/>
        <c:lblOffset val="0"/>
        <c:noMultiLvlLbl val="0"/>
      </c:catAx>
      <c:valAx>
        <c:axId val="-2113408608"/>
        <c:scaling>
          <c:orientation val="minMax"/>
          <c:max val="70"/>
          <c:min val="0"/>
        </c:scaling>
        <c:delete val="0"/>
        <c:axPos val="l"/>
        <c:majorGridlines>
          <c:spPr>
            <a:ln w="12700" cap="flat" cmpd="sng" algn="ctr">
              <a:solidFill>
                <a:schemeClr val="tx1">
                  <a:lumMod val="15000"/>
                  <a:lumOff val="85000"/>
                </a:schemeClr>
              </a:solidFill>
              <a:round/>
            </a:ln>
            <a:effectLst/>
          </c:spPr>
        </c:majorGridlines>
        <c:numFmt formatCode="General" sourceLinked="1"/>
        <c:majorTickMark val="out"/>
        <c:minorTickMark val="none"/>
        <c:tickLblPos val="nextTo"/>
        <c:spPr>
          <a:noFill/>
          <a:ln w="12700">
            <a:solidFill>
              <a:sysClr val="windowText" lastClr="000000"/>
            </a:solid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2113411680"/>
        <c:crosses val="autoZero"/>
        <c:crossBetween val="between"/>
      </c:valAx>
      <c:spPr>
        <a:solidFill>
          <a:schemeClr val="bg1"/>
        </a:solidFill>
        <a:ln w="12700">
          <a:solidFill>
            <a:sysClr val="windowText" lastClr="000000"/>
          </a:solidFill>
        </a:ln>
        <a:effectLst/>
      </c:spPr>
    </c:plotArea>
    <c:plotVisOnly val="1"/>
    <c:dispBlanksAs val="gap"/>
    <c:showDLblsOverMax val="0"/>
  </c:chart>
  <c:spPr>
    <a:solidFill>
      <a:schemeClr val="bg1"/>
    </a:solidFill>
    <a:ln w="9525" cap="flat" cmpd="sng" algn="ctr">
      <a:noFill/>
      <a:round/>
    </a:ln>
    <a:effectLst/>
  </c:spPr>
  <c:txPr>
    <a:bodyPr/>
    <a:lstStyle/>
    <a:p>
      <a:pPr>
        <a:defRPr sz="1100"/>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'Fasle Negative Rate'!$A$17</c:f>
              <c:strCache>
                <c:ptCount val="1"/>
                <c:pt idx="0">
                  <c:v>FastHASH</c:v>
                </c:pt>
              </c:strCache>
            </c:strRef>
          </c:tx>
          <c:spPr>
            <a:solidFill>
              <a:schemeClr val="accent6">
                <a:lumMod val="20000"/>
                <a:lumOff val="80000"/>
              </a:schemeClr>
            </a:solidFill>
            <a:ln>
              <a:solidFill>
                <a:schemeClr val="tx1"/>
              </a:solidFill>
            </a:ln>
            <a:effectLst/>
          </c:spPr>
          <c:invertIfNegative val="0"/>
          <c:cat>
            <c:strRef>
              <c:f>'Fasle Negative Rate'!$B$16:$L$16</c:f>
              <c:strCache>
                <c:ptCount val="11"/>
                <c:pt idx="0">
                  <c:v>ERR240726-1</c:v>
                </c:pt>
                <c:pt idx="1">
                  <c:v>ERR240726-2</c:v>
                </c:pt>
                <c:pt idx="2">
                  <c:v>ERR240727-1</c:v>
                </c:pt>
                <c:pt idx="3">
                  <c:v>ERR240727-2</c:v>
                </c:pt>
                <c:pt idx="4">
                  <c:v>ERR240728-1</c:v>
                </c:pt>
                <c:pt idx="5">
                  <c:v>ERR240728-2</c:v>
                </c:pt>
                <c:pt idx="6">
                  <c:v>ERR240729-1</c:v>
                </c:pt>
                <c:pt idx="7">
                  <c:v>ERR240729-2</c:v>
                </c:pt>
                <c:pt idx="8">
                  <c:v>ERR240730-1</c:v>
                </c:pt>
                <c:pt idx="9">
                  <c:v>ERR240730-2</c:v>
                </c:pt>
                <c:pt idx="10">
                  <c:v>Average</c:v>
                </c:pt>
              </c:strCache>
            </c:strRef>
          </c:cat>
          <c:val>
            <c:numRef>
              <c:f>'Fasle Negative Rate'!$B$17:$L$17</c:f>
              <c:numCache>
                <c:formatCode>General</c:formatCode>
                <c:ptCount val="11"/>
                <c:pt idx="0">
                  <c:v>0.40191288500700001</c:v>
                </c:pt>
                <c:pt idx="1">
                  <c:v>0.38648231103300001</c:v>
                </c:pt>
                <c:pt idx="2">
                  <c:v>0.40237468892400002</c:v>
                </c:pt>
                <c:pt idx="3">
                  <c:v>0.38942605816199999</c:v>
                </c:pt>
                <c:pt idx="4">
                  <c:v>0.40262748729199999</c:v>
                </c:pt>
                <c:pt idx="5">
                  <c:v>0.38845786831099999</c:v>
                </c:pt>
                <c:pt idx="6">
                  <c:v>0.401489205864</c:v>
                </c:pt>
                <c:pt idx="7">
                  <c:v>0.389202069895</c:v>
                </c:pt>
                <c:pt idx="8">
                  <c:v>0.40136212538299998</c:v>
                </c:pt>
                <c:pt idx="9">
                  <c:v>0.38925485033599999</c:v>
                </c:pt>
                <c:pt idx="10">
                  <c:v>0.395258955021</c:v>
                </c:pt>
              </c:numCache>
            </c:numRef>
          </c:val>
          <c:extLst>
            <c:ext xmlns:c16="http://schemas.microsoft.com/office/drawing/2014/chart" uri="{C3380CC4-5D6E-409C-BE32-E72D297353CC}">
              <c16:uniqueId val="{00000000-9241-A641-ADD9-2C569C2368D7}"/>
            </c:ext>
          </c:extLst>
        </c:ser>
        <c:ser>
          <c:idx val="1"/>
          <c:order val="1"/>
          <c:tx>
            <c:strRef>
              <c:f>'Fasle Negative Rate'!$A$18</c:f>
              <c:strCache>
                <c:ptCount val="1"/>
                <c:pt idx="0">
                  <c:v>GRIM-3D</c:v>
                </c:pt>
              </c:strCache>
            </c:strRef>
          </c:tx>
          <c:spPr>
            <a:solidFill>
              <a:schemeClr val="accent6">
                <a:lumMod val="75000"/>
              </a:schemeClr>
            </a:solidFill>
            <a:ln>
              <a:solidFill>
                <a:schemeClr val="tx1"/>
              </a:solidFill>
            </a:ln>
            <a:effectLst/>
          </c:spPr>
          <c:invertIfNegative val="0"/>
          <c:cat>
            <c:strRef>
              <c:f>'Fasle Negative Rate'!$B$16:$L$16</c:f>
              <c:strCache>
                <c:ptCount val="11"/>
                <c:pt idx="0">
                  <c:v>ERR240726-1</c:v>
                </c:pt>
                <c:pt idx="1">
                  <c:v>ERR240726-2</c:v>
                </c:pt>
                <c:pt idx="2">
                  <c:v>ERR240727-1</c:v>
                </c:pt>
                <c:pt idx="3">
                  <c:v>ERR240727-2</c:v>
                </c:pt>
                <c:pt idx="4">
                  <c:v>ERR240728-1</c:v>
                </c:pt>
                <c:pt idx="5">
                  <c:v>ERR240728-2</c:v>
                </c:pt>
                <c:pt idx="6">
                  <c:v>ERR240729-1</c:v>
                </c:pt>
                <c:pt idx="7">
                  <c:v>ERR240729-2</c:v>
                </c:pt>
                <c:pt idx="8">
                  <c:v>ERR240730-1</c:v>
                </c:pt>
                <c:pt idx="9">
                  <c:v>ERR240730-2</c:v>
                </c:pt>
                <c:pt idx="10">
                  <c:v>Average</c:v>
                </c:pt>
              </c:strCache>
            </c:strRef>
          </c:cat>
          <c:val>
            <c:numRef>
              <c:f>'Fasle Negative Rate'!$B$18:$L$18</c:f>
              <c:numCache>
                <c:formatCode>General</c:formatCode>
                <c:ptCount val="11"/>
                <c:pt idx="0">
                  <c:v>6.6591638588099994E-2</c:v>
                </c:pt>
                <c:pt idx="1">
                  <c:v>6.7988469747100003E-2</c:v>
                </c:pt>
                <c:pt idx="2">
                  <c:v>6.3271584495800004E-2</c:v>
                </c:pt>
                <c:pt idx="3">
                  <c:v>6.7890906554900002E-2</c:v>
                </c:pt>
                <c:pt idx="4">
                  <c:v>6.4196651915399999E-2</c:v>
                </c:pt>
                <c:pt idx="5">
                  <c:v>6.9487578498300007E-2</c:v>
                </c:pt>
                <c:pt idx="6">
                  <c:v>6.6264228876199996E-2</c:v>
                </c:pt>
                <c:pt idx="7">
                  <c:v>6.6910694291499997E-2</c:v>
                </c:pt>
                <c:pt idx="8">
                  <c:v>6.2598773083899995E-2</c:v>
                </c:pt>
                <c:pt idx="9">
                  <c:v>6.7789437951099998E-2</c:v>
                </c:pt>
                <c:pt idx="10">
                  <c:v>6.6298996400199997E-2</c:v>
                </c:pt>
              </c:numCache>
            </c:numRef>
          </c:val>
          <c:extLst>
            <c:ext xmlns:c16="http://schemas.microsoft.com/office/drawing/2014/chart" uri="{C3380CC4-5D6E-409C-BE32-E72D297353CC}">
              <c16:uniqueId val="{00000001-9241-A641-ADD9-2C569C2368D7}"/>
            </c:ext>
          </c:extLst>
        </c:ser>
        <c:dLbls>
          <c:showLegendKey val="0"/>
          <c:showVal val="0"/>
          <c:showCatName val="0"/>
          <c:showSerName val="0"/>
          <c:showPercent val="0"/>
          <c:showBubbleSize val="0"/>
        </c:dLbls>
        <c:gapWidth val="100"/>
        <c:axId val="-2103957904"/>
        <c:axId val="-2103954544"/>
      </c:barChart>
      <c:catAx>
        <c:axId val="-2103957904"/>
        <c:scaling>
          <c:orientation val="minMax"/>
        </c:scaling>
        <c:delete val="0"/>
        <c:axPos val="b"/>
        <c:numFmt formatCode="General" sourceLinked="1"/>
        <c:majorTickMark val="none"/>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1100" b="0" i="0" u="none" strike="noStrike" kern="1200" baseline="0">
                <a:solidFill>
                  <a:schemeClr val="bg1"/>
                </a:solidFill>
                <a:latin typeface="+mn-lt"/>
                <a:ea typeface="+mn-ea"/>
                <a:cs typeface="+mn-cs"/>
              </a:defRPr>
            </a:pPr>
            <a:endParaRPr lang="en-US"/>
          </a:p>
        </c:txPr>
        <c:crossAx val="-2103954544"/>
        <c:crosses val="autoZero"/>
        <c:auto val="1"/>
        <c:lblAlgn val="ctr"/>
        <c:lblOffset val="0"/>
        <c:noMultiLvlLbl val="0"/>
      </c:catAx>
      <c:valAx>
        <c:axId val="-2103954544"/>
        <c:scaling>
          <c:orientation val="minMax"/>
          <c:max val="0.5"/>
          <c:min val="0"/>
        </c:scaling>
        <c:delete val="0"/>
        <c:axPos val="l"/>
        <c:majorGridlines>
          <c:spPr>
            <a:ln w="12700" cap="flat" cmpd="sng" algn="ctr">
              <a:solidFill>
                <a:schemeClr val="tx1">
                  <a:lumMod val="15000"/>
                  <a:lumOff val="85000"/>
                </a:schemeClr>
              </a:solidFill>
              <a:round/>
            </a:ln>
            <a:effectLst/>
          </c:spPr>
        </c:majorGridlines>
        <c:numFmt formatCode="#,##0.0" sourceLinked="0"/>
        <c:majorTickMark val="out"/>
        <c:minorTickMark val="none"/>
        <c:tickLblPos val="nextTo"/>
        <c:spPr>
          <a:noFill/>
          <a:ln w="12700">
            <a:solidFill>
              <a:sysClr val="windowText" lastClr="000000"/>
            </a:solid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effectLst>
                  <a:outerShdw blurRad="50800" dist="50800" dir="5400000" sx="1000" sy="1000" algn="ctr" rotWithShape="0">
                    <a:srgbClr val="000000">
                      <a:alpha val="43137"/>
                    </a:srgbClr>
                  </a:outerShdw>
                </a:effectLst>
                <a:latin typeface="+mn-lt"/>
                <a:ea typeface="+mn-ea"/>
                <a:cs typeface="+mn-cs"/>
              </a:defRPr>
            </a:pPr>
            <a:endParaRPr lang="en-US"/>
          </a:p>
        </c:txPr>
        <c:crossAx val="-2103957904"/>
        <c:crosses val="autoZero"/>
        <c:crossBetween val="between"/>
        <c:majorUnit val="0.1"/>
      </c:valAx>
      <c:spPr>
        <a:solidFill>
          <a:schemeClr val="bg1"/>
        </a:solidFill>
        <a:ln w="12700">
          <a:solidFill>
            <a:sysClr val="windowText" lastClr="000000"/>
          </a:solidFill>
        </a:ln>
        <a:effectLst/>
      </c:spPr>
    </c:plotArea>
    <c:plotVisOnly val="1"/>
    <c:dispBlanksAs val="gap"/>
    <c:showDLblsOverMax val="0"/>
  </c:chart>
  <c:spPr>
    <a:solidFill>
      <a:schemeClr val="bg1"/>
    </a:solidFill>
    <a:ln w="9525" cap="flat" cmpd="sng" algn="ctr">
      <a:noFill/>
      <a:round/>
    </a:ln>
    <a:effectLst/>
  </c:spPr>
  <c:txPr>
    <a:bodyPr/>
    <a:lstStyle/>
    <a:p>
      <a:pPr>
        <a:defRPr sz="1100"/>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481578691552"/>
          <c:y val="7.03358448482896E-2"/>
          <c:w val="0.81172292699523696"/>
          <c:h val="0.54584290990013495"/>
        </c:manualLayout>
      </c:layout>
      <c:barChart>
        <c:barDir val="bar"/>
        <c:grouping val="clustered"/>
        <c:varyColors val="0"/>
        <c:ser>
          <c:idx val="0"/>
          <c:order val="0"/>
          <c:tx>
            <c:strRef>
              <c:f>Sheet1!$B$1</c:f>
              <c:strCache>
                <c:ptCount val="1"/>
                <c:pt idx="0">
                  <c:v>열3</c:v>
                </c:pt>
              </c:strCache>
            </c:strRef>
          </c:tx>
          <c:spPr>
            <a:solidFill>
              <a:schemeClr val="accent1"/>
            </a:solidFill>
            <a:ln>
              <a:solidFill>
                <a:schemeClr val="accent1">
                  <a:lumMod val="50000"/>
                </a:schemeClr>
              </a:solidFill>
            </a:ln>
            <a:effectLst/>
          </c:spPr>
          <c:invertIfNegative val="0"/>
          <c:dLbls>
            <c:dLbl>
              <c:idx val="0"/>
              <c:tx>
                <c:rich>
                  <a:bodyPr/>
                  <a:lstStyle/>
                  <a:p>
                    <a:r>
                      <a:rPr lang="en-US" altLang="ko-KR" dirty="0"/>
                      <a:t>+42%</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EF8-504D-9B4D-CE09101666FF}"/>
                </c:ext>
              </c:extLst>
            </c:dLbl>
            <c:dLbl>
              <c:idx val="1"/>
              <c:delete val="1"/>
              <c:extLst>
                <c:ext xmlns:c15="http://schemas.microsoft.com/office/drawing/2012/chart" uri="{CE6537A1-D6FC-4f65-9D91-7224C49458BB}"/>
                <c:ext xmlns:c16="http://schemas.microsoft.com/office/drawing/2014/chart" uri="{C3380CC4-5D6E-409C-BE32-E72D297353CC}">
                  <c16:uniqueId val="{00000001-6EF8-504D-9B4D-CE09101666FF}"/>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128 Cores</c:v>
                </c:pt>
                <c:pt idx="1">
                  <c:v>32 Cores</c:v>
                </c:pt>
              </c:strCache>
            </c:strRef>
          </c:cat>
          <c:val>
            <c:numRef>
              <c:f>Sheet1!$B$2:$B$3</c:f>
              <c:numCache>
                <c:formatCode>General</c:formatCode>
                <c:ptCount val="2"/>
                <c:pt idx="0">
                  <c:v>1.420607344</c:v>
                </c:pt>
                <c:pt idx="1">
                  <c:v>1</c:v>
                </c:pt>
              </c:numCache>
            </c:numRef>
          </c:val>
          <c:extLst>
            <c:ext xmlns:c16="http://schemas.microsoft.com/office/drawing/2014/chart" uri="{C3380CC4-5D6E-409C-BE32-E72D297353CC}">
              <c16:uniqueId val="{00000002-6EF8-504D-9B4D-CE09101666FF}"/>
            </c:ext>
          </c:extLst>
        </c:ser>
        <c:dLbls>
          <c:showLegendKey val="0"/>
          <c:showVal val="0"/>
          <c:showCatName val="0"/>
          <c:showSerName val="0"/>
          <c:showPercent val="0"/>
          <c:showBubbleSize val="0"/>
        </c:dLbls>
        <c:gapWidth val="50"/>
        <c:axId val="-1614558480"/>
        <c:axId val="-1614553984"/>
      </c:barChart>
      <c:catAx>
        <c:axId val="-16145584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614553984"/>
        <c:crosses val="autoZero"/>
        <c:auto val="1"/>
        <c:lblAlgn val="ctr"/>
        <c:lblOffset val="100"/>
        <c:noMultiLvlLbl val="0"/>
      </c:catAx>
      <c:valAx>
        <c:axId val="-1614553984"/>
        <c:scaling>
          <c:orientation val="minMax"/>
          <c:max val="4"/>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endParaRPr lang="ko-KR" altLang="en-US" dirty="0"/>
              </a:p>
            </c:rich>
          </c:tx>
          <c:layout>
            <c:manualLayout>
              <c:xMode val="edge"/>
              <c:yMode val="edge"/>
              <c:x val="0.509829153300282"/>
              <c:y val="0.82470364039603605"/>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614558480"/>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latin typeface="+mn-lt"/>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BE9C-9B46-A486-2F04F8C1860A}"/>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BE9C-9B46-A486-2F04F8C1860A}"/>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BE9C-9B46-A486-2F04F8C1860A}"/>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BE9C-9B46-A486-2F04F8C1860A}"/>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BE9C-9B46-A486-2F04F8C1860A}"/>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BE9C-9B46-A486-2F04F8C1860A}"/>
              </c:ext>
            </c:extLst>
          </c:dPt>
          <c:dLbls>
            <c:dLbl>
              <c:idx val="0"/>
              <c:delete val="1"/>
              <c:extLst>
                <c:ext xmlns:c15="http://schemas.microsoft.com/office/drawing/2012/chart" uri="{CE6537A1-D6FC-4f65-9D91-7224C49458BB}"/>
                <c:ext xmlns:c16="http://schemas.microsoft.com/office/drawing/2014/chart" uri="{C3380CC4-5D6E-409C-BE32-E72D297353CC}">
                  <c16:uniqueId val="{00000001-BE9C-9B46-A486-2F04F8C1860A}"/>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E9C-9B46-A486-2F04F8C1860A}"/>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E9C-9B46-A486-2F04F8C1860A}"/>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E9C-9B46-A486-2F04F8C1860A}"/>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BE9C-9B46-A486-2F04F8C1860A}"/>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BE9C-9B46-A486-2F04F8C1860A}"/>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BE9C-9B46-A486-2F04F8C1860A}"/>
            </c:ext>
          </c:extLst>
        </c:ser>
        <c:dLbls>
          <c:showLegendKey val="0"/>
          <c:showVal val="0"/>
          <c:showCatName val="0"/>
          <c:showSerName val="0"/>
          <c:showPercent val="0"/>
          <c:showBubbleSize val="0"/>
        </c:dLbls>
        <c:gapWidth val="80"/>
        <c:overlap val="-27"/>
        <c:axId val="-1745965472"/>
        <c:axId val="-1745961200"/>
      </c:barChart>
      <c:catAx>
        <c:axId val="-1745965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45961200"/>
        <c:crosses val="autoZero"/>
        <c:auto val="1"/>
        <c:lblAlgn val="ctr"/>
        <c:lblOffset val="100"/>
        <c:noMultiLvlLbl val="0"/>
      </c:catAx>
      <c:valAx>
        <c:axId val="-174596120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4596547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3FDA-2141-A566-22CFFCBB66D4}"/>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3FDA-2141-A566-22CFFCBB66D4}"/>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3FDA-2141-A566-22CFFCBB66D4}"/>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3FDA-2141-A566-22CFFCBB66D4}"/>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3FDA-2141-A566-22CFFCBB66D4}"/>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3FDA-2141-A566-22CFFCBB66D4}"/>
              </c:ext>
            </c:extLst>
          </c:dPt>
          <c:dLbls>
            <c:dLbl>
              <c:idx val="0"/>
              <c:delete val="1"/>
              <c:extLst>
                <c:ext xmlns:c15="http://schemas.microsoft.com/office/drawing/2012/chart" uri="{CE6537A1-D6FC-4f65-9D91-7224C49458BB}"/>
                <c:ext xmlns:c16="http://schemas.microsoft.com/office/drawing/2014/chart" uri="{C3380CC4-5D6E-409C-BE32-E72D297353CC}">
                  <c16:uniqueId val="{00000001-3FDA-2141-A566-22CFFCBB66D4}"/>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FDA-2141-A566-22CFFCBB66D4}"/>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FDA-2141-A566-22CFFCBB66D4}"/>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FDA-2141-A566-22CFFCBB66D4}"/>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3FDA-2141-A566-22CFFCBB66D4}"/>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3FDA-2141-A566-22CFFCBB66D4}"/>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3FDA-2141-A566-22CFFCBB66D4}"/>
            </c:ext>
          </c:extLst>
        </c:ser>
        <c:dLbls>
          <c:showLegendKey val="0"/>
          <c:showVal val="0"/>
          <c:showCatName val="0"/>
          <c:showSerName val="0"/>
          <c:showPercent val="0"/>
          <c:showBubbleSize val="0"/>
        </c:dLbls>
        <c:gapWidth val="80"/>
        <c:overlap val="-27"/>
        <c:axId val="-1472848432"/>
        <c:axId val="-1472844352"/>
      </c:barChart>
      <c:catAx>
        <c:axId val="-1472848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472844352"/>
        <c:crosses val="autoZero"/>
        <c:auto val="1"/>
        <c:lblAlgn val="ctr"/>
        <c:lblOffset val="100"/>
        <c:noMultiLvlLbl val="0"/>
      </c:catAx>
      <c:valAx>
        <c:axId val="-147284435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47284843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altLang="ko-KR" b="1" dirty="0"/>
              <a:t>Memory </a:t>
            </a:r>
            <a:r>
              <a:rPr lang="en-US" altLang="ko-KR" b="1"/>
              <a:t>Bandwidth Consumption</a:t>
            </a:r>
            <a:endParaRPr lang="en-US" altLang="ko-KR" b="1" dirty="0"/>
          </a:p>
        </c:rich>
      </c:tx>
      <c:overlay val="0"/>
      <c:spPr>
        <a:noFill/>
        <a:ln>
          <a:noFill/>
        </a:ln>
        <a:effectLst/>
      </c:spPr>
    </c:title>
    <c:autoTitleDeleted val="0"/>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95FF-7646-B4E8-4E4D426E691D}"/>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95FF-7646-B4E8-4E4D426E691D}"/>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95FF-7646-B4E8-4E4D426E691D}"/>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95FF-7646-B4E8-4E4D426E691D}"/>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95FF-7646-B4E8-4E4D426E691D}"/>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95FF-7646-B4E8-4E4D426E691D}"/>
              </c:ext>
            </c:extLst>
          </c:dPt>
          <c:dLbls>
            <c:dLbl>
              <c:idx val="0"/>
              <c:tx>
                <c:rich>
                  <a:bodyPr/>
                  <a:lstStyle/>
                  <a:p>
                    <a:r>
                      <a:rPr lang="en-US" altLang="ko-KR" sz="1800" dirty="0"/>
                      <a:t>80GB/s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5FF-7646-B4E8-4E4D426E691D}"/>
                </c:ext>
              </c:extLst>
            </c:dLbl>
            <c:dLbl>
              <c:idx val="1"/>
              <c:tx>
                <c:rich>
                  <a:bodyPr/>
                  <a:lstStyle/>
                  <a:p>
                    <a:r>
                      <a:rPr lang="en-US" altLang="ko-KR" sz="1800" dirty="0"/>
                      <a:t>190GB/s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5FF-7646-B4E8-4E4D426E691D}"/>
                </c:ext>
              </c:extLst>
            </c:dLbl>
            <c:dLbl>
              <c:idx val="2"/>
              <c:tx>
                <c:rich>
                  <a:bodyPr/>
                  <a:lstStyle/>
                  <a:p>
                    <a:r>
                      <a:rPr lang="en-US" altLang="ko-KR" sz="1800" dirty="0"/>
                      <a:t>243GB/s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95FF-7646-B4E8-4E4D426E691D}"/>
                </c:ext>
              </c:extLst>
            </c:dLbl>
            <c:dLbl>
              <c:idx val="3"/>
              <c:tx>
                <c:rich>
                  <a:bodyPr/>
                  <a:lstStyle/>
                  <a:p>
                    <a:r>
                      <a:rPr lang="en-US" altLang="ko-KR" b="1" dirty="0"/>
                      <a:t>1.3TB/s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95FF-7646-B4E8-4E4D426E691D}"/>
                </c:ext>
              </c:extLst>
            </c:dLbl>
            <c:dLbl>
              <c:idx val="4"/>
              <c:tx>
                <c:rich>
                  <a:bodyPr/>
                  <a:lstStyle/>
                  <a:p>
                    <a:r>
                      <a:rPr lang="en-US" altLang="ko-KR" b="1" dirty="0"/>
                      <a:t>2.2TB/s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95FF-7646-B4E8-4E4D426E691D}"/>
                </c:ext>
              </c:extLst>
            </c:dLbl>
            <c:dLbl>
              <c:idx val="5"/>
              <c:tx>
                <c:rich>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r>
                      <a:rPr lang="en-US" altLang="ko-KR" b="1" dirty="0"/>
                      <a:t>2.9TB/s</a:t>
                    </a:r>
                  </a:p>
                </c:rich>
              </c:tx>
              <c:spPr>
                <a:noFill/>
                <a:ln>
                  <a:noFill/>
                </a:ln>
                <a:effectLst/>
              </c:sp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95FF-7646-B4E8-4E4D426E691D}"/>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7.9545171498E-2</c:v>
                </c:pt>
                <c:pt idx="1">
                  <c:v>0.19040264943999999</c:v>
                </c:pt>
                <c:pt idx="2">
                  <c:v>0.24288608168</c:v>
                </c:pt>
                <c:pt idx="3">
                  <c:v>1.2943036050600001</c:v>
                </c:pt>
                <c:pt idx="4">
                  <c:v>2.2439987488000002</c:v>
                </c:pt>
                <c:pt idx="5">
                  <c:v>2.9196510961999991</c:v>
                </c:pt>
              </c:numCache>
            </c:numRef>
          </c:val>
          <c:extLst>
            <c:ext xmlns:c16="http://schemas.microsoft.com/office/drawing/2014/chart" uri="{C3380CC4-5D6E-409C-BE32-E72D297353CC}">
              <c16:uniqueId val="{0000000C-95FF-7646-B4E8-4E4D426E691D}"/>
            </c:ext>
          </c:extLst>
        </c:ser>
        <c:dLbls>
          <c:showLegendKey val="0"/>
          <c:showVal val="0"/>
          <c:showCatName val="0"/>
          <c:showSerName val="0"/>
          <c:showPercent val="0"/>
          <c:showBubbleSize val="0"/>
        </c:dLbls>
        <c:gapWidth val="80"/>
        <c:overlap val="-27"/>
        <c:axId val="-1472740656"/>
        <c:axId val="-1472736896"/>
      </c:barChart>
      <c:catAx>
        <c:axId val="-1472740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472736896"/>
        <c:crosses val="autoZero"/>
        <c:auto val="1"/>
        <c:lblAlgn val="ctr"/>
        <c:lblOffset val="100"/>
        <c:noMultiLvlLbl val="0"/>
      </c:catAx>
      <c:valAx>
        <c:axId val="-14727368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n-US" altLang="ko-KR" sz="1800" dirty="0"/>
                  <a:t>Memory Bandwidth</a:t>
                </a:r>
                <a:r>
                  <a:rPr lang="en-US" altLang="ko-KR" sz="1800" baseline="0" dirty="0"/>
                  <a:t> (TB/s)</a:t>
                </a:r>
              </a:p>
            </c:rich>
          </c:tx>
          <c:layout>
            <c:manualLayout>
              <c:xMode val="edge"/>
              <c:yMode val="edge"/>
              <c:x val="0"/>
              <c:y val="0.14917297913327701"/>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472740656"/>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D682-FE4A-8C64-E2F2783B4298}"/>
              </c:ext>
            </c:extLst>
          </c:dPt>
          <c:dPt>
            <c:idx val="1"/>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3-D682-FE4A-8C64-E2F2783B4298}"/>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D682-FE4A-8C64-E2F2783B4298}"/>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D682-FE4A-8C64-E2F2783B4298}"/>
              </c:ext>
            </c:extLst>
          </c:dPt>
          <c:dLbls>
            <c:dLbl>
              <c:idx val="1"/>
              <c:tx>
                <c:rich>
                  <a:bodyPr/>
                  <a:lstStyle/>
                  <a:p>
                    <a:r>
                      <a:rPr lang="en-US" altLang="ko-KR" dirty="0"/>
                      <a:t>2.3x</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682-FE4A-8C64-E2F2783B4298}"/>
                </c:ext>
              </c:extLst>
            </c:dLbl>
            <c:dLbl>
              <c:idx val="2"/>
              <c:tx>
                <c:rich>
                  <a:bodyPr/>
                  <a:lstStyle/>
                  <a:p>
                    <a:r>
                      <a:rPr lang="en-US" altLang="ko-KR" dirty="0"/>
                      <a:t>3.0x</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682-FE4A-8C64-E2F2783B4298}"/>
                </c:ext>
              </c:extLst>
            </c:dLbl>
            <c:dLbl>
              <c:idx val="3"/>
              <c:tx>
                <c:rich>
                  <a:bodyPr/>
                  <a:lstStyle/>
                  <a:p>
                    <a:r>
                      <a:rPr lang="en-US" altLang="ko-KR" dirty="0"/>
                      <a:t>6.5x</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682-FE4A-8C64-E2F2783B4298}"/>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HMC-MC</c:v>
                </c:pt>
                <c:pt idx="1">
                  <c:v>HMC-MC +
PIM BW</c:v>
                </c:pt>
                <c:pt idx="2">
                  <c:v>Tesseract + Conventional BW</c:v>
                </c:pt>
                <c:pt idx="3">
                  <c:v>Tesseract</c:v>
                </c:pt>
              </c:strCache>
            </c:strRef>
          </c:cat>
          <c:val>
            <c:numRef>
              <c:f>Sheet1!$B$2:$B$5</c:f>
              <c:numCache>
                <c:formatCode>General</c:formatCode>
                <c:ptCount val="4"/>
                <c:pt idx="0">
                  <c:v>1</c:v>
                </c:pt>
                <c:pt idx="1">
                  <c:v>2.3042730158714102</c:v>
                </c:pt>
                <c:pt idx="2">
                  <c:v>3.0223863878163568</c:v>
                </c:pt>
                <c:pt idx="3">
                  <c:v>6.4998907173731304</c:v>
                </c:pt>
              </c:numCache>
            </c:numRef>
          </c:val>
          <c:extLst>
            <c:ext xmlns:c16="http://schemas.microsoft.com/office/drawing/2014/chart" uri="{C3380CC4-5D6E-409C-BE32-E72D297353CC}">
              <c16:uniqueId val="{00000008-D682-FE4A-8C64-E2F2783B4298}"/>
            </c:ext>
          </c:extLst>
        </c:ser>
        <c:dLbls>
          <c:showLegendKey val="0"/>
          <c:showVal val="0"/>
          <c:showCatName val="0"/>
          <c:showSerName val="0"/>
          <c:showPercent val="0"/>
          <c:showBubbleSize val="0"/>
        </c:dLbls>
        <c:gapWidth val="80"/>
        <c:overlap val="-27"/>
        <c:axId val="67795088"/>
        <c:axId val="67800800"/>
      </c:barChart>
      <c:catAx>
        <c:axId val="67795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67800800"/>
        <c:crosses val="autoZero"/>
        <c:auto val="1"/>
        <c:lblAlgn val="ctr"/>
        <c:lblOffset val="100"/>
        <c:noMultiLvlLbl val="0"/>
      </c:catAx>
      <c:valAx>
        <c:axId val="6780080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p>
            </c:rich>
          </c:tx>
          <c:layout>
            <c:manualLayout>
              <c:xMode val="edge"/>
              <c:yMode val="edge"/>
              <c:x val="1.54320987654321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6779508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Memory Layers</c:v>
                </c:pt>
              </c:strCache>
            </c:strRef>
          </c:tx>
          <c:spPr>
            <a:solidFill>
              <a:schemeClr val="accent1">
                <a:shade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Sheet1!$B$2:$B$3</c:f>
              <c:numCache>
                <c:formatCode>General</c:formatCode>
                <c:ptCount val="2"/>
                <c:pt idx="0">
                  <c:v>6.3750664600000007E-2</c:v>
                </c:pt>
                <c:pt idx="1">
                  <c:v>2.4336080491188499E-2</c:v>
                </c:pt>
              </c:numCache>
            </c:numRef>
          </c:val>
          <c:extLst>
            <c:ext xmlns:c16="http://schemas.microsoft.com/office/drawing/2014/chart" uri="{C3380CC4-5D6E-409C-BE32-E72D297353CC}">
              <c16:uniqueId val="{00000000-5DF4-1A4A-A35C-9A3D3795F0E9}"/>
            </c:ext>
          </c:extLst>
        </c:ser>
        <c:ser>
          <c:idx val="1"/>
          <c:order val="1"/>
          <c:tx>
            <c:strRef>
              <c:f>Sheet1!$C$1</c:f>
              <c:strCache>
                <c:ptCount val="1"/>
                <c:pt idx="0">
                  <c:v>Logic Layers</c:v>
                </c:pt>
              </c:strCache>
            </c:strRef>
          </c:tx>
          <c:spPr>
            <a:solidFill>
              <a:schemeClr val="accent1"/>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Sheet1!$C$2:$C$3</c:f>
              <c:numCache>
                <c:formatCode>General</c:formatCode>
                <c:ptCount val="2"/>
                <c:pt idx="0">
                  <c:v>0.93624933539999999</c:v>
                </c:pt>
                <c:pt idx="1">
                  <c:v>8.9919873647840196E-2</c:v>
                </c:pt>
              </c:numCache>
            </c:numRef>
          </c:val>
          <c:extLst>
            <c:ext xmlns:c16="http://schemas.microsoft.com/office/drawing/2014/chart" uri="{C3380CC4-5D6E-409C-BE32-E72D297353CC}">
              <c16:uniqueId val="{00000001-5DF4-1A4A-A35C-9A3D3795F0E9}"/>
            </c:ext>
          </c:extLst>
        </c:ser>
        <c:ser>
          <c:idx val="2"/>
          <c:order val="2"/>
          <c:tx>
            <c:strRef>
              <c:f>Sheet1!$D$1</c:f>
              <c:strCache>
                <c:ptCount val="1"/>
                <c:pt idx="0">
                  <c:v>Cores</c:v>
                </c:pt>
              </c:strCache>
            </c:strRef>
          </c:tx>
          <c:spPr>
            <a:solidFill>
              <a:schemeClr val="accent1">
                <a:tint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Sheet1!$D$2:$D$3</c:f>
              <c:numCache>
                <c:formatCode>General</c:formatCode>
                <c:ptCount val="2"/>
                <c:pt idx="0">
                  <c:v>0</c:v>
                </c:pt>
                <c:pt idx="1">
                  <c:v>2.0218882855307301E-2</c:v>
                </c:pt>
              </c:numCache>
            </c:numRef>
          </c:val>
          <c:extLst>
            <c:ext xmlns:c16="http://schemas.microsoft.com/office/drawing/2014/chart" uri="{C3380CC4-5D6E-409C-BE32-E72D297353CC}">
              <c16:uniqueId val="{00000002-5DF4-1A4A-A35C-9A3D3795F0E9}"/>
            </c:ext>
          </c:extLst>
        </c:ser>
        <c:dLbls>
          <c:showLegendKey val="0"/>
          <c:showVal val="0"/>
          <c:showCatName val="0"/>
          <c:showSerName val="0"/>
          <c:showPercent val="0"/>
          <c:showBubbleSize val="0"/>
        </c:dLbls>
        <c:gapWidth val="80"/>
        <c:overlap val="100"/>
        <c:axId val="-1506018976"/>
        <c:axId val="-1506014208"/>
      </c:barChart>
      <c:catAx>
        <c:axId val="-1506018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506014208"/>
        <c:crosses val="autoZero"/>
        <c:auto val="1"/>
        <c:lblAlgn val="ctr"/>
        <c:lblOffset val="100"/>
        <c:noMultiLvlLbl val="0"/>
      </c:catAx>
      <c:valAx>
        <c:axId val="-1506014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506018976"/>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118">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3">
      <cs:styleClr val="auto"/>
    </cs:fillRef>
    <cs:effectRef idx="2">
      <a:schemeClr val="dk1"/>
    </cs:effectRef>
    <cs:fontRef idx="minor">
      <a:schemeClr val="tx1"/>
    </cs:fontRef>
  </cs:dataPoint>
  <cs:dataPoint3D>
    <cs:lnRef idx="0"/>
    <cs:fillRef idx="3">
      <cs:styleClr val="auto"/>
    </cs:fillRef>
    <cs:effectRef idx="2">
      <a:schemeClr val="dk1"/>
    </cs:effectRef>
    <cs:fontRef idx="minor">
      <a:schemeClr val="tx1"/>
    </cs:fontRef>
  </cs:dataPoint3D>
  <cs:dataPointLine>
    <cs:lnRef idx="1">
      <cs:styleClr val="auto"/>
    </cs:lnRef>
    <cs:lineWidthScale>5</cs:lineWidthScale>
    <cs:fillRef idx="0"/>
    <cs:effectRef idx="0"/>
    <cs:fontRef idx="minor">
      <a:schemeClr val="tx1"/>
    </cs:fontRef>
    <cs:spPr>
      <a:ln cap="rnd">
        <a:round/>
      </a:ln>
    </cs:spPr>
  </cs:dataPointLine>
  <cs:dataPointMarker>
    <cs:lnRef idx="1">
      <cs:styleClr val="auto"/>
    </cs:lnRef>
    <cs:fillRef idx="3">
      <cs:styleClr val="auto"/>
    </cs:fillRef>
    <cs:effectRef idx="2">
      <a:schemeClr val="dk1"/>
    </cs:effectRef>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0"/>
    <cs:fillRef idx="3">
      <a:schemeClr val="dk1">
        <a:tint val="95000"/>
      </a:schemeClr>
    </cs:fillRef>
    <cs:effectRef idx="2">
      <a:schemeClr val="dk1"/>
    </cs:effectRef>
    <cs:fontRef idx="minor">
      <a:schemeClr val="tx1"/>
    </cs:fontRef>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0"/>
    <cs:fillRef idx="3">
      <a:schemeClr val="dk1">
        <a:tint val="5000"/>
      </a:schemeClr>
    </cs:fillRef>
    <cs:effectRef idx="2">
      <a:schemeClr val="dk1"/>
    </cs:effectRef>
    <cs:fontRef idx="minor">
      <a:schemeClr val="tx1"/>
    </cs:fontRef>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5D8D269-421E-4589-AB1F-A9BAE4D4F94B}" type="doc">
      <dgm:prSet loTypeId="urn:microsoft.com/office/officeart/2005/8/layout/chevron1" loCatId="process" qsTypeId="urn:microsoft.com/office/officeart/2005/8/quickstyle/simple4" qsCatId="simple" csTypeId="urn:microsoft.com/office/officeart/2005/8/colors/colorful5" csCatId="colorful" phldr="1"/>
      <dgm:spPr/>
    </dgm:pt>
    <dgm:pt modelId="{A4EB02FC-E72F-40C5-8036-89057538B898}">
      <dgm:prSet phldrT="[Text]" custT="1"/>
      <dgm:spPr/>
      <dgm:t>
        <a:bodyPr/>
        <a:lstStyle/>
        <a:p>
          <a:r>
            <a:rPr lang="en-US" sz="1400" dirty="0"/>
            <a:t>Generate 2E+1 masks</a:t>
          </a:r>
        </a:p>
      </dgm:t>
    </dgm:pt>
    <dgm:pt modelId="{977D1643-2FA3-462E-BB53-B26E18AABF7B}" type="parTrans" cxnId="{CFBA63D8-EC5F-40B7-B756-749435B10244}">
      <dgm:prSet/>
      <dgm:spPr/>
      <dgm:t>
        <a:bodyPr/>
        <a:lstStyle/>
        <a:p>
          <a:endParaRPr lang="en-US" sz="1400"/>
        </a:p>
      </dgm:t>
    </dgm:pt>
    <dgm:pt modelId="{31144255-BA62-4427-8ACB-0E279FC0E134}" type="sibTrans" cxnId="{CFBA63D8-EC5F-40B7-B756-749435B10244}">
      <dgm:prSet/>
      <dgm:spPr/>
      <dgm:t>
        <a:bodyPr/>
        <a:lstStyle/>
        <a:p>
          <a:endParaRPr lang="en-US" sz="1400"/>
        </a:p>
      </dgm:t>
    </dgm:pt>
    <dgm:pt modelId="{157059EA-B005-47F3-B359-ACEC246480F2}">
      <dgm:prSet phldrT="[Text]" custT="1"/>
      <dgm:spPr/>
      <dgm:t>
        <a:bodyPr/>
        <a:lstStyle/>
        <a:p>
          <a:pPr>
            <a:lnSpc>
              <a:spcPct val="90000"/>
            </a:lnSpc>
            <a:spcAft>
              <a:spcPts val="0"/>
            </a:spcAft>
          </a:pPr>
          <a:r>
            <a:rPr lang="en-US" sz="1400" dirty="0"/>
            <a:t>Amend random zeros: </a:t>
          </a:r>
        </a:p>
        <a:p>
          <a:pPr>
            <a:lnSpc>
              <a:spcPct val="90000"/>
            </a:lnSpc>
            <a:spcAft>
              <a:spcPts val="0"/>
            </a:spcAft>
          </a:pPr>
          <a:r>
            <a:rPr lang="en-US" sz="1400" dirty="0"/>
            <a:t>101 </a:t>
          </a:r>
          <a:r>
            <a:rPr lang="en-US" sz="1400" dirty="0">
              <a:sym typeface="Wingdings" panose="05000000000000000000" pitchFamily="2" charset="2"/>
            </a:rPr>
            <a:t> 111 </a:t>
          </a:r>
          <a:r>
            <a:rPr lang="en-US" sz="1400" dirty="0"/>
            <a:t> &amp;  1001 </a:t>
          </a:r>
          <a:r>
            <a:rPr lang="en-US" sz="1400" dirty="0">
              <a:sym typeface="Wingdings" panose="05000000000000000000" pitchFamily="2" charset="2"/>
            </a:rPr>
            <a:t></a:t>
          </a:r>
          <a:r>
            <a:rPr lang="en-US" sz="1400" dirty="0"/>
            <a:t> 1111</a:t>
          </a:r>
        </a:p>
      </dgm:t>
    </dgm:pt>
    <dgm:pt modelId="{72997F0D-0D52-4ED2-BF2E-86A70C224561}" type="parTrans" cxnId="{162B5200-239F-4992-AD97-9A5220D3260D}">
      <dgm:prSet/>
      <dgm:spPr/>
      <dgm:t>
        <a:bodyPr/>
        <a:lstStyle/>
        <a:p>
          <a:endParaRPr lang="en-US" sz="1400"/>
        </a:p>
      </dgm:t>
    </dgm:pt>
    <dgm:pt modelId="{38BB99EE-DFBF-4C85-9615-949A3FF3E026}" type="sibTrans" cxnId="{162B5200-239F-4992-AD97-9A5220D3260D}">
      <dgm:prSet/>
      <dgm:spPr/>
      <dgm:t>
        <a:bodyPr/>
        <a:lstStyle/>
        <a:p>
          <a:endParaRPr lang="en-US" sz="1400"/>
        </a:p>
      </dgm:t>
    </dgm:pt>
    <dgm:pt modelId="{7D2D55F8-FCC8-44D2-AD8F-0F719ACD1413}">
      <dgm:prSet phldrT="[Text]" custT="1"/>
      <dgm:spPr/>
      <dgm:t>
        <a:bodyPr/>
        <a:lstStyle/>
        <a:p>
          <a:pPr>
            <a:spcAft>
              <a:spcPts val="0"/>
            </a:spcAft>
          </a:pPr>
          <a:r>
            <a:rPr lang="en-US" sz="1400" dirty="0"/>
            <a:t>AND all masks, </a:t>
          </a:r>
        </a:p>
        <a:p>
          <a:pPr>
            <a:spcAft>
              <a:spcPts val="0"/>
            </a:spcAft>
          </a:pPr>
          <a:r>
            <a:rPr lang="en-US" sz="1400" dirty="0"/>
            <a:t>ACCEPT </a:t>
          </a:r>
          <a:r>
            <a:rPr lang="en-US" sz="1400" dirty="0" err="1"/>
            <a:t>iff</a:t>
          </a:r>
          <a:r>
            <a:rPr lang="en-US" sz="1400" dirty="0"/>
            <a:t> number of ‘1’ </a:t>
          </a:r>
          <a:r>
            <a:rPr lang="en-US" sz="1400" dirty="0">
              <a:latin typeface="Consolas" panose="020B0609020204030204" pitchFamily="49" charset="0"/>
              <a:cs typeface="Consolas" panose="020B0609020204030204" pitchFamily="49" charset="0"/>
            </a:rPr>
            <a:t>≤ Threshold</a:t>
          </a:r>
          <a:endParaRPr lang="en-US" sz="1400" dirty="0"/>
        </a:p>
      </dgm:t>
    </dgm:pt>
    <dgm:pt modelId="{2C133FFD-5164-420B-8045-659E2701A636}" type="parTrans" cxnId="{AD1C545D-2FB7-4921-8477-77BC3E4E38C4}">
      <dgm:prSet/>
      <dgm:spPr/>
      <dgm:t>
        <a:bodyPr/>
        <a:lstStyle/>
        <a:p>
          <a:endParaRPr lang="en-US" sz="1400"/>
        </a:p>
      </dgm:t>
    </dgm:pt>
    <dgm:pt modelId="{5E57DC2B-1B88-4C47-8312-A6CD88E01A91}" type="sibTrans" cxnId="{AD1C545D-2FB7-4921-8477-77BC3E4E38C4}">
      <dgm:prSet/>
      <dgm:spPr/>
      <dgm:t>
        <a:bodyPr/>
        <a:lstStyle/>
        <a:p>
          <a:endParaRPr lang="en-US" sz="1400"/>
        </a:p>
      </dgm:t>
    </dgm:pt>
    <dgm:pt modelId="{4F7140BA-CD71-4ACC-82BF-B0F51D6E1104}" type="pres">
      <dgm:prSet presAssocID="{75D8D269-421E-4589-AB1F-A9BAE4D4F94B}" presName="Name0" presStyleCnt="0">
        <dgm:presLayoutVars>
          <dgm:dir/>
          <dgm:animLvl val="lvl"/>
          <dgm:resizeHandles val="exact"/>
        </dgm:presLayoutVars>
      </dgm:prSet>
      <dgm:spPr/>
    </dgm:pt>
    <dgm:pt modelId="{AA2636E1-05F7-40F6-B113-6ACD4DAE7C84}" type="pres">
      <dgm:prSet presAssocID="{A4EB02FC-E72F-40C5-8036-89057538B898}" presName="parTxOnly" presStyleLbl="node1" presStyleIdx="0" presStyleCnt="3" custScaleX="48310">
        <dgm:presLayoutVars>
          <dgm:chMax val="0"/>
          <dgm:chPref val="0"/>
          <dgm:bulletEnabled val="1"/>
        </dgm:presLayoutVars>
      </dgm:prSet>
      <dgm:spPr/>
    </dgm:pt>
    <dgm:pt modelId="{C22B9540-E5EC-44A2-85A8-DFD006AF2A50}" type="pres">
      <dgm:prSet presAssocID="{31144255-BA62-4427-8ACB-0E279FC0E134}" presName="parTxOnlySpace" presStyleCnt="0"/>
      <dgm:spPr/>
    </dgm:pt>
    <dgm:pt modelId="{B3F34F1A-EBD5-4210-B039-278AB970AC0A}" type="pres">
      <dgm:prSet presAssocID="{157059EA-B005-47F3-B359-ACEC246480F2}" presName="parTxOnly" presStyleLbl="node1" presStyleIdx="1" presStyleCnt="3">
        <dgm:presLayoutVars>
          <dgm:chMax val="0"/>
          <dgm:chPref val="0"/>
          <dgm:bulletEnabled val="1"/>
        </dgm:presLayoutVars>
      </dgm:prSet>
      <dgm:spPr/>
    </dgm:pt>
    <dgm:pt modelId="{8D3A11D6-B107-4779-B1E1-97114FC09E3A}" type="pres">
      <dgm:prSet presAssocID="{38BB99EE-DFBF-4C85-9615-949A3FF3E026}" presName="parTxOnlySpace" presStyleCnt="0"/>
      <dgm:spPr/>
    </dgm:pt>
    <dgm:pt modelId="{010F66CE-98BD-4800-ACE1-BE56AF2153C7}" type="pres">
      <dgm:prSet presAssocID="{7D2D55F8-FCC8-44D2-AD8F-0F719ACD1413}" presName="parTxOnly" presStyleLbl="node1" presStyleIdx="2" presStyleCnt="3" custScaleX="107338">
        <dgm:presLayoutVars>
          <dgm:chMax val="0"/>
          <dgm:chPref val="0"/>
          <dgm:bulletEnabled val="1"/>
        </dgm:presLayoutVars>
      </dgm:prSet>
      <dgm:spPr/>
    </dgm:pt>
  </dgm:ptLst>
  <dgm:cxnLst>
    <dgm:cxn modelId="{162B5200-239F-4992-AD97-9A5220D3260D}" srcId="{75D8D269-421E-4589-AB1F-A9BAE4D4F94B}" destId="{157059EA-B005-47F3-B359-ACEC246480F2}" srcOrd="1" destOrd="0" parTransId="{72997F0D-0D52-4ED2-BF2E-86A70C224561}" sibTransId="{38BB99EE-DFBF-4C85-9615-949A3FF3E026}"/>
    <dgm:cxn modelId="{BAD98C53-DB1E-4274-8438-7A247113291D}" type="presOf" srcId="{A4EB02FC-E72F-40C5-8036-89057538B898}" destId="{AA2636E1-05F7-40F6-B113-6ACD4DAE7C84}" srcOrd="0" destOrd="0" presId="urn:microsoft.com/office/officeart/2005/8/layout/chevron1"/>
    <dgm:cxn modelId="{AD1C545D-2FB7-4921-8477-77BC3E4E38C4}" srcId="{75D8D269-421E-4589-AB1F-A9BAE4D4F94B}" destId="{7D2D55F8-FCC8-44D2-AD8F-0F719ACD1413}" srcOrd="2" destOrd="0" parTransId="{2C133FFD-5164-420B-8045-659E2701A636}" sibTransId="{5E57DC2B-1B88-4C47-8312-A6CD88E01A91}"/>
    <dgm:cxn modelId="{AA89FA80-BFAA-467E-A667-BFF36B58C9AD}" type="presOf" srcId="{157059EA-B005-47F3-B359-ACEC246480F2}" destId="{B3F34F1A-EBD5-4210-B039-278AB970AC0A}" srcOrd="0" destOrd="0" presId="urn:microsoft.com/office/officeart/2005/8/layout/chevron1"/>
    <dgm:cxn modelId="{CFBA63D8-EC5F-40B7-B756-749435B10244}" srcId="{75D8D269-421E-4589-AB1F-A9BAE4D4F94B}" destId="{A4EB02FC-E72F-40C5-8036-89057538B898}" srcOrd="0" destOrd="0" parTransId="{977D1643-2FA3-462E-BB53-B26E18AABF7B}" sibTransId="{31144255-BA62-4427-8ACB-0E279FC0E134}"/>
    <dgm:cxn modelId="{A25316E6-69F7-4582-9145-FCA490AD62C2}" type="presOf" srcId="{7D2D55F8-FCC8-44D2-AD8F-0F719ACD1413}" destId="{010F66CE-98BD-4800-ACE1-BE56AF2153C7}" srcOrd="0" destOrd="0" presId="urn:microsoft.com/office/officeart/2005/8/layout/chevron1"/>
    <dgm:cxn modelId="{CCF67CF4-7277-4721-9A5E-6A1139F1EEAC}" type="presOf" srcId="{75D8D269-421E-4589-AB1F-A9BAE4D4F94B}" destId="{4F7140BA-CD71-4ACC-82BF-B0F51D6E1104}" srcOrd="0" destOrd="0" presId="urn:microsoft.com/office/officeart/2005/8/layout/chevron1"/>
    <dgm:cxn modelId="{8110E1BB-E54E-4DD9-A38D-496B2E0AABDA}" type="presParOf" srcId="{4F7140BA-CD71-4ACC-82BF-B0F51D6E1104}" destId="{AA2636E1-05F7-40F6-B113-6ACD4DAE7C84}" srcOrd="0" destOrd="0" presId="urn:microsoft.com/office/officeart/2005/8/layout/chevron1"/>
    <dgm:cxn modelId="{66B52FC3-2D27-42CE-A515-D54147E6EC38}" type="presParOf" srcId="{4F7140BA-CD71-4ACC-82BF-B0F51D6E1104}" destId="{C22B9540-E5EC-44A2-85A8-DFD006AF2A50}" srcOrd="1" destOrd="0" presId="urn:microsoft.com/office/officeart/2005/8/layout/chevron1"/>
    <dgm:cxn modelId="{BD9BDD20-A294-44BD-83BF-1BEF03A9C90C}" type="presParOf" srcId="{4F7140BA-CD71-4ACC-82BF-B0F51D6E1104}" destId="{B3F34F1A-EBD5-4210-B039-278AB970AC0A}" srcOrd="2" destOrd="0" presId="urn:microsoft.com/office/officeart/2005/8/layout/chevron1"/>
    <dgm:cxn modelId="{5EFAC550-DFBE-4FCE-B581-D703250FDF1B}" type="presParOf" srcId="{4F7140BA-CD71-4ACC-82BF-B0F51D6E1104}" destId="{8D3A11D6-B107-4779-B1E1-97114FC09E3A}" srcOrd="3" destOrd="0" presId="urn:microsoft.com/office/officeart/2005/8/layout/chevron1"/>
    <dgm:cxn modelId="{221AF847-C6DD-4FB5-92DA-324E6BE76ABE}" type="presParOf" srcId="{4F7140BA-CD71-4ACC-82BF-B0F51D6E1104}" destId="{010F66CE-98BD-4800-ACE1-BE56AF2153C7}" srcOrd="4"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5D8D269-421E-4589-AB1F-A9BAE4D4F94B}" type="doc">
      <dgm:prSet loTypeId="urn:microsoft.com/office/officeart/2005/8/layout/chevron1" loCatId="process" qsTypeId="urn:microsoft.com/office/officeart/2005/8/quickstyle/simple4" qsCatId="simple" csTypeId="urn:microsoft.com/office/officeart/2005/8/colors/colorful5" csCatId="colorful" phldr="1"/>
      <dgm:spPr/>
    </dgm:pt>
    <dgm:pt modelId="{A4EB02FC-E72F-40C5-8036-89057538B898}">
      <dgm:prSet phldrT="[Text]" custT="1"/>
      <dgm:spPr/>
      <dgm:t>
        <a:bodyPr/>
        <a:lstStyle/>
        <a:p>
          <a:r>
            <a:rPr lang="en-US" sz="1400" dirty="0"/>
            <a:t>Generate 2E+1 masks</a:t>
          </a:r>
        </a:p>
      </dgm:t>
    </dgm:pt>
    <dgm:pt modelId="{977D1643-2FA3-462E-BB53-B26E18AABF7B}" type="parTrans" cxnId="{CFBA63D8-EC5F-40B7-B756-749435B10244}">
      <dgm:prSet/>
      <dgm:spPr/>
      <dgm:t>
        <a:bodyPr/>
        <a:lstStyle/>
        <a:p>
          <a:endParaRPr lang="en-US" sz="1400"/>
        </a:p>
      </dgm:t>
    </dgm:pt>
    <dgm:pt modelId="{31144255-BA62-4427-8ACB-0E279FC0E134}" type="sibTrans" cxnId="{CFBA63D8-EC5F-40B7-B756-749435B10244}">
      <dgm:prSet/>
      <dgm:spPr/>
      <dgm:t>
        <a:bodyPr/>
        <a:lstStyle/>
        <a:p>
          <a:endParaRPr lang="en-US" sz="1400"/>
        </a:p>
      </dgm:t>
    </dgm:pt>
    <dgm:pt modelId="{157059EA-B005-47F3-B359-ACEC246480F2}">
      <dgm:prSet phldrT="[Text]" custT="1"/>
      <dgm:spPr/>
      <dgm:t>
        <a:bodyPr/>
        <a:lstStyle/>
        <a:p>
          <a:pPr>
            <a:lnSpc>
              <a:spcPct val="90000"/>
            </a:lnSpc>
            <a:spcAft>
              <a:spcPts val="0"/>
            </a:spcAft>
          </a:pPr>
          <a:r>
            <a:rPr lang="en-US" sz="1400" dirty="0"/>
            <a:t>Amend random zeros: </a:t>
          </a:r>
        </a:p>
        <a:p>
          <a:pPr>
            <a:lnSpc>
              <a:spcPct val="90000"/>
            </a:lnSpc>
            <a:spcAft>
              <a:spcPts val="0"/>
            </a:spcAft>
          </a:pPr>
          <a:r>
            <a:rPr lang="en-US" sz="1400" dirty="0"/>
            <a:t>101 </a:t>
          </a:r>
          <a:r>
            <a:rPr lang="en-US" sz="1400" dirty="0">
              <a:sym typeface="Wingdings" panose="05000000000000000000" pitchFamily="2" charset="2"/>
            </a:rPr>
            <a:t> 111 </a:t>
          </a:r>
          <a:r>
            <a:rPr lang="en-US" sz="1400" dirty="0"/>
            <a:t> &amp;  1001 </a:t>
          </a:r>
          <a:r>
            <a:rPr lang="en-US" sz="1400" dirty="0">
              <a:sym typeface="Wingdings" panose="05000000000000000000" pitchFamily="2" charset="2"/>
            </a:rPr>
            <a:t></a:t>
          </a:r>
          <a:r>
            <a:rPr lang="en-US" sz="1400" dirty="0"/>
            <a:t> 1111</a:t>
          </a:r>
        </a:p>
      </dgm:t>
    </dgm:pt>
    <dgm:pt modelId="{72997F0D-0D52-4ED2-BF2E-86A70C224561}" type="parTrans" cxnId="{162B5200-239F-4992-AD97-9A5220D3260D}">
      <dgm:prSet/>
      <dgm:spPr/>
      <dgm:t>
        <a:bodyPr/>
        <a:lstStyle/>
        <a:p>
          <a:endParaRPr lang="en-US" sz="1400"/>
        </a:p>
      </dgm:t>
    </dgm:pt>
    <dgm:pt modelId="{38BB99EE-DFBF-4C85-9615-949A3FF3E026}" type="sibTrans" cxnId="{162B5200-239F-4992-AD97-9A5220D3260D}">
      <dgm:prSet/>
      <dgm:spPr/>
      <dgm:t>
        <a:bodyPr/>
        <a:lstStyle/>
        <a:p>
          <a:endParaRPr lang="en-US" sz="1400"/>
        </a:p>
      </dgm:t>
    </dgm:pt>
    <dgm:pt modelId="{7D2D55F8-FCC8-44D2-AD8F-0F719ACD1413}">
      <dgm:prSet phldrT="[Text]" custT="1"/>
      <dgm:spPr/>
      <dgm:t>
        <a:bodyPr/>
        <a:lstStyle/>
        <a:p>
          <a:pPr>
            <a:spcAft>
              <a:spcPts val="0"/>
            </a:spcAft>
          </a:pPr>
          <a:r>
            <a:rPr lang="en-US" sz="1400" dirty="0"/>
            <a:t>AND all masks, </a:t>
          </a:r>
        </a:p>
        <a:p>
          <a:pPr>
            <a:spcAft>
              <a:spcPts val="0"/>
            </a:spcAft>
          </a:pPr>
          <a:r>
            <a:rPr lang="en-US" sz="1400" dirty="0"/>
            <a:t>ACCEPT </a:t>
          </a:r>
          <a:r>
            <a:rPr lang="en-US" sz="1400" dirty="0" err="1"/>
            <a:t>iff</a:t>
          </a:r>
          <a:r>
            <a:rPr lang="en-US" sz="1400" dirty="0"/>
            <a:t> number of ‘1’ </a:t>
          </a:r>
          <a:r>
            <a:rPr lang="en-US" sz="1400" dirty="0">
              <a:latin typeface="Consolas" panose="020B0609020204030204" pitchFamily="49" charset="0"/>
              <a:cs typeface="Consolas" panose="020B0609020204030204" pitchFamily="49" charset="0"/>
            </a:rPr>
            <a:t>≤ Threshold</a:t>
          </a:r>
          <a:endParaRPr lang="en-US" sz="1400" dirty="0"/>
        </a:p>
      </dgm:t>
    </dgm:pt>
    <dgm:pt modelId="{2C133FFD-5164-420B-8045-659E2701A636}" type="parTrans" cxnId="{AD1C545D-2FB7-4921-8477-77BC3E4E38C4}">
      <dgm:prSet/>
      <dgm:spPr/>
      <dgm:t>
        <a:bodyPr/>
        <a:lstStyle/>
        <a:p>
          <a:endParaRPr lang="en-US" sz="1400"/>
        </a:p>
      </dgm:t>
    </dgm:pt>
    <dgm:pt modelId="{5E57DC2B-1B88-4C47-8312-A6CD88E01A91}" type="sibTrans" cxnId="{AD1C545D-2FB7-4921-8477-77BC3E4E38C4}">
      <dgm:prSet/>
      <dgm:spPr/>
      <dgm:t>
        <a:bodyPr/>
        <a:lstStyle/>
        <a:p>
          <a:endParaRPr lang="en-US" sz="1400"/>
        </a:p>
      </dgm:t>
    </dgm:pt>
    <dgm:pt modelId="{4F7140BA-CD71-4ACC-82BF-B0F51D6E1104}" type="pres">
      <dgm:prSet presAssocID="{75D8D269-421E-4589-AB1F-A9BAE4D4F94B}" presName="Name0" presStyleCnt="0">
        <dgm:presLayoutVars>
          <dgm:dir/>
          <dgm:animLvl val="lvl"/>
          <dgm:resizeHandles val="exact"/>
        </dgm:presLayoutVars>
      </dgm:prSet>
      <dgm:spPr/>
    </dgm:pt>
    <dgm:pt modelId="{AA2636E1-05F7-40F6-B113-6ACD4DAE7C84}" type="pres">
      <dgm:prSet presAssocID="{A4EB02FC-E72F-40C5-8036-89057538B898}" presName="parTxOnly" presStyleLbl="node1" presStyleIdx="0" presStyleCnt="3" custScaleX="48310">
        <dgm:presLayoutVars>
          <dgm:chMax val="0"/>
          <dgm:chPref val="0"/>
          <dgm:bulletEnabled val="1"/>
        </dgm:presLayoutVars>
      </dgm:prSet>
      <dgm:spPr/>
    </dgm:pt>
    <dgm:pt modelId="{C22B9540-E5EC-44A2-85A8-DFD006AF2A50}" type="pres">
      <dgm:prSet presAssocID="{31144255-BA62-4427-8ACB-0E279FC0E134}" presName="parTxOnlySpace" presStyleCnt="0"/>
      <dgm:spPr/>
    </dgm:pt>
    <dgm:pt modelId="{B3F34F1A-EBD5-4210-B039-278AB970AC0A}" type="pres">
      <dgm:prSet presAssocID="{157059EA-B005-47F3-B359-ACEC246480F2}" presName="parTxOnly" presStyleLbl="node1" presStyleIdx="1" presStyleCnt="3">
        <dgm:presLayoutVars>
          <dgm:chMax val="0"/>
          <dgm:chPref val="0"/>
          <dgm:bulletEnabled val="1"/>
        </dgm:presLayoutVars>
      </dgm:prSet>
      <dgm:spPr/>
    </dgm:pt>
    <dgm:pt modelId="{8D3A11D6-B107-4779-B1E1-97114FC09E3A}" type="pres">
      <dgm:prSet presAssocID="{38BB99EE-DFBF-4C85-9615-949A3FF3E026}" presName="parTxOnlySpace" presStyleCnt="0"/>
      <dgm:spPr/>
    </dgm:pt>
    <dgm:pt modelId="{010F66CE-98BD-4800-ACE1-BE56AF2153C7}" type="pres">
      <dgm:prSet presAssocID="{7D2D55F8-FCC8-44D2-AD8F-0F719ACD1413}" presName="parTxOnly" presStyleLbl="node1" presStyleIdx="2" presStyleCnt="3" custScaleX="107338">
        <dgm:presLayoutVars>
          <dgm:chMax val="0"/>
          <dgm:chPref val="0"/>
          <dgm:bulletEnabled val="1"/>
        </dgm:presLayoutVars>
      </dgm:prSet>
      <dgm:spPr/>
    </dgm:pt>
  </dgm:ptLst>
  <dgm:cxnLst>
    <dgm:cxn modelId="{162B5200-239F-4992-AD97-9A5220D3260D}" srcId="{75D8D269-421E-4589-AB1F-A9BAE4D4F94B}" destId="{157059EA-B005-47F3-B359-ACEC246480F2}" srcOrd="1" destOrd="0" parTransId="{72997F0D-0D52-4ED2-BF2E-86A70C224561}" sibTransId="{38BB99EE-DFBF-4C85-9615-949A3FF3E026}"/>
    <dgm:cxn modelId="{BAD98C53-DB1E-4274-8438-7A247113291D}" type="presOf" srcId="{A4EB02FC-E72F-40C5-8036-89057538B898}" destId="{AA2636E1-05F7-40F6-B113-6ACD4DAE7C84}" srcOrd="0" destOrd="0" presId="urn:microsoft.com/office/officeart/2005/8/layout/chevron1"/>
    <dgm:cxn modelId="{AD1C545D-2FB7-4921-8477-77BC3E4E38C4}" srcId="{75D8D269-421E-4589-AB1F-A9BAE4D4F94B}" destId="{7D2D55F8-FCC8-44D2-AD8F-0F719ACD1413}" srcOrd="2" destOrd="0" parTransId="{2C133FFD-5164-420B-8045-659E2701A636}" sibTransId="{5E57DC2B-1B88-4C47-8312-A6CD88E01A91}"/>
    <dgm:cxn modelId="{AA89FA80-BFAA-467E-A667-BFF36B58C9AD}" type="presOf" srcId="{157059EA-B005-47F3-B359-ACEC246480F2}" destId="{B3F34F1A-EBD5-4210-B039-278AB970AC0A}" srcOrd="0" destOrd="0" presId="urn:microsoft.com/office/officeart/2005/8/layout/chevron1"/>
    <dgm:cxn modelId="{CFBA63D8-EC5F-40B7-B756-749435B10244}" srcId="{75D8D269-421E-4589-AB1F-A9BAE4D4F94B}" destId="{A4EB02FC-E72F-40C5-8036-89057538B898}" srcOrd="0" destOrd="0" parTransId="{977D1643-2FA3-462E-BB53-B26E18AABF7B}" sibTransId="{31144255-BA62-4427-8ACB-0E279FC0E134}"/>
    <dgm:cxn modelId="{A25316E6-69F7-4582-9145-FCA490AD62C2}" type="presOf" srcId="{7D2D55F8-FCC8-44D2-AD8F-0F719ACD1413}" destId="{010F66CE-98BD-4800-ACE1-BE56AF2153C7}" srcOrd="0" destOrd="0" presId="urn:microsoft.com/office/officeart/2005/8/layout/chevron1"/>
    <dgm:cxn modelId="{CCF67CF4-7277-4721-9A5E-6A1139F1EEAC}" type="presOf" srcId="{75D8D269-421E-4589-AB1F-A9BAE4D4F94B}" destId="{4F7140BA-CD71-4ACC-82BF-B0F51D6E1104}" srcOrd="0" destOrd="0" presId="urn:microsoft.com/office/officeart/2005/8/layout/chevron1"/>
    <dgm:cxn modelId="{8110E1BB-E54E-4DD9-A38D-496B2E0AABDA}" type="presParOf" srcId="{4F7140BA-CD71-4ACC-82BF-B0F51D6E1104}" destId="{AA2636E1-05F7-40F6-B113-6ACD4DAE7C84}" srcOrd="0" destOrd="0" presId="urn:microsoft.com/office/officeart/2005/8/layout/chevron1"/>
    <dgm:cxn modelId="{66B52FC3-2D27-42CE-A515-D54147E6EC38}" type="presParOf" srcId="{4F7140BA-CD71-4ACC-82BF-B0F51D6E1104}" destId="{C22B9540-E5EC-44A2-85A8-DFD006AF2A50}" srcOrd="1" destOrd="0" presId="urn:microsoft.com/office/officeart/2005/8/layout/chevron1"/>
    <dgm:cxn modelId="{BD9BDD20-A294-44BD-83BF-1BEF03A9C90C}" type="presParOf" srcId="{4F7140BA-CD71-4ACC-82BF-B0F51D6E1104}" destId="{B3F34F1A-EBD5-4210-B039-278AB970AC0A}" srcOrd="2" destOrd="0" presId="urn:microsoft.com/office/officeart/2005/8/layout/chevron1"/>
    <dgm:cxn modelId="{5EFAC550-DFBE-4FCE-B581-D703250FDF1B}" type="presParOf" srcId="{4F7140BA-CD71-4ACC-82BF-B0F51D6E1104}" destId="{8D3A11D6-B107-4779-B1E1-97114FC09E3A}" srcOrd="3" destOrd="0" presId="urn:microsoft.com/office/officeart/2005/8/layout/chevron1"/>
    <dgm:cxn modelId="{221AF847-C6DD-4FB5-92DA-324E6BE76ABE}" type="presParOf" srcId="{4F7140BA-CD71-4ACC-82BF-B0F51D6E1104}" destId="{010F66CE-98BD-4800-ACE1-BE56AF2153C7}" srcOrd="4"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5D8D269-421E-4589-AB1F-A9BAE4D4F94B}" type="doc">
      <dgm:prSet loTypeId="urn:microsoft.com/office/officeart/2005/8/layout/chevron1" loCatId="process" qsTypeId="urn:microsoft.com/office/officeart/2005/8/quickstyle/simple4" qsCatId="simple" csTypeId="urn:microsoft.com/office/officeart/2005/8/colors/colorful5" csCatId="colorful" phldr="1"/>
      <dgm:spPr/>
    </dgm:pt>
    <dgm:pt modelId="{A4EB02FC-E72F-40C5-8036-89057538B898}">
      <dgm:prSet phldrT="[Text]" custT="1"/>
      <dgm:spPr/>
      <dgm:t>
        <a:bodyPr/>
        <a:lstStyle/>
        <a:p>
          <a:r>
            <a:rPr lang="en-US" sz="1400" dirty="0"/>
            <a:t>Generate 2E+1 masks</a:t>
          </a:r>
        </a:p>
      </dgm:t>
    </dgm:pt>
    <dgm:pt modelId="{977D1643-2FA3-462E-BB53-B26E18AABF7B}" type="parTrans" cxnId="{CFBA63D8-EC5F-40B7-B756-749435B10244}">
      <dgm:prSet/>
      <dgm:spPr/>
      <dgm:t>
        <a:bodyPr/>
        <a:lstStyle/>
        <a:p>
          <a:endParaRPr lang="en-US" sz="1400"/>
        </a:p>
      </dgm:t>
    </dgm:pt>
    <dgm:pt modelId="{31144255-BA62-4427-8ACB-0E279FC0E134}" type="sibTrans" cxnId="{CFBA63D8-EC5F-40B7-B756-749435B10244}">
      <dgm:prSet/>
      <dgm:spPr/>
      <dgm:t>
        <a:bodyPr/>
        <a:lstStyle/>
        <a:p>
          <a:endParaRPr lang="en-US" sz="1400"/>
        </a:p>
      </dgm:t>
    </dgm:pt>
    <dgm:pt modelId="{157059EA-B005-47F3-B359-ACEC246480F2}">
      <dgm:prSet phldrT="[Text]" custT="1"/>
      <dgm:spPr/>
      <dgm:t>
        <a:bodyPr/>
        <a:lstStyle/>
        <a:p>
          <a:pPr>
            <a:lnSpc>
              <a:spcPct val="90000"/>
            </a:lnSpc>
            <a:spcAft>
              <a:spcPts val="0"/>
            </a:spcAft>
          </a:pPr>
          <a:r>
            <a:rPr lang="en-US" sz="1400" dirty="0"/>
            <a:t>Amend random zeros: </a:t>
          </a:r>
        </a:p>
        <a:p>
          <a:pPr>
            <a:lnSpc>
              <a:spcPct val="90000"/>
            </a:lnSpc>
            <a:spcAft>
              <a:spcPts val="0"/>
            </a:spcAft>
          </a:pPr>
          <a:r>
            <a:rPr lang="en-US" sz="1400" dirty="0"/>
            <a:t>101 </a:t>
          </a:r>
          <a:r>
            <a:rPr lang="en-US" sz="1400" dirty="0">
              <a:sym typeface="Wingdings" panose="05000000000000000000" pitchFamily="2" charset="2"/>
            </a:rPr>
            <a:t> 111 </a:t>
          </a:r>
          <a:r>
            <a:rPr lang="en-US" sz="1400" dirty="0"/>
            <a:t> &amp;  1001 </a:t>
          </a:r>
          <a:r>
            <a:rPr lang="en-US" sz="1400" dirty="0">
              <a:sym typeface="Wingdings" panose="05000000000000000000" pitchFamily="2" charset="2"/>
            </a:rPr>
            <a:t></a:t>
          </a:r>
          <a:r>
            <a:rPr lang="en-US" sz="1400" dirty="0"/>
            <a:t> 1111</a:t>
          </a:r>
        </a:p>
      </dgm:t>
    </dgm:pt>
    <dgm:pt modelId="{72997F0D-0D52-4ED2-BF2E-86A70C224561}" type="parTrans" cxnId="{162B5200-239F-4992-AD97-9A5220D3260D}">
      <dgm:prSet/>
      <dgm:spPr/>
      <dgm:t>
        <a:bodyPr/>
        <a:lstStyle/>
        <a:p>
          <a:endParaRPr lang="en-US" sz="1400"/>
        </a:p>
      </dgm:t>
    </dgm:pt>
    <dgm:pt modelId="{38BB99EE-DFBF-4C85-9615-949A3FF3E026}" type="sibTrans" cxnId="{162B5200-239F-4992-AD97-9A5220D3260D}">
      <dgm:prSet/>
      <dgm:spPr/>
      <dgm:t>
        <a:bodyPr/>
        <a:lstStyle/>
        <a:p>
          <a:endParaRPr lang="en-US" sz="1400"/>
        </a:p>
      </dgm:t>
    </dgm:pt>
    <dgm:pt modelId="{7D2D55F8-FCC8-44D2-AD8F-0F719ACD1413}">
      <dgm:prSet phldrT="[Text]" custT="1"/>
      <dgm:spPr/>
      <dgm:t>
        <a:bodyPr/>
        <a:lstStyle/>
        <a:p>
          <a:pPr>
            <a:spcAft>
              <a:spcPts val="0"/>
            </a:spcAft>
          </a:pPr>
          <a:r>
            <a:rPr lang="en-US" sz="1400" dirty="0"/>
            <a:t>AND all masks, </a:t>
          </a:r>
        </a:p>
        <a:p>
          <a:pPr>
            <a:spcAft>
              <a:spcPts val="0"/>
            </a:spcAft>
          </a:pPr>
          <a:r>
            <a:rPr lang="en-US" sz="1400" dirty="0"/>
            <a:t>ACCEPT </a:t>
          </a:r>
          <a:r>
            <a:rPr lang="en-US" sz="1400" dirty="0" err="1"/>
            <a:t>iff</a:t>
          </a:r>
          <a:r>
            <a:rPr lang="en-US" sz="1400" dirty="0"/>
            <a:t> number of ‘1’ </a:t>
          </a:r>
          <a:r>
            <a:rPr lang="en-US" sz="1400" dirty="0">
              <a:latin typeface="Consolas" panose="020B0609020204030204" pitchFamily="49" charset="0"/>
              <a:cs typeface="Consolas" panose="020B0609020204030204" pitchFamily="49" charset="0"/>
            </a:rPr>
            <a:t>≤ Threshold</a:t>
          </a:r>
          <a:endParaRPr lang="en-US" sz="1400" dirty="0"/>
        </a:p>
      </dgm:t>
    </dgm:pt>
    <dgm:pt modelId="{2C133FFD-5164-420B-8045-659E2701A636}" type="parTrans" cxnId="{AD1C545D-2FB7-4921-8477-77BC3E4E38C4}">
      <dgm:prSet/>
      <dgm:spPr/>
      <dgm:t>
        <a:bodyPr/>
        <a:lstStyle/>
        <a:p>
          <a:endParaRPr lang="en-US" sz="1400"/>
        </a:p>
      </dgm:t>
    </dgm:pt>
    <dgm:pt modelId="{5E57DC2B-1B88-4C47-8312-A6CD88E01A91}" type="sibTrans" cxnId="{AD1C545D-2FB7-4921-8477-77BC3E4E38C4}">
      <dgm:prSet/>
      <dgm:spPr/>
      <dgm:t>
        <a:bodyPr/>
        <a:lstStyle/>
        <a:p>
          <a:endParaRPr lang="en-US" sz="1400"/>
        </a:p>
      </dgm:t>
    </dgm:pt>
    <dgm:pt modelId="{4F7140BA-CD71-4ACC-82BF-B0F51D6E1104}" type="pres">
      <dgm:prSet presAssocID="{75D8D269-421E-4589-AB1F-A9BAE4D4F94B}" presName="Name0" presStyleCnt="0">
        <dgm:presLayoutVars>
          <dgm:dir/>
          <dgm:animLvl val="lvl"/>
          <dgm:resizeHandles val="exact"/>
        </dgm:presLayoutVars>
      </dgm:prSet>
      <dgm:spPr/>
    </dgm:pt>
    <dgm:pt modelId="{AA2636E1-05F7-40F6-B113-6ACD4DAE7C84}" type="pres">
      <dgm:prSet presAssocID="{A4EB02FC-E72F-40C5-8036-89057538B898}" presName="parTxOnly" presStyleLbl="node1" presStyleIdx="0" presStyleCnt="3" custScaleX="48310">
        <dgm:presLayoutVars>
          <dgm:chMax val="0"/>
          <dgm:chPref val="0"/>
          <dgm:bulletEnabled val="1"/>
        </dgm:presLayoutVars>
      </dgm:prSet>
      <dgm:spPr/>
    </dgm:pt>
    <dgm:pt modelId="{C22B9540-E5EC-44A2-85A8-DFD006AF2A50}" type="pres">
      <dgm:prSet presAssocID="{31144255-BA62-4427-8ACB-0E279FC0E134}" presName="parTxOnlySpace" presStyleCnt="0"/>
      <dgm:spPr/>
    </dgm:pt>
    <dgm:pt modelId="{B3F34F1A-EBD5-4210-B039-278AB970AC0A}" type="pres">
      <dgm:prSet presAssocID="{157059EA-B005-47F3-B359-ACEC246480F2}" presName="parTxOnly" presStyleLbl="node1" presStyleIdx="1" presStyleCnt="3">
        <dgm:presLayoutVars>
          <dgm:chMax val="0"/>
          <dgm:chPref val="0"/>
          <dgm:bulletEnabled val="1"/>
        </dgm:presLayoutVars>
      </dgm:prSet>
      <dgm:spPr/>
    </dgm:pt>
    <dgm:pt modelId="{8D3A11D6-B107-4779-B1E1-97114FC09E3A}" type="pres">
      <dgm:prSet presAssocID="{38BB99EE-DFBF-4C85-9615-949A3FF3E026}" presName="parTxOnlySpace" presStyleCnt="0"/>
      <dgm:spPr/>
    </dgm:pt>
    <dgm:pt modelId="{010F66CE-98BD-4800-ACE1-BE56AF2153C7}" type="pres">
      <dgm:prSet presAssocID="{7D2D55F8-FCC8-44D2-AD8F-0F719ACD1413}" presName="parTxOnly" presStyleLbl="node1" presStyleIdx="2" presStyleCnt="3" custScaleX="107338">
        <dgm:presLayoutVars>
          <dgm:chMax val="0"/>
          <dgm:chPref val="0"/>
          <dgm:bulletEnabled val="1"/>
        </dgm:presLayoutVars>
      </dgm:prSet>
      <dgm:spPr/>
    </dgm:pt>
  </dgm:ptLst>
  <dgm:cxnLst>
    <dgm:cxn modelId="{162B5200-239F-4992-AD97-9A5220D3260D}" srcId="{75D8D269-421E-4589-AB1F-A9BAE4D4F94B}" destId="{157059EA-B005-47F3-B359-ACEC246480F2}" srcOrd="1" destOrd="0" parTransId="{72997F0D-0D52-4ED2-BF2E-86A70C224561}" sibTransId="{38BB99EE-DFBF-4C85-9615-949A3FF3E026}"/>
    <dgm:cxn modelId="{81DEF512-3BFE-4E87-BADD-D5258C73D04A}" type="presOf" srcId="{A4EB02FC-E72F-40C5-8036-89057538B898}" destId="{AA2636E1-05F7-40F6-B113-6ACD4DAE7C84}" srcOrd="0" destOrd="0" presId="urn:microsoft.com/office/officeart/2005/8/layout/chevron1"/>
    <dgm:cxn modelId="{9623D447-188E-4E04-9E7D-8F6B9960B802}" type="presOf" srcId="{75D8D269-421E-4589-AB1F-A9BAE4D4F94B}" destId="{4F7140BA-CD71-4ACC-82BF-B0F51D6E1104}" srcOrd="0" destOrd="0" presId="urn:microsoft.com/office/officeart/2005/8/layout/chevron1"/>
    <dgm:cxn modelId="{AD1C545D-2FB7-4921-8477-77BC3E4E38C4}" srcId="{75D8D269-421E-4589-AB1F-A9BAE4D4F94B}" destId="{7D2D55F8-FCC8-44D2-AD8F-0F719ACD1413}" srcOrd="2" destOrd="0" parTransId="{2C133FFD-5164-420B-8045-659E2701A636}" sibTransId="{5E57DC2B-1B88-4C47-8312-A6CD88E01A91}"/>
    <dgm:cxn modelId="{BAC7F45F-A25D-4F5E-AF6F-76CB9DD0DB6C}" type="presOf" srcId="{157059EA-B005-47F3-B359-ACEC246480F2}" destId="{B3F34F1A-EBD5-4210-B039-278AB970AC0A}" srcOrd="0" destOrd="0" presId="urn:microsoft.com/office/officeart/2005/8/layout/chevron1"/>
    <dgm:cxn modelId="{5783EDBD-1080-4479-ADB0-D1308A4B51E2}" type="presOf" srcId="{7D2D55F8-FCC8-44D2-AD8F-0F719ACD1413}" destId="{010F66CE-98BD-4800-ACE1-BE56AF2153C7}" srcOrd="0" destOrd="0" presId="urn:microsoft.com/office/officeart/2005/8/layout/chevron1"/>
    <dgm:cxn modelId="{CFBA63D8-EC5F-40B7-B756-749435B10244}" srcId="{75D8D269-421E-4589-AB1F-A9BAE4D4F94B}" destId="{A4EB02FC-E72F-40C5-8036-89057538B898}" srcOrd="0" destOrd="0" parTransId="{977D1643-2FA3-462E-BB53-B26E18AABF7B}" sibTransId="{31144255-BA62-4427-8ACB-0E279FC0E134}"/>
    <dgm:cxn modelId="{EE7C2906-F5CD-4BA4-B634-7C8DAF708B0E}" type="presParOf" srcId="{4F7140BA-CD71-4ACC-82BF-B0F51D6E1104}" destId="{AA2636E1-05F7-40F6-B113-6ACD4DAE7C84}" srcOrd="0" destOrd="0" presId="urn:microsoft.com/office/officeart/2005/8/layout/chevron1"/>
    <dgm:cxn modelId="{3A66B4C2-3460-4C0F-A32E-511310A52DC3}" type="presParOf" srcId="{4F7140BA-CD71-4ACC-82BF-B0F51D6E1104}" destId="{C22B9540-E5EC-44A2-85A8-DFD006AF2A50}" srcOrd="1" destOrd="0" presId="urn:microsoft.com/office/officeart/2005/8/layout/chevron1"/>
    <dgm:cxn modelId="{9DBE3F7F-6E88-4E5E-BFBF-F8B05964CBC6}" type="presParOf" srcId="{4F7140BA-CD71-4ACC-82BF-B0F51D6E1104}" destId="{B3F34F1A-EBD5-4210-B039-278AB970AC0A}" srcOrd="2" destOrd="0" presId="urn:microsoft.com/office/officeart/2005/8/layout/chevron1"/>
    <dgm:cxn modelId="{39C71F1E-4BE8-4F05-B4C9-A74CC87CD104}" type="presParOf" srcId="{4F7140BA-CD71-4ACC-82BF-B0F51D6E1104}" destId="{8D3A11D6-B107-4779-B1E1-97114FC09E3A}" srcOrd="3" destOrd="0" presId="urn:microsoft.com/office/officeart/2005/8/layout/chevron1"/>
    <dgm:cxn modelId="{04C8F8CA-F98E-48EA-B2B1-5C12DA093D27}" type="presParOf" srcId="{4F7140BA-CD71-4ACC-82BF-B0F51D6E1104}" destId="{010F66CE-98BD-4800-ACE1-BE56AF2153C7}" srcOrd="4" destOrd="0" presId="urn:microsoft.com/office/officeart/2005/8/layout/chevron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2636E1-05F7-40F6-B113-6ACD4DAE7C84}">
      <dsp:nvSpPr>
        <dsp:cNvPr id="0" name=""/>
        <dsp:cNvSpPr/>
      </dsp:nvSpPr>
      <dsp:spPr>
        <a:xfrm>
          <a:off x="480" y="0"/>
          <a:ext cx="1842484" cy="478942"/>
        </a:xfrm>
        <a:prstGeom prst="chevron">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dirty="0"/>
            <a:t>Generate 2E+1 masks</a:t>
          </a:r>
        </a:p>
      </dsp:txBody>
      <dsp:txXfrm>
        <a:off x="239951" y="0"/>
        <a:ext cx="1363542" cy="478942"/>
      </dsp:txXfrm>
    </dsp:sp>
    <dsp:sp modelId="{B3F34F1A-EBD5-4210-B039-278AB970AC0A}">
      <dsp:nvSpPr>
        <dsp:cNvPr id="0" name=""/>
        <dsp:cNvSpPr/>
      </dsp:nvSpPr>
      <dsp:spPr>
        <a:xfrm>
          <a:off x="1461576" y="0"/>
          <a:ext cx="3813877" cy="478942"/>
        </a:xfrm>
        <a:prstGeom prst="chevron">
          <a:avLst/>
        </a:prstGeom>
        <a:gradFill rotWithShape="0">
          <a:gsLst>
            <a:gs pos="0">
              <a:schemeClr val="accent5">
                <a:hueOff val="-4966938"/>
                <a:satOff val="19906"/>
                <a:lumOff val="4314"/>
                <a:alphaOff val="0"/>
                <a:shade val="51000"/>
                <a:satMod val="130000"/>
              </a:schemeClr>
            </a:gs>
            <a:gs pos="80000">
              <a:schemeClr val="accent5">
                <a:hueOff val="-4966938"/>
                <a:satOff val="19906"/>
                <a:lumOff val="4314"/>
                <a:alphaOff val="0"/>
                <a:shade val="93000"/>
                <a:satMod val="130000"/>
              </a:schemeClr>
            </a:gs>
            <a:gs pos="100000">
              <a:schemeClr val="accent5">
                <a:hueOff val="-4966938"/>
                <a:satOff val="19906"/>
                <a:lumOff val="4314"/>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ts val="0"/>
            </a:spcAft>
            <a:buNone/>
          </a:pPr>
          <a:r>
            <a:rPr lang="en-US" sz="1400" kern="1200" dirty="0"/>
            <a:t>Amend random zeros: </a:t>
          </a:r>
        </a:p>
        <a:p>
          <a:pPr marL="0" lvl="0" indent="0" algn="ctr" defTabSz="622300">
            <a:lnSpc>
              <a:spcPct val="90000"/>
            </a:lnSpc>
            <a:spcBef>
              <a:spcPct val="0"/>
            </a:spcBef>
            <a:spcAft>
              <a:spcPts val="0"/>
            </a:spcAft>
            <a:buNone/>
          </a:pPr>
          <a:r>
            <a:rPr lang="en-US" sz="1400" kern="1200" dirty="0"/>
            <a:t>101 </a:t>
          </a:r>
          <a:r>
            <a:rPr lang="en-US" sz="1400" kern="1200" dirty="0">
              <a:sym typeface="Wingdings" panose="05000000000000000000" pitchFamily="2" charset="2"/>
            </a:rPr>
            <a:t> 111 </a:t>
          </a:r>
          <a:r>
            <a:rPr lang="en-US" sz="1400" kern="1200" dirty="0"/>
            <a:t> &amp;  1001 </a:t>
          </a:r>
          <a:r>
            <a:rPr lang="en-US" sz="1400" kern="1200" dirty="0">
              <a:sym typeface="Wingdings" panose="05000000000000000000" pitchFamily="2" charset="2"/>
            </a:rPr>
            <a:t></a:t>
          </a:r>
          <a:r>
            <a:rPr lang="en-US" sz="1400" kern="1200" dirty="0"/>
            <a:t> 1111</a:t>
          </a:r>
        </a:p>
      </dsp:txBody>
      <dsp:txXfrm>
        <a:off x="1701047" y="0"/>
        <a:ext cx="3334935" cy="478942"/>
      </dsp:txXfrm>
    </dsp:sp>
    <dsp:sp modelId="{010F66CE-98BD-4800-ACE1-BE56AF2153C7}">
      <dsp:nvSpPr>
        <dsp:cNvPr id="0" name=""/>
        <dsp:cNvSpPr/>
      </dsp:nvSpPr>
      <dsp:spPr>
        <a:xfrm>
          <a:off x="4894066" y="0"/>
          <a:ext cx="4093739" cy="478942"/>
        </a:xfrm>
        <a:prstGeom prst="chevron">
          <a:avLst/>
        </a:prstGeom>
        <a:gradFill rotWithShape="0">
          <a:gsLst>
            <a:gs pos="0">
              <a:schemeClr val="accent5">
                <a:hueOff val="-9933876"/>
                <a:satOff val="39811"/>
                <a:lumOff val="8628"/>
                <a:alphaOff val="0"/>
                <a:shade val="51000"/>
                <a:satMod val="130000"/>
              </a:schemeClr>
            </a:gs>
            <a:gs pos="80000">
              <a:schemeClr val="accent5">
                <a:hueOff val="-9933876"/>
                <a:satOff val="39811"/>
                <a:lumOff val="8628"/>
                <a:alphaOff val="0"/>
                <a:shade val="93000"/>
                <a:satMod val="130000"/>
              </a:schemeClr>
            </a:gs>
            <a:gs pos="100000">
              <a:schemeClr val="accent5">
                <a:hueOff val="-9933876"/>
                <a:satOff val="39811"/>
                <a:lumOff val="8628"/>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ts val="0"/>
            </a:spcAft>
            <a:buNone/>
          </a:pPr>
          <a:r>
            <a:rPr lang="en-US" sz="1400" kern="1200" dirty="0"/>
            <a:t>AND all masks, </a:t>
          </a:r>
        </a:p>
        <a:p>
          <a:pPr marL="0" lvl="0" indent="0" algn="ctr" defTabSz="622300">
            <a:lnSpc>
              <a:spcPct val="90000"/>
            </a:lnSpc>
            <a:spcBef>
              <a:spcPct val="0"/>
            </a:spcBef>
            <a:spcAft>
              <a:spcPts val="0"/>
            </a:spcAft>
            <a:buNone/>
          </a:pPr>
          <a:r>
            <a:rPr lang="en-US" sz="1400" kern="1200" dirty="0"/>
            <a:t>ACCEPT </a:t>
          </a:r>
          <a:r>
            <a:rPr lang="en-US" sz="1400" kern="1200" dirty="0" err="1"/>
            <a:t>iff</a:t>
          </a:r>
          <a:r>
            <a:rPr lang="en-US" sz="1400" kern="1200" dirty="0"/>
            <a:t> number of ‘1’ </a:t>
          </a:r>
          <a:r>
            <a:rPr lang="en-US" sz="1400" kern="1200" dirty="0">
              <a:latin typeface="Consolas" panose="020B0609020204030204" pitchFamily="49" charset="0"/>
              <a:cs typeface="Consolas" panose="020B0609020204030204" pitchFamily="49" charset="0"/>
            </a:rPr>
            <a:t>≤ Threshold</a:t>
          </a:r>
          <a:endParaRPr lang="en-US" sz="1400" kern="1200" dirty="0"/>
        </a:p>
      </dsp:txBody>
      <dsp:txXfrm>
        <a:off x="5133537" y="0"/>
        <a:ext cx="3614797" cy="47894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2636E1-05F7-40F6-B113-6ACD4DAE7C84}">
      <dsp:nvSpPr>
        <dsp:cNvPr id="0" name=""/>
        <dsp:cNvSpPr/>
      </dsp:nvSpPr>
      <dsp:spPr>
        <a:xfrm>
          <a:off x="480" y="0"/>
          <a:ext cx="1842484" cy="478942"/>
        </a:xfrm>
        <a:prstGeom prst="chevron">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dirty="0"/>
            <a:t>Generate 2E+1 masks</a:t>
          </a:r>
        </a:p>
      </dsp:txBody>
      <dsp:txXfrm>
        <a:off x="239951" y="0"/>
        <a:ext cx="1363542" cy="478942"/>
      </dsp:txXfrm>
    </dsp:sp>
    <dsp:sp modelId="{B3F34F1A-EBD5-4210-B039-278AB970AC0A}">
      <dsp:nvSpPr>
        <dsp:cNvPr id="0" name=""/>
        <dsp:cNvSpPr/>
      </dsp:nvSpPr>
      <dsp:spPr>
        <a:xfrm>
          <a:off x="1461576" y="0"/>
          <a:ext cx="3813877" cy="478942"/>
        </a:xfrm>
        <a:prstGeom prst="chevron">
          <a:avLst/>
        </a:prstGeom>
        <a:gradFill rotWithShape="0">
          <a:gsLst>
            <a:gs pos="0">
              <a:schemeClr val="accent5">
                <a:hueOff val="-4966938"/>
                <a:satOff val="19906"/>
                <a:lumOff val="4314"/>
                <a:alphaOff val="0"/>
                <a:shade val="51000"/>
                <a:satMod val="130000"/>
              </a:schemeClr>
            </a:gs>
            <a:gs pos="80000">
              <a:schemeClr val="accent5">
                <a:hueOff val="-4966938"/>
                <a:satOff val="19906"/>
                <a:lumOff val="4314"/>
                <a:alphaOff val="0"/>
                <a:shade val="93000"/>
                <a:satMod val="130000"/>
              </a:schemeClr>
            </a:gs>
            <a:gs pos="100000">
              <a:schemeClr val="accent5">
                <a:hueOff val="-4966938"/>
                <a:satOff val="19906"/>
                <a:lumOff val="4314"/>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ts val="0"/>
            </a:spcAft>
            <a:buNone/>
          </a:pPr>
          <a:r>
            <a:rPr lang="en-US" sz="1400" kern="1200" dirty="0"/>
            <a:t>Amend random zeros: </a:t>
          </a:r>
        </a:p>
        <a:p>
          <a:pPr marL="0" lvl="0" indent="0" algn="ctr" defTabSz="622300">
            <a:lnSpc>
              <a:spcPct val="90000"/>
            </a:lnSpc>
            <a:spcBef>
              <a:spcPct val="0"/>
            </a:spcBef>
            <a:spcAft>
              <a:spcPts val="0"/>
            </a:spcAft>
            <a:buNone/>
          </a:pPr>
          <a:r>
            <a:rPr lang="en-US" sz="1400" kern="1200" dirty="0"/>
            <a:t>101 </a:t>
          </a:r>
          <a:r>
            <a:rPr lang="en-US" sz="1400" kern="1200" dirty="0">
              <a:sym typeface="Wingdings" panose="05000000000000000000" pitchFamily="2" charset="2"/>
            </a:rPr>
            <a:t> 111 </a:t>
          </a:r>
          <a:r>
            <a:rPr lang="en-US" sz="1400" kern="1200" dirty="0"/>
            <a:t> &amp;  1001 </a:t>
          </a:r>
          <a:r>
            <a:rPr lang="en-US" sz="1400" kern="1200" dirty="0">
              <a:sym typeface="Wingdings" panose="05000000000000000000" pitchFamily="2" charset="2"/>
            </a:rPr>
            <a:t></a:t>
          </a:r>
          <a:r>
            <a:rPr lang="en-US" sz="1400" kern="1200" dirty="0"/>
            <a:t> 1111</a:t>
          </a:r>
        </a:p>
      </dsp:txBody>
      <dsp:txXfrm>
        <a:off x="1701047" y="0"/>
        <a:ext cx="3334935" cy="478942"/>
      </dsp:txXfrm>
    </dsp:sp>
    <dsp:sp modelId="{010F66CE-98BD-4800-ACE1-BE56AF2153C7}">
      <dsp:nvSpPr>
        <dsp:cNvPr id="0" name=""/>
        <dsp:cNvSpPr/>
      </dsp:nvSpPr>
      <dsp:spPr>
        <a:xfrm>
          <a:off x="4894066" y="0"/>
          <a:ext cx="4093739" cy="478942"/>
        </a:xfrm>
        <a:prstGeom prst="chevron">
          <a:avLst/>
        </a:prstGeom>
        <a:gradFill rotWithShape="0">
          <a:gsLst>
            <a:gs pos="0">
              <a:schemeClr val="accent5">
                <a:hueOff val="-9933876"/>
                <a:satOff val="39811"/>
                <a:lumOff val="8628"/>
                <a:alphaOff val="0"/>
                <a:shade val="51000"/>
                <a:satMod val="130000"/>
              </a:schemeClr>
            </a:gs>
            <a:gs pos="80000">
              <a:schemeClr val="accent5">
                <a:hueOff val="-9933876"/>
                <a:satOff val="39811"/>
                <a:lumOff val="8628"/>
                <a:alphaOff val="0"/>
                <a:shade val="93000"/>
                <a:satMod val="130000"/>
              </a:schemeClr>
            </a:gs>
            <a:gs pos="100000">
              <a:schemeClr val="accent5">
                <a:hueOff val="-9933876"/>
                <a:satOff val="39811"/>
                <a:lumOff val="8628"/>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ts val="0"/>
            </a:spcAft>
            <a:buNone/>
          </a:pPr>
          <a:r>
            <a:rPr lang="en-US" sz="1400" kern="1200" dirty="0"/>
            <a:t>AND all masks, </a:t>
          </a:r>
        </a:p>
        <a:p>
          <a:pPr marL="0" lvl="0" indent="0" algn="ctr" defTabSz="622300">
            <a:lnSpc>
              <a:spcPct val="90000"/>
            </a:lnSpc>
            <a:spcBef>
              <a:spcPct val="0"/>
            </a:spcBef>
            <a:spcAft>
              <a:spcPts val="0"/>
            </a:spcAft>
            <a:buNone/>
          </a:pPr>
          <a:r>
            <a:rPr lang="en-US" sz="1400" kern="1200" dirty="0"/>
            <a:t>ACCEPT </a:t>
          </a:r>
          <a:r>
            <a:rPr lang="en-US" sz="1400" kern="1200" dirty="0" err="1"/>
            <a:t>iff</a:t>
          </a:r>
          <a:r>
            <a:rPr lang="en-US" sz="1400" kern="1200" dirty="0"/>
            <a:t> number of ‘1’ </a:t>
          </a:r>
          <a:r>
            <a:rPr lang="en-US" sz="1400" kern="1200" dirty="0">
              <a:latin typeface="Consolas" panose="020B0609020204030204" pitchFamily="49" charset="0"/>
              <a:cs typeface="Consolas" panose="020B0609020204030204" pitchFamily="49" charset="0"/>
            </a:rPr>
            <a:t>≤ Threshold</a:t>
          </a:r>
          <a:endParaRPr lang="en-US" sz="1400" kern="1200" dirty="0"/>
        </a:p>
      </dsp:txBody>
      <dsp:txXfrm>
        <a:off x="5133537" y="0"/>
        <a:ext cx="3614797" cy="47894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2636E1-05F7-40F6-B113-6ACD4DAE7C84}">
      <dsp:nvSpPr>
        <dsp:cNvPr id="0" name=""/>
        <dsp:cNvSpPr/>
      </dsp:nvSpPr>
      <dsp:spPr>
        <a:xfrm>
          <a:off x="480" y="0"/>
          <a:ext cx="1842484" cy="478942"/>
        </a:xfrm>
        <a:prstGeom prst="chevron">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dirty="0"/>
            <a:t>Generate 2E+1 masks</a:t>
          </a:r>
        </a:p>
      </dsp:txBody>
      <dsp:txXfrm>
        <a:off x="239951" y="0"/>
        <a:ext cx="1363542" cy="478942"/>
      </dsp:txXfrm>
    </dsp:sp>
    <dsp:sp modelId="{B3F34F1A-EBD5-4210-B039-278AB970AC0A}">
      <dsp:nvSpPr>
        <dsp:cNvPr id="0" name=""/>
        <dsp:cNvSpPr/>
      </dsp:nvSpPr>
      <dsp:spPr>
        <a:xfrm>
          <a:off x="1461576" y="0"/>
          <a:ext cx="3813877" cy="478942"/>
        </a:xfrm>
        <a:prstGeom prst="chevron">
          <a:avLst/>
        </a:prstGeom>
        <a:gradFill rotWithShape="0">
          <a:gsLst>
            <a:gs pos="0">
              <a:schemeClr val="accent5">
                <a:hueOff val="-4966938"/>
                <a:satOff val="19906"/>
                <a:lumOff val="4314"/>
                <a:alphaOff val="0"/>
                <a:shade val="51000"/>
                <a:satMod val="130000"/>
              </a:schemeClr>
            </a:gs>
            <a:gs pos="80000">
              <a:schemeClr val="accent5">
                <a:hueOff val="-4966938"/>
                <a:satOff val="19906"/>
                <a:lumOff val="4314"/>
                <a:alphaOff val="0"/>
                <a:shade val="93000"/>
                <a:satMod val="130000"/>
              </a:schemeClr>
            </a:gs>
            <a:gs pos="100000">
              <a:schemeClr val="accent5">
                <a:hueOff val="-4966938"/>
                <a:satOff val="19906"/>
                <a:lumOff val="4314"/>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ts val="0"/>
            </a:spcAft>
            <a:buNone/>
          </a:pPr>
          <a:r>
            <a:rPr lang="en-US" sz="1400" kern="1200" dirty="0"/>
            <a:t>Amend random zeros: </a:t>
          </a:r>
        </a:p>
        <a:p>
          <a:pPr marL="0" lvl="0" indent="0" algn="ctr" defTabSz="622300">
            <a:lnSpc>
              <a:spcPct val="90000"/>
            </a:lnSpc>
            <a:spcBef>
              <a:spcPct val="0"/>
            </a:spcBef>
            <a:spcAft>
              <a:spcPts val="0"/>
            </a:spcAft>
            <a:buNone/>
          </a:pPr>
          <a:r>
            <a:rPr lang="en-US" sz="1400" kern="1200" dirty="0"/>
            <a:t>101 </a:t>
          </a:r>
          <a:r>
            <a:rPr lang="en-US" sz="1400" kern="1200" dirty="0">
              <a:sym typeface="Wingdings" panose="05000000000000000000" pitchFamily="2" charset="2"/>
            </a:rPr>
            <a:t> 111 </a:t>
          </a:r>
          <a:r>
            <a:rPr lang="en-US" sz="1400" kern="1200" dirty="0"/>
            <a:t> &amp;  1001 </a:t>
          </a:r>
          <a:r>
            <a:rPr lang="en-US" sz="1400" kern="1200" dirty="0">
              <a:sym typeface="Wingdings" panose="05000000000000000000" pitchFamily="2" charset="2"/>
            </a:rPr>
            <a:t></a:t>
          </a:r>
          <a:r>
            <a:rPr lang="en-US" sz="1400" kern="1200" dirty="0"/>
            <a:t> 1111</a:t>
          </a:r>
        </a:p>
      </dsp:txBody>
      <dsp:txXfrm>
        <a:off x="1701047" y="0"/>
        <a:ext cx="3334935" cy="478942"/>
      </dsp:txXfrm>
    </dsp:sp>
    <dsp:sp modelId="{010F66CE-98BD-4800-ACE1-BE56AF2153C7}">
      <dsp:nvSpPr>
        <dsp:cNvPr id="0" name=""/>
        <dsp:cNvSpPr/>
      </dsp:nvSpPr>
      <dsp:spPr>
        <a:xfrm>
          <a:off x="4894066" y="0"/>
          <a:ext cx="4093739" cy="478942"/>
        </a:xfrm>
        <a:prstGeom prst="chevron">
          <a:avLst/>
        </a:prstGeom>
        <a:gradFill rotWithShape="0">
          <a:gsLst>
            <a:gs pos="0">
              <a:schemeClr val="accent5">
                <a:hueOff val="-9933876"/>
                <a:satOff val="39811"/>
                <a:lumOff val="8628"/>
                <a:alphaOff val="0"/>
                <a:shade val="51000"/>
                <a:satMod val="130000"/>
              </a:schemeClr>
            </a:gs>
            <a:gs pos="80000">
              <a:schemeClr val="accent5">
                <a:hueOff val="-9933876"/>
                <a:satOff val="39811"/>
                <a:lumOff val="8628"/>
                <a:alphaOff val="0"/>
                <a:shade val="93000"/>
                <a:satMod val="130000"/>
              </a:schemeClr>
            </a:gs>
            <a:gs pos="100000">
              <a:schemeClr val="accent5">
                <a:hueOff val="-9933876"/>
                <a:satOff val="39811"/>
                <a:lumOff val="8628"/>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ts val="0"/>
            </a:spcAft>
            <a:buNone/>
          </a:pPr>
          <a:r>
            <a:rPr lang="en-US" sz="1400" kern="1200" dirty="0"/>
            <a:t>AND all masks, </a:t>
          </a:r>
        </a:p>
        <a:p>
          <a:pPr marL="0" lvl="0" indent="0" algn="ctr" defTabSz="622300">
            <a:lnSpc>
              <a:spcPct val="90000"/>
            </a:lnSpc>
            <a:spcBef>
              <a:spcPct val="0"/>
            </a:spcBef>
            <a:spcAft>
              <a:spcPts val="0"/>
            </a:spcAft>
            <a:buNone/>
          </a:pPr>
          <a:r>
            <a:rPr lang="en-US" sz="1400" kern="1200" dirty="0"/>
            <a:t>ACCEPT </a:t>
          </a:r>
          <a:r>
            <a:rPr lang="en-US" sz="1400" kern="1200" dirty="0" err="1"/>
            <a:t>iff</a:t>
          </a:r>
          <a:r>
            <a:rPr lang="en-US" sz="1400" kern="1200" dirty="0"/>
            <a:t> number of ‘1’ </a:t>
          </a:r>
          <a:r>
            <a:rPr lang="en-US" sz="1400" kern="1200" dirty="0">
              <a:latin typeface="Consolas" panose="020B0609020204030204" pitchFamily="49" charset="0"/>
              <a:cs typeface="Consolas" panose="020B0609020204030204" pitchFamily="49" charset="0"/>
            </a:rPr>
            <a:t>≤ Threshold</a:t>
          </a:r>
          <a:endParaRPr lang="en-US" sz="1400" kern="1200" dirty="0"/>
        </a:p>
      </dsp:txBody>
      <dsp:txXfrm>
        <a:off x="5133537" y="0"/>
        <a:ext cx="3614797" cy="478942"/>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image" Target="../media/image45.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image" Target="../media/image4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0.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71.e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70.emf"/><Relationship Id="rId1" Type="http://schemas.openxmlformats.org/officeDocument/2006/relationships/image" Target="../media/image72.e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70.emf"/><Relationship Id="rId1" Type="http://schemas.openxmlformats.org/officeDocument/2006/relationships/image" Target="../media/image72.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76.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71.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71.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79.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81.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82.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15.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15.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15.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8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5/21/18</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5/21/18</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366205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Unlocking the life’s code requires diving into the nucleus of our body cells, where the double-stranded genome resides. Genome is literally the 'code of life' - it is the set of instructions for making everything from you to zebras, strawberries, and even yeast.</a:t>
            </a:r>
          </a:p>
          <a:p>
            <a:br>
              <a:rPr lang="en-US" dirty="0"/>
            </a:br>
            <a:r>
              <a:rPr lang="en-US" b="0" cap="none" dirty="0"/>
              <a:t>since the discovery of </a:t>
            </a:r>
            <a:r>
              <a:rPr lang="en-US" b="0" cap="none" dirty="0" err="1"/>
              <a:t>dna’s</a:t>
            </a:r>
            <a:r>
              <a:rPr lang="en-US" b="0" cap="none" dirty="0"/>
              <a:t> double-helical structure (</a:t>
            </a:r>
            <a:r>
              <a:rPr lang="en-US" b="0" cap="none" dirty="0" err="1"/>
              <a:t>watson</a:t>
            </a:r>
            <a:r>
              <a:rPr lang="en-US" b="0" cap="none" dirty="0"/>
              <a:t> </a:t>
            </a:r>
            <a:r>
              <a:rPr lang="en-US" b="0" i="1" cap="none" dirty="0"/>
              <a:t>et al.</a:t>
            </a:r>
            <a:r>
              <a:rPr lang="en-US" b="0" cap="none" dirty="0"/>
              <a:t> 1953) </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4</a:t>
            </a:fld>
            <a:endParaRPr lang="en-US"/>
          </a:p>
        </p:txBody>
      </p:sp>
    </p:spTree>
    <p:extLst>
      <p:ext uri="{BB962C8B-B14F-4D97-AF65-F5344CB8AC3E}">
        <p14:creationId xmlns:p14="http://schemas.microsoft.com/office/powerpoint/2010/main" val="10125409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Our DNA is literally a cookbook that contains the information needed to make all of our phenotypes and traits. Our genes are the recipes for making us what we are physically.</a:t>
            </a:r>
            <a:br>
              <a:rPr lang="en-US" dirty="0"/>
            </a:b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5</a:t>
            </a:fld>
            <a:endParaRPr lang="en-US"/>
          </a:p>
        </p:txBody>
      </p:sp>
    </p:spTree>
    <p:extLst>
      <p:ext uri="{BB962C8B-B14F-4D97-AF65-F5344CB8AC3E}">
        <p14:creationId xmlns:p14="http://schemas.microsoft.com/office/powerpoint/2010/main" val="30982238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Henrietta Lacks,</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28804683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untangling yarn ball</a:t>
            </a:r>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20704591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2" name="Rectangle 9"/>
          <p:cNvSpPr>
            <a:spLocks noGrp="1" noChangeArrowheads="1"/>
          </p:cNvSpPr>
          <p:nvPr>
            <p:ph type="sldNum" sz="quarter"/>
          </p:nvPr>
        </p:nvSpPr>
        <p:spPr>
          <a:noFill/>
        </p:spPr>
        <p:txBody>
          <a:bodyPr/>
          <a:lstStyle/>
          <a:p>
            <a:fld id="{B685DBD6-D95A-41EC-889F-21CF45C92CC4}" type="slidenum">
              <a:rPr lang="en-US" smtClean="0"/>
              <a:pPr/>
              <a:t>9</a:t>
            </a:fld>
            <a:endParaRPr lang="en-US"/>
          </a:p>
        </p:txBody>
      </p:sp>
      <p:sp>
        <p:nvSpPr>
          <p:cNvPr id="10243" name="Rectangle 1"/>
          <p:cNvSpPr>
            <a:spLocks noGrp="1" noRot="1" noChangeAspect="1" noChangeArrowheads="1" noTextEdit="1"/>
          </p:cNvSpPr>
          <p:nvPr>
            <p:ph type="sldImg"/>
          </p:nvPr>
        </p:nvSpPr>
        <p:spPr>
          <a:xfrm>
            <a:off x="1144588" y="693738"/>
            <a:ext cx="4567237" cy="3427412"/>
          </a:xfrm>
          <a:solidFill>
            <a:srgbClr val="FFFFFF"/>
          </a:solidFill>
          <a:ln>
            <a:solidFill>
              <a:srgbClr val="000000"/>
            </a:solidFill>
            <a:miter lim="800000"/>
          </a:ln>
        </p:spPr>
      </p:sp>
      <p:sp>
        <p:nvSpPr>
          <p:cNvPr id="10244" name="Rectangle 2"/>
          <p:cNvSpPr>
            <a:spLocks noGrp="1" noChangeArrowheads="1"/>
          </p:cNvSpPr>
          <p:nvPr>
            <p:ph type="body" idx="1"/>
          </p:nvPr>
        </p:nvSpPr>
        <p:spPr>
          <a:xfrm>
            <a:off x="686361" y="4342535"/>
            <a:ext cx="5485279" cy="4114511"/>
          </a:xfrm>
          <a:noFill/>
          <a:ln/>
        </p:spPr>
        <p:txBody>
          <a:bodyPr wrap="none" anchor="ctr"/>
          <a:lstStyle/>
          <a:p>
            <a:endParaRPr lang="en-US"/>
          </a:p>
        </p:txBody>
      </p:sp>
    </p:spTree>
    <p:extLst>
      <p:ext uri="{BB962C8B-B14F-4D97-AF65-F5344CB8AC3E}">
        <p14:creationId xmlns:p14="http://schemas.microsoft.com/office/powerpoint/2010/main" val="13303253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 13-year long human project is the starting of the genomic era! It opened the door to remarkable biomedical discoveries by providing the first complete human genome sequence. It cost 3 billion dollars to read the entire sequence.</a:t>
            </a:r>
            <a:br>
              <a:rPr lang="en-US" dirty="0"/>
            </a:b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10</a:t>
            </a:fld>
            <a:endParaRPr lang="en-US"/>
          </a:p>
        </p:txBody>
      </p:sp>
    </p:spTree>
    <p:extLst>
      <p:ext uri="{BB962C8B-B14F-4D97-AF65-F5344CB8AC3E}">
        <p14:creationId xmlns:p14="http://schemas.microsoft.com/office/powerpoint/2010/main" val="5511161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However, since the development of high throughput sequencing (HTS) technologies, the cost of genome sequencing has fallen off a cliff (&lt;&lt; 1,000$) making it viable for almost everyone's use.</a:t>
            </a:r>
          </a:p>
          <a:p>
            <a:br>
              <a:rPr lang="en-US" dirty="0"/>
            </a:b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11</a:t>
            </a:fld>
            <a:endParaRPr lang="en-US"/>
          </a:p>
        </p:txBody>
      </p:sp>
    </p:spTree>
    <p:extLst>
      <p:ext uri="{BB962C8B-B14F-4D97-AF65-F5344CB8AC3E}">
        <p14:creationId xmlns:p14="http://schemas.microsoft.com/office/powerpoint/2010/main" val="16913820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 generation =</a:t>
            </a:r>
            <a:r>
              <a:rPr lang="en-US" baseline="0" dirty="0"/>
              <a:t> </a:t>
            </a:r>
            <a:r>
              <a:rPr lang="en-US" dirty="0"/>
              <a:t>next generation = massively parallel sequencing =</a:t>
            </a:r>
            <a:r>
              <a:rPr lang="en-US" baseline="0" dirty="0"/>
              <a:t> </a:t>
            </a:r>
            <a:r>
              <a:rPr lang="en-US" sz="1200" kern="1200" dirty="0">
                <a:solidFill>
                  <a:schemeClr val="tx1"/>
                </a:solidFill>
                <a:effectLst/>
                <a:latin typeface="+mn-lt"/>
                <a:ea typeface="+mn-ea"/>
                <a:cs typeface="+mn-cs"/>
              </a:rPr>
              <a:t>high throughput sequencing (HTS) =</a:t>
            </a:r>
            <a:r>
              <a:rPr lang="en-US" sz="1200" kern="1200" baseline="0" dirty="0">
                <a:solidFill>
                  <a:schemeClr val="tx1"/>
                </a:solidFill>
                <a:effectLst/>
                <a:latin typeface="+mn-lt"/>
                <a:ea typeface="+mn-ea"/>
                <a:cs typeface="+mn-cs"/>
              </a:rPr>
              <a:t> Sequencing by Synthesis</a:t>
            </a:r>
          </a:p>
          <a:p>
            <a:r>
              <a:rPr lang="en-US" sz="1200" b="1" kern="1200" baseline="0" dirty="0">
                <a:solidFill>
                  <a:schemeClr val="tx1"/>
                </a:solidFill>
                <a:effectLst/>
                <a:latin typeface="+mn-lt"/>
                <a:ea typeface="+mn-ea"/>
                <a:cs typeface="+mn-cs"/>
              </a:rPr>
              <a:t>Attach large number of DNA molecules to the flow cell then sequence by synthesis using CMOS light sensor to observe the chemical interactions</a:t>
            </a:r>
            <a:endParaRPr lang="en-US" b="1"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12</a:t>
            </a:fld>
            <a:endParaRPr lang="en-US"/>
          </a:p>
        </p:txBody>
      </p:sp>
    </p:spTree>
    <p:extLst>
      <p:ext uri="{BB962C8B-B14F-4D97-AF65-F5344CB8AC3E}">
        <p14:creationId xmlns:p14="http://schemas.microsoft.com/office/powerpoint/2010/main" val="14925270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Until today, there is no machine takes genomic sample and produces the full sequence of the donor. I</a:t>
            </a:r>
          </a:p>
          <a:p>
            <a:pPr rtl="0" latinLnBrk="0"/>
            <a:r>
              <a:rPr lang="en-US" sz="1200" b="0" i="0" kern="1200" dirty="0" err="1">
                <a:solidFill>
                  <a:schemeClr val="tx1"/>
                </a:solidFill>
                <a:effectLst/>
                <a:latin typeface="+mn-lt"/>
                <a:ea typeface="+mn-ea"/>
                <a:cs typeface="+mn-cs"/>
              </a:rPr>
              <a:t>nstead</a:t>
            </a:r>
            <a:r>
              <a:rPr lang="en-US" sz="1200" b="0" i="0" kern="1200" dirty="0">
                <a:solidFill>
                  <a:schemeClr val="tx1"/>
                </a:solidFill>
                <a:effectLst/>
                <a:latin typeface="+mn-lt"/>
                <a:ea typeface="+mn-ea"/>
                <a:cs typeface="+mn-cs"/>
              </a:rPr>
              <a:t>, HTS technology is used to sequence/read random short DNA fragments of copies of the original molecule. </a:t>
            </a:r>
          </a:p>
          <a:p>
            <a:pPr rtl="0" latinLnBrk="0"/>
            <a:r>
              <a:rPr lang="en-US" sz="1200" b="1" i="0" kern="1200" dirty="0">
                <a:solidFill>
                  <a:schemeClr val="tx1"/>
                </a:solidFill>
                <a:effectLst/>
                <a:latin typeface="+mn-lt"/>
                <a:ea typeface="+mn-ea"/>
                <a:cs typeface="+mn-cs"/>
              </a:rPr>
              <a:t>The sequencer adds the molecule “T” to all bases near the flow cell surface and observes the chemical reaction by a CMOS sensor</a:t>
            </a:r>
            <a:r>
              <a:rPr lang="en-US" sz="1200" b="0" i="0" kern="1200" dirty="0">
                <a:solidFill>
                  <a:schemeClr val="tx1"/>
                </a:solidFill>
                <a:effectLst/>
                <a:latin typeface="+mn-lt"/>
                <a:ea typeface="+mn-ea"/>
                <a:cs typeface="+mn-cs"/>
              </a:rPr>
              <a:t>. If a reaction happens then the base is “A” (A reacts with T, C with G and vice versa). </a:t>
            </a:r>
          </a:p>
          <a:p>
            <a:pPr rtl="0" latinLnBrk="0"/>
            <a:r>
              <a:rPr lang="en-US" sz="1200" b="0" i="0" kern="1200" dirty="0">
                <a:solidFill>
                  <a:schemeClr val="tx1"/>
                </a:solidFill>
                <a:effectLst/>
                <a:latin typeface="+mn-lt"/>
                <a:ea typeface="+mn-ea"/>
                <a:cs typeface="+mn-cs"/>
              </a:rPr>
              <a:t>This step is repeated for A, C, and G molecules for each base of the fragments. </a:t>
            </a:r>
          </a:p>
          <a:p>
            <a:pPr rtl="0" latinLnBrk="0"/>
            <a:r>
              <a:rPr lang="en-US" sz="1200" b="0" i="0" kern="1200" dirty="0">
                <a:solidFill>
                  <a:schemeClr val="tx1"/>
                </a:solidFill>
                <a:effectLst/>
                <a:latin typeface="+mn-lt"/>
                <a:ea typeface="+mn-ea"/>
                <a:cs typeface="+mn-cs"/>
              </a:rPr>
              <a:t>Bases are sequenced concurrently, hence the name “high throughput”.</a:t>
            </a:r>
          </a:p>
          <a:p>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365389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32402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organism detection in metagenomes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2117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Typical sequencer machine generates a flood of reads, for example, Illumina HiSeq4000 generates 300 million bases/minute.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However, existing computer alignment algorithms can only process 0.6% of these reads in the same amount of time.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This gap is widening as more advanced sequencers are made available in the market.</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320562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a:t>
            </a:r>
            <a:r>
              <a:rPr lang="en-US" sz="1200" kern="1200" baseline="0" dirty="0">
                <a:solidFill>
                  <a:schemeClr val="tx1"/>
                </a:solidFill>
                <a:effectLst/>
                <a:latin typeface="+mn-lt"/>
                <a:ea typeface="+mn-ea"/>
                <a:cs typeface="+mn-cs"/>
              </a:rPr>
              <a:t> overwhelming majority </a:t>
            </a:r>
            <a:r>
              <a:rPr lang="en-US" sz="1200" kern="1200" dirty="0">
                <a:solidFill>
                  <a:schemeClr val="tx1"/>
                </a:solidFill>
                <a:effectLst/>
                <a:latin typeface="+mn-lt"/>
                <a:ea typeface="+mn-ea"/>
                <a:cs typeface="+mn-cs"/>
              </a:rPr>
              <a:t>of the read mapper’s execution time is spent in read alignment.</a:t>
            </a:r>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31831991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a:solidFill>
                  <a:schemeClr val="tx1"/>
                </a:solidFill>
                <a:latin typeface="+mn-lt"/>
                <a:ea typeface="+mn-ea"/>
                <a:cs typeface="+mn-cs"/>
              </a:rPr>
              <a:t>Read mapping is a post processing procedure after DNA sequencing. It maps the data output from a DNA sequencer, which are many short DNA fragments, to a known reference genome, with some minor differences allowed.</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To illustrate the problem better, let us take a closer look at the DNA itself. Logically, the DNA is a double stranded long string. In reality, within a cell they folded into a sphere in the nucleus like a ball of wool. Since it is very hard to disentangle the DNA at molecular level, to extract the information out, a sequencer cuts the mass into many short DNA pieces which are called reads.</a:t>
            </a:r>
          </a:p>
          <a:p>
            <a:endParaRPr lang="en-US" sz="1200" kern="1200" baseline="0" dirty="0">
              <a:solidFill>
                <a:schemeClr val="tx1"/>
              </a:solidFill>
              <a:latin typeface="+mn-lt"/>
              <a:ea typeface="+mn-ea"/>
              <a:cs typeface="+mn-cs"/>
            </a:endParaRPr>
          </a:p>
          <a:p>
            <a:r>
              <a:rPr lang="en-US" sz="1200" kern="1200" dirty="0">
                <a:solidFill>
                  <a:schemeClr val="tx1"/>
                </a:solidFill>
                <a:latin typeface="+mn-lt"/>
                <a:ea typeface="+mn-ea"/>
                <a:cs typeface="+mn-cs"/>
              </a:rPr>
              <a:t>A mapper’s</a:t>
            </a:r>
            <a:r>
              <a:rPr lang="en-US" sz="1200" kern="1200" baseline="0" dirty="0">
                <a:solidFill>
                  <a:schemeClr val="tx1"/>
                </a:solidFill>
                <a:latin typeface="+mn-lt"/>
                <a:ea typeface="+mn-ea"/>
                <a:cs typeface="+mn-cs"/>
              </a:rPr>
              <a:t> job is to find where these DNA short reads are most likely to be originally placed so that later we can assemble them in the correct order to restore the original DNA.</a:t>
            </a:r>
          </a:p>
          <a:p>
            <a:endParaRPr lang="en-US" dirty="0"/>
          </a:p>
          <a:p>
            <a:r>
              <a:rPr lang="en-US" dirty="0"/>
              <a:t>Mapping these short reads,</a:t>
            </a:r>
            <a:r>
              <a:rPr lang="en-US" baseline="0" dirty="0"/>
              <a:t> up to billions of them</a:t>
            </a:r>
            <a:r>
              <a:rPr lang="en-US" dirty="0"/>
              <a:t>,</a:t>
            </a:r>
            <a:r>
              <a:rPr lang="en-US" baseline="0" dirty="0"/>
              <a:t> with each one being 50 to 300 base-pairs long, to the reference genome is challenging.</a:t>
            </a:r>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986786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dirty="0"/>
              <a:t>There are three main challenges.</a:t>
            </a:r>
            <a:endParaRPr lang="en-US" baseline="0" dirty="0"/>
          </a:p>
          <a:p>
            <a:endParaRPr lang="en-US" baseline="0" dirty="0"/>
          </a:p>
          <a:p>
            <a:r>
              <a:rPr lang="en-US" baseline="0" dirty="0"/>
              <a:t>First. The mapper needs to find many mappings for each read. Because the read is so short, they can map to multiple locations in the reference genome. How can we efficiently find all mappings of a read?</a:t>
            </a:r>
          </a:p>
          <a:p>
            <a:endParaRPr lang="en-US" baseline="0" dirty="0"/>
          </a:p>
          <a:p>
            <a:r>
              <a:rPr lang="en-US" baseline="0" dirty="0"/>
              <a:t>Second. The mapper needs to tolerate small variance or errors in each read. Since individuals are different, the subject’s DNA might slightly differs from the reference DNA, which can be mismatches, insertions or deletions of base pairs. How can we efficiently map each read with up to a number of e errors present?</a:t>
            </a:r>
          </a:p>
          <a:p>
            <a:endParaRPr lang="en-US" baseline="0" dirty="0"/>
          </a:p>
          <a:p>
            <a:r>
              <a:rPr lang="en-US" baseline="0" dirty="0"/>
              <a:t>Third. The mapper needs to map each read very fast. In another word, performance is important. Because the human DNA is 3.2 billion base-pairs long and each read is only hundreds of base-pairs long, there can be billions of reads subjected to mapping for an individual human. Current state of the art mappers take weeks to map a human’s DNA. So the question is, how can we design a much higher performance read mapper?</a:t>
            </a:r>
            <a:endParaRPr 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400855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http://www.let.rug.nl/kleiweg/lev/</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478121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Read alignment follows the basic dynamic-programming doctrine which runs in a quadratic time.</a:t>
            </a:r>
          </a:p>
          <a:p>
            <a:r>
              <a:rPr lang="en-US" dirty="0"/>
              <a:t>2- Data dependencies between the entries limits the parallelism. Each cell depends or three</a:t>
            </a:r>
            <a:r>
              <a:rPr lang="en-US" baseline="0" dirty="0"/>
              <a:t> pre-computed cells (immediate left, upper, and upper-left cells). Thus, we can compute the vectors one after another but not in parallel. Left-to-right, or top-to-bottom, anti-diagonal. </a:t>
            </a:r>
          </a:p>
          <a:p>
            <a:r>
              <a:rPr lang="en-US" baseline="0" dirty="0"/>
              <a:t>3- We can solve a significant amount of time, If we can find a way to detect the incorrect mappings with cheap heuristics, much cheaper than computing the alignment.</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40846722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In preprocessing, the mapper stores the full permutations of a short fixed-length DNA string called k-</a:t>
            </a:r>
            <a:r>
              <a:rPr lang="en-US" baseline="0" dirty="0" err="1"/>
              <a:t>mers</a:t>
            </a:r>
            <a:r>
              <a:rPr lang="en-US" baseline="0" dirty="0"/>
              <a:t>, with k denoting the length of the string. In this example, k = 12 and they are also called 12-mers. For each k-</a:t>
            </a:r>
            <a:r>
              <a:rPr lang="en-US" baseline="0" dirty="0" err="1"/>
              <a:t>mer</a:t>
            </a:r>
            <a:r>
              <a:rPr lang="en-US" baseline="0" dirty="0"/>
              <a:t>, the mapper sweeps through the reference genome and stores all of the occurrence locations of the k-</a:t>
            </a:r>
            <a:r>
              <a:rPr lang="en-US" baseline="0" dirty="0" err="1"/>
              <a:t>mer</a:t>
            </a:r>
            <a:r>
              <a:rPr lang="en-US" baseline="0" dirty="0"/>
              <a:t> into a location list. The mapper then do this for all k-</a:t>
            </a:r>
            <a:r>
              <a:rPr lang="en-US" baseline="0" dirty="0" err="1"/>
              <a:t>mers</a:t>
            </a:r>
            <a:r>
              <a:rPr lang="en-US" baseline="0" dirty="0"/>
              <a:t>. If a permutation never appeared in the reference genome, there will be an empty list for it.</a:t>
            </a:r>
          </a:p>
          <a:p>
            <a:endParaRPr lang="en-US" baseline="0" dirty="0"/>
          </a:p>
          <a:p>
            <a:r>
              <a:rPr lang="en-US" baseline="0" dirty="0"/>
              <a:t>This data structure, usually implemented as the hash table is only constructed once for a reference genome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762651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baseline="0" dirty="0"/>
              <a:t>For a single read, the mapper first divides the read into non-overlapping k-</a:t>
            </a:r>
            <a:r>
              <a:rPr lang="en-US" baseline="0" dirty="0" err="1"/>
              <a:t>mers</a:t>
            </a:r>
            <a:r>
              <a:rPr lang="en-US" baseline="0" dirty="0"/>
              <a:t>, and uses the k-</a:t>
            </a:r>
            <a:r>
              <a:rPr lang="en-US" baseline="0" dirty="0" err="1"/>
              <a:t>mers</a:t>
            </a:r>
            <a:r>
              <a:rPr lang="en-US" baseline="0" dirty="0"/>
              <a:t> to query the hash table. The hash table returns the locations lists of the k-</a:t>
            </a:r>
            <a:r>
              <a:rPr lang="en-US" baseline="0" dirty="0" err="1"/>
              <a:t>mers</a:t>
            </a:r>
            <a:r>
              <a:rPr lang="en-US" baseline="0" dirty="0"/>
              <a:t> and traverses them one by one. </a:t>
            </a:r>
          </a:p>
          <a:p>
            <a:endParaRPr lang="en-US" baseline="0" dirty="0"/>
          </a:p>
          <a:p>
            <a:r>
              <a:rPr lang="en-US" baseline="0" dirty="0"/>
              <a:t>For each location in the list, the mapper retrieves the reference sequence at the location from the database and verifies if the read differs from the reference with more than e errors. The verification itself, is an expensive string comparison (edit distance computation) function. It compares the two DNA strings base pair by base pair, until the end. Then the mapper moves on to the next step, repeats, until it examined all locations.</a:t>
            </a:r>
          </a:p>
          <a:p>
            <a:endParaRPr lang="en-US" baseline="0" dirty="0"/>
          </a:p>
          <a:p>
            <a:r>
              <a:rPr lang="en-US" baseline="0" dirty="0"/>
              <a:t>This is the best previous work circa 2013.</a:t>
            </a: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294581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a:t>
            </a:r>
            <a:r>
              <a:rPr lang="en-US" baseline="0" dirty="0"/>
              <a:t> turned out the Hash Table based mappers solve the first 2 challenges pretty well. They guarantee to find all mappings with no more than e errors present.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170792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baseline="0" dirty="0"/>
              <a:t>It turns out the performance of existing hash table based mappers is very poor. They are very slow.</a:t>
            </a:r>
          </a:p>
          <a:p>
            <a:endParaRPr lang="en-US" baseline="0" dirty="0"/>
          </a:p>
          <a:p>
            <a:r>
              <a:rPr lang="en-US" dirty="0"/>
              <a:t>This is because</a:t>
            </a:r>
            <a:r>
              <a:rPr lang="en-US" baseline="0" dirty="0"/>
              <a:t> of the expensive verification computation. To perform a verification, the mapper has to access the memory once for the reference genome and conduct many base-pair wise comparisons between the reference genome and the read, in order to locate the errors.</a:t>
            </a:r>
          </a:p>
          <a:p>
            <a:endParaRPr lang="en-US" baseline="0" dirty="0"/>
          </a:p>
          <a:p>
            <a:r>
              <a:rPr lang="en-US" baseline="0" dirty="0"/>
              <a:t>In fact, from our profiling result, the verification process can consume up to 95% of the execution time. Moreover, most of the verification calculations are unnecessary.</a:t>
            </a:r>
          </a:p>
          <a:p>
            <a:endParaRPr lang="en-US" baseline="0" dirty="0"/>
          </a:p>
          <a:p>
            <a:r>
              <a:rPr lang="en-US" baseline="0" dirty="0"/>
              <a:t>Our goal is to speedup the mapper by reducing the execution time of the verification process.</a:t>
            </a: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16338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How</a:t>
            </a:r>
            <a:r>
              <a:rPr lang="en-US" baseline="0" dirty="0"/>
              <a:t> can we do that? It turns out most of the verification calculations are unnecessary. We observe that usually only 1 out of 1000 potential mapping locations passes the verification process becoming a valid mapping.</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We also observe that we can get rid of unnecessary verification calculations by</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Detecting and rejecting early invalid mappings</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and by Reducing the number of potential mappings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750960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Observation</a:t>
            </a:r>
            <a:r>
              <a:rPr lang="en-US" baseline="0" dirty="0"/>
              <a:t> 1: For valid mappings, Adjacent k-</a:t>
            </a:r>
            <a:r>
              <a:rPr lang="en-US" baseline="0" dirty="0" err="1"/>
              <a:t>mers</a:t>
            </a:r>
            <a:r>
              <a:rPr lang="en-US" baseline="0" dirty="0"/>
              <a:t> in the read should also be adjacent in the reference genome.</a:t>
            </a:r>
          </a:p>
          <a:p>
            <a:r>
              <a:rPr lang="en-US" baseline="0" dirty="0"/>
              <a:t>Hence, mapper can quickly reject mappings that do not satisfy this property.</a:t>
            </a:r>
          </a:p>
          <a:p>
            <a:endParaRPr lang="en-US" baseline="0" dirty="0"/>
          </a:p>
          <a:p>
            <a:r>
              <a:rPr lang="en-US" baseline="0" dirty="0"/>
              <a:t>Observation 2: Some k-</a:t>
            </a:r>
            <a:r>
              <a:rPr lang="en-US" baseline="0" dirty="0" err="1"/>
              <a:t>mers</a:t>
            </a:r>
            <a:r>
              <a:rPr lang="en-US" baseline="0" dirty="0"/>
              <a:t> are cheaper than others because they have shorter location lists, which means they occur less frequently in the reference genome. Previous work proved that the mapper only needs to examine e+1 k-</a:t>
            </a:r>
            <a:r>
              <a:rPr lang="en-US" baseline="0" dirty="0" err="1"/>
              <a:t>mers</a:t>
            </a:r>
            <a:r>
              <a:rPr lang="en-US" baseline="0" dirty="0"/>
              <a:t>’ locations to tolerate e errors.</a:t>
            </a:r>
          </a:p>
          <a:p>
            <a:r>
              <a:rPr lang="en-US" baseline="0" dirty="0" err="1"/>
              <a:t>Hense</a:t>
            </a:r>
            <a:r>
              <a:rPr lang="en-US" baseline="0" dirty="0"/>
              <a:t>, the mapper can choose the cheapest e+1 k-</a:t>
            </a:r>
            <a:r>
              <a:rPr lang="en-US" baseline="0" dirty="0" err="1"/>
              <a:t>mers</a:t>
            </a:r>
            <a:r>
              <a:rPr lang="en-US" baseline="0" dirty="0"/>
              <a:t> and verify their locations.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706245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baseline="0" dirty="0"/>
              <a:t>In our work, </a:t>
            </a:r>
            <a:r>
              <a:rPr lang="en-US" baseline="0" dirty="0" err="1"/>
              <a:t>FastHASH</a:t>
            </a:r>
            <a:r>
              <a:rPr lang="en-US" baseline="0" dirty="0"/>
              <a:t>, we have two mechanisms to leverage the two observations respectively.</a:t>
            </a:r>
          </a:p>
          <a:p>
            <a:endParaRPr lang="en-US" baseline="0" dirty="0"/>
          </a:p>
          <a:p>
            <a:r>
              <a:rPr lang="en-US" baseline="0" dirty="0"/>
              <a:t>Mechanism 1: Adjacency Filtering, which ….</a:t>
            </a:r>
          </a:p>
          <a:p>
            <a:r>
              <a:rPr lang="en-US" baseline="0" dirty="0"/>
              <a:t>Mechanism 2: Cheap k-</a:t>
            </a:r>
            <a:r>
              <a:rPr lang="en-US" baseline="0" dirty="0" err="1"/>
              <a:t>mer</a:t>
            </a:r>
            <a:r>
              <a:rPr lang="en-US" baseline="0" dirty="0"/>
              <a:t> Selection, which ….</a:t>
            </a:r>
          </a:p>
          <a:p>
            <a:endParaRPr lang="en-US" baseline="0" dirty="0"/>
          </a:p>
          <a:p>
            <a:r>
              <a:rPr lang="en-US" baseline="0" dirty="0"/>
              <a:t>Let us first take a look at Adjacency Filtering.</a:t>
            </a:r>
            <a:endParaRPr 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659368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goal of AF is to detect invalid mappings at early stage.</a:t>
            </a:r>
          </a:p>
          <a:p>
            <a:endParaRPr lang="en-US" dirty="0"/>
          </a:p>
          <a:p>
            <a:r>
              <a:rPr lang="en-US" dirty="0"/>
              <a:t>This</a:t>
            </a:r>
            <a:r>
              <a:rPr lang="en-US" baseline="0" dirty="0"/>
              <a:t> is based on the insight that, for a valid mapping, adjacent k-</a:t>
            </a:r>
            <a:r>
              <a:rPr lang="en-US" baseline="0" dirty="0" err="1"/>
              <a:t>mers</a:t>
            </a:r>
            <a:r>
              <a:rPr lang="en-US" baseline="0" dirty="0"/>
              <a:t> in the read are also adjacent in the reference genome.</a:t>
            </a:r>
          </a:p>
          <a:p>
            <a:r>
              <a:rPr lang="en-US" baseline="0" dirty="0"/>
              <a:t>Let’s take a look at the previous example. The read is divided into 3 k-</a:t>
            </a:r>
            <a:r>
              <a:rPr lang="en-US" baseline="0" dirty="0" err="1"/>
              <a:t>mers</a:t>
            </a:r>
            <a:r>
              <a:rPr lang="en-US" baseline="0" dirty="0"/>
              <a:t> and they occur at different locations in the reference genome</a:t>
            </a:r>
          </a:p>
          <a:p>
            <a:endParaRPr lang="en-US" baseline="0" dirty="0"/>
          </a:p>
          <a:p>
            <a:r>
              <a:rPr lang="en-US" baseline="0" dirty="0"/>
              <a:t>From the figure, we can see that, only the location in the blue box is a valid mapping, as the three adjacent k-</a:t>
            </a:r>
            <a:r>
              <a:rPr lang="en-US" baseline="0" dirty="0" err="1"/>
              <a:t>mers</a:t>
            </a:r>
            <a:r>
              <a:rPr lang="en-US" baseline="0" dirty="0"/>
              <a:t> of the read are adjacent in the reference genome. Other locations are all invalid mappings because they only map to a single isolated k-</a:t>
            </a:r>
            <a:r>
              <a:rPr lang="en-US" baseline="0" dirty="0" err="1"/>
              <a:t>mers</a:t>
            </a:r>
            <a:r>
              <a:rPr lang="en-US" baseline="0" dirty="0"/>
              <a:t> from the read.</a:t>
            </a:r>
          </a:p>
          <a:p>
            <a:endParaRPr lang="en-US" baseline="0" dirty="0"/>
          </a:p>
          <a:p>
            <a:r>
              <a:rPr lang="en-US" baseline="0" dirty="0"/>
              <a:t>The key idea is instead of performing the expensive verification calculation, we can search for adjacent locations in the k-</a:t>
            </a:r>
            <a:r>
              <a:rPr lang="en-US" baseline="0" dirty="0" err="1"/>
              <a:t>mers</a:t>
            </a:r>
            <a:r>
              <a:rPr lang="en-US" baseline="0" dirty="0"/>
              <a:t>’ location lists and if more than e k-</a:t>
            </a:r>
            <a:r>
              <a:rPr lang="en-US" baseline="0" dirty="0" err="1"/>
              <a:t>mers</a:t>
            </a:r>
            <a:r>
              <a:rPr lang="en-US" baseline="0" dirty="0"/>
              <a:t> fail this process, we know there must be more than e errors present, concluding that the mapping is invalid</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445360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baseline="0" dirty="0"/>
              <a:t>Let us look back to the previous example. With Adjacency Filtering, we still traverse the location lists but with each location, before the verification, we check if adjacent locations are in adjacent k-</a:t>
            </a:r>
            <a:r>
              <a:rPr lang="en-US" baseline="0" dirty="0" err="1"/>
              <a:t>mers</a:t>
            </a:r>
            <a:r>
              <a:rPr lang="en-US" baseline="0" dirty="0"/>
              <a:t>’ location lists.</a:t>
            </a:r>
          </a:p>
          <a:p>
            <a:endParaRPr lang="en-US" baseline="0" dirty="0"/>
          </a:p>
          <a:p>
            <a:r>
              <a:rPr lang="en-US" baseline="0" dirty="0"/>
              <a:t>In this case, with location 12 from the first k-</a:t>
            </a:r>
            <a:r>
              <a:rPr lang="en-US" baseline="0" dirty="0" err="1"/>
              <a:t>mer</a:t>
            </a:r>
            <a:r>
              <a:rPr lang="en-US" baseline="0" dirty="0"/>
              <a:t>, and the k-</a:t>
            </a:r>
            <a:r>
              <a:rPr lang="en-US" baseline="0" dirty="0" err="1"/>
              <a:t>mer</a:t>
            </a:r>
            <a:r>
              <a:rPr lang="en-US" baseline="0" dirty="0"/>
              <a:t> length being 12, we will be looking for location 24 in the second k-</a:t>
            </a:r>
            <a:r>
              <a:rPr lang="en-US" baseline="0" dirty="0" err="1"/>
              <a:t>mer’s</a:t>
            </a:r>
            <a:r>
              <a:rPr lang="en-US" baseline="0" dirty="0"/>
              <a:t> location lists, which is there and the third k-</a:t>
            </a:r>
            <a:r>
              <a:rPr lang="en-US" baseline="0" dirty="0" err="1"/>
              <a:t>mer’s</a:t>
            </a:r>
            <a:r>
              <a:rPr lang="en-US" baseline="0" dirty="0"/>
              <a:t> location list, which is also there. Because all adjacent locations are found in adjacent k-</a:t>
            </a:r>
            <a:r>
              <a:rPr lang="en-US" baseline="0" dirty="0" err="1"/>
              <a:t>mers</a:t>
            </a:r>
            <a:r>
              <a:rPr lang="en-US" baseline="0" dirty="0"/>
              <a:t>, we pass location 12 towards the verification process.</a:t>
            </a:r>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For the next location, 324, we search for adjacent location 336 in 2</a:t>
            </a:r>
            <a:r>
              <a:rPr lang="en-US" baseline="30000" dirty="0"/>
              <a:t>nd</a:t>
            </a:r>
            <a:r>
              <a:rPr lang="en-US" baseline="0" dirty="0"/>
              <a:t> k-</a:t>
            </a:r>
            <a:r>
              <a:rPr lang="en-US" baseline="0" dirty="0" err="1"/>
              <a:t>mer</a:t>
            </a:r>
            <a:r>
              <a:rPr lang="en-US" baseline="0" dirty="0"/>
              <a:t> and it’s not there. We conclude there must be at least an error and skip the verification process and move on to the next location </a:t>
            </a:r>
            <a:r>
              <a:rPr lang="en-US" sz="1200" b="0" dirty="0">
                <a:solidFill>
                  <a:schemeClr val="accent1"/>
                </a:solidFill>
              </a:rPr>
              <a:t>577.</a:t>
            </a:r>
            <a:r>
              <a:rPr lang="en-US" sz="1200" b="0" baseline="0" dirty="0">
                <a:solidFill>
                  <a:schemeClr val="accent1"/>
                </a:solidFill>
              </a:rPr>
              <a:t> We search for adjacent location 589, which is also not there. Then we move to the next 940 and search for 952, which is also not there. So on and so forth for all locations. In this way, we only do verification once and that is for the single valid mapping of this read.</a:t>
            </a:r>
            <a:endParaRPr lang="en-US" baseline="0" dirty="0"/>
          </a:p>
          <a:p>
            <a:endParaRPr lang="en-US" baseline="0"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466322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baseline="0" dirty="0"/>
              <a:t>In our work, </a:t>
            </a:r>
            <a:r>
              <a:rPr lang="en-US" baseline="0" dirty="0" err="1"/>
              <a:t>FastHASH</a:t>
            </a:r>
            <a:r>
              <a:rPr lang="en-US" baseline="0" dirty="0"/>
              <a:t>, we have two mechanisms to leverage the two observations respectively.</a:t>
            </a:r>
          </a:p>
          <a:p>
            <a:endParaRPr lang="en-US" baseline="0" dirty="0"/>
          </a:p>
          <a:p>
            <a:r>
              <a:rPr lang="en-US" baseline="0" dirty="0"/>
              <a:t>Mechanism 1: Adjacency Filtering, which ….</a:t>
            </a:r>
          </a:p>
          <a:p>
            <a:r>
              <a:rPr lang="en-US" baseline="0" dirty="0"/>
              <a:t>Mechanism 2: Cheap k-</a:t>
            </a:r>
            <a:r>
              <a:rPr lang="en-US" baseline="0" dirty="0" err="1"/>
              <a:t>mer</a:t>
            </a:r>
            <a:r>
              <a:rPr lang="en-US" baseline="0" dirty="0"/>
              <a:t> Selection, which ….</a:t>
            </a:r>
          </a:p>
          <a:p>
            <a:endParaRPr lang="en-US" baseline="0" dirty="0"/>
          </a:p>
          <a:p>
            <a:r>
              <a:rPr lang="en-US" baseline="0" dirty="0"/>
              <a:t>Let us first take a look at Adjacency Filtering.</a:t>
            </a:r>
            <a:endParaRPr 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004152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goal of Cheap K-</a:t>
            </a:r>
            <a:r>
              <a:rPr lang="en-US" dirty="0" err="1"/>
              <a:t>mer</a:t>
            </a:r>
            <a:r>
              <a:rPr lang="en-US" dirty="0"/>
              <a:t> Selection is to reduce the number of potential mappings</a:t>
            </a:r>
          </a:p>
          <a:p>
            <a:endParaRPr lang="en-US" dirty="0"/>
          </a:p>
          <a:p>
            <a:r>
              <a:rPr lang="en-US" dirty="0"/>
              <a:t>The key insight is that the</a:t>
            </a:r>
            <a:r>
              <a:rPr lang="en-US" baseline="0" dirty="0"/>
              <a:t> k-</a:t>
            </a:r>
            <a:r>
              <a:rPr lang="en-US" baseline="0" dirty="0" err="1"/>
              <a:t>mers</a:t>
            </a:r>
            <a:r>
              <a:rPr lang="en-US" baseline="0" dirty="0"/>
              <a:t> have different cost to examine. Some k-</a:t>
            </a:r>
            <a:r>
              <a:rPr lang="en-US" baseline="0" dirty="0" err="1"/>
              <a:t>mers</a:t>
            </a:r>
            <a:r>
              <a:rPr lang="en-US" baseline="0" dirty="0"/>
              <a:t> are cheaper as they have fewer locations in their location lists than others, which also means they occur less frequently in the reference genome.</a:t>
            </a:r>
          </a:p>
          <a:p>
            <a:endParaRPr lang="en-US" baseline="0" dirty="0"/>
          </a:p>
          <a:p>
            <a:r>
              <a:rPr lang="en-US" baseline="0" dirty="0"/>
              <a:t>The key idea is to sort the k-</a:t>
            </a:r>
            <a:r>
              <a:rPr lang="en-US" baseline="0" dirty="0" err="1"/>
              <a:t>mers</a:t>
            </a:r>
            <a:r>
              <a:rPr lang="en-US" baseline="0" dirty="0"/>
              <a:t> based on their number of locations and select the k-</a:t>
            </a:r>
            <a:r>
              <a:rPr lang="en-US" baseline="0" dirty="0" err="1"/>
              <a:t>mers</a:t>
            </a:r>
            <a:r>
              <a:rPr lang="en-US" baseline="0" dirty="0"/>
              <a:t> with fewest locations to verify.</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935930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example,</a:t>
            </a:r>
            <a:r>
              <a:rPr lang="en-US" baseline="0" dirty="0"/>
              <a:t> we have a longer read which can be divided into 6 k-</a:t>
            </a:r>
            <a:r>
              <a:rPr lang="en-US" baseline="0" dirty="0" err="1"/>
              <a:t>mers</a:t>
            </a:r>
            <a:r>
              <a:rPr lang="en-US" baseline="0" dirty="0"/>
              <a:t>. The error tolerance threshold e is set to 2, which means we need to select at least 3 k-</a:t>
            </a:r>
            <a:r>
              <a:rPr lang="en-US" baseline="0" dirty="0" err="1"/>
              <a:t>mers</a:t>
            </a:r>
            <a:r>
              <a:rPr lang="en-US" baseline="0" dirty="0"/>
              <a:t> to verify their locations. </a:t>
            </a:r>
          </a:p>
          <a:p>
            <a:endParaRPr lang="en-US" baseline="0" dirty="0"/>
          </a:p>
          <a:p>
            <a:r>
              <a:rPr lang="en-US" baseline="0" dirty="0"/>
              <a:t>Here is the location list of a k-mer. The first several entries here are locations while the last entry summarizes the number of locations of this k-mer.</a:t>
            </a:r>
          </a:p>
          <a:p>
            <a:endParaRPr lang="en-US" baseline="0" dirty="0"/>
          </a:p>
          <a:p>
            <a:r>
              <a:rPr lang="en-US" baseline="0" dirty="0"/>
              <a:t>We can see that for this read, some of the k-</a:t>
            </a:r>
            <a:r>
              <a:rPr lang="en-US" baseline="0" dirty="0" err="1"/>
              <a:t>mers</a:t>
            </a:r>
            <a:r>
              <a:rPr lang="en-US" baseline="0" dirty="0"/>
              <a:t> are cheap, having fewer than 10 locations, whereas some of them are expensive, having </a:t>
            </a:r>
            <a:r>
              <a:rPr lang="en-US" baseline="0" dirty="0" err="1"/>
              <a:t>morethan</a:t>
            </a:r>
            <a:r>
              <a:rPr lang="en-US" baseline="0" dirty="0"/>
              <a:t> thousands of locations.</a:t>
            </a:r>
          </a:p>
          <a:p>
            <a:endParaRPr lang="en-US" baseline="0" dirty="0"/>
          </a:p>
          <a:p>
            <a:r>
              <a:rPr lang="en-US" baseline="0" dirty="0"/>
              <a:t>Previous work selects k-</a:t>
            </a:r>
            <a:r>
              <a:rPr lang="en-US" baseline="0" dirty="0" err="1"/>
              <a:t>mers</a:t>
            </a:r>
            <a:r>
              <a:rPr lang="en-US" baseline="0" dirty="0"/>
              <a:t> at uniform locations, hence verifying 3004 locations. </a:t>
            </a:r>
            <a:r>
              <a:rPr lang="en-US" baseline="0" dirty="0" err="1"/>
              <a:t>FastHASH</a:t>
            </a:r>
            <a:r>
              <a:rPr lang="en-US" baseline="0" dirty="0"/>
              <a:t> however, selects only the cheap k-</a:t>
            </a:r>
            <a:r>
              <a:rPr lang="en-US" baseline="0" dirty="0" err="1"/>
              <a:t>mers</a:t>
            </a:r>
            <a:r>
              <a:rPr lang="en-US" baseline="0" dirty="0"/>
              <a:t> and verifies only 6 locations.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8529375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dirty="0"/>
              <a:t>We implemented </a:t>
            </a:r>
            <a:r>
              <a:rPr lang="en-US" dirty="0" err="1"/>
              <a:t>FastHASH</a:t>
            </a:r>
            <a:r>
              <a:rPr lang="en-US" dirty="0"/>
              <a:t> on top of state-of</a:t>
            </a:r>
            <a:r>
              <a:rPr lang="en-US" baseline="0" dirty="0"/>
              <a:t>-the-art mapper </a:t>
            </a:r>
            <a:r>
              <a:rPr lang="en-US" baseline="0" dirty="0" err="1"/>
              <a:t>mrFAST</a:t>
            </a:r>
            <a:r>
              <a:rPr lang="en-US" baseline="0" dirty="0"/>
              <a:t>, updating it to a new version 2.5</a:t>
            </a:r>
            <a:endParaRPr lang="en-US" dirty="0"/>
          </a:p>
          <a:p>
            <a:endParaRPr lang="en-US" dirty="0"/>
          </a:p>
          <a:p>
            <a:r>
              <a:rPr lang="en-US" dirty="0"/>
              <a:t>We evaluated the algorithm on two data</a:t>
            </a:r>
            <a:r>
              <a:rPr lang="en-US" baseline="0" dirty="0"/>
              <a:t> sets.</a:t>
            </a:r>
          </a:p>
          <a:p>
            <a:endParaRPr lang="en-US" baseline="0" dirty="0"/>
          </a:p>
          <a:p>
            <a:r>
              <a:rPr lang="en-US" dirty="0"/>
              <a:t>Data</a:t>
            </a:r>
            <a:r>
              <a:rPr lang="en-US" baseline="0" dirty="0"/>
              <a:t> set one are real read sets generated from </a:t>
            </a:r>
            <a:r>
              <a:rPr lang="en-US" baseline="0" dirty="0" err="1"/>
              <a:t>illumina</a:t>
            </a:r>
            <a:r>
              <a:rPr lang="en-US" baseline="0" dirty="0"/>
              <a:t> platform.</a:t>
            </a:r>
          </a:p>
          <a:p>
            <a:endParaRPr lang="en-US" baseline="0" dirty="0"/>
          </a:p>
          <a:p>
            <a:r>
              <a:rPr lang="en-US" baseline="0" dirty="0"/>
              <a:t>Data set two are simulated read sets generated from the reference genome.</a:t>
            </a:r>
          </a:p>
          <a:p>
            <a:endParaRPr lang="en-US" baseline="0" dirty="0"/>
          </a:p>
          <a:p>
            <a:r>
              <a:rPr lang="en-US" baseline="0" dirty="0"/>
              <a:t>All the evaluations were obtained from an Intel Core i7 Sandy Bridge machine with 16GB of main memory</a:t>
            </a: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402844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a:t>
            </a:r>
            <a:r>
              <a:rPr lang="en-US" baseline="0" dirty="0"/>
              <a:t> we present the performance result of </a:t>
            </a:r>
            <a:r>
              <a:rPr lang="en-US" baseline="0" dirty="0" err="1"/>
              <a:t>FastHASH</a:t>
            </a:r>
            <a:r>
              <a:rPr lang="en-US" baseline="0" dirty="0"/>
              <a:t>, which is the speedup verses the old </a:t>
            </a:r>
            <a:r>
              <a:rPr lang="en-US" baseline="0" dirty="0" err="1"/>
              <a:t>mrFAST</a:t>
            </a:r>
            <a:r>
              <a:rPr lang="en-US" baseline="0" dirty="0"/>
              <a:t>.</a:t>
            </a:r>
          </a:p>
          <a:p>
            <a:endParaRPr lang="en-US" baseline="0" dirty="0"/>
          </a:p>
          <a:p>
            <a:r>
              <a:rPr lang="en-US" baseline="0" dirty="0"/>
              <a:t>We run the program with different error threshold e.</a:t>
            </a:r>
          </a:p>
          <a:p>
            <a:r>
              <a:rPr lang="en-US" baseline="0" dirty="0"/>
              <a:t>And the x axis shows the error threshold e.</a:t>
            </a:r>
          </a:p>
          <a:p>
            <a:r>
              <a:rPr lang="en-US" baseline="0" dirty="0"/>
              <a:t>The y axis shows the times of speedup.</a:t>
            </a:r>
          </a:p>
          <a:p>
            <a:r>
              <a:rPr lang="en-US" baseline="0" dirty="0"/>
              <a:t>The data is obtained with different read sets as well.</a:t>
            </a:r>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From this graph, we can see that</a:t>
            </a:r>
            <a:r>
              <a:rPr lang="en-US" baseline="0" dirty="0"/>
              <a:t> </a:t>
            </a:r>
            <a:r>
              <a:rPr lang="en-US" sz="1200" dirty="0">
                <a:solidFill>
                  <a:srgbClr val="000090"/>
                </a:solidFill>
              </a:rPr>
              <a:t>With </a:t>
            </a:r>
            <a:r>
              <a:rPr lang="en-US" sz="1200" dirty="0" err="1">
                <a:solidFill>
                  <a:srgbClr val="000090"/>
                </a:solidFill>
              </a:rPr>
              <a:t>FastHASH</a:t>
            </a:r>
            <a:r>
              <a:rPr lang="en-US" sz="1200" dirty="0">
                <a:solidFill>
                  <a:srgbClr val="000090"/>
                </a:solidFill>
              </a:rPr>
              <a:t>, </a:t>
            </a:r>
            <a:r>
              <a:rPr lang="en-US" sz="1200" dirty="0" err="1">
                <a:solidFill>
                  <a:srgbClr val="000090"/>
                </a:solidFill>
              </a:rPr>
              <a:t>mrFAST</a:t>
            </a:r>
            <a:r>
              <a:rPr lang="en-US" sz="1200" dirty="0">
                <a:solidFill>
                  <a:srgbClr val="000090"/>
                </a:solidFill>
              </a:rPr>
              <a:t> obtains up to 19x speedup over previous version.</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8752407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This graph shows where the speedup comes from.</a:t>
            </a:r>
          </a:p>
          <a:p>
            <a:endParaRPr lang="en-US" baseline="0" dirty="0"/>
          </a:p>
          <a:p>
            <a:r>
              <a:rPr lang="en-US" baseline="0" dirty="0"/>
              <a:t>In this graph, we show the reduction of potential mappings with </a:t>
            </a:r>
            <a:r>
              <a:rPr lang="en-US" baseline="0" dirty="0" err="1"/>
              <a:t>FastHASH</a:t>
            </a:r>
            <a:r>
              <a:rPr lang="en-US" baseline="0" dirty="0"/>
              <a:t>. The x axis shows the error threshold e and the y axis shows the number of potential mappings. Notice that y axis is log10 scaled.</a:t>
            </a:r>
          </a:p>
          <a:p>
            <a:endParaRPr lang="en-US" baseline="0" dirty="0"/>
          </a:p>
          <a:p>
            <a:r>
              <a:rPr lang="en-US" baseline="0" dirty="0"/>
              <a:t>With </a:t>
            </a:r>
            <a:r>
              <a:rPr lang="en-US" baseline="0" dirty="0" err="1"/>
              <a:t>FastHASH</a:t>
            </a:r>
            <a:r>
              <a:rPr lang="en-US" baseline="0" dirty="0"/>
              <a:t>, we observe that over 99% of the potential mappings are filtered out at low cost, reducing a large amount of verification calculation.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579872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In this work, we talked about the problem, which is poor performance of existing </a:t>
            </a:r>
            <a:r>
              <a:rPr lang="en-US" dirty="0"/>
              <a:t>read mappers to map billion of short reads to the reference genome, in the presence of errors.</a:t>
            </a:r>
          </a:p>
          <a:p>
            <a:endParaRPr lang="en-US" dirty="0"/>
          </a:p>
          <a:p>
            <a:r>
              <a:rPr lang="en-US" dirty="0"/>
              <a:t>We made</a:t>
            </a:r>
            <a:r>
              <a:rPr lang="en-US" baseline="0" dirty="0"/>
              <a:t> the observation that most of the verification calculations are unnecessary.</a:t>
            </a:r>
          </a:p>
          <a:p>
            <a:endParaRPr lang="en-US" baseline="0" dirty="0"/>
          </a:p>
          <a:p>
            <a:r>
              <a:rPr lang="en-US" baseline="0" dirty="0"/>
              <a:t>The key idea of </a:t>
            </a:r>
            <a:r>
              <a:rPr lang="en-US" baseline="0" dirty="0" err="1"/>
              <a:t>FastHASH</a:t>
            </a:r>
            <a:r>
              <a:rPr lang="en-US" baseline="0" dirty="0"/>
              <a:t> is to reduce the cost of unnecessary verification calculations.</a:t>
            </a:r>
          </a:p>
          <a:p>
            <a:r>
              <a:rPr lang="en-US" baseline="0" dirty="0"/>
              <a:t>We have 2 mechanisms:</a:t>
            </a:r>
          </a:p>
          <a:p>
            <a:r>
              <a:rPr lang="en-US" baseline="0" dirty="0"/>
              <a:t>The first one rejects invalid mappings early, which is AF.</a:t>
            </a:r>
          </a:p>
          <a:p>
            <a:pPr marL="0" marR="0" lvl="1" indent="0" algn="l" defTabSz="914400" rtl="0" eaLnBrk="1" fontAlgn="auto" latinLnBrk="0" hangingPunct="1">
              <a:lnSpc>
                <a:spcPct val="100000"/>
              </a:lnSpc>
              <a:spcBef>
                <a:spcPts val="0"/>
              </a:spcBef>
              <a:spcAft>
                <a:spcPts val="0"/>
              </a:spcAft>
              <a:buClrTx/>
              <a:buSzTx/>
              <a:buFontTx/>
              <a:buNone/>
              <a:tabLst/>
              <a:defRPr/>
            </a:pPr>
            <a:r>
              <a:rPr lang="en-US" baseline="0" dirty="0"/>
              <a:t>The second one </a:t>
            </a:r>
            <a:r>
              <a:rPr lang="en-US" dirty="0"/>
              <a:t>Reduces the number of possible mappings to examine,</a:t>
            </a:r>
            <a:r>
              <a:rPr lang="en-US" baseline="0" dirty="0"/>
              <a:t> which is </a:t>
            </a:r>
            <a:r>
              <a:rPr lang="en-US" dirty="0"/>
              <a:t>Cheap K-</a:t>
            </a:r>
            <a:r>
              <a:rPr lang="en-US" dirty="0" err="1"/>
              <a:t>mer</a:t>
            </a:r>
            <a:r>
              <a:rPr lang="en-US" dirty="0"/>
              <a:t> Selection</a:t>
            </a:r>
          </a:p>
          <a:p>
            <a:pPr marL="0" marR="0" lvl="1"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1" indent="0" algn="l" defTabSz="914400" rtl="0" eaLnBrk="1" fontAlgn="auto" latinLnBrk="0" hangingPunct="1">
              <a:lnSpc>
                <a:spcPct val="100000"/>
              </a:lnSpc>
              <a:spcBef>
                <a:spcPts val="0"/>
              </a:spcBef>
              <a:spcAft>
                <a:spcPts val="0"/>
              </a:spcAft>
              <a:buClrTx/>
              <a:buSzTx/>
              <a:buFontTx/>
              <a:buNone/>
              <a:tabLst/>
              <a:defRPr/>
            </a:pPr>
            <a:r>
              <a:rPr lang="en-US" dirty="0"/>
              <a:t>As</a:t>
            </a:r>
            <a:r>
              <a:rPr lang="en-US" baseline="0" dirty="0"/>
              <a:t> a result, we achieved up to 19x speedup over previous state-of-the-art mapper</a:t>
            </a:r>
            <a:endParaRPr lang="en-US" dirty="0"/>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5826990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the best of our knowledge, SHD</a:t>
            </a:r>
            <a:r>
              <a:rPr lang="en-US" baseline="0" dirty="0"/>
              <a:t> is the fastest CPU-based filter. It depends on the fact the a deleted character causes all trailing characters to be shifted to the left direction. To correctly pairwise compare this sequence, we need to shift it back to the right direction then compare. Generally we need 2E shifts to compare any two sequences regardless the edit is insertion or deletion. </a:t>
            </a:r>
          </a:p>
          <a:p>
            <a:endParaRPr lang="en-US" baseline="0" dirty="0"/>
          </a:p>
          <a:p>
            <a:r>
              <a:rPr lang="en-US" baseline="0" dirty="0" err="1"/>
              <a:t>GateKeeper</a:t>
            </a:r>
            <a:r>
              <a:rPr lang="en-US" baseline="0" dirty="0"/>
              <a:t> is another recent filter that uses FPGA to improve the speed and the read length support of SHD.</a:t>
            </a:r>
            <a:endParaRPr lang="en-US" dirty="0"/>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51</a:t>
            </a:fld>
            <a:endParaRPr lang="en-US"/>
          </a:p>
        </p:txBody>
      </p:sp>
    </p:spTree>
    <p:extLst>
      <p:ext uri="{BB962C8B-B14F-4D97-AF65-F5344CB8AC3E}">
        <p14:creationId xmlns:p14="http://schemas.microsoft.com/office/powerpoint/2010/main" val="34932859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After deletion, the trailing bases will be shifted to left to form a single sequence.</a:t>
            </a:r>
          </a:p>
          <a:p>
            <a:endParaRPr lang="en-US" baseline="0" dirty="0"/>
          </a:p>
          <a:p>
            <a:r>
              <a:rPr lang="en-US" baseline="0" dirty="0"/>
              <a:t>But when we align it back, we get too many mismatches though the number of edits is only ONE.</a:t>
            </a:r>
          </a:p>
          <a:p>
            <a:endParaRPr lang="en-US" baseline="0" dirty="0"/>
          </a:p>
          <a:p>
            <a:r>
              <a:rPr lang="en-US" baseline="0" dirty="0"/>
              <a:t>To cancel the effect of deletion and correctly align the sequences, we have to shift the sequence to right and align again.</a:t>
            </a:r>
          </a:p>
        </p:txBody>
      </p:sp>
      <p:sp>
        <p:nvSpPr>
          <p:cNvPr id="4" name="Slide Number Placeholder 3"/>
          <p:cNvSpPr>
            <a:spLocks noGrp="1"/>
          </p:cNvSpPr>
          <p:nvPr>
            <p:ph type="sldNum" sz="quarter" idx="10"/>
          </p:nvPr>
        </p:nvSpPr>
        <p:spPr/>
        <p:txBody>
          <a:bodyPr/>
          <a:lstStyle/>
          <a:p>
            <a:fld id="{0CF094C5-460E-475C-89A4-E8FF9BE715E8}" type="slidenum">
              <a:rPr lang="en-US" smtClean="0">
                <a:solidFill>
                  <a:prstClr val="black"/>
                </a:solidFill>
              </a:rPr>
              <a:pPr/>
              <a:t>52</a:t>
            </a:fld>
            <a:endParaRPr lang="en-US">
              <a:solidFill>
                <a:prstClr val="black"/>
              </a:solidFill>
            </a:endParaRPr>
          </a:p>
        </p:txBody>
      </p:sp>
    </p:spTree>
    <p:extLst>
      <p:ext uri="{BB962C8B-B14F-4D97-AF65-F5344CB8AC3E}">
        <p14:creationId xmlns:p14="http://schemas.microsoft.com/office/powerpoint/2010/main" val="355466710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the help of another right-shifted </a:t>
            </a:r>
            <a:r>
              <a:rPr lang="en-US" baseline="0" dirty="0"/>
              <a:t>copy of the original sequence, we can have more similarities between the two sequences. Think about other scenarios where you have an insertion? Or a combination of deletion and insertion?</a:t>
            </a:r>
          </a:p>
        </p:txBody>
      </p:sp>
      <p:sp>
        <p:nvSpPr>
          <p:cNvPr id="4" name="Slide Number Placeholder 3"/>
          <p:cNvSpPr>
            <a:spLocks noGrp="1"/>
          </p:cNvSpPr>
          <p:nvPr>
            <p:ph type="sldNum" sz="quarter" idx="10"/>
          </p:nvPr>
        </p:nvSpPr>
        <p:spPr/>
        <p:txBody>
          <a:bodyPr/>
          <a:lstStyle/>
          <a:p>
            <a:fld id="{0CF094C5-460E-475C-89A4-E8FF9BE715E8}" type="slidenum">
              <a:rPr lang="en-US" smtClean="0">
                <a:solidFill>
                  <a:prstClr val="black"/>
                </a:solidFill>
              </a:rPr>
              <a:pPr/>
              <a:t>53</a:t>
            </a:fld>
            <a:endParaRPr lang="en-US">
              <a:solidFill>
                <a:prstClr val="black"/>
              </a:solidFill>
            </a:endParaRPr>
          </a:p>
        </p:txBody>
      </p:sp>
    </p:spTree>
    <p:extLst>
      <p:ext uri="{BB962C8B-B14F-4D97-AF65-F5344CB8AC3E}">
        <p14:creationId xmlns:p14="http://schemas.microsoft.com/office/powerpoint/2010/main" val="154403524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So this is how we compute the filter matrix. We pairwise compare each character from a sequence to its corresponding character from the other sequence. Match =0, Mismatch=1</a:t>
            </a:r>
          </a:p>
          <a:p>
            <a:endParaRPr lang="en-US" baseline="0" dirty="0"/>
          </a:p>
          <a:p>
            <a:r>
              <a:rPr lang="en-US" baseline="0" dirty="0"/>
              <a:t>The yellow diagonal vector represents XOR between the two sequences. The pink diagonal vectors represent right-shifted copies of the query sequence then compared to the reference. The blue vectors represent left-shifted copies of the query. By this we can guarantee that we can correctly examine any two sequences regardless the type of edits they have. </a:t>
            </a:r>
            <a:r>
              <a:rPr lang="en-US" b="1" baseline="0" dirty="0"/>
              <a:t>AND NO DATA DEPENDENCIES between the cells.</a:t>
            </a:r>
          </a:p>
        </p:txBody>
      </p:sp>
      <p:sp>
        <p:nvSpPr>
          <p:cNvPr id="4" name="Slide Number Placeholder 3"/>
          <p:cNvSpPr>
            <a:spLocks noGrp="1"/>
          </p:cNvSpPr>
          <p:nvPr>
            <p:ph type="sldNum" sz="quarter" idx="10"/>
          </p:nvPr>
        </p:nvSpPr>
        <p:spPr/>
        <p:txBody>
          <a:bodyPr/>
          <a:lstStyle/>
          <a:p>
            <a:fld id="{0CF094C5-460E-475C-89A4-E8FF9BE715E8}" type="slidenum">
              <a:rPr lang="en-US" smtClean="0">
                <a:solidFill>
                  <a:prstClr val="black"/>
                </a:solidFill>
              </a:rPr>
              <a:pPr/>
              <a:t>54</a:t>
            </a:fld>
            <a:endParaRPr lang="en-US">
              <a:solidFill>
                <a:prstClr val="black"/>
              </a:solidFill>
            </a:endParaRPr>
          </a:p>
        </p:txBody>
      </p:sp>
    </p:spTree>
    <p:extLst>
      <p:ext uri="{BB962C8B-B14F-4D97-AF65-F5344CB8AC3E}">
        <p14:creationId xmlns:p14="http://schemas.microsoft.com/office/powerpoint/2010/main" val="293852762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computing the binary matrix of GateKeeper, we need to backtrack</a:t>
            </a:r>
            <a:r>
              <a:rPr lang="en-US" baseline="0" dirty="0"/>
              <a:t> all matches (consecutive zeros highlighted in green) between the two sequences. In GateKeeper, we AND all diagonal bit-vectors of the matrix together and produce a single bit-vector that represents the largest possible number of matches between the two sequences. Due to the use of AND operation, we need to ignore the meaningless short zeros (one or two zeros). Final step is to count the number of zeros in the AND mask and if exceeds the threshold then the filter passes the two sequences.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070126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a:t>
            </a:r>
            <a:r>
              <a:rPr lang="en-US" baseline="0" dirty="0"/>
              <a:t> to achieve a filter that is even much faster than the banded alignment algorithm?</a:t>
            </a:r>
          </a:p>
          <a:p>
            <a:endParaRPr lang="en-US" baseline="0" dirty="0"/>
          </a:p>
          <a:p>
            <a:r>
              <a:rPr lang="en-US" baseline="0" dirty="0"/>
              <a:t>1- Removing the data dependencies between the cells of the dynamic programming matrix.</a:t>
            </a:r>
          </a:p>
          <a:p>
            <a:r>
              <a:rPr lang="en-US" baseline="0" dirty="0"/>
              <a:t>In NW algorithm, each cell depends on three pre-computed cells (top, diagonal, and left cells). This restricts the way we computed the entire matrix (left to right, or top to bottom, or anti-diagonal), which limits the parallelism effort. In </a:t>
            </a:r>
            <a:r>
              <a:rPr lang="en-US" baseline="0" dirty="0" err="1"/>
              <a:t>GateKeeper</a:t>
            </a:r>
            <a:r>
              <a:rPr lang="en-US" baseline="0" dirty="0"/>
              <a:t>, we just perform a pairwise comparison (ZERO means a match and ONE means a mismatch). NO data dependencies in </a:t>
            </a:r>
            <a:r>
              <a:rPr lang="en-US" baseline="0" dirty="0" err="1"/>
              <a:t>GateKeeper</a:t>
            </a:r>
            <a:r>
              <a:rPr lang="en-US" baseline="0" dirty="0"/>
              <a:t>!!</a:t>
            </a:r>
          </a:p>
          <a:p>
            <a:r>
              <a:rPr lang="en-US" baseline="0" dirty="0"/>
              <a:t>2- Generating a binary matrix and backtrack the solution using only bitwise operations.</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2950206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1" i="1" u="sng" dirty="0"/>
              <a:t>[CLICK]</a:t>
            </a:r>
          </a:p>
          <a:p>
            <a:r>
              <a:rPr lang="en-US" b="0" i="0" u="none" dirty="0"/>
              <a:t>Alignment is the algorithm for determining </a:t>
            </a:r>
            <a:r>
              <a:rPr lang="en-US" b="0" i="0" u="none" baseline="0" dirty="0"/>
              <a:t>a match between a read and a reference substring. This is very expensive and requires the use of an O(n2) dynamic programming algorithm. </a:t>
            </a:r>
          </a:p>
          <a:p>
            <a:r>
              <a:rPr lang="en-US" b="1" i="0" u="none" baseline="0" dirty="0"/>
              <a:t>[CLICK]</a:t>
            </a:r>
          </a:p>
          <a:p>
            <a:r>
              <a:rPr lang="en-US" b="0" i="0" u="none" baseline="0" dirty="0"/>
              <a:t>To give the scale of required computation, a single human can generate millions to billions of reads, and each read results in multiple locations</a:t>
            </a:r>
          </a:p>
          <a:p>
            <a:r>
              <a:rPr lang="en-US" b="1" i="1" u="sng" baseline="0" dirty="0"/>
              <a:t>[CLICK]</a:t>
            </a:r>
          </a:p>
          <a:p>
            <a:r>
              <a:rPr lang="en-US" b="0" i="0" u="none" dirty="0"/>
              <a:t>Modern read mappers </a:t>
            </a:r>
            <a:r>
              <a:rPr lang="en-US" b="0" i="0" u="none" baseline="0" dirty="0"/>
              <a:t>reduce the time spent on alignment for increased performance. This can be done in two ways:</a:t>
            </a:r>
          </a:p>
          <a:p>
            <a:r>
              <a:rPr lang="en-US" b="1" i="1" u="sng" baseline="0" dirty="0"/>
              <a:t>[CLICK]</a:t>
            </a:r>
          </a:p>
          <a:p>
            <a:r>
              <a:rPr lang="en-US" b="0" i="0" u="none" baseline="0" dirty="0"/>
              <a:t>By further optimizing the alignment algorithm, which many prior works have done.. OR </a:t>
            </a:r>
          </a:p>
          <a:p>
            <a:r>
              <a:rPr lang="en-US" b="1" i="1" u="sng" baseline="0" dirty="0"/>
              <a:t>[CLICK]</a:t>
            </a:r>
          </a:p>
          <a:p>
            <a:r>
              <a:rPr lang="en-US" b="0" i="0" u="none" dirty="0"/>
              <a:t>By reducing the number of alignments necessary by quickly discarding mismatches.</a:t>
            </a:r>
            <a:r>
              <a:rPr lang="en-US" b="0" i="0" u="none" baseline="0" dirty="0"/>
              <a:t> We refer to this as filtering.</a:t>
            </a:r>
          </a:p>
          <a:p>
            <a:r>
              <a:rPr lang="en-US" b="1" i="1" u="sng" baseline="0" dirty="0"/>
              <a:t>[CLICK]</a:t>
            </a:r>
          </a:p>
          <a:p>
            <a:r>
              <a:rPr lang="en-US" b="0" i="0" u="none" dirty="0"/>
              <a:t>Both methods are used by mappers today, but now filtering has replaced alignment as the bottleneck.</a:t>
            </a:r>
          </a:p>
          <a:p>
            <a:r>
              <a:rPr lang="en-US" b="1" i="0" u="none" baseline="0" dirty="0"/>
              <a:t>[CLICK]</a:t>
            </a:r>
          </a:p>
          <a:p>
            <a:r>
              <a:rPr lang="en-US" b="0" i="0" u="none" baseline="0" dirty="0"/>
              <a:t>Our goal is to improve the filtering step in read mappers</a:t>
            </a:r>
          </a:p>
          <a:p>
            <a:r>
              <a:rPr lang="en-US" b="1" i="1" u="sng" baseline="0" dirty="0"/>
              <a:t>[END-CLICK]</a:t>
            </a:r>
            <a:endParaRPr lang="en-US" b="1" i="1" u="sng" dirty="0"/>
          </a:p>
        </p:txBody>
      </p:sp>
      <p:sp>
        <p:nvSpPr>
          <p:cNvPr id="4" name="Slide Number Placeholder 3"/>
          <p:cNvSpPr>
            <a:spLocks noGrp="1"/>
          </p:cNvSpPr>
          <p:nvPr>
            <p:ph type="sldNum" sz="quarter" idx="10"/>
          </p:nvPr>
        </p:nvSpPr>
        <p:spPr/>
        <p:txBody>
          <a:bodyPr/>
          <a:lstStyle/>
          <a:p>
            <a:fld id="{01886909-2889-F945-800E-20D12DE739B0}" type="slidenum">
              <a:rPr lang="en-US" smtClean="0"/>
              <a:t>59</a:t>
            </a:fld>
            <a:endParaRPr lang="en-US"/>
          </a:p>
        </p:txBody>
      </p:sp>
    </p:spTree>
    <p:extLst>
      <p:ext uri="{BB962C8B-B14F-4D97-AF65-F5344CB8AC3E}">
        <p14:creationId xmlns:p14="http://schemas.microsoft.com/office/powerpoint/2010/main" val="24424761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Ideal pre-alignment filter should be both accurate and fast:</a:t>
            </a:r>
          </a:p>
          <a:p>
            <a:r>
              <a:rPr lang="en-US" sz="1200" kern="1200" dirty="0">
                <a:solidFill>
                  <a:schemeClr val="tx1"/>
                </a:solidFill>
                <a:effectLst/>
                <a:latin typeface="+mn-lt"/>
                <a:ea typeface="+mn-ea"/>
                <a:cs typeface="+mn-cs"/>
              </a:rPr>
              <a:t>1- Faster</a:t>
            </a:r>
            <a:r>
              <a:rPr lang="en-US" sz="1200" kern="1200" baseline="0" dirty="0">
                <a:solidFill>
                  <a:schemeClr val="tx1"/>
                </a:solidFill>
                <a:effectLst/>
                <a:latin typeface="+mn-lt"/>
                <a:ea typeface="+mn-ea"/>
                <a:cs typeface="+mn-cs"/>
              </a:rPr>
              <a:t> than typical aligners</a:t>
            </a:r>
            <a:r>
              <a:rPr lang="en-US" sz="1200" kern="1200" dirty="0">
                <a:solidFill>
                  <a:schemeClr val="tx1"/>
                </a:solidFill>
                <a:effectLst/>
                <a:latin typeface="+mn-lt"/>
                <a:ea typeface="+mn-ea"/>
                <a:cs typeface="+mn-cs"/>
              </a:rPr>
              <a:t> to compensate the computation overhead introduced by its filtering technique (as we added an extra filtering stage).</a:t>
            </a:r>
            <a:endParaRPr lang="en-US" dirty="0"/>
          </a:p>
          <a:p>
            <a:r>
              <a:rPr lang="en-US" dirty="0"/>
              <a:t>2- We</a:t>
            </a:r>
            <a:r>
              <a:rPr lang="en-US" baseline="0" dirty="0"/>
              <a:t> define the accuracy of pre-alignment filtering as follows: It’s the ability of the filter to reject most of the incorrect mappings (i.e., maximizing the true reject rate and minimizing the false accept rate) while keeping all the correct ones (i.e., zero false reject rate). </a:t>
            </a:r>
            <a:endParaRPr lang="en-US" dirty="0"/>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60</a:t>
            </a:fld>
            <a:endParaRPr lang="en-US"/>
          </a:p>
        </p:txBody>
      </p:sp>
    </p:spTree>
    <p:extLst>
      <p:ext uri="{BB962C8B-B14F-4D97-AF65-F5344CB8AC3E}">
        <p14:creationId xmlns:p14="http://schemas.microsoft.com/office/powerpoint/2010/main" val="115133760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a:t>
            </a:r>
            <a:r>
              <a:rPr lang="en-US" baseline="0" dirty="0"/>
              <a:t> to achieve a filter that is even much faster than the banded alignment algorithm?</a:t>
            </a:r>
          </a:p>
          <a:p>
            <a:endParaRPr lang="en-US" baseline="0" dirty="0"/>
          </a:p>
          <a:p>
            <a:r>
              <a:rPr lang="en-US" baseline="0" dirty="0"/>
              <a:t>1- Removing the data dependencies between the cells of the dynamic programming matrix.</a:t>
            </a:r>
          </a:p>
          <a:p>
            <a:r>
              <a:rPr lang="en-US" baseline="0" dirty="0"/>
              <a:t>In NW algorithm, each cell depends on three pre-computed cells (top, diagonal, and left cells). This restricts the way we computed the entire matrix (left to right, or top to bottom, or anti-diagonal), which limits the parallelism effort. In </a:t>
            </a:r>
            <a:r>
              <a:rPr lang="en-US" baseline="0" dirty="0" err="1"/>
              <a:t>GateKeeper</a:t>
            </a:r>
            <a:r>
              <a:rPr lang="en-US" baseline="0" dirty="0"/>
              <a:t>, we just perform a pairwise comparison (ZERO means a match and ONE means a mismatch). NO data dependencies in </a:t>
            </a:r>
            <a:r>
              <a:rPr lang="en-US" baseline="0" dirty="0" err="1"/>
              <a:t>GateKeeper</a:t>
            </a:r>
            <a:r>
              <a:rPr lang="en-US" baseline="0" dirty="0"/>
              <a:t>!!</a:t>
            </a:r>
          </a:p>
          <a:p>
            <a:r>
              <a:rPr lang="en-US" baseline="0" dirty="0"/>
              <a:t>2- Generating a binary matrix and backtrack the solution using only bitwise operations.</a:t>
            </a:r>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61</a:t>
            </a:fld>
            <a:endParaRPr lang="en-US"/>
          </a:p>
        </p:txBody>
      </p:sp>
    </p:spTree>
    <p:extLst>
      <p:ext uri="{BB962C8B-B14F-4D97-AF65-F5344CB8AC3E}">
        <p14:creationId xmlns:p14="http://schemas.microsoft.com/office/powerpoint/2010/main" val="350354585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bridge the widening gap between the sequencer</a:t>
            </a:r>
            <a:r>
              <a:rPr lang="en-US" baseline="0" dirty="0"/>
              <a:t> &amp; the </a:t>
            </a:r>
            <a:r>
              <a:rPr lang="en-US" dirty="0"/>
              <a:t>mapper,</a:t>
            </a:r>
            <a:r>
              <a:rPr lang="en-US" baseline="0" dirty="0"/>
              <a:t> we propose the concept of pre-alignment filtering. We added a new examination step before the accurate alignment step. The main objective of this step is to detect the incorrect mappings accurately and rapidly. Only the mappings that pass our filter are examined by the alignment step. We also explore exploiting todays’ hardware accelerators to further boost the filtering speed of such filters.</a:t>
            </a:r>
            <a:endParaRPr lang="en-US" dirty="0"/>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62</a:t>
            </a:fld>
            <a:endParaRPr lang="en-US"/>
          </a:p>
        </p:txBody>
      </p:sp>
    </p:spTree>
    <p:extLst>
      <p:ext uri="{BB962C8B-B14F-4D97-AF65-F5344CB8AC3E}">
        <p14:creationId xmlns:p14="http://schemas.microsoft.com/office/powerpoint/2010/main" val="185271765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computing the binary matrix of GateKeeper, we need to backtrack</a:t>
            </a:r>
            <a:r>
              <a:rPr lang="en-US" baseline="0" dirty="0"/>
              <a:t> all matches (consecutive zeros highlighted in green) between the two sequences. In GateKeeper, we AND all diagonal bit-vectors of the matrix together and produce a single bit-vector that represents the largest possible number of matches between the two sequences. Due to the use of AND operation, we need to ignore the meaningless short zeros (one or two zeros). Final step is to count the number of zeros in the AND mask and if exceeds the threshold then the filter passes the two sequences.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730596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a:t>
            </a:r>
            <a:r>
              <a:rPr lang="en-US" baseline="0" dirty="0"/>
              <a:t> basically we have three main steps in GateKeeper:</a:t>
            </a:r>
          </a:p>
          <a:p>
            <a:r>
              <a:rPr lang="en-US" baseline="0" dirty="0"/>
              <a:t>Step 1: Building the matrix that involves 2E shift registers (each diagonal bit-vector is generated by shifting the read then pairwise compare the shifted read with the reference), each of length =</a:t>
            </a:r>
            <a:r>
              <a:rPr lang="en-US" baseline="0" dirty="0" err="1"/>
              <a:t>ReadLength</a:t>
            </a:r>
            <a:r>
              <a:rPr lang="en-US" baseline="0" dirty="0"/>
              <a:t>. </a:t>
            </a:r>
          </a:p>
          <a:p>
            <a:endParaRPr lang="en-US" baseline="0" dirty="0"/>
          </a:p>
          <a:p>
            <a:r>
              <a:rPr lang="en-US" baseline="0" dirty="0"/>
              <a:t>Step 2: Cancelling the meaningless short zeros by changing them to ones (101 is changed to 111 and 1001 to 1111) using 5-input LUT of the VC709 FPGA. </a:t>
            </a:r>
          </a:p>
          <a:p>
            <a:endParaRPr lang="en-US" baseline="0" dirty="0"/>
          </a:p>
          <a:p>
            <a:r>
              <a:rPr lang="en-US" baseline="0" dirty="0"/>
              <a:t>Step 3: AND all vectors and count the number of zeros in the AND mask.</a:t>
            </a:r>
            <a:endParaRPr lang="en-US" dirty="0"/>
          </a:p>
          <a:p>
            <a:endParaRPr lang="en-US" dirty="0"/>
          </a:p>
          <a:p>
            <a:r>
              <a:rPr lang="en-US" dirty="0"/>
              <a:t>Alignment filters do not replace the alignment verification.</a:t>
            </a:r>
          </a:p>
          <a:p>
            <a:r>
              <a:rPr lang="en-US" dirty="0"/>
              <a:t>Alignment filters eliminate most of incorrect mappings.</a:t>
            </a:r>
          </a:p>
          <a:p>
            <a:r>
              <a:rPr lang="en-US" dirty="0"/>
              <a:t>Alignment filters keep the correct (or nearly correct) mappings.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63554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Here, we present the architecture of GateKeeper. </a:t>
            </a:r>
            <a:r>
              <a:rPr lang="en-US" sz="1200" dirty="0"/>
              <a:t>Each </a:t>
            </a:r>
            <a:r>
              <a:rPr lang="en-US" sz="1200" b="1" dirty="0"/>
              <a:t>processing core is able to examine a single mapping in a single clock cycle.</a:t>
            </a:r>
            <a:r>
              <a:rPr lang="en-US" sz="1200" b="1" baseline="0" dirty="0"/>
              <a:t> </a:t>
            </a:r>
            <a:r>
              <a:rPr lang="en-US" sz="1200" dirty="0"/>
              <a:t>We integrate </a:t>
            </a:r>
            <a:r>
              <a:rPr lang="en-US" sz="1200" b="1" dirty="0"/>
              <a:t>many hardware processing cores in the architecture of GateKeeper </a:t>
            </a:r>
            <a:r>
              <a:rPr lang="en-US" sz="1200" dirty="0"/>
              <a:t>for examining many mappings in a parallel fashion.</a:t>
            </a:r>
            <a:r>
              <a:rPr lang="en-US" dirty="0"/>
              <a:t> T</a:t>
            </a:r>
            <a:r>
              <a:rPr lang="en-US" baseline="0" dirty="0"/>
              <a:t>he input read-reference pairs are transferred from the host to the FPGA via </a:t>
            </a:r>
            <a:r>
              <a:rPr lang="en-US" baseline="0" dirty="0" err="1"/>
              <a:t>PCIe</a:t>
            </a:r>
            <a:r>
              <a:rPr lang="en-US" baseline="0" dirty="0"/>
              <a:t> third generation 4-lane at the rate of 13.3 billion bases/sec. With this data throughput, we can have 16 processing cores work concurrently to examine 16 read-reference pairs. Our architecture occupies only 50% of the FPGA resource for a read length of 100 </a:t>
            </a:r>
            <a:r>
              <a:rPr lang="en-US" baseline="0" dirty="0" err="1"/>
              <a:t>bp</a:t>
            </a:r>
            <a:r>
              <a:rPr lang="en-US" baseline="0" dirty="0"/>
              <a:t> and 91% for a read length of 300 </a:t>
            </a:r>
            <a:r>
              <a:rPr lang="en-US" baseline="0" dirty="0" err="1"/>
              <a:t>bp.</a:t>
            </a:r>
            <a:r>
              <a:rPr lang="en-US" baseline="0" dirty="0"/>
              <a:t>  </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F094C5-460E-475C-89A4-E8FF9BE715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2462723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F094C5-460E-475C-89A4-E8FF9BE715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52010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MAGNET will be presented in the next </a:t>
            </a:r>
            <a:r>
              <a:rPr lang="en-US"/>
              <a:t>talk.</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F094C5-460E-475C-89A4-E8FF9BE715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970344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
            </a:r>
            <a:r>
              <a:rPr lang="en-US" baseline="0" dirty="0"/>
              <a:t> implement our algorithm in Verilog and design a hardware accelerator for it. </a:t>
            </a:r>
            <a:r>
              <a:rPr lang="en-US" sz="1200" b="0" i="0" kern="1200" dirty="0">
                <a:solidFill>
                  <a:schemeClr val="tx1"/>
                </a:solidFill>
                <a:effectLst/>
                <a:latin typeface="+mn-lt"/>
                <a:ea typeface="+mn-ea"/>
                <a:cs typeface="+mn-cs"/>
              </a:rPr>
              <a:t>Each processing core is able to examine a single mapping. We integrate many hardware processing cores in the architecture of MAGNET for examining many mappings in a parallel fashion.</a:t>
            </a:r>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447B59-457F-4165-BB7E-2B5077C247D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3619302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1" i="1" u="sng" dirty="0"/>
              <a:t>[CLICK]</a:t>
            </a:r>
          </a:p>
          <a:p>
            <a:r>
              <a:rPr lang="en-US" b="0" i="0" u="none" dirty="0"/>
              <a:t>Again</a:t>
            </a:r>
            <a:r>
              <a:rPr lang="en-US" b="0" i="0" u="none" baseline="0" dirty="0"/>
              <a:t>, we split the read into k-</a:t>
            </a:r>
            <a:r>
              <a:rPr lang="en-US" b="0" i="0" u="none" baseline="0" dirty="0" err="1"/>
              <a:t>mers</a:t>
            </a:r>
            <a:r>
              <a:rPr lang="en-US" b="0" i="0" u="none" baseline="0" dirty="0"/>
              <a:t> of length 5 and query the hash table for their location lists </a:t>
            </a:r>
            <a:endParaRPr lang="en-US" b="0" i="0" u="none" dirty="0"/>
          </a:p>
          <a:p>
            <a:pPr marL="0" marR="0" indent="0" algn="l" defTabSz="914400" rtl="0" eaLnBrk="1" fontAlgn="auto" latinLnBrk="0" hangingPunct="1">
              <a:lnSpc>
                <a:spcPct val="100000"/>
              </a:lnSpc>
              <a:spcBef>
                <a:spcPts val="0"/>
              </a:spcBef>
              <a:spcAft>
                <a:spcPts val="0"/>
              </a:spcAft>
              <a:buClrTx/>
              <a:buSzTx/>
              <a:buFontTx/>
              <a:buNone/>
              <a:tabLst/>
              <a:defRPr/>
            </a:pPr>
            <a:r>
              <a:rPr lang="en-US" b="1" i="1" u="sng" dirty="0"/>
              <a:t>[CLICK]</a:t>
            </a:r>
          </a:p>
          <a:p>
            <a:pPr marL="0" marR="0" indent="0" algn="l" defTabSz="914400" rtl="0" eaLnBrk="1" fontAlgn="auto" latinLnBrk="0" hangingPunct="1">
              <a:lnSpc>
                <a:spcPct val="100000"/>
              </a:lnSpc>
              <a:spcBef>
                <a:spcPts val="0"/>
              </a:spcBef>
              <a:spcAft>
                <a:spcPts val="0"/>
              </a:spcAft>
              <a:buClrTx/>
              <a:buSzTx/>
              <a:buFontTx/>
              <a:buNone/>
              <a:tabLst/>
              <a:defRPr/>
            </a:pPr>
            <a:r>
              <a:rPr lang="en-US" b="0" i="0" u="none" dirty="0"/>
              <a:t>We then pass the locations through the filter and attempt to efficiently discard</a:t>
            </a:r>
            <a:r>
              <a:rPr lang="en-US" b="0" i="0" u="none" baseline="0" dirty="0"/>
              <a:t> as many locations as possible before having to run alignment. Here we see that locations that are obviously mismatches get discarded, before needing alignment.  </a:t>
            </a:r>
            <a:endParaRPr lang="en-US" b="0" i="0" u="none" dirty="0"/>
          </a:p>
          <a:p>
            <a:pPr marL="0" marR="0" indent="0" algn="l" defTabSz="914400" rtl="0" eaLnBrk="1" fontAlgn="auto" latinLnBrk="0" hangingPunct="1">
              <a:lnSpc>
                <a:spcPct val="100000"/>
              </a:lnSpc>
              <a:spcBef>
                <a:spcPts val="0"/>
              </a:spcBef>
              <a:spcAft>
                <a:spcPts val="0"/>
              </a:spcAft>
              <a:buClrTx/>
              <a:buSzTx/>
              <a:buFontTx/>
              <a:buNone/>
              <a:tabLst/>
              <a:defRPr/>
            </a:pPr>
            <a:r>
              <a:rPr lang="en-US" b="1" i="1" u="sng" dirty="0"/>
              <a:t>[CLICK]</a:t>
            </a:r>
          </a:p>
          <a:p>
            <a:pPr marL="0" marR="0" indent="0" algn="l" defTabSz="914400" rtl="0" eaLnBrk="1" fontAlgn="auto" latinLnBrk="0" hangingPunct="1">
              <a:lnSpc>
                <a:spcPct val="100000"/>
              </a:lnSpc>
              <a:spcBef>
                <a:spcPts val="0"/>
              </a:spcBef>
              <a:spcAft>
                <a:spcPts val="0"/>
              </a:spcAft>
              <a:buClrTx/>
              <a:buSzTx/>
              <a:buFontTx/>
              <a:buNone/>
              <a:tabLst/>
              <a:defRPr/>
            </a:pPr>
            <a:r>
              <a:rPr lang="en-US" b="0" i="0" u="none" dirty="0"/>
              <a:t>The</a:t>
            </a:r>
            <a:r>
              <a:rPr lang="en-US" b="0" i="0" u="none" baseline="0" dirty="0"/>
              <a:t> read must then be aligned against the strings that pass the filter to determine location matches</a:t>
            </a:r>
            <a:endParaRPr lang="en-US" b="0" i="0" u="none" dirty="0"/>
          </a:p>
          <a:p>
            <a:pPr marL="0" marR="0" indent="0" algn="l" defTabSz="914400" rtl="0" eaLnBrk="1" fontAlgn="auto" latinLnBrk="0" hangingPunct="1">
              <a:lnSpc>
                <a:spcPct val="100000"/>
              </a:lnSpc>
              <a:spcBef>
                <a:spcPts val="0"/>
              </a:spcBef>
              <a:spcAft>
                <a:spcPts val="0"/>
              </a:spcAft>
              <a:buClrTx/>
              <a:buSzTx/>
              <a:buFontTx/>
              <a:buNone/>
              <a:tabLst/>
              <a:defRPr/>
            </a:pPr>
            <a:r>
              <a:rPr lang="en-US" b="1" i="1" u="sng" dirty="0"/>
              <a:t>[CLICK]</a:t>
            </a:r>
          </a:p>
          <a:p>
            <a:pPr marL="0" marR="0" indent="0" algn="l" defTabSz="914400" rtl="0" eaLnBrk="1" fontAlgn="auto" latinLnBrk="0" hangingPunct="1">
              <a:lnSpc>
                <a:spcPct val="100000"/>
              </a:lnSpc>
              <a:spcBef>
                <a:spcPts val="0"/>
              </a:spcBef>
              <a:spcAft>
                <a:spcPts val="0"/>
              </a:spcAft>
              <a:buClrTx/>
              <a:buSzTx/>
              <a:buFontTx/>
              <a:buNone/>
              <a:tabLst/>
              <a:defRPr/>
            </a:pPr>
            <a:r>
              <a:rPr lang="en-US" b="0" i="0" u="none" dirty="0"/>
              <a:t>Any</a:t>
            </a:r>
            <a:r>
              <a:rPr lang="en-US" b="0" i="0" u="none" baseline="0" dirty="0"/>
              <a:t> location that passes through the filter, but then fails the alignment is called a false negative. False negative rates and filtering speed are important metrics for analyzing a filter.</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i="0" u="none"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0" i="0" u="none" baseline="0" dirty="0"/>
              <a:t>note that when the filter was added, we were able to forego 3 instances of alignment thus saving us execution time.</a:t>
            </a:r>
            <a:endParaRPr lang="en-US" b="0" i="0" u="none" dirty="0"/>
          </a:p>
          <a:p>
            <a:pPr marL="0" marR="0" indent="0" algn="l" defTabSz="914400" rtl="0" eaLnBrk="1" fontAlgn="auto" latinLnBrk="0" hangingPunct="1">
              <a:lnSpc>
                <a:spcPct val="100000"/>
              </a:lnSpc>
              <a:spcBef>
                <a:spcPts val="0"/>
              </a:spcBef>
              <a:spcAft>
                <a:spcPts val="0"/>
              </a:spcAft>
              <a:buClrTx/>
              <a:buSzTx/>
              <a:buFontTx/>
              <a:buNone/>
              <a:tabLst/>
              <a:defRPr/>
            </a:pPr>
            <a:r>
              <a:rPr lang="en-US" b="1" i="1" u="sng" dirty="0"/>
              <a:t>[END-CLICK]</a:t>
            </a:r>
          </a:p>
          <a:p>
            <a:endParaRPr lang="en-US" b="1" i="1" u="sng"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486974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169809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b="1" i="1" u="sng" dirty="0"/>
          </a:p>
          <a:p>
            <a:endParaRPr lang="en-US" b="1" i="1" u="sng" dirty="0"/>
          </a:p>
          <a:p>
            <a:r>
              <a:rPr lang="en-US" b="1" i="1" u="sng" dirty="0"/>
              <a:t>[CLICK]</a:t>
            </a:r>
          </a:p>
          <a:p>
            <a:r>
              <a:rPr lang="en-US" b="0" i="0" u="none" dirty="0"/>
              <a:t>We first partition the genome in large sequences that we refer to as bins </a:t>
            </a:r>
          </a:p>
          <a:p>
            <a:r>
              <a:rPr lang="en-US" b="1" i="1" u="sng" dirty="0"/>
              <a:t>[CLICK]</a:t>
            </a:r>
          </a:p>
          <a:p>
            <a:r>
              <a:rPr lang="en-US" b="1" i="1" u="sng" dirty="0"/>
              <a:t>[CLICK]</a:t>
            </a:r>
          </a:p>
          <a:p>
            <a:endParaRPr lang="en-US" b="1" i="1" u="sng" dirty="0"/>
          </a:p>
          <a:p>
            <a:r>
              <a:rPr lang="en-US" b="0" i="0" u="none" dirty="0"/>
              <a:t>We show the genome with an arbitrary bin highlighted</a:t>
            </a:r>
          </a:p>
          <a:p>
            <a:r>
              <a:rPr lang="en-US" b="1" i="0" u="none" dirty="0"/>
              <a:t>[CLICK]</a:t>
            </a:r>
          </a:p>
          <a:p>
            <a:r>
              <a:rPr lang="en-US" b="0" i="0" u="none" dirty="0"/>
              <a:t>We then generate</a:t>
            </a:r>
            <a:r>
              <a:rPr lang="en-US" b="0" i="0" u="none" baseline="0" dirty="0"/>
              <a:t> a </a:t>
            </a:r>
            <a:r>
              <a:rPr lang="en-US" b="0" i="0" u="none" baseline="0" dirty="0" err="1"/>
              <a:t>bitvector</a:t>
            </a:r>
            <a:r>
              <a:rPr lang="en-US" b="0" i="0" u="none" baseline="0" dirty="0"/>
              <a:t> that represents the bin and holds the occurrence of all permutations of a small string called a token in the bin</a:t>
            </a:r>
          </a:p>
          <a:p>
            <a:r>
              <a:rPr lang="en-US" b="0" i="0" u="none" baseline="0" dirty="0"/>
              <a:t>we see in the figure that tokens that exist in the bin are represented with a 1, and those not in the bin are a 0.</a:t>
            </a:r>
          </a:p>
          <a:p>
            <a:r>
              <a:rPr lang="en-US" b="1" i="0" u="sng" baseline="0" dirty="0"/>
              <a:t>[CLICK]</a:t>
            </a:r>
          </a:p>
          <a:p>
            <a:r>
              <a:rPr lang="en-US" b="0" i="0" u="none" baseline="0" dirty="0"/>
              <a:t>so AAAAA exists in Bin x </a:t>
            </a:r>
          </a:p>
          <a:p>
            <a:r>
              <a:rPr lang="en-US" b="0" i="0" u="none" baseline="0" dirty="0"/>
              <a:t>and CCCCT does not exist in bin x </a:t>
            </a:r>
          </a:p>
          <a:p>
            <a:r>
              <a:rPr lang="en-US" b="1" i="0" u="sng" baseline="0" dirty="0"/>
              <a:t>[CLICK]</a:t>
            </a:r>
          </a:p>
          <a:p>
            <a:r>
              <a:rPr lang="en-US" b="0" i="0" u="none" baseline="0" dirty="0"/>
              <a:t>to account for matches straddling two bins, we employ overlapping bins so that a read will now always fall within a single bin</a:t>
            </a:r>
          </a:p>
          <a:p>
            <a:endParaRPr lang="en-US" b="1" i="1" u="sng" baseline="0" dirty="0"/>
          </a:p>
          <a:p>
            <a:endParaRPr lang="en-US" b="1" i="1" u="sng" baseline="0" dirty="0"/>
          </a:p>
          <a:p>
            <a:r>
              <a:rPr lang="en-US" b="1" i="1" u="sng" baseline="0" dirty="0"/>
              <a:t>[END-CLICK]</a:t>
            </a:r>
            <a:endParaRPr lang="en-US" b="1" i="1" u="sng"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407982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153764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We use </a:t>
            </a:r>
            <a:r>
              <a:rPr lang="en-US" dirty="0" err="1"/>
              <a:t>bitvectors</a:t>
            </a:r>
            <a:r>
              <a:rPr lang="en-US" dirty="0"/>
              <a:t> to quickly figure out existence within a</a:t>
            </a:r>
            <a:r>
              <a:rPr lang="en-US" baseline="0" dirty="0"/>
              <a:t> bin </a:t>
            </a:r>
          </a:p>
          <a:p>
            <a:endParaRPr lang="en-US" dirty="0"/>
          </a:p>
          <a:p>
            <a:endParaRPr lang="en-US" dirty="0"/>
          </a:p>
          <a:p>
            <a:endParaRPr lang="en-US" dirty="0"/>
          </a:p>
          <a:p>
            <a:r>
              <a:rPr lang="en-US" dirty="0"/>
              <a:t>We see here</a:t>
            </a:r>
            <a:r>
              <a:rPr lang="en-US" baseline="0" dirty="0"/>
              <a:t> a list of bit vectors that are associated with a particular bin. The memory required to store all bit vectors is found by multiplying the number of bins by 4^q bits (which is the size of the bit vectors)</a:t>
            </a:r>
          </a:p>
          <a:p>
            <a:endParaRPr lang="en-US" baseline="0" dirty="0"/>
          </a:p>
          <a:p>
            <a:r>
              <a:rPr lang="en-US" baseline="0" dirty="0"/>
              <a:t>For a bin size of 200 and a q of 5, the memory footprint comes to around 3.8 GB </a:t>
            </a:r>
          </a:p>
          <a:p>
            <a:endParaRPr lang="en-US" baseline="0" dirty="0"/>
          </a:p>
          <a:p>
            <a:r>
              <a:rPr lang="en-US" b="1" i="1" u="sng" baseline="0" dirty="0"/>
              <a:t>[END-CLICK]</a:t>
            </a:r>
            <a:endParaRPr lang="en-US" b="1" i="1" u="sng"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817539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a:t>
            </a:r>
            <a:r>
              <a:rPr lang="en-US" baseline="0" dirty="0"/>
              <a:t> about why GRIM-Filter is faster than alignment. This is obviously faster than dynamic programming. </a:t>
            </a:r>
          </a:p>
          <a:p>
            <a:endParaRPr lang="en-US" dirty="0"/>
          </a:p>
          <a:p>
            <a:r>
              <a:rPr lang="en-US" dirty="0"/>
              <a:t>This threshold</a:t>
            </a:r>
            <a:r>
              <a:rPr lang="en-US" baseline="0" dirty="0"/>
              <a:t> value changes error tolerance</a:t>
            </a:r>
            <a:endParaRPr lang="en-US" dirty="0"/>
          </a:p>
          <a:p>
            <a:endParaRPr lang="en-US" dirty="0"/>
          </a:p>
          <a:p>
            <a:endParaRPr lang="en-US" dirty="0"/>
          </a:p>
          <a:p>
            <a:r>
              <a:rPr lang="en-US" dirty="0"/>
              <a:t>In this example, we will use a token</a:t>
            </a:r>
            <a:r>
              <a:rPr lang="en-US" baseline="0" dirty="0"/>
              <a:t> size of 5 </a:t>
            </a:r>
            <a:endParaRPr lang="en-US" dirty="0"/>
          </a:p>
          <a:p>
            <a:r>
              <a:rPr lang="en-US" dirty="0"/>
              <a:t>We show how GRIM-Filter</a:t>
            </a:r>
            <a:r>
              <a:rPr lang="en-US" baseline="0" dirty="0"/>
              <a:t> determines the need for alignment in a bin X. We use the read to generate a mask to selectively sum bit vectors. </a:t>
            </a:r>
          </a:p>
          <a:p>
            <a:r>
              <a:rPr lang="en-US" b="1" i="1" u="sng" baseline="0" dirty="0"/>
              <a:t>[CLICK]</a:t>
            </a:r>
          </a:p>
          <a:p>
            <a:r>
              <a:rPr lang="en-US" baseline="0" dirty="0"/>
              <a:t>For the given read sequence in red, we find all indices corresponding to the q-grams found in the read. </a:t>
            </a:r>
          </a:p>
          <a:p>
            <a:r>
              <a:rPr lang="en-US" b="1" i="1" u="sng" baseline="0" dirty="0"/>
              <a:t>[CLICK]</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We then query and </a:t>
            </a:r>
            <a:r>
              <a:rPr lang="en-US" b="1" i="1" u="sng" dirty="0"/>
              <a:t>[CLICK]</a:t>
            </a:r>
            <a:r>
              <a:rPr lang="en-US" baseline="0" dirty="0"/>
              <a:t> sum the bits of bin X’s pre-computed bit vector of the reference genome.</a:t>
            </a:r>
          </a:p>
          <a:p>
            <a:r>
              <a:rPr lang="en-US" b="0" i="0" u="none" dirty="0"/>
              <a:t>This final value is then compared to a threshold to determine the likelihood</a:t>
            </a:r>
            <a:r>
              <a:rPr lang="en-US" b="0" i="0" u="none" baseline="0" dirty="0"/>
              <a:t> of this read’s existence in Bin X</a:t>
            </a:r>
          </a:p>
          <a:p>
            <a:r>
              <a:rPr lang="en-US" b="0" i="0" u="none" baseline="0" dirty="0"/>
              <a:t>These are all very simple operations and can be run in parallel across different bins</a:t>
            </a:r>
          </a:p>
          <a:p>
            <a:r>
              <a:rPr lang="en-US" b="1" i="1" u="sng" baseline="0" dirty="0"/>
              <a:t>[END-CLICK]</a:t>
            </a:r>
            <a:endParaRPr lang="en-US" b="1" i="1" u="sng"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A3D9B9-CD49-6346-9B64-E0A0DC2E5A7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138073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REWRITE </a:t>
            </a:r>
          </a:p>
          <a:p>
            <a:endParaRPr lang="en-US" dirty="0"/>
          </a:p>
          <a:p>
            <a:r>
              <a:rPr lang="en-US" dirty="0"/>
              <a:t>In this example, we will use a token</a:t>
            </a:r>
            <a:r>
              <a:rPr lang="en-US" baseline="0" dirty="0"/>
              <a:t> size of 5 </a:t>
            </a:r>
            <a:endParaRPr lang="en-US" dirty="0"/>
          </a:p>
          <a:p>
            <a:r>
              <a:rPr lang="en-US" dirty="0"/>
              <a:t>We show how GRIM-Filter</a:t>
            </a:r>
            <a:r>
              <a:rPr lang="en-US" baseline="0" dirty="0"/>
              <a:t> determines the need for alignment in a bin X. We use the read to generate a mask to selectively sum bit vectors. </a:t>
            </a:r>
          </a:p>
          <a:p>
            <a:r>
              <a:rPr lang="en-US" b="1" i="1" u="sng" baseline="0" dirty="0"/>
              <a:t>[CLICK]</a:t>
            </a:r>
          </a:p>
          <a:p>
            <a:r>
              <a:rPr lang="en-US" baseline="0" dirty="0"/>
              <a:t>For the given read sequence in red, we find all indices corresponding to the q-grams found in the read. </a:t>
            </a:r>
          </a:p>
          <a:p>
            <a:r>
              <a:rPr lang="en-US" b="1" i="1" u="sng" baseline="0" dirty="0"/>
              <a:t>[CLICK]</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We then query and </a:t>
            </a:r>
            <a:r>
              <a:rPr lang="en-US" b="1" i="1" u="sng" dirty="0"/>
              <a:t>[CLICK]</a:t>
            </a:r>
            <a:r>
              <a:rPr lang="en-US" baseline="0" dirty="0"/>
              <a:t> sum the bits of bin X’s pre-computed bit vector of the reference genome.</a:t>
            </a:r>
          </a:p>
          <a:p>
            <a:r>
              <a:rPr lang="en-US" b="0" i="0" u="none" dirty="0"/>
              <a:t>This final value is then compared to a threshold to determine the likelihood</a:t>
            </a:r>
            <a:r>
              <a:rPr lang="en-US" b="0" i="0" u="none" baseline="0" dirty="0"/>
              <a:t> of this read’s existence in Bin X</a:t>
            </a:r>
          </a:p>
          <a:p>
            <a:r>
              <a:rPr lang="en-US" b="0" i="0" u="none" baseline="0" dirty="0"/>
              <a:t>These are all very simple operations and can be run in parallel across different bins</a:t>
            </a:r>
          </a:p>
          <a:p>
            <a:r>
              <a:rPr lang="en-US" b="1" i="1" u="sng" baseline="0" dirty="0"/>
              <a:t>[END-CLICK]</a:t>
            </a:r>
            <a:endParaRPr lang="en-US" b="1" i="1" u="sng"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A3D9B9-CD49-6346-9B64-E0A0DC2E5A7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479733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0" i="0" u="none" dirty="0"/>
              <a:t>As a recap,</a:t>
            </a:r>
            <a:endParaRPr lang="en-US" b="1" i="1" u="sng" dirty="0"/>
          </a:p>
          <a:p>
            <a:r>
              <a:rPr lang="en-US" b="1" i="1" u="sng" dirty="0"/>
              <a:t>[CLICK]</a:t>
            </a:r>
            <a:endParaRPr lang="en-US" b="0" i="0" u="none" dirty="0"/>
          </a:p>
          <a:p>
            <a:r>
              <a:rPr lang="en-US" b="0" i="0" u="none" dirty="0"/>
              <a:t>GRIM-Filter is comprised</a:t>
            </a:r>
            <a:r>
              <a:rPr lang="en-US" b="0" i="0" u="none" baseline="0" dirty="0"/>
              <a:t> of very simple addition/comparison operations </a:t>
            </a:r>
          </a:p>
          <a:p>
            <a:r>
              <a:rPr lang="en-US" b="1" i="1" u="sng" baseline="0" dirty="0"/>
              <a:t>[CLICK]</a:t>
            </a:r>
          </a:p>
          <a:p>
            <a:r>
              <a:rPr lang="en-US" b="0" i="0" u="none" baseline="0" dirty="0"/>
              <a:t>To check a given bin, we sum the bits corresponding to each token in the read</a:t>
            </a:r>
          </a:p>
          <a:p>
            <a:r>
              <a:rPr lang="en-US" b="1" i="1" u="sng" baseline="0" dirty="0"/>
              <a:t>[CLICK]</a:t>
            </a:r>
          </a:p>
          <a:p>
            <a:r>
              <a:rPr lang="en-US" b="0" i="0" u="none" baseline="0" dirty="0"/>
              <a:t>and then we compare the sum against a threshold to determine whether we need to align</a:t>
            </a:r>
          </a:p>
          <a:p>
            <a:r>
              <a:rPr lang="en-US" b="1" i="1" u="sng" baseline="0" dirty="0"/>
              <a:t>[CLICK]</a:t>
            </a:r>
          </a:p>
          <a:p>
            <a:r>
              <a:rPr lang="en-US" b="0" i="0" u="none" baseline="0" dirty="0"/>
              <a:t>It is also highly parallel</a:t>
            </a:r>
          </a:p>
          <a:p>
            <a:r>
              <a:rPr lang="en-US" b="0" i="0" u="none" baseline="0" dirty="0"/>
              <a:t>each bin is operated on independently and there are many many bins </a:t>
            </a:r>
          </a:p>
          <a:p>
            <a:r>
              <a:rPr lang="en-US" b="0" i="0" u="none" baseline="0" dirty="0"/>
              <a:t>[</a:t>
            </a:r>
            <a:r>
              <a:rPr lang="en-US" b="1" i="1" u="sng" baseline="0" dirty="0"/>
              <a:t>CLICK]</a:t>
            </a:r>
            <a:endParaRPr lang="en-US" b="0" i="0" u="none" baseline="0" dirty="0"/>
          </a:p>
          <a:p>
            <a:r>
              <a:rPr lang="en-US" b="0" i="0" u="none" baseline="0" dirty="0"/>
              <a:t>These three properties together make it a suitable algorithm to be run in 3D stacked DRAM</a:t>
            </a:r>
          </a:p>
          <a:p>
            <a:r>
              <a:rPr lang="en-US" b="1" i="1" u="sng" baseline="0" dirty="0"/>
              <a:t>[END-CLICK]</a:t>
            </a:r>
            <a:endParaRPr lang="en-US" b="1" i="1" u="sng"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16335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1" i="1" u="sng" dirty="0"/>
              <a:t>THICKEN TSV lines</a:t>
            </a:r>
          </a:p>
          <a:p>
            <a:endParaRPr lang="en-US" b="1" i="1" u="sng" dirty="0"/>
          </a:p>
          <a:p>
            <a:r>
              <a:rPr lang="en-US" b="1" i="1" u="sng" dirty="0"/>
              <a:t>[CLICK]</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3D stacked memory stacks a</a:t>
            </a:r>
            <a:r>
              <a:rPr lang="en-US" baseline="0" dirty="0"/>
              <a:t> logic layer and DRAM layers with vertical connections called TSVs. This vertical structure allows for a much higher number of connections increasing the available bandwidth. The customizable logic layer enables processing-in-memory, which avoids overloading the memory bus by offloading computation to this layer in the 3D stacked module. </a:t>
            </a:r>
            <a:endParaRPr lang="en-US" b="0" i="0" u="none" baseline="0" dirty="0"/>
          </a:p>
          <a:p>
            <a:r>
              <a:rPr lang="en-US" b="0" i="0" u="none" baseline="0" dirty="0"/>
              <a:t>We can design the simple operations required for GRIM-Filter into the customizable logic layer and appropriately distribute the </a:t>
            </a:r>
            <a:r>
              <a:rPr lang="en-US" b="0" i="0" u="none" baseline="0" dirty="0" err="1"/>
              <a:t>bitvectors</a:t>
            </a:r>
            <a:r>
              <a:rPr lang="en-US" b="0" i="0" u="none" baseline="0" dirty="0"/>
              <a:t> to enable an efficient filter</a:t>
            </a:r>
          </a:p>
          <a:p>
            <a:r>
              <a:rPr lang="en-US" b="1" i="1" u="sng" baseline="0" dirty="0"/>
              <a:t>[CLICK]</a:t>
            </a:r>
          </a:p>
          <a:p>
            <a:r>
              <a:rPr lang="en-US" b="0" i="0" u="none" baseline="0" dirty="0"/>
              <a:t>Real 3D-stacked DRAM technologies are commercially available now such as high bandwidth memory</a:t>
            </a:r>
          </a:p>
          <a:p>
            <a:r>
              <a:rPr lang="en-US" b="1" i="1" u="sng" baseline="0" dirty="0"/>
              <a:t>[CLICK]</a:t>
            </a:r>
          </a:p>
          <a:p>
            <a:r>
              <a:rPr lang="en-US" b="0" i="0" u="none" baseline="0" dirty="0"/>
              <a:t>And micron’s hybrid memory cube, among others </a:t>
            </a:r>
          </a:p>
          <a:p>
            <a:r>
              <a:rPr lang="en-US" b="1" i="1" u="sng" baseline="0" dirty="0"/>
              <a:t>[END-CLICK]</a:t>
            </a:r>
            <a:endParaRPr lang="en-US" b="1" i="1" u="sng"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115105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1" i="1" u="sng" dirty="0"/>
              <a:t>[CLICK]</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3D stacked memory stacks a</a:t>
            </a:r>
            <a:r>
              <a:rPr lang="en-US" baseline="0" dirty="0"/>
              <a:t> logic layer and DRAM layers with vertical connections called TSVs. This vertical structure allows for a much higher number of connections increasing the available bandwidth. The customizable logic layer allows for processing-in-memory, which avoids overloading the memory bus by offloading computation to this layer in the 3D stacked module. </a:t>
            </a:r>
            <a:endParaRPr lang="en-US" b="0" i="0" u="none" baseline="0" dirty="0"/>
          </a:p>
          <a:p>
            <a:r>
              <a:rPr lang="en-US" b="0" i="0" u="none" baseline="0" dirty="0"/>
              <a:t>We can design the simple operations required for GRIM-Filter into the customizable logic layer and appropriately distribute the bit vectors to enable an efficient filter</a:t>
            </a:r>
          </a:p>
          <a:p>
            <a:r>
              <a:rPr lang="en-US" b="1" i="1" u="sng" baseline="0" dirty="0"/>
              <a:t>[CLICK]</a:t>
            </a:r>
          </a:p>
          <a:p>
            <a:r>
              <a:rPr lang="en-US" b="0" i="0" u="none" baseline="0" dirty="0"/>
              <a:t>Real 3D-stacked DRAM technologies are commercially available now such as high bandwidth memory</a:t>
            </a:r>
          </a:p>
          <a:p>
            <a:r>
              <a:rPr lang="en-US" b="1" i="1" u="sng" baseline="0" dirty="0"/>
              <a:t>[CLICK]</a:t>
            </a:r>
          </a:p>
          <a:p>
            <a:r>
              <a:rPr lang="en-US" b="0" i="0" u="none" baseline="0" dirty="0"/>
              <a:t>And micron’s hybrid memory cube, among others </a:t>
            </a:r>
          </a:p>
          <a:p>
            <a:r>
              <a:rPr lang="en-US" b="1" i="1" u="sng" baseline="0" dirty="0"/>
              <a:t>[END-CLICK]</a:t>
            </a:r>
            <a:endParaRPr lang="en-US" b="1" i="1" u="sng"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656122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1" i="1" u="sng" dirty="0"/>
              <a:t>[CLICK]</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3D stacked memory stacks a</a:t>
            </a:r>
            <a:r>
              <a:rPr lang="en-US" baseline="0" dirty="0"/>
              <a:t> logic layer and DRAM layers with vertical connections called TSVs. This vertical structure allows for a much higher number of connections increasing the available bandwidth. The customizable logic layer allows for processing-in-memory, which avoids overloading the memory bus by offloading computation to this layer in the 3D stacked module. </a:t>
            </a:r>
            <a:endParaRPr lang="en-US" b="0" i="0" u="none" baseline="0" dirty="0"/>
          </a:p>
          <a:p>
            <a:r>
              <a:rPr lang="en-US" b="0" i="0" u="none" baseline="0" dirty="0"/>
              <a:t>We can design the simple operations required for GRIM-Filter into the customizable logic layer and appropriately distribute the bit vectors to enable an efficient filter</a:t>
            </a:r>
          </a:p>
          <a:p>
            <a:r>
              <a:rPr lang="en-US" b="1" i="1" u="sng" baseline="0" dirty="0"/>
              <a:t>[CLICK]</a:t>
            </a:r>
          </a:p>
          <a:p>
            <a:r>
              <a:rPr lang="en-US" b="0" i="0" u="none" baseline="0" dirty="0"/>
              <a:t>Real 3D-stacked DRAM technologies are commercially available now such as high bandwidth memory</a:t>
            </a:r>
          </a:p>
          <a:p>
            <a:r>
              <a:rPr lang="en-US" b="1" i="1" u="sng" baseline="0" dirty="0"/>
              <a:t>[CLICK]</a:t>
            </a:r>
          </a:p>
          <a:p>
            <a:r>
              <a:rPr lang="en-US" b="0" i="0" u="none" baseline="0" dirty="0"/>
              <a:t>And micron’s hybrid memory cube, among others </a:t>
            </a:r>
          </a:p>
          <a:p>
            <a:r>
              <a:rPr lang="en-US" b="1" i="1" u="sng" baseline="0" dirty="0"/>
              <a:t>[END-CLICK]</a:t>
            </a:r>
            <a:endParaRPr lang="en-US" b="1" i="1" u="sng"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5077503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1" i="1" u="sng" dirty="0"/>
              <a:t>[CLICK]</a:t>
            </a:r>
          </a:p>
          <a:p>
            <a:r>
              <a:rPr lang="en-US" b="0" i="0" u="none" dirty="0"/>
              <a:t>Each DRAM layer is organized as an array of Banks</a:t>
            </a:r>
          </a:p>
          <a:p>
            <a:r>
              <a:rPr lang="en-US" b="1" i="0" u="none" dirty="0"/>
              <a:t>[CLICK]</a:t>
            </a:r>
          </a:p>
          <a:p>
            <a:r>
              <a:rPr lang="en-US" b="0" i="0" u="none" dirty="0"/>
              <a:t>and</a:t>
            </a:r>
            <a:r>
              <a:rPr lang="en-US" b="0" i="0" u="none" baseline="0" dirty="0"/>
              <a:t> a bank is an array of cells with a row buffer. The row buffer holds one row at a time and uses this structure to transfer data with high bandwidth into the logic layer via TSVs</a:t>
            </a:r>
          </a:p>
          <a:p>
            <a:r>
              <a:rPr lang="en-US" b="1" i="0" u="none" baseline="0" dirty="0"/>
              <a:t>[CLICK]</a:t>
            </a:r>
            <a:endParaRPr lang="en-US" b="1" i="0" u="none" dirty="0"/>
          </a:p>
          <a:p>
            <a:r>
              <a:rPr lang="en-US" b="0" i="0" u="none" dirty="0"/>
              <a:t>We</a:t>
            </a:r>
            <a:r>
              <a:rPr lang="en-US" b="0" i="0" u="none" baseline="0" dirty="0"/>
              <a:t> now show the distribution of bit vectors across the DRAM arrays to enable parallel processing of many bins. </a:t>
            </a:r>
          </a:p>
          <a:p>
            <a:r>
              <a:rPr lang="en-US" b="1" i="0" u="none" baseline="0" dirty="0"/>
              <a:t>[CLICK]</a:t>
            </a:r>
          </a:p>
          <a:p>
            <a:r>
              <a:rPr lang="en-US" b="0" i="0" u="none" baseline="0" dirty="0"/>
              <a:t>Each row represents a token's occurrence across many sequential bins. and the row of the appropriate token gets queried to find a vector showing the occurrence of the token across many bins.</a:t>
            </a:r>
          </a:p>
          <a:p>
            <a:r>
              <a:rPr lang="en-US" b="0" i="0" u="none" baseline="0" dirty="0"/>
              <a:t>These are the vectors are brought down into the logic layer to be operated on.</a:t>
            </a:r>
          </a:p>
          <a:p>
            <a:r>
              <a:rPr lang="en-US" b="1" i="1" u="sng" baseline="0" dirty="0"/>
              <a:t>[CLICK]</a:t>
            </a:r>
          </a:p>
          <a:p>
            <a:endParaRPr lang="en-US" b="1" i="1" u="sng" baseline="0" dirty="0"/>
          </a:p>
          <a:p>
            <a:r>
              <a:rPr lang="en-US" b="1" i="1" u="sng" baseline="0" dirty="0"/>
              <a:t>[END-CLICK]</a:t>
            </a:r>
            <a:endParaRPr lang="en-US" b="0" i="0" u="none"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333675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1" i="1" u="sng" dirty="0"/>
              <a:t>[CLICK]</a:t>
            </a:r>
          </a:p>
          <a:p>
            <a:r>
              <a:rPr lang="en-US" b="0" i="0" u="none" dirty="0"/>
              <a:t>We</a:t>
            </a:r>
            <a:r>
              <a:rPr lang="en-US" b="0" i="0" u="none" baseline="0" dirty="0"/>
              <a:t> now look at the implementation of logic in the logic layer </a:t>
            </a:r>
            <a:endParaRPr lang="en-US" b="0" i="0" u="none" dirty="0"/>
          </a:p>
          <a:p>
            <a:r>
              <a:rPr lang="en-US" b="1" i="1" u="sng" dirty="0"/>
              <a:t>[CLICK]</a:t>
            </a:r>
          </a:p>
          <a:p>
            <a:r>
              <a:rPr lang="en-US" b="0" i="0" u="none" dirty="0"/>
              <a:t>GRIM-Filter</a:t>
            </a:r>
            <a:r>
              <a:rPr lang="en-US" b="0" i="0" u="none" baseline="0" dirty="0"/>
              <a:t> only requires a very simple design for enabling the </a:t>
            </a:r>
            <a:r>
              <a:rPr lang="en-US" b="0" i="0" u="none" baseline="0" dirty="0" err="1"/>
              <a:t>bitvector</a:t>
            </a:r>
            <a:r>
              <a:rPr lang="en-US" b="0" i="0" u="none" baseline="0" dirty="0"/>
              <a:t> sum and threshold compare across many bins simultaneously. One comparator, </a:t>
            </a:r>
            <a:r>
              <a:rPr lang="en-US" b="0" i="0" u="none" baseline="0" dirty="0" err="1"/>
              <a:t>incrementer</a:t>
            </a:r>
            <a:r>
              <a:rPr lang="en-US" b="0" i="0" u="none" baseline="0" dirty="0"/>
              <a:t>, accumulator, and buffer for each bin that we are checking in parallel</a:t>
            </a:r>
            <a:endParaRPr lang="en-US" b="0" i="0" u="none" dirty="0"/>
          </a:p>
          <a:p>
            <a:r>
              <a:rPr lang="en-US" b="1" i="1" u="sng" dirty="0"/>
              <a:t>[CLICK]</a:t>
            </a:r>
          </a:p>
          <a:p>
            <a:r>
              <a:rPr lang="en-US" b="0" i="0" u="none" dirty="0"/>
              <a:t>This results in a very low area overhead and ease of implementation</a:t>
            </a:r>
          </a:p>
          <a:p>
            <a:r>
              <a:rPr lang="en-US" b="1" i="1" u="sng" dirty="0"/>
              <a:t>[END-CLICK]</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737032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We ran</a:t>
            </a:r>
            <a:r>
              <a:rPr lang="en-US" baseline="0" dirty="0"/>
              <a:t> 10 separate experiments with real read data sets, consisting of approximately 4 million reads each, and got the following results. Compared to the previous best filter, our filter enjoys a 2x average end-to-end read mapper performance gain across the data sets, and a 6x average lower false negative rate. Again, these are the locations that were not discarded by the filter, but were then later discarded after alignment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8129440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We ran</a:t>
            </a:r>
            <a:r>
              <a:rPr lang="en-US" baseline="0" dirty="0"/>
              <a:t> 10 separate experiments with real read data sets, consisting of approximately 4 million reads each, and got the following results. Compared to the previous best filter, our filter enjoys a 2x average end-to-end read mapper performance gain across the data sets, and a 6x average lower false negative rate. Again, these are the locations that were not discarded by the filter, but were then later discarded after alignment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994809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MinION is an inexpensive, pocket-sized, portable, high-throughput sequencing apparatus that produces data in real-time. These properties enable new potential applications of genome sequencing, such as rapid surveillance of Ebola, Zika or other epidemics, near-patient testing, and other applications that require real- time data analysis.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addition, the MinION technology has two major advantages. First, it is capable of generating ultra-long reads (</a:t>
            </a:r>
            <a:r>
              <a:rPr lang="en-US" sz="1200" i="1" kern="1200" dirty="0">
                <a:solidFill>
                  <a:schemeClr val="tx1"/>
                </a:solidFill>
                <a:effectLst/>
                <a:latin typeface="+mn-lt"/>
                <a:ea typeface="+mn-ea"/>
                <a:cs typeface="+mn-cs"/>
              </a:rPr>
              <a:t>e</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g</a:t>
            </a:r>
            <a:r>
              <a:rPr lang="en-US" sz="1200" kern="1200" dirty="0">
                <a:solidFill>
                  <a:schemeClr val="tx1"/>
                </a:solidFill>
                <a:effectLst/>
                <a:latin typeface="+mn-lt"/>
                <a:ea typeface="+mn-ea"/>
                <a:cs typeface="+mn-cs"/>
              </a:rPr>
              <a:t>., 882 </a:t>
            </a:r>
            <a:r>
              <a:rPr lang="en-US" sz="1200" kern="1200" dirty="0" err="1">
                <a:solidFill>
                  <a:schemeClr val="tx1"/>
                </a:solidFill>
                <a:effectLst/>
                <a:latin typeface="+mn-lt"/>
                <a:ea typeface="+mn-ea"/>
                <a:cs typeface="+mn-cs"/>
              </a:rPr>
              <a:t>kilobase</a:t>
            </a:r>
            <a:r>
              <a:rPr lang="en-US" sz="1200" kern="1200" dirty="0">
                <a:solidFill>
                  <a:schemeClr val="tx1"/>
                </a:solidFill>
                <a:effectLst/>
                <a:latin typeface="+mn-lt"/>
                <a:ea typeface="+mn-ea"/>
                <a:cs typeface="+mn-cs"/>
              </a:rPr>
              <a:t> pairs or longer). </a:t>
            </a:r>
            <a:r>
              <a:rPr lang="en-US" sz="1200" b="1" kern="1200" dirty="0" err="1">
                <a:solidFill>
                  <a:schemeClr val="tx1"/>
                </a:solidFill>
                <a:effectLst/>
                <a:latin typeface="+mn-lt"/>
                <a:ea typeface="+mn-ea"/>
                <a:cs typeface="+mn-cs"/>
              </a:rPr>
              <a:t>MinION’s</a:t>
            </a:r>
            <a:r>
              <a:rPr lang="en-US" sz="1200" b="1" kern="1200" dirty="0">
                <a:solidFill>
                  <a:schemeClr val="tx1"/>
                </a:solidFill>
                <a:effectLst/>
                <a:latin typeface="+mn-lt"/>
                <a:ea typeface="+mn-ea"/>
                <a:cs typeface="+mn-cs"/>
              </a:rPr>
              <a:t> long reads greatly simplify the genome assembly process by decreasing the computational requirements. </a:t>
            </a:r>
            <a:r>
              <a:rPr lang="en-US" sz="1200" kern="1200" dirty="0">
                <a:solidFill>
                  <a:schemeClr val="tx1"/>
                </a:solidFill>
                <a:effectLst/>
                <a:latin typeface="+mn-lt"/>
                <a:ea typeface="+mn-ea"/>
                <a:cs typeface="+mn-cs"/>
              </a:rPr>
              <a:t>Second, it is small and portable. MinION is named as the first DNA sequencing device used in outer space to help the detection of life elsewhere in the universe with the help of its size and portability. </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With the help of continuous updates to the MinION device and the </a:t>
            </a:r>
            <a:r>
              <a:rPr lang="en-US" sz="1200" kern="1200" dirty="0" err="1">
                <a:solidFill>
                  <a:schemeClr val="tx1"/>
                </a:solidFill>
                <a:effectLst/>
                <a:latin typeface="+mn-lt"/>
                <a:ea typeface="+mn-ea"/>
                <a:cs typeface="+mn-cs"/>
              </a:rPr>
              <a:t>nanopore</a:t>
            </a:r>
            <a:r>
              <a:rPr lang="en-US" sz="1200" kern="1200" dirty="0">
                <a:solidFill>
                  <a:schemeClr val="tx1"/>
                </a:solidFill>
                <a:effectLst/>
                <a:latin typeface="+mn-lt"/>
                <a:ea typeface="+mn-ea"/>
                <a:cs typeface="+mn-cs"/>
              </a:rPr>
              <a:t> chemistry, the first </a:t>
            </a:r>
            <a:r>
              <a:rPr lang="en-US" sz="1200" kern="1200" dirty="0" err="1">
                <a:solidFill>
                  <a:schemeClr val="tx1"/>
                </a:solidFill>
                <a:effectLst/>
                <a:latin typeface="+mn-lt"/>
                <a:ea typeface="+mn-ea"/>
                <a:cs typeface="+mn-cs"/>
              </a:rPr>
              <a:t>nanopore</a:t>
            </a:r>
            <a:r>
              <a:rPr lang="en-US" sz="1200" kern="1200" dirty="0">
                <a:solidFill>
                  <a:schemeClr val="tx1"/>
                </a:solidFill>
                <a:effectLst/>
                <a:latin typeface="+mn-lt"/>
                <a:ea typeface="+mn-ea"/>
                <a:cs typeface="+mn-cs"/>
              </a:rPr>
              <a:t> human reference genome was generated by using only MinION devices.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85835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MinION is an inexpensive, pocket-sized, portable, high-throughput sequencing apparatus that produces data in real-time. These properties enable new potential applications of genome sequencing, such as rapid surveillance of Ebola, Zika or other epidemics, near-patient testing, and other applications that require real- time data analysis.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addition, the MinION technology has two major advantages. First, it is capable of generating ultra-long reads (</a:t>
            </a:r>
            <a:r>
              <a:rPr lang="en-US" sz="1200" i="1" kern="1200" dirty="0">
                <a:solidFill>
                  <a:schemeClr val="tx1"/>
                </a:solidFill>
                <a:effectLst/>
                <a:latin typeface="+mn-lt"/>
                <a:ea typeface="+mn-ea"/>
                <a:cs typeface="+mn-cs"/>
              </a:rPr>
              <a:t>e</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g</a:t>
            </a:r>
            <a:r>
              <a:rPr lang="en-US" sz="1200" kern="1200" dirty="0">
                <a:solidFill>
                  <a:schemeClr val="tx1"/>
                </a:solidFill>
                <a:effectLst/>
                <a:latin typeface="+mn-lt"/>
                <a:ea typeface="+mn-ea"/>
                <a:cs typeface="+mn-cs"/>
              </a:rPr>
              <a:t>., 882 </a:t>
            </a:r>
            <a:r>
              <a:rPr lang="en-US" sz="1200" kern="1200" dirty="0" err="1">
                <a:solidFill>
                  <a:schemeClr val="tx1"/>
                </a:solidFill>
                <a:effectLst/>
                <a:latin typeface="+mn-lt"/>
                <a:ea typeface="+mn-ea"/>
                <a:cs typeface="+mn-cs"/>
              </a:rPr>
              <a:t>kilobase</a:t>
            </a:r>
            <a:r>
              <a:rPr lang="en-US" sz="1200" kern="1200" dirty="0">
                <a:solidFill>
                  <a:schemeClr val="tx1"/>
                </a:solidFill>
                <a:effectLst/>
                <a:latin typeface="+mn-lt"/>
                <a:ea typeface="+mn-ea"/>
                <a:cs typeface="+mn-cs"/>
              </a:rPr>
              <a:t> pairs or longer). </a:t>
            </a:r>
            <a:r>
              <a:rPr lang="en-US" sz="1200" b="1" kern="1200" dirty="0" err="1">
                <a:solidFill>
                  <a:schemeClr val="tx1"/>
                </a:solidFill>
                <a:effectLst/>
                <a:latin typeface="+mn-lt"/>
                <a:ea typeface="+mn-ea"/>
                <a:cs typeface="+mn-cs"/>
              </a:rPr>
              <a:t>MinION’s</a:t>
            </a:r>
            <a:r>
              <a:rPr lang="en-US" sz="1200" b="1" kern="1200" dirty="0">
                <a:solidFill>
                  <a:schemeClr val="tx1"/>
                </a:solidFill>
                <a:effectLst/>
                <a:latin typeface="+mn-lt"/>
                <a:ea typeface="+mn-ea"/>
                <a:cs typeface="+mn-cs"/>
              </a:rPr>
              <a:t> long reads greatly simplify the genome assembly process by decreasing the computational requirements. </a:t>
            </a:r>
            <a:r>
              <a:rPr lang="en-US" sz="1200" kern="1200" dirty="0">
                <a:solidFill>
                  <a:schemeClr val="tx1"/>
                </a:solidFill>
                <a:effectLst/>
                <a:latin typeface="+mn-lt"/>
                <a:ea typeface="+mn-ea"/>
                <a:cs typeface="+mn-cs"/>
              </a:rPr>
              <a:t>Second, it is small and portable. MinION is named as the first DNA sequencing device used in outer space to help the detection of life elsewhere in the universe with the help of its size and portability. </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With the help of continuous updates to the MinION device and the </a:t>
            </a:r>
            <a:r>
              <a:rPr lang="en-US" sz="1200" kern="1200" dirty="0" err="1">
                <a:solidFill>
                  <a:schemeClr val="tx1"/>
                </a:solidFill>
                <a:effectLst/>
                <a:latin typeface="+mn-lt"/>
                <a:ea typeface="+mn-ea"/>
                <a:cs typeface="+mn-cs"/>
              </a:rPr>
              <a:t>nanopore</a:t>
            </a:r>
            <a:r>
              <a:rPr lang="en-US" sz="1200" kern="1200" dirty="0">
                <a:solidFill>
                  <a:schemeClr val="tx1"/>
                </a:solidFill>
                <a:effectLst/>
                <a:latin typeface="+mn-lt"/>
                <a:ea typeface="+mn-ea"/>
                <a:cs typeface="+mn-cs"/>
              </a:rPr>
              <a:t> chemistry, the first </a:t>
            </a:r>
            <a:r>
              <a:rPr lang="en-US" sz="1200" kern="1200" dirty="0" err="1">
                <a:solidFill>
                  <a:schemeClr val="tx1"/>
                </a:solidFill>
                <a:effectLst/>
                <a:latin typeface="+mn-lt"/>
                <a:ea typeface="+mn-ea"/>
                <a:cs typeface="+mn-cs"/>
              </a:rPr>
              <a:t>nanopore</a:t>
            </a:r>
            <a:r>
              <a:rPr lang="en-US" sz="1200" kern="1200" dirty="0">
                <a:solidFill>
                  <a:schemeClr val="tx1"/>
                </a:solidFill>
                <a:effectLst/>
                <a:latin typeface="+mn-lt"/>
                <a:ea typeface="+mn-ea"/>
                <a:cs typeface="+mn-cs"/>
              </a:rPr>
              <a:t> human reference genome was generated by using only MinION devices.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6000398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6795335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one shows the Illumina sequencing. </a:t>
            </a:r>
            <a:r>
              <a:rPr lang="en-US" sz="1200" b="0" i="0" kern="1200" dirty="0">
                <a:solidFill>
                  <a:schemeClr val="tx1"/>
                </a:solidFill>
                <a:effectLst/>
                <a:latin typeface="+mn-lt"/>
                <a:ea typeface="+mn-ea"/>
                <a:cs typeface="+mn-cs"/>
              </a:rPr>
              <a:t>The nucleotides are fluorescently labelled, with the color corresponding to the base. Only one base is added at a time. At each iteration, an image is taken and there will be a fluorescent signal indicating the base that has been added. The process is repeated, adding one nucleotide at a time and imaging in between. Computers are then used to detect the base at each site in each image and these are used to construct a sequence.</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Second one shows the Ion Torrent sequencing. In Ion Torrent sequencing, instead of optical signals, they exploit the fact that addition of each nucleotide releases an H+ ion. In each iteration, one of the four nucleotide type is added to the system. When this nucleotide is next in the sequence, it is added to the sequence read. If that single base repeats, then more will be added. The pH is detected at each iteration, as each H</a:t>
            </a:r>
            <a:r>
              <a:rPr lang="en-US" sz="1200" b="0" i="0" kern="1200" baseline="30000" dirty="0">
                <a:solidFill>
                  <a:schemeClr val="tx1"/>
                </a:solidFill>
                <a:effectLst/>
                <a:latin typeface="+mn-lt"/>
                <a:ea typeface="+mn-ea"/>
                <a:cs typeface="+mn-cs"/>
              </a:rPr>
              <a:t>+</a:t>
            </a:r>
            <a:r>
              <a:rPr lang="en-US" sz="1200" b="0" i="0" kern="1200" dirty="0">
                <a:solidFill>
                  <a:schemeClr val="tx1"/>
                </a:solidFill>
                <a:effectLst/>
                <a:latin typeface="+mn-lt"/>
                <a:ea typeface="+mn-ea"/>
                <a:cs typeface="+mn-cs"/>
              </a:rPr>
              <a:t> ion released will decrease the </a:t>
            </a:r>
            <a:r>
              <a:rPr lang="en-US" sz="1200" b="0" i="0" kern="1200" dirty="0" err="1">
                <a:solidFill>
                  <a:schemeClr val="tx1"/>
                </a:solidFill>
                <a:effectLst/>
                <a:latin typeface="+mn-lt"/>
                <a:ea typeface="+mn-ea"/>
                <a:cs typeface="+mn-cs"/>
              </a:rPr>
              <a:t>pH.</a:t>
            </a:r>
            <a:r>
              <a:rPr lang="en-US" sz="1200" b="0" i="0" kern="1200" dirty="0">
                <a:solidFill>
                  <a:schemeClr val="tx1"/>
                </a:solidFill>
                <a:effectLst/>
                <a:latin typeface="+mn-lt"/>
                <a:ea typeface="+mn-ea"/>
                <a:cs typeface="+mn-cs"/>
              </a:rPr>
              <a:t> The process is repeated. The pH change, if any, is used to determine how many bases (if any) were added with each cycle.</a:t>
            </a:r>
            <a:endParaRPr lang="en-US" dirty="0"/>
          </a:p>
          <a:p>
            <a:endParaRPr lang="en-US" dirty="0"/>
          </a:p>
          <a:p>
            <a:r>
              <a:rPr lang="en-US" dirty="0"/>
              <a:t>Illumina: https://</a:t>
            </a:r>
            <a:r>
              <a:rPr lang="en-US" dirty="0" err="1"/>
              <a:t>www.ebi.ac.uk</a:t>
            </a:r>
            <a:r>
              <a:rPr lang="en-US" dirty="0"/>
              <a:t>/training/online/course/</a:t>
            </a:r>
            <a:r>
              <a:rPr lang="en-US" dirty="0" err="1"/>
              <a:t>ebi</a:t>
            </a:r>
            <a:r>
              <a:rPr lang="en-US" dirty="0"/>
              <a:t>-next-generation-sequencing-practical-course/what-next-generation-dna-sequencing/</a:t>
            </a:r>
            <a:r>
              <a:rPr lang="en-US" dirty="0" err="1"/>
              <a:t>illumina</a:t>
            </a:r>
            <a:r>
              <a:rPr lang="en-US" dirty="0"/>
              <a:t>-</a:t>
            </a:r>
          </a:p>
          <a:p>
            <a:r>
              <a:rPr lang="en-US" dirty="0"/>
              <a:t>454: https://</a:t>
            </a:r>
            <a:r>
              <a:rPr lang="en-US" dirty="0" err="1"/>
              <a:t>www.ebi.ac.uk</a:t>
            </a:r>
            <a:r>
              <a:rPr lang="en-US" dirty="0"/>
              <a:t>/training/online/course/</a:t>
            </a:r>
            <a:r>
              <a:rPr lang="en-US" dirty="0" err="1"/>
              <a:t>ebi</a:t>
            </a:r>
            <a:r>
              <a:rPr lang="en-US" dirty="0"/>
              <a:t>-next-generation-sequencing-practical-course/what-next-generation-dna-sequencing/454-seque</a:t>
            </a:r>
          </a:p>
          <a:p>
            <a:r>
              <a:rPr lang="en-US" dirty="0"/>
              <a:t>Ion Torrent: https://</a:t>
            </a:r>
            <a:r>
              <a:rPr lang="en-US" dirty="0" err="1"/>
              <a:t>www.ebi.ac.uk</a:t>
            </a:r>
            <a:r>
              <a:rPr lang="en-US" dirty="0"/>
              <a:t>/training/online/course/</a:t>
            </a:r>
            <a:r>
              <a:rPr lang="en-US" dirty="0" err="1"/>
              <a:t>ebi</a:t>
            </a:r>
            <a:r>
              <a:rPr lang="en-US" dirty="0"/>
              <a:t>-next-generation-sequencing-practical-course/what-next-generation-dna-sequencing/ion-</a:t>
            </a:r>
            <a:r>
              <a:rPr lang="en-US" dirty="0" err="1"/>
              <a:t>torre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8518062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1- we check for exact matching, If not enough matches in the first vector, then we continue.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2- Each</a:t>
                </a:r>
                <a:r>
                  <a:rPr lang="en-US" sz="1200" kern="1200" baseline="0" dirty="0">
                    <a:solidFill>
                      <a:schemeClr val="tx1"/>
                    </a:solidFill>
                    <a:effectLst/>
                    <a:latin typeface="+mn-lt"/>
                    <a:ea typeface="+mn-ea"/>
                    <a:cs typeface="+mn-cs"/>
                  </a:rPr>
                  <a:t> mask nominate the longest segment of consecutive zeros. Then we pick the longest out of all nominated segments. We evaluate its length by t</a:t>
                </a:r>
                <a:r>
                  <a:rPr lang="en-US" sz="1200" kern="1200" dirty="0">
                    <a:solidFill>
                      <a:schemeClr val="tx1"/>
                    </a:solidFill>
                    <a:effectLst/>
                    <a:latin typeface="+mn-lt"/>
                    <a:ea typeface="+mn-ea"/>
                    <a:cs typeface="+mn-cs"/>
                  </a:rPr>
                  <a:t>he lower bound equality </a:t>
                </a:r>
                <a14:m>
                  <m:oMath xmlns:m="http://schemas.openxmlformats.org/officeDocument/2006/math">
                    <m:d>
                      <m:dPr>
                        <m:begChr m:val="⌈"/>
                        <m:endChr m:val="⌉"/>
                        <m:ctrlPr>
                          <a:rPr lang="en-US" i="1">
                            <a:latin typeface="Cambria Math" panose="02040503050406030204" pitchFamily="18" charset="0"/>
                          </a:rPr>
                        </m:ctrlPr>
                      </m:dPr>
                      <m:e>
                        <m:r>
                          <a:rPr lang="en-US" i="0">
                            <a:latin typeface="Cambria Math" panose="02040503050406030204" pitchFamily="18" charset="0"/>
                          </a:rPr>
                          <m:t>(</m:t>
                        </m:r>
                        <m:r>
                          <m:rPr>
                            <m:sty m:val="p"/>
                          </m:rPr>
                          <a:rPr lang="en-US" i="0">
                            <a:latin typeface="Cambria Math" panose="02040503050406030204" pitchFamily="18" charset="0"/>
                          </a:rPr>
                          <m:t>m</m:t>
                        </m:r>
                        <m:r>
                          <a:rPr lang="en-US" i="0">
                            <a:latin typeface="Cambria Math" panose="02040503050406030204" pitchFamily="18" charset="0"/>
                          </a:rPr>
                          <m:t>−</m:t>
                        </m:r>
                        <m:r>
                          <m:rPr>
                            <m:sty m:val="p"/>
                          </m:rPr>
                          <a:rPr lang="en-US" i="0">
                            <a:latin typeface="Cambria Math" panose="02040503050406030204" pitchFamily="18" charset="0"/>
                          </a:rPr>
                          <m:t>E</m:t>
                        </m:r>
                        <m:r>
                          <a:rPr lang="en-US" i="0">
                            <a:latin typeface="Cambria Math" panose="02040503050406030204" pitchFamily="18" charset="0"/>
                          </a:rPr>
                          <m:t>)/(</m:t>
                        </m:r>
                        <m:r>
                          <m:rPr>
                            <m:sty m:val="p"/>
                          </m:rPr>
                          <a:rPr lang="en-US" i="0">
                            <a:latin typeface="Cambria Math" panose="02040503050406030204" pitchFamily="18" charset="0"/>
                          </a:rPr>
                          <m:t>E</m:t>
                        </m:r>
                        <m:r>
                          <a:rPr lang="en-US" i="0">
                            <a:latin typeface="Cambria Math" panose="02040503050406030204" pitchFamily="18" charset="0"/>
                          </a:rPr>
                          <m:t>+1)</m:t>
                        </m:r>
                      </m:e>
                    </m:d>
                  </m:oMath>
                </a14:m>
                <a:r>
                  <a:rPr lang="en-US" sz="1200" kern="1200" dirty="0">
                    <a:solidFill>
                      <a:schemeClr val="tx1"/>
                    </a:solidFill>
                    <a:effectLst/>
                    <a:latin typeface="+mn-lt"/>
                    <a:ea typeface="+mn-ea"/>
                    <a:cs typeface="+mn-cs"/>
                  </a:rPr>
                  <a:t>, which occurs when all edits are </a:t>
                </a:r>
                <a:r>
                  <a:rPr lang="en-US" sz="1200" kern="1200" dirty="0" err="1">
                    <a:solidFill>
                      <a:schemeClr val="tx1"/>
                    </a:solidFill>
                    <a:effectLst/>
                    <a:latin typeface="+mn-lt"/>
                    <a:ea typeface="+mn-ea"/>
                    <a:cs typeface="+mn-cs"/>
                  </a:rPr>
                  <a:t>equispaced</a:t>
                </a:r>
                <a:r>
                  <a:rPr lang="en-US" sz="1200" kern="1200" dirty="0">
                    <a:solidFill>
                      <a:schemeClr val="tx1"/>
                    </a:solidFill>
                    <a:effectLst/>
                    <a:latin typeface="+mn-lt"/>
                    <a:ea typeface="+mn-ea"/>
                    <a:cs typeface="+mn-cs"/>
                  </a:rPr>
                  <a:t> and all </a:t>
                </a:r>
                <a:r>
                  <a:rPr lang="en-US" sz="1200" i="1" kern="1200" dirty="0">
                    <a:solidFill>
                      <a:schemeClr val="tx1"/>
                    </a:solidFill>
                    <a:effectLst/>
                    <a:latin typeface="+mn-lt"/>
                    <a:ea typeface="+mn-ea"/>
                    <a:cs typeface="+mn-cs"/>
                  </a:rPr>
                  <a:t>E+1</a:t>
                </a:r>
                <a:r>
                  <a:rPr lang="en-US" sz="1200" kern="1200" dirty="0">
                    <a:solidFill>
                      <a:schemeClr val="tx1"/>
                    </a:solidFill>
                    <a:effectLst/>
                    <a:latin typeface="+mn-lt"/>
                    <a:ea typeface="+mn-ea"/>
                    <a:cs typeface="+mn-cs"/>
                  </a:rPr>
                  <a:t> subsequences are of the same length. If it satisfies then move to step 3.</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mc:Choice>
        <mc:Fallback xmlns="">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1- we check for exact matching, If not enough matches in the first vector, then we continue.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2- Each</a:t>
                </a:r>
                <a:r>
                  <a:rPr lang="en-US" sz="1200" kern="1200" baseline="0" dirty="0" smtClean="0">
                    <a:solidFill>
                      <a:schemeClr val="tx1"/>
                    </a:solidFill>
                    <a:effectLst/>
                    <a:latin typeface="+mn-lt"/>
                    <a:ea typeface="+mn-ea"/>
                    <a:cs typeface="+mn-cs"/>
                  </a:rPr>
                  <a:t> mask nominate the longest segment of consecutive zeros. Then we pick the longest out of all nominated segments. We evaluate its length by t</a:t>
                </a:r>
                <a:r>
                  <a:rPr lang="en-US" sz="1200" kern="1200" dirty="0" smtClean="0">
                    <a:solidFill>
                      <a:schemeClr val="tx1"/>
                    </a:solidFill>
                    <a:effectLst/>
                    <a:latin typeface="+mn-lt"/>
                    <a:ea typeface="+mn-ea"/>
                    <a:cs typeface="+mn-cs"/>
                  </a:rPr>
                  <a:t>he </a:t>
                </a:r>
                <a:r>
                  <a:rPr lang="en-US" sz="1200" kern="1200" dirty="0" smtClean="0">
                    <a:solidFill>
                      <a:schemeClr val="tx1"/>
                    </a:solidFill>
                    <a:effectLst/>
                    <a:latin typeface="+mn-lt"/>
                    <a:ea typeface="+mn-ea"/>
                    <a:cs typeface="+mn-cs"/>
                  </a:rPr>
                  <a:t>lower bound equality </a:t>
                </a:r>
                <a:r>
                  <a:rPr lang="en-US" i="0">
                    <a:latin typeface="Cambria Math" panose="02040503050406030204" pitchFamily="18" charset="0"/>
                  </a:rPr>
                  <a:t>⌈(m−E)/(E+1)⌉</a:t>
                </a:r>
                <a:r>
                  <a:rPr lang="en-US" sz="1200" kern="1200" dirty="0" smtClean="0">
                    <a:solidFill>
                      <a:schemeClr val="tx1"/>
                    </a:solidFill>
                    <a:effectLst/>
                    <a:latin typeface="+mn-lt"/>
                    <a:ea typeface="+mn-ea"/>
                    <a:cs typeface="+mn-cs"/>
                  </a:rPr>
                  <a:t>, which occurs </a:t>
                </a:r>
                <a:r>
                  <a:rPr lang="en-US" sz="1200" kern="1200" dirty="0" smtClean="0">
                    <a:solidFill>
                      <a:schemeClr val="tx1"/>
                    </a:solidFill>
                    <a:effectLst/>
                    <a:latin typeface="+mn-lt"/>
                    <a:ea typeface="+mn-ea"/>
                    <a:cs typeface="+mn-cs"/>
                  </a:rPr>
                  <a:t>when all edits are </a:t>
                </a:r>
                <a:r>
                  <a:rPr lang="en-US" sz="1200" kern="1200" dirty="0" err="1" smtClean="0">
                    <a:solidFill>
                      <a:schemeClr val="tx1"/>
                    </a:solidFill>
                    <a:effectLst/>
                    <a:latin typeface="+mn-lt"/>
                    <a:ea typeface="+mn-ea"/>
                    <a:cs typeface="+mn-cs"/>
                  </a:rPr>
                  <a:t>equispaced</a:t>
                </a:r>
                <a:r>
                  <a:rPr lang="en-US" sz="1200" kern="1200" dirty="0" smtClean="0">
                    <a:solidFill>
                      <a:schemeClr val="tx1"/>
                    </a:solidFill>
                    <a:effectLst/>
                    <a:latin typeface="+mn-lt"/>
                    <a:ea typeface="+mn-ea"/>
                    <a:cs typeface="+mn-cs"/>
                  </a:rPr>
                  <a:t> and all </a:t>
                </a:r>
                <a:r>
                  <a:rPr lang="en-US" sz="1200" i="1" kern="1200" dirty="0" smtClean="0">
                    <a:solidFill>
                      <a:schemeClr val="tx1"/>
                    </a:solidFill>
                    <a:effectLst/>
                    <a:latin typeface="+mn-lt"/>
                    <a:ea typeface="+mn-ea"/>
                    <a:cs typeface="+mn-cs"/>
                  </a:rPr>
                  <a:t>E+1</a:t>
                </a:r>
                <a:r>
                  <a:rPr lang="en-US" sz="1200" kern="1200" dirty="0" smtClean="0">
                    <a:solidFill>
                      <a:schemeClr val="tx1"/>
                    </a:solidFill>
                    <a:effectLst/>
                    <a:latin typeface="+mn-lt"/>
                    <a:ea typeface="+mn-ea"/>
                    <a:cs typeface="+mn-cs"/>
                  </a:rPr>
                  <a:t> subsequences are of the same length. </a:t>
                </a:r>
                <a:r>
                  <a:rPr lang="en-US" sz="1200" kern="1200" dirty="0" smtClean="0">
                    <a:solidFill>
                      <a:schemeClr val="tx1"/>
                    </a:solidFill>
                    <a:effectLst/>
                    <a:latin typeface="+mn-lt"/>
                    <a:ea typeface="+mn-ea"/>
                    <a:cs typeface="+mn-cs"/>
                  </a:rPr>
                  <a:t>If it satisfies then move to step 3.</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mc:Fallback>
      </mc:AlternateContent>
      <p:sp>
        <p:nvSpPr>
          <p:cNvPr id="4" name="Slide Number Placeholder 3"/>
          <p:cNvSpPr>
            <a:spLocks noGrp="1"/>
          </p:cNvSpPr>
          <p:nvPr>
            <p:ph type="sldNum" sz="quarter" idx="10"/>
          </p:nvPr>
        </p:nvSpPr>
        <p:spPr/>
        <p:txBody>
          <a:bodyPr/>
          <a:lstStyle/>
          <a:p>
            <a:fld id="{CD447B59-457F-4165-BB7E-2B5077C247D4}" type="slidenum">
              <a:rPr lang="en-US" smtClean="0"/>
              <a:t>130</a:t>
            </a:fld>
            <a:endParaRPr lang="en-US"/>
          </a:p>
        </p:txBody>
      </p:sp>
    </p:spTree>
    <p:extLst>
      <p:ext uri="{BB962C8B-B14F-4D97-AF65-F5344CB8AC3E}">
        <p14:creationId xmlns:p14="http://schemas.microsoft.com/office/powerpoint/2010/main" val="332558604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3: Replace the longest match and</a:t>
            </a:r>
            <a:r>
              <a:rPr lang="en-US" baseline="0" dirty="0"/>
              <a:t> all its corresponding positions in the other masks by ‘1’s. We also encapsulate the longest matches by one from right and left. This encapsulation represents the edits that divide a single long match into smaller matches. Then we can apply the third step recursively over the right side and left side separately (divide-and-conquer approach).</a:t>
            </a:r>
            <a:endParaRPr lang="en-US" dirty="0"/>
          </a:p>
        </p:txBody>
      </p:sp>
      <p:sp>
        <p:nvSpPr>
          <p:cNvPr id="4" name="Slide Number Placeholder 3"/>
          <p:cNvSpPr>
            <a:spLocks noGrp="1"/>
          </p:cNvSpPr>
          <p:nvPr>
            <p:ph type="sldNum" sz="quarter" idx="10"/>
          </p:nvPr>
        </p:nvSpPr>
        <p:spPr/>
        <p:txBody>
          <a:bodyPr/>
          <a:lstStyle/>
          <a:p>
            <a:fld id="{CD447B59-457F-4165-BB7E-2B5077C247D4}" type="slidenum">
              <a:rPr lang="en-US" smtClean="0"/>
              <a:t>131</a:t>
            </a:fld>
            <a:endParaRPr lang="en-US"/>
          </a:p>
        </p:txBody>
      </p:sp>
    </p:spTree>
    <p:extLst>
      <p:ext uri="{BB962C8B-B14F-4D97-AF65-F5344CB8AC3E}">
        <p14:creationId xmlns:p14="http://schemas.microsoft.com/office/powerpoint/2010/main" val="190210774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a:t>
            </a:r>
            <a:r>
              <a:rPr lang="en-US" baseline="0" dirty="0"/>
              <a:t> the algorithm is terminated, then the number of edits equals to the number of encapsulation bits = 5 edits</a:t>
            </a:r>
            <a:endParaRPr lang="en-US" dirty="0"/>
          </a:p>
        </p:txBody>
      </p:sp>
      <p:sp>
        <p:nvSpPr>
          <p:cNvPr id="4" name="Slide Number Placeholder 3"/>
          <p:cNvSpPr>
            <a:spLocks noGrp="1"/>
          </p:cNvSpPr>
          <p:nvPr>
            <p:ph type="sldNum" sz="quarter" idx="10"/>
          </p:nvPr>
        </p:nvSpPr>
        <p:spPr/>
        <p:txBody>
          <a:bodyPr/>
          <a:lstStyle/>
          <a:p>
            <a:fld id="{CD447B59-457F-4165-BB7E-2B5077C247D4}" type="slidenum">
              <a:rPr lang="en-US" smtClean="0"/>
              <a:t>132</a:t>
            </a:fld>
            <a:endParaRPr lang="en-US"/>
          </a:p>
        </p:txBody>
      </p:sp>
    </p:spTree>
    <p:extLst>
      <p:ext uri="{BB962C8B-B14F-4D97-AF65-F5344CB8AC3E}">
        <p14:creationId xmlns:p14="http://schemas.microsoft.com/office/powerpoint/2010/main" val="276968172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
            </a:r>
            <a:r>
              <a:rPr lang="en-US" baseline="0" dirty="0"/>
              <a:t> implement our algorithm in Verilog and design a hardware accelerator for it. </a:t>
            </a:r>
            <a:r>
              <a:rPr lang="en-US" sz="1200" b="0" i="0" kern="1200" dirty="0">
                <a:solidFill>
                  <a:schemeClr val="tx1"/>
                </a:solidFill>
                <a:effectLst/>
                <a:latin typeface="+mn-lt"/>
                <a:ea typeface="+mn-ea"/>
                <a:cs typeface="+mn-cs"/>
              </a:rPr>
              <a:t>Each processing core is able to examine a single mapping. We integrate many hardware processing cores in the architecture of MAGNET for examining many mappings in a parallel fashion.</a:t>
            </a:r>
            <a:br>
              <a:rPr lang="en-US" dirty="0"/>
            </a:br>
            <a:endParaRPr lang="en-US" dirty="0"/>
          </a:p>
        </p:txBody>
      </p:sp>
      <p:sp>
        <p:nvSpPr>
          <p:cNvPr id="4" name="Slide Number Placeholder 3"/>
          <p:cNvSpPr>
            <a:spLocks noGrp="1"/>
          </p:cNvSpPr>
          <p:nvPr>
            <p:ph type="sldNum" sz="quarter" idx="10"/>
          </p:nvPr>
        </p:nvSpPr>
        <p:spPr/>
        <p:txBody>
          <a:bodyPr/>
          <a:lstStyle/>
          <a:p>
            <a:fld id="{CD447B59-457F-4165-BB7E-2B5077C247D4}" type="slidenum">
              <a:rPr lang="en-US" smtClean="0"/>
              <a:t>133</a:t>
            </a:fld>
            <a:endParaRPr lang="en-US"/>
          </a:p>
        </p:txBody>
      </p:sp>
    </p:spTree>
    <p:extLst>
      <p:ext uri="{BB962C8B-B14F-4D97-AF65-F5344CB8AC3E}">
        <p14:creationId xmlns:p14="http://schemas.microsoft.com/office/powerpoint/2010/main" val="412845038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65225" y="676275"/>
            <a:ext cx="4713288" cy="3533775"/>
          </a:xfrm>
          <a:ln/>
        </p:spPr>
      </p:sp>
      <p:sp>
        <p:nvSpPr>
          <p:cNvPr id="27651" name="Rectangle 3"/>
          <p:cNvSpPr>
            <a:spLocks noGrp="1" noChangeArrowheads="1"/>
          </p:cNvSpPr>
          <p:nvPr>
            <p:ph type="body" idx="1"/>
          </p:nvPr>
        </p:nvSpPr>
        <p:spPr>
          <a:xfrm>
            <a:off x="897994" y="4434208"/>
            <a:ext cx="5166647" cy="4135091"/>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t>Professor Mutlu</a:t>
            </a:r>
            <a:r>
              <a:rPr lang="ja-JP" altLang="en-US" dirty="0"/>
              <a:t>’</a:t>
            </a:r>
            <a:r>
              <a:rPr lang="en-US" dirty="0"/>
              <a:t>s research focus is all aspects of computer</a:t>
            </a:r>
            <a:r>
              <a:rPr lang="en-US" baseline="0" dirty="0"/>
              <a:t> </a:t>
            </a:r>
            <a:r>
              <a:rPr lang="en-US" dirty="0"/>
              <a:t>architecture, HW/SW interaction</a:t>
            </a:r>
            <a:r>
              <a:rPr lang="en-US" baseline="0" dirty="0"/>
              <a:t> and bioinformatics</a:t>
            </a:r>
            <a:r>
              <a:rPr lang="en-US" dirty="0"/>
              <a:t>. </a:t>
            </a:r>
          </a:p>
          <a:p>
            <a:endParaRPr lang="en-US" dirty="0"/>
          </a:p>
          <a:p>
            <a:r>
              <a:rPr lang="en-US" dirty="0"/>
              <a:t>He is looking for students to perform research</a:t>
            </a:r>
            <a:r>
              <a:rPr lang="en-US" baseline="0" dirty="0"/>
              <a:t> in these areas.</a:t>
            </a:r>
            <a:endParaRPr lang="en-US" dirty="0"/>
          </a:p>
          <a:p>
            <a:endParaRPr lang="en-US" dirty="0"/>
          </a:p>
          <a:p>
            <a:r>
              <a:rPr lang="en-US" dirty="0"/>
              <a:t>He and his group, SAFARI,</a:t>
            </a:r>
            <a:r>
              <a:rPr lang="en-US" baseline="0" dirty="0"/>
              <a:t> solve fundamental problems spanning:</a:t>
            </a:r>
          </a:p>
          <a:p>
            <a:endParaRPr lang="en-US" dirty="0"/>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Memory, memory, memory, storage, interconnects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Parallel architectures, heterogeneous architectures, GP-GPUs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System/architecture interaction, new execution models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Energy efficiency, fault tolerance, hardware security </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Genome sequence analysis and assembly</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pPr defTabSz="931774" fontAlgn="base">
              <a:spcBef>
                <a:spcPct val="0"/>
              </a:spcBef>
              <a:spcAft>
                <a:spcPct val="0"/>
              </a:spcAft>
            </a:pPr>
            <a:r>
              <a:rPr lang="en-US" dirty="0">
                <a:solidFill>
                  <a:srgbClr val="3333CC"/>
                </a:solidFill>
                <a:latin typeface="Arial Narrow" charset="0"/>
                <a:ea typeface="ＭＳ Ｐゴシック" charset="0"/>
                <a:cs typeface="Arial" charset="0"/>
              </a:rPr>
              <a:t>His group does broad research spanning systems to logic with architecture at center</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endParaRPr lang="en-US" dirty="0"/>
          </a:p>
        </p:txBody>
      </p:sp>
    </p:spTree>
    <p:extLst>
      <p:ext uri="{BB962C8B-B14F-4D97-AF65-F5344CB8AC3E}">
        <p14:creationId xmlns:p14="http://schemas.microsoft.com/office/powerpoint/2010/main" val="7725908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5/21/18</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5/21/18</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5/21/18</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5/21/18</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5/21/18</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5/21/18</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5/21/18</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5/21/18</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5/21/18</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5/21/18</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5/21/18</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5/21/18</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2018. 5. 21.</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2018. 5. 21.</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2018. 5. 21.</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2018. 5. 21.</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2018. 5. 21.</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2018. 5. 21.</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2018. 5. 21.</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5/21/18</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5/21/18</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5/21/18</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5/21/18</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5/21/18</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5/21/18</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5/21/18</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5/21/18</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5/21/18</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5/21/18</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5/21/18</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5/21/18</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040316079"/>
      </p:ext>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95505513"/>
      </p:ext>
    </p:extLst>
  </p:cSld>
  <p:clrMapOvr>
    <a:masterClrMapping/>
  </p:clrMapOvr>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50049071"/>
      </p:ext>
    </p:extLst>
  </p:cSld>
  <p:clrMapOvr>
    <a:masterClrMapping/>
  </p:clrMapOvr>
  <p:transition/>
</p:sldLayout>
</file>

<file path=ppt/slideLayouts/slideLayout3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09667803"/>
      </p:ext>
    </p:extLst>
  </p:cSld>
  <p:clrMapOvr>
    <a:masterClrMapping/>
  </p:clrMapOvr>
  <p:transition/>
</p:sldLayout>
</file>

<file path=ppt/slideLayouts/slideLayout3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850335604"/>
      </p:ext>
    </p:extLst>
  </p:cSld>
  <p:clrMapOvr>
    <a:masterClrMapping/>
  </p:clrMapOvr>
  <p:transition/>
</p:sldLayout>
</file>

<file path=ppt/slideLayouts/slideLayout3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086861317"/>
      </p:ext>
    </p:extLst>
  </p:cSld>
  <p:clrMapOvr>
    <a:masterClrMapping/>
  </p:clrMapOvr>
  <p:transition/>
</p:sldLayout>
</file>

<file path=ppt/slideLayouts/slideLayout3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065847800"/>
      </p:ext>
    </p:extLst>
  </p:cSld>
  <p:clrMapOvr>
    <a:masterClrMapping/>
  </p:clrMapOvr>
  <p:transition/>
</p:sldLayout>
</file>

<file path=ppt/slideLayouts/slideLayout3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581083894"/>
      </p:ext>
    </p:extLst>
  </p:cSld>
  <p:clrMapOvr>
    <a:masterClrMapping/>
  </p:clrMapOvr>
  <p:transition/>
</p:sldLayout>
</file>

<file path=ppt/slideLayouts/slideLayout3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037543223"/>
      </p:ext>
    </p:extLst>
  </p:cSld>
  <p:clrMapOvr>
    <a:masterClrMapping/>
  </p:clrMapOvr>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44814988"/>
      </p:ext>
    </p:extLst>
  </p:cSld>
  <p:clrMapOvr>
    <a:masterClrMapping/>
  </p:clrMapOvr>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272918736"/>
      </p:ext>
    </p:extLst>
  </p:cSld>
  <p:clrMapOvr>
    <a:masterClrMapping/>
  </p:clrMapOvr>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252831330"/>
      </p:ext>
    </p:extLst>
  </p:cSld>
  <p:clrMapOvr>
    <a:masterClrMapping/>
  </p:clrMapOvr>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638844089"/>
      </p:ext>
    </p:extLst>
  </p:cSld>
  <p:clrMapOvr>
    <a:masterClrMapping/>
  </p:clrMapOvr>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4281490560"/>
      </p:ext>
    </p:extLst>
  </p:cSld>
  <p:clrMapOvr>
    <a:masterClrMapping/>
  </p:clrMapOvr>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733195777"/>
      </p:ext>
    </p:extLst>
  </p:cSld>
  <p:clrMapOvr>
    <a:masterClrMapping/>
  </p:clrMapOvr>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760736871"/>
      </p:ext>
    </p:extLst>
  </p:cSld>
  <p:clrMapOvr>
    <a:masterClrMapping/>
  </p:clrMapOvr>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97649569"/>
      </p:ext>
    </p:extLst>
  </p:cSld>
  <p:clrMapOvr>
    <a:masterClrMapping/>
  </p:clrMapOvr>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931982028"/>
      </p:ext>
    </p:extLst>
  </p:cSld>
  <p:clrMapOvr>
    <a:masterClrMapping/>
  </p:clrMapOvr>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656937798"/>
      </p:ext>
    </p:extLst>
  </p:cSld>
  <p:clrMapOvr>
    <a:masterClrMapping/>
  </p:clrMapOvr>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704035137"/>
      </p:ext>
    </p:extLst>
  </p:cSld>
  <p:clrMapOvr>
    <a:masterClrMapping/>
  </p:clrMapOvr>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237166669"/>
      </p:ext>
    </p:extLst>
  </p:cSld>
  <p:clrMapOvr>
    <a:masterClrMapping/>
  </p:clrMapOvr>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892932499"/>
      </p:ext>
    </p:extLst>
  </p:cSld>
  <p:clrMapOvr>
    <a:masterClrMapping/>
  </p:clrMapOvr>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t>‹#›</a:t>
            </a:fld>
            <a:endParaRPr lang="en-US"/>
          </a:p>
        </p:txBody>
      </p:sp>
    </p:spTree>
    <p:extLst>
      <p:ext uri="{BB962C8B-B14F-4D97-AF65-F5344CB8AC3E}">
        <p14:creationId xmlns:p14="http://schemas.microsoft.com/office/powerpoint/2010/main" val="132041881"/>
      </p:ext>
    </p:extLst>
  </p:cSld>
  <p:clrMapOvr>
    <a:masterClrMapping/>
  </p:clrMapOvr>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showMasterSp="0" type="obj" preserve="1">
  <p:cSld name="標題及物件">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pic>
        <p:nvPicPr>
          <p:cNvPr id="7" name="Picture 6"/>
          <p:cNvPicPr>
            <a:picLocks noChangeAspect="1"/>
          </p:cNvPicPr>
          <p:nvPr userDrawn="1"/>
        </p:nvPicPr>
        <p:blipFill>
          <a:blip r:embed="rId2"/>
          <a:stretch>
            <a:fillRect/>
          </a:stretch>
        </p:blipFill>
        <p:spPr>
          <a:xfrm>
            <a:off x="157619" y="6491171"/>
            <a:ext cx="1090808" cy="245591"/>
          </a:xfrm>
          <a:prstGeom prst="rect">
            <a:avLst/>
          </a:prstGeom>
        </p:spPr>
      </p:pic>
    </p:spTree>
    <p:extLst>
      <p:ext uri="{BB962C8B-B14F-4D97-AF65-F5344CB8AC3E}">
        <p14:creationId xmlns:p14="http://schemas.microsoft.com/office/powerpoint/2010/main" val="2960882561"/>
      </p:ext>
    </p:extLst>
  </p:cSld>
  <p:clrMapOvr>
    <a:overrideClrMapping bg1="lt1" tx1="dk1" bg2="lt2" tx2="dk2" accent1="accent1" accent2="accent2" accent3="accent3" accent4="accent4" accent5="accent5" accent6="accent6" hlink="hlink" folHlink="folHlink"/>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2106891645"/>
      </p:ext>
    </p:extLst>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136624590"/>
      </p:ext>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55453510"/>
      </p:ext>
    </p:extLst>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3460602706"/>
      </p:ext>
    </p:extLst>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4115285652"/>
      </p:ext>
    </p:extLst>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2732395157"/>
      </p:ext>
    </p:extLst>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1392338345"/>
      </p:ext>
    </p:extLst>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1339937160"/>
      </p:ext>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3468775401"/>
      </p:ext>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74"/>
            <a:ext cx="7772400" cy="1470025"/>
          </a:xfrm>
        </p:spPr>
        <p:txBody>
          <a:bodyPr/>
          <a:lstStyle>
            <a:lvl1pPr>
              <a:defRPr>
                <a:solidFill>
                  <a:srgbClr val="006633"/>
                </a:solidFill>
              </a:defRPr>
            </a:lvl1pPr>
          </a:lstStyle>
          <a:p>
            <a:r>
              <a:rPr lang="tr-TR" altLang="zh-TW"/>
              <a:t>Click to edit Master title style</a:t>
            </a:r>
            <a:endParaRPr lang="en-US" dirty="0"/>
          </a:p>
        </p:txBody>
      </p:sp>
      <p:sp>
        <p:nvSpPr>
          <p:cNvPr id="3" name="Subtitle 2"/>
          <p:cNvSpPr>
            <a:spLocks noGrp="1"/>
          </p:cNvSpPr>
          <p:nvPr>
            <p:ph type="subTitle" idx="1"/>
          </p:nvPr>
        </p:nvSpPr>
        <p:spPr>
          <a:xfrm>
            <a:off x="1371600" y="3733800"/>
            <a:ext cx="6400800" cy="1752600"/>
          </a:xfrm>
        </p:spPr>
        <p:txBody>
          <a:bodyPr/>
          <a:lstStyle>
            <a:lvl1pPr marL="0" indent="0" algn="ctr">
              <a:buNone/>
              <a:defRPr b="0">
                <a:solidFill>
                  <a:schemeClr val="tx1"/>
                </a:solidFill>
              </a:defRPr>
            </a:lvl1pPr>
            <a:lvl2pPr marL="457130" indent="0" algn="ctr">
              <a:buNone/>
              <a:defRPr>
                <a:solidFill>
                  <a:schemeClr val="tx1">
                    <a:tint val="75000"/>
                  </a:schemeClr>
                </a:solidFill>
              </a:defRPr>
            </a:lvl2pPr>
            <a:lvl3pPr marL="914259" indent="0" algn="ctr">
              <a:buNone/>
              <a:defRPr>
                <a:solidFill>
                  <a:schemeClr val="tx1">
                    <a:tint val="75000"/>
                  </a:schemeClr>
                </a:solidFill>
              </a:defRPr>
            </a:lvl3pPr>
            <a:lvl4pPr marL="1371390" indent="0" algn="ctr">
              <a:buNone/>
              <a:defRPr>
                <a:solidFill>
                  <a:schemeClr val="tx1">
                    <a:tint val="75000"/>
                  </a:schemeClr>
                </a:solidFill>
              </a:defRPr>
            </a:lvl4pPr>
            <a:lvl5pPr marL="1828519" indent="0" algn="ctr">
              <a:buNone/>
              <a:defRPr>
                <a:solidFill>
                  <a:schemeClr val="tx1">
                    <a:tint val="75000"/>
                  </a:schemeClr>
                </a:solidFill>
              </a:defRPr>
            </a:lvl5pPr>
            <a:lvl6pPr marL="2285649" indent="0" algn="ctr">
              <a:buNone/>
              <a:defRPr>
                <a:solidFill>
                  <a:schemeClr val="tx1">
                    <a:tint val="75000"/>
                  </a:schemeClr>
                </a:solidFill>
              </a:defRPr>
            </a:lvl6pPr>
            <a:lvl7pPr marL="2742780" indent="0" algn="ctr">
              <a:buNone/>
              <a:defRPr>
                <a:solidFill>
                  <a:schemeClr val="tx1">
                    <a:tint val="75000"/>
                  </a:schemeClr>
                </a:solidFill>
              </a:defRPr>
            </a:lvl7pPr>
            <a:lvl8pPr marL="3199908" indent="0" algn="ctr">
              <a:buNone/>
              <a:defRPr>
                <a:solidFill>
                  <a:schemeClr val="tx1">
                    <a:tint val="75000"/>
                  </a:schemeClr>
                </a:solidFill>
              </a:defRPr>
            </a:lvl8pPr>
            <a:lvl9pPr marL="3657039" indent="0" algn="ctr">
              <a:buNone/>
              <a:defRPr>
                <a:solidFill>
                  <a:schemeClr val="tx1">
                    <a:tint val="75000"/>
                  </a:schemeClr>
                </a:solidFill>
              </a:defRPr>
            </a:lvl9pPr>
          </a:lstStyle>
          <a:p>
            <a:r>
              <a:rPr lang="tr-TR" altLang="zh-TW"/>
              <a:t>Click to edit Master subtitle style</a:t>
            </a:r>
            <a:endParaRPr lang="en-US"/>
          </a:p>
        </p:txBody>
      </p:sp>
      <p:sp>
        <p:nvSpPr>
          <p:cNvPr id="4" name="Date Placeholder 3"/>
          <p:cNvSpPr>
            <a:spLocks noGrp="1"/>
          </p:cNvSpPr>
          <p:nvPr>
            <p:ph type="dt" sz="half" idx="10"/>
          </p:nvPr>
        </p:nvSpPr>
        <p:spPr/>
        <p:txBody>
          <a:bodyPr/>
          <a:lstStyle/>
          <a:p>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
        <p:nvSpPr>
          <p:cNvPr id="11" name="Freeform 10"/>
          <p:cNvSpPr>
            <a:spLocks noChangeArrowheads="1"/>
          </p:cNvSpPr>
          <p:nvPr userDrawn="1"/>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rgbClr val="CC9900"/>
            </a:solidFill>
            <a:prstDash val="solid"/>
            <a:miter lim="800000"/>
            <a:headEnd/>
            <a:tailEnd/>
          </a:ln>
        </p:spPr>
        <p:txBody>
          <a:bodyPr lIns="91425" tIns="45713" rIns="91425" bIns="45713"/>
          <a:lstStyle/>
          <a:p>
            <a:pPr defTabSz="914259">
              <a:defRPr/>
            </a:pPr>
            <a:endParaRPr lang="en-US" sz="1800" kern="0">
              <a:solidFill>
                <a:sysClr val="windowText" lastClr="000000"/>
              </a:solidFill>
              <a:latin typeface="Calibri"/>
            </a:endParaRPr>
          </a:p>
        </p:txBody>
      </p:sp>
      <p:sp>
        <p:nvSpPr>
          <p:cNvPr id="12" name="Line 8"/>
          <p:cNvSpPr>
            <a:spLocks noChangeShapeType="1"/>
          </p:cNvSpPr>
          <p:nvPr userDrawn="1"/>
        </p:nvSpPr>
        <p:spPr bwMode="auto">
          <a:xfrm>
            <a:off x="457200" y="3371850"/>
            <a:ext cx="8229600" cy="0"/>
          </a:xfrm>
          <a:prstGeom prst="line">
            <a:avLst/>
          </a:prstGeom>
          <a:noFill/>
          <a:ln w="19050">
            <a:solidFill>
              <a:srgbClr val="CC9900"/>
            </a:solidFill>
            <a:round/>
            <a:headEnd/>
            <a:tailEnd/>
          </a:ln>
          <a:effectLst/>
        </p:spPr>
        <p:txBody>
          <a:bodyPr lIns="91425" tIns="45713" rIns="91425" bIns="45713"/>
          <a:lstStyle/>
          <a:p>
            <a:pPr defTabSz="914259">
              <a:defRPr/>
            </a:pPr>
            <a:endParaRPr lang="en-US" sz="1800" kern="0">
              <a:solidFill>
                <a:sysClr val="windowText" lastClr="000000"/>
              </a:solidFill>
              <a:latin typeface="Calibri"/>
            </a:endParaRPr>
          </a:p>
        </p:txBody>
      </p:sp>
    </p:spTree>
    <p:extLst>
      <p:ext uri="{BB962C8B-B14F-4D97-AF65-F5344CB8AC3E}">
        <p14:creationId xmlns:p14="http://schemas.microsoft.com/office/powerpoint/2010/main" val="1637497966"/>
      </p:ext>
    </p:extLst>
  </p:cSld>
  <p:clrMapOvr>
    <a:masterClrMapping/>
  </p:clrMapOvr>
</p:sldLayout>
</file>

<file path=ppt/slideLayouts/slideLayout411.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solidFill>
                  <a:srgbClr val="006633"/>
                </a:solidFill>
              </a:defRPr>
            </a:lvl1pPr>
          </a:lstStyle>
          <a:p>
            <a:r>
              <a:rPr lang="tr-TR" altLang="zh-TW"/>
              <a:t>Click to edit Master title style</a:t>
            </a:r>
            <a:endParaRPr lang="en-US" dirty="0"/>
          </a:p>
        </p:txBody>
      </p:sp>
      <p:sp>
        <p:nvSpPr>
          <p:cNvPr id="3" name="Content Placeholder 2"/>
          <p:cNvSpPr>
            <a:spLocks noGrp="1"/>
          </p:cNvSpPr>
          <p:nvPr>
            <p:ph idx="1"/>
          </p:nvPr>
        </p:nvSpPr>
        <p:spPr>
          <a:xfrm>
            <a:off x="457200" y="1295400"/>
            <a:ext cx="8229600" cy="5029200"/>
          </a:xfrm>
        </p:spPr>
        <p:txBody>
          <a:bodyPr/>
          <a:lstStyle/>
          <a:p>
            <a:pPr lvl="0"/>
            <a:r>
              <a:rPr lang="tr-TR" altLang="zh-TW"/>
              <a:t>Click to edit Master text styles</a:t>
            </a:r>
          </a:p>
          <a:p>
            <a:pPr lvl="1"/>
            <a:r>
              <a:rPr lang="tr-TR" altLang="zh-TW"/>
              <a:t>Second level</a:t>
            </a:r>
          </a:p>
          <a:p>
            <a:pPr lvl="2"/>
            <a:r>
              <a:rPr lang="tr-TR" altLang="zh-TW"/>
              <a:t>Third level</a:t>
            </a:r>
          </a:p>
          <a:p>
            <a:pPr lvl="3"/>
            <a:r>
              <a:rPr lang="tr-TR" altLang="zh-TW"/>
              <a:t>Fourth level</a:t>
            </a:r>
          </a:p>
          <a:p>
            <a:pPr lvl="4"/>
            <a:r>
              <a:rPr lang="tr-TR" altLang="zh-TW"/>
              <a:t>Fifth level</a:t>
            </a:r>
            <a:endParaRPr lang="en-US"/>
          </a:p>
        </p:txBody>
      </p:sp>
      <p:sp>
        <p:nvSpPr>
          <p:cNvPr id="4" name="Date Placeholder 3"/>
          <p:cNvSpPr>
            <a:spLocks noGrp="1"/>
          </p:cNvSpPr>
          <p:nvPr>
            <p:ph type="dt" sz="half" idx="10"/>
          </p:nvPr>
        </p:nvSpPr>
        <p:spPr/>
        <p:txBody>
          <a:bodyPr/>
          <a:lstStyle/>
          <a:p>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a:xfrm>
            <a:off x="6705601" y="6416752"/>
            <a:ext cx="2133600" cy="365125"/>
          </a:xfrm>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cxnSp>
        <p:nvCxnSpPr>
          <p:cNvPr id="7" name="Straight Connector 6"/>
          <p:cNvCxnSpPr/>
          <p:nvPr userDrawn="1"/>
        </p:nvCxnSpPr>
        <p:spPr>
          <a:xfrm>
            <a:off x="457200" y="1065212"/>
            <a:ext cx="8229600" cy="1588"/>
          </a:xfrm>
          <a:prstGeom prst="line">
            <a:avLst/>
          </a:prstGeom>
          <a:ln w="28575">
            <a:solidFill>
              <a:srgbClr val="CC99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6022139"/>
      </p:ext>
    </p:extLst>
  </p:cSld>
  <p:clrMapOvr>
    <a:masterClrMapping/>
  </p:clrMapOvr>
</p:sldLayout>
</file>

<file path=ppt/slideLayouts/slideLayout412.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77"/>
            <a:ext cx="7772400" cy="1362075"/>
          </a:xfrm>
        </p:spPr>
        <p:txBody>
          <a:bodyPr anchor="t"/>
          <a:lstStyle>
            <a:lvl1pPr algn="l">
              <a:defRPr sz="4000" b="1" cap="all"/>
            </a:lvl1pPr>
          </a:lstStyle>
          <a:p>
            <a:r>
              <a:rPr lang="tr-TR" altLang="zh-TW"/>
              <a:t>Click to edit Master title style</a:t>
            </a:r>
            <a:endParaRPr lang="en-US"/>
          </a:p>
        </p:txBody>
      </p:sp>
      <p:sp>
        <p:nvSpPr>
          <p:cNvPr id="3" name="Text Placeholder 2"/>
          <p:cNvSpPr>
            <a:spLocks noGrp="1"/>
          </p:cNvSpPr>
          <p:nvPr>
            <p:ph type="body" idx="1"/>
          </p:nvPr>
        </p:nvSpPr>
        <p:spPr>
          <a:xfrm>
            <a:off x="722313" y="2906722"/>
            <a:ext cx="7772400" cy="1500187"/>
          </a:xfrm>
        </p:spPr>
        <p:txBody>
          <a:bodyPr anchor="b"/>
          <a:lstStyle>
            <a:lvl1pPr marL="0" indent="0">
              <a:buNone/>
              <a:defRPr sz="2000">
                <a:solidFill>
                  <a:schemeClr val="tx1">
                    <a:tint val="75000"/>
                  </a:schemeClr>
                </a:solidFill>
              </a:defRPr>
            </a:lvl1pPr>
            <a:lvl2pPr marL="457130" indent="0">
              <a:buNone/>
              <a:defRPr sz="1800">
                <a:solidFill>
                  <a:schemeClr val="tx1">
                    <a:tint val="75000"/>
                  </a:schemeClr>
                </a:solidFill>
              </a:defRPr>
            </a:lvl2pPr>
            <a:lvl3pPr marL="914259" indent="0">
              <a:buNone/>
              <a:defRPr sz="1600">
                <a:solidFill>
                  <a:schemeClr val="tx1">
                    <a:tint val="75000"/>
                  </a:schemeClr>
                </a:solidFill>
              </a:defRPr>
            </a:lvl3pPr>
            <a:lvl4pPr marL="1371390" indent="0">
              <a:buNone/>
              <a:defRPr sz="1400">
                <a:solidFill>
                  <a:schemeClr val="tx1">
                    <a:tint val="75000"/>
                  </a:schemeClr>
                </a:solidFill>
              </a:defRPr>
            </a:lvl4pPr>
            <a:lvl5pPr marL="1828519" indent="0">
              <a:buNone/>
              <a:defRPr sz="1400">
                <a:solidFill>
                  <a:schemeClr val="tx1">
                    <a:tint val="75000"/>
                  </a:schemeClr>
                </a:solidFill>
              </a:defRPr>
            </a:lvl5pPr>
            <a:lvl6pPr marL="2285649" indent="0">
              <a:buNone/>
              <a:defRPr sz="1400">
                <a:solidFill>
                  <a:schemeClr val="tx1">
                    <a:tint val="75000"/>
                  </a:schemeClr>
                </a:solidFill>
              </a:defRPr>
            </a:lvl6pPr>
            <a:lvl7pPr marL="2742780" indent="0">
              <a:buNone/>
              <a:defRPr sz="1400">
                <a:solidFill>
                  <a:schemeClr val="tx1">
                    <a:tint val="75000"/>
                  </a:schemeClr>
                </a:solidFill>
              </a:defRPr>
            </a:lvl7pPr>
            <a:lvl8pPr marL="3199908" indent="0">
              <a:buNone/>
              <a:defRPr sz="1400">
                <a:solidFill>
                  <a:schemeClr val="tx1">
                    <a:tint val="75000"/>
                  </a:schemeClr>
                </a:solidFill>
              </a:defRPr>
            </a:lvl8pPr>
            <a:lvl9pPr marL="3657039" indent="0">
              <a:buNone/>
              <a:defRPr sz="1400">
                <a:solidFill>
                  <a:schemeClr val="tx1">
                    <a:tint val="75000"/>
                  </a:schemeClr>
                </a:solidFill>
              </a:defRPr>
            </a:lvl9pPr>
          </a:lstStyle>
          <a:p>
            <a:pPr lvl="0"/>
            <a:r>
              <a:rPr lang="tr-TR" altLang="zh-TW"/>
              <a:t>Click to edit Master text styles</a:t>
            </a:r>
          </a:p>
        </p:txBody>
      </p:sp>
      <p:sp>
        <p:nvSpPr>
          <p:cNvPr id="4" name="Date Placeholder 3"/>
          <p:cNvSpPr>
            <a:spLocks noGrp="1"/>
          </p:cNvSpPr>
          <p:nvPr>
            <p:ph type="dt" sz="half" idx="10"/>
          </p:nvPr>
        </p:nvSpPr>
        <p:spPr/>
        <p:txBody>
          <a:bodyPr/>
          <a:lstStyle/>
          <a:p>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105750641"/>
      </p:ext>
    </p:extLst>
  </p:cSld>
  <p:clrMapOvr>
    <a:masterClrMapping/>
  </p:clrMapOvr>
</p:sldLayout>
</file>

<file path=ppt/slideLayouts/slideLayout41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ltLang="zh-TW"/>
              <a:t>Click to edit Master text styles</a:t>
            </a:r>
          </a:p>
          <a:p>
            <a:pPr lvl="1"/>
            <a:r>
              <a:rPr lang="tr-TR" altLang="zh-TW"/>
              <a:t>Second level</a:t>
            </a:r>
          </a:p>
          <a:p>
            <a:pPr lvl="2"/>
            <a:r>
              <a:rPr lang="tr-TR" altLang="zh-TW"/>
              <a:t>Third level</a:t>
            </a:r>
          </a:p>
          <a:p>
            <a:pPr lvl="3"/>
            <a:r>
              <a:rPr lang="tr-TR" altLang="zh-TW"/>
              <a:t>Fourth level</a:t>
            </a:r>
          </a:p>
          <a:p>
            <a:pPr lvl="4"/>
            <a:r>
              <a:rPr lang="tr-TR" altLang="zh-TW"/>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ltLang="zh-TW"/>
              <a:t>Click to edit Master text styles</a:t>
            </a:r>
          </a:p>
          <a:p>
            <a:pPr lvl="1"/>
            <a:r>
              <a:rPr lang="tr-TR" altLang="zh-TW"/>
              <a:t>Second level</a:t>
            </a:r>
          </a:p>
          <a:p>
            <a:pPr lvl="2"/>
            <a:r>
              <a:rPr lang="tr-TR" altLang="zh-TW"/>
              <a:t>Third level</a:t>
            </a:r>
          </a:p>
          <a:p>
            <a:pPr lvl="3"/>
            <a:r>
              <a:rPr lang="tr-TR" altLang="zh-TW"/>
              <a:t>Fourth level</a:t>
            </a:r>
          </a:p>
          <a:p>
            <a:pPr lvl="4"/>
            <a:r>
              <a:rPr lang="tr-TR" altLang="zh-TW"/>
              <a:t>Fifth level</a:t>
            </a:r>
            <a:endParaRPr lang="en-US"/>
          </a:p>
        </p:txBody>
      </p:sp>
      <p:sp>
        <p:nvSpPr>
          <p:cNvPr id="5" name="Date Placeholder 4"/>
          <p:cNvSpPr>
            <a:spLocks noGrp="1"/>
          </p:cNvSpPr>
          <p:nvPr>
            <p:ph type="dt" sz="half" idx="10"/>
          </p:nvPr>
        </p:nvSpPr>
        <p:spPr/>
        <p:txBody>
          <a:bodyPr/>
          <a:lstStyle/>
          <a:p>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998734834"/>
      </p:ext>
    </p:extLst>
  </p:cSld>
  <p:clrMapOvr>
    <a:masterClrMapping/>
  </p:clrMapOvr>
</p:sldLayout>
</file>

<file path=ppt/slideLayouts/slideLayout414.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tr-TR"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ltLang="zh-TW"/>
              <a:t>Click to edit Master text styles</a:t>
            </a:r>
          </a:p>
          <a:p>
            <a:pPr lvl="1"/>
            <a:r>
              <a:rPr lang="tr-TR" altLang="zh-TW"/>
              <a:t>Second level</a:t>
            </a:r>
          </a:p>
          <a:p>
            <a:pPr lvl="2"/>
            <a:r>
              <a:rPr lang="tr-TR" altLang="zh-TW"/>
              <a:t>Third level</a:t>
            </a:r>
          </a:p>
          <a:p>
            <a:pPr lvl="3"/>
            <a:r>
              <a:rPr lang="tr-TR" altLang="zh-TW"/>
              <a:t>Fourth level</a:t>
            </a:r>
          </a:p>
          <a:p>
            <a:pPr lvl="4"/>
            <a:r>
              <a:rPr lang="tr-TR" altLang="zh-TW"/>
              <a:t>Fifth level</a:t>
            </a:r>
            <a:endParaRPr lang="en-US"/>
          </a:p>
        </p:txBody>
      </p:sp>
      <p:sp>
        <p:nvSpPr>
          <p:cNvPr id="5" name="Text Placeholder 4"/>
          <p:cNvSpPr>
            <a:spLocks noGrp="1"/>
          </p:cNvSpPr>
          <p:nvPr>
            <p:ph type="body" sz="quarter" idx="3"/>
          </p:nvPr>
        </p:nvSpPr>
        <p:spPr>
          <a:xfrm>
            <a:off x="4645063"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tr-TR" altLang="zh-TW"/>
              <a:t>Click to edit Master text styles</a:t>
            </a:r>
          </a:p>
        </p:txBody>
      </p:sp>
      <p:sp>
        <p:nvSpPr>
          <p:cNvPr id="6" name="Content Placeholder 5"/>
          <p:cNvSpPr>
            <a:spLocks noGrp="1"/>
          </p:cNvSpPr>
          <p:nvPr>
            <p:ph sz="quarter" idx="4"/>
          </p:nvPr>
        </p:nvSpPr>
        <p:spPr>
          <a:xfrm>
            <a:off x="464506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ltLang="zh-TW"/>
              <a:t>Click to edit Master text styles</a:t>
            </a:r>
          </a:p>
          <a:p>
            <a:pPr lvl="1"/>
            <a:r>
              <a:rPr lang="tr-TR" altLang="zh-TW"/>
              <a:t>Second level</a:t>
            </a:r>
          </a:p>
          <a:p>
            <a:pPr lvl="2"/>
            <a:r>
              <a:rPr lang="tr-TR" altLang="zh-TW"/>
              <a:t>Third level</a:t>
            </a:r>
          </a:p>
          <a:p>
            <a:pPr lvl="3"/>
            <a:r>
              <a:rPr lang="tr-TR" altLang="zh-TW"/>
              <a:t>Fourth level</a:t>
            </a:r>
          </a:p>
          <a:p>
            <a:pPr lvl="4"/>
            <a:r>
              <a:rPr lang="tr-TR" altLang="zh-TW"/>
              <a:t>Fifth level</a:t>
            </a:r>
            <a:endParaRPr lang="en-US"/>
          </a:p>
        </p:txBody>
      </p:sp>
      <p:sp>
        <p:nvSpPr>
          <p:cNvPr id="7" name="Date Placeholder 6"/>
          <p:cNvSpPr>
            <a:spLocks noGrp="1"/>
          </p:cNvSpPr>
          <p:nvPr>
            <p:ph type="dt" sz="half" idx="10"/>
          </p:nvPr>
        </p:nvSpPr>
        <p:spPr/>
        <p:txBody>
          <a:bodyPr/>
          <a:lstStyle/>
          <a:p>
            <a:endParaRPr lang="en-US" dirty="0">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656128069"/>
      </p:ext>
    </p:extLst>
  </p:cSld>
  <p:clrMapOvr>
    <a:masterClrMapping/>
  </p:clrMapOvr>
</p:sldLayout>
</file>

<file path=ppt/slideLayouts/slideLayout41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a:t>Click to edit Master title style</a:t>
            </a:r>
            <a:endParaRPr lang="en-US"/>
          </a:p>
        </p:txBody>
      </p:sp>
      <p:sp>
        <p:nvSpPr>
          <p:cNvPr id="3" name="Date Placeholder 2"/>
          <p:cNvSpPr>
            <a:spLocks noGrp="1"/>
          </p:cNvSpPr>
          <p:nvPr>
            <p:ph type="dt" sz="half" idx="10"/>
          </p:nvPr>
        </p:nvSpPr>
        <p:spPr/>
        <p:txBody>
          <a:bodyPr/>
          <a:lstStyle/>
          <a:p>
            <a:endParaRPr lang="en-US" dirty="0">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717158757"/>
      </p:ext>
    </p:extLst>
  </p:cSld>
  <p:clrMapOvr>
    <a:masterClrMapping/>
  </p:clrMapOvr>
</p:sldLayout>
</file>

<file path=ppt/slideLayouts/slideLayout41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707887088"/>
      </p:ext>
    </p:extLst>
  </p:cSld>
  <p:clrMapOvr>
    <a:masterClrMapping/>
  </p:clrMapOvr>
</p:sldLayout>
</file>

<file path=ppt/slideLayouts/slideLayout41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tr-TR" altLang="zh-TW"/>
              <a:t>Click to edit Master title style</a:t>
            </a:r>
            <a:endParaRPr lang="en-US"/>
          </a:p>
        </p:txBody>
      </p:sp>
      <p:sp>
        <p:nvSpPr>
          <p:cNvPr id="3" name="Content Placeholder 2"/>
          <p:cNvSpPr>
            <a:spLocks noGrp="1"/>
          </p:cNvSpPr>
          <p:nvPr>
            <p:ph idx="1"/>
          </p:nvPr>
        </p:nvSpPr>
        <p:spPr>
          <a:xfrm>
            <a:off x="3575050" y="273127"/>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ltLang="zh-TW"/>
              <a:t>Click to edit Master text styles</a:t>
            </a:r>
          </a:p>
          <a:p>
            <a:pPr lvl="1"/>
            <a:r>
              <a:rPr lang="tr-TR" altLang="zh-TW"/>
              <a:t>Second level</a:t>
            </a:r>
          </a:p>
          <a:p>
            <a:pPr lvl="2"/>
            <a:r>
              <a:rPr lang="tr-TR" altLang="zh-TW"/>
              <a:t>Third level</a:t>
            </a:r>
          </a:p>
          <a:p>
            <a:pPr lvl="3"/>
            <a:r>
              <a:rPr lang="tr-TR" altLang="zh-TW"/>
              <a:t>Fourth level</a:t>
            </a:r>
          </a:p>
          <a:p>
            <a:pPr lvl="4"/>
            <a:r>
              <a:rPr lang="tr-TR"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tr-TR" altLang="zh-TW"/>
              <a:t>Click to edit Master text styles</a:t>
            </a:r>
          </a:p>
        </p:txBody>
      </p:sp>
      <p:sp>
        <p:nvSpPr>
          <p:cNvPr id="5" name="Date Placeholder 4"/>
          <p:cNvSpPr>
            <a:spLocks noGrp="1"/>
          </p:cNvSpPr>
          <p:nvPr>
            <p:ph type="dt" sz="half" idx="10"/>
          </p:nvPr>
        </p:nvSpPr>
        <p:spPr/>
        <p:txBody>
          <a:bodyPr/>
          <a:lstStyle/>
          <a:p>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4262975933"/>
      </p:ext>
    </p:extLst>
  </p:cSld>
  <p:clrMapOvr>
    <a:masterClrMapping/>
  </p:clrMapOvr>
</p:sldLayout>
</file>

<file path=ppt/slideLayouts/slideLayout41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tr-TR"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r>
              <a:rPr lang="tr-TR" altLang="zh-TW"/>
              <a:t>Drag picture to placeholder or click icon to add</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tr-TR" altLang="zh-TW"/>
              <a:t>Click to edit Master text styles</a:t>
            </a:r>
          </a:p>
        </p:txBody>
      </p:sp>
      <p:sp>
        <p:nvSpPr>
          <p:cNvPr id="5" name="Date Placeholder 4"/>
          <p:cNvSpPr>
            <a:spLocks noGrp="1"/>
          </p:cNvSpPr>
          <p:nvPr>
            <p:ph type="dt" sz="half" idx="10"/>
          </p:nvPr>
        </p:nvSpPr>
        <p:spPr/>
        <p:txBody>
          <a:bodyPr/>
          <a:lstStyle/>
          <a:p>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253629823"/>
      </p:ext>
    </p:extLst>
  </p:cSld>
  <p:clrMapOvr>
    <a:masterClrMapping/>
  </p:clrMapOvr>
</p:sldLayout>
</file>

<file path=ppt/slideLayouts/slideLayout41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a:t>Click to edit Master text styles</a:t>
            </a:r>
          </a:p>
          <a:p>
            <a:pPr lvl="1"/>
            <a:r>
              <a:rPr lang="tr-TR" altLang="zh-TW"/>
              <a:t>Second level</a:t>
            </a:r>
          </a:p>
          <a:p>
            <a:pPr lvl="2"/>
            <a:r>
              <a:rPr lang="tr-TR" altLang="zh-TW"/>
              <a:t>Third level</a:t>
            </a:r>
          </a:p>
          <a:p>
            <a:pPr lvl="3"/>
            <a:r>
              <a:rPr lang="tr-TR" altLang="zh-TW"/>
              <a:t>Fourth level</a:t>
            </a:r>
          </a:p>
          <a:p>
            <a:pPr lvl="4"/>
            <a:r>
              <a:rPr lang="tr-TR" altLang="zh-TW"/>
              <a:t>Fifth level</a:t>
            </a:r>
            <a:endParaRPr lang="en-US"/>
          </a:p>
        </p:txBody>
      </p:sp>
      <p:sp>
        <p:nvSpPr>
          <p:cNvPr id="4" name="Date Placeholder 3"/>
          <p:cNvSpPr>
            <a:spLocks noGrp="1"/>
          </p:cNvSpPr>
          <p:nvPr>
            <p:ph type="dt" sz="half" idx="10"/>
          </p:nvPr>
        </p:nvSpPr>
        <p:spPr/>
        <p:txBody>
          <a:bodyPr/>
          <a:lstStyle/>
          <a:p>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00831019"/>
      </p:ext>
    </p:extLst>
  </p:cSld>
  <p:clrMapOvr>
    <a:masterClrMapping/>
  </p:clrMapOvr>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715"/>
            <a:ext cx="2057400" cy="5851525"/>
          </a:xfrm>
        </p:spPr>
        <p:txBody>
          <a:bodyPr vert="eaVert"/>
          <a:lstStyle/>
          <a:p>
            <a:r>
              <a:rPr lang="tr-TR" altLang="zh-TW"/>
              <a:t>Click to edit Master title style</a:t>
            </a:r>
            <a:endParaRPr lang="en-US"/>
          </a:p>
        </p:txBody>
      </p:sp>
      <p:sp>
        <p:nvSpPr>
          <p:cNvPr id="3" name="Vertical Text Placeholder 2"/>
          <p:cNvSpPr>
            <a:spLocks noGrp="1"/>
          </p:cNvSpPr>
          <p:nvPr>
            <p:ph type="body" orient="vert" idx="1"/>
          </p:nvPr>
        </p:nvSpPr>
        <p:spPr>
          <a:xfrm>
            <a:off x="457200" y="274715"/>
            <a:ext cx="6019800" cy="5851525"/>
          </a:xfrm>
        </p:spPr>
        <p:txBody>
          <a:bodyPr vert="eaVert"/>
          <a:lstStyle/>
          <a:p>
            <a:pPr lvl="0"/>
            <a:r>
              <a:rPr lang="tr-TR" altLang="zh-TW"/>
              <a:t>Click to edit Master text styles</a:t>
            </a:r>
          </a:p>
          <a:p>
            <a:pPr lvl="1"/>
            <a:r>
              <a:rPr lang="tr-TR" altLang="zh-TW"/>
              <a:t>Second level</a:t>
            </a:r>
          </a:p>
          <a:p>
            <a:pPr lvl="2"/>
            <a:r>
              <a:rPr lang="tr-TR" altLang="zh-TW"/>
              <a:t>Third level</a:t>
            </a:r>
          </a:p>
          <a:p>
            <a:pPr lvl="3"/>
            <a:r>
              <a:rPr lang="tr-TR" altLang="zh-TW"/>
              <a:t>Fourth level</a:t>
            </a:r>
          </a:p>
          <a:p>
            <a:pPr lvl="4"/>
            <a:r>
              <a:rPr lang="tr-TR" altLang="zh-TW"/>
              <a:t>Fifth level</a:t>
            </a:r>
            <a:endParaRPr lang="en-US"/>
          </a:p>
        </p:txBody>
      </p:sp>
      <p:sp>
        <p:nvSpPr>
          <p:cNvPr id="4" name="Date Placeholder 3"/>
          <p:cNvSpPr>
            <a:spLocks noGrp="1"/>
          </p:cNvSpPr>
          <p:nvPr>
            <p:ph type="dt" sz="half" idx="10"/>
          </p:nvPr>
        </p:nvSpPr>
        <p:spPr/>
        <p:txBody>
          <a:bodyPr/>
          <a:lstStyle/>
          <a:p>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488138609"/>
      </p:ext>
    </p:extLst>
  </p:cSld>
  <p:clrMapOvr>
    <a:masterClrMapping/>
  </p:clrMapOvr>
</p:sldLayout>
</file>

<file path=ppt/slideLayouts/slideLayout4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8AD672FA-6339-CE41-9F07-09C3D4EAFFEB}"/>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8A9478E9-6D3F-3141-A5A1-C884727CF6F8}"/>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7CA3EB0D-EA22-834D-9D29-4A066205305E}"/>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F2025DFA-C983-F343-95CF-857FE2DECA6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3485F640-0DE9-0C43-B145-E80A4A815CB6}"/>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A863ED2B-36DB-A641-AB6F-11943435264D}"/>
              </a:ext>
            </a:extLst>
          </p:cNvPr>
          <p:cNvSpPr>
            <a:spLocks noGrp="1" noChangeArrowheads="1"/>
          </p:cNvSpPr>
          <p:nvPr>
            <p:ph type="sldNum" sz="quarter" idx="12"/>
          </p:nvPr>
        </p:nvSpPr>
        <p:spPr/>
        <p:txBody>
          <a:bodyPr/>
          <a:lstStyle>
            <a:lvl1pPr>
              <a:defRPr sz="1200"/>
            </a:lvl1pPr>
          </a:lstStyle>
          <a:p>
            <a:pPr>
              <a:defRPr/>
            </a:pPr>
            <a:fld id="{1DD8A012-9FFD-AF43-993B-1B5111DE884D}" type="slidenum">
              <a:rPr lang="en-US" altLang="en-US"/>
              <a:pPr>
                <a:defRPr/>
              </a:pPr>
              <a:t>‹#›</a:t>
            </a:fld>
            <a:endParaRPr lang="en-US" altLang="en-US"/>
          </a:p>
        </p:txBody>
      </p:sp>
    </p:spTree>
    <p:extLst>
      <p:ext uri="{BB962C8B-B14F-4D97-AF65-F5344CB8AC3E}">
        <p14:creationId xmlns:p14="http://schemas.microsoft.com/office/powerpoint/2010/main" val="3785723127"/>
      </p:ext>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87A28DB-EB70-C549-9CBF-EC5A384A4B5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D7420B76-A099-C64B-9B67-800067521FE6}"/>
              </a:ext>
            </a:extLst>
          </p:cNvPr>
          <p:cNvSpPr>
            <a:spLocks noGrp="1" noChangeArrowheads="1"/>
          </p:cNvSpPr>
          <p:nvPr>
            <p:ph type="sldNum" sz="quarter" idx="11"/>
          </p:nvPr>
        </p:nvSpPr>
        <p:spPr>
          <a:ln/>
        </p:spPr>
        <p:txBody>
          <a:bodyPr/>
          <a:lstStyle>
            <a:lvl1pPr>
              <a:defRPr/>
            </a:lvl1pPr>
          </a:lstStyle>
          <a:p>
            <a:pPr>
              <a:defRPr/>
            </a:pPr>
            <a:fld id="{2F90E66B-D170-A84B-AD98-A0D06085EB20}" type="slidenum">
              <a:rPr lang="en-US" altLang="en-US"/>
              <a:pPr>
                <a:defRPr/>
              </a:pPr>
              <a:t>‹#›</a:t>
            </a:fld>
            <a:endParaRPr lang="en-US" altLang="en-US"/>
          </a:p>
        </p:txBody>
      </p:sp>
    </p:spTree>
    <p:extLst>
      <p:ext uri="{BB962C8B-B14F-4D97-AF65-F5344CB8AC3E}">
        <p14:creationId xmlns:p14="http://schemas.microsoft.com/office/powerpoint/2010/main" val="2466067439"/>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68F6DD82-5894-9443-AFB2-2DB6F31FE4F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90B67BC-4A11-FE42-9669-EFCCA2F1F040}"/>
              </a:ext>
            </a:extLst>
          </p:cNvPr>
          <p:cNvSpPr>
            <a:spLocks noGrp="1" noChangeArrowheads="1"/>
          </p:cNvSpPr>
          <p:nvPr>
            <p:ph type="sldNum" sz="quarter" idx="11"/>
          </p:nvPr>
        </p:nvSpPr>
        <p:spPr>
          <a:ln/>
        </p:spPr>
        <p:txBody>
          <a:bodyPr/>
          <a:lstStyle>
            <a:lvl1pPr>
              <a:defRPr/>
            </a:lvl1pPr>
          </a:lstStyle>
          <a:p>
            <a:pPr>
              <a:defRPr/>
            </a:pPr>
            <a:fld id="{5ECD8E6A-C3E3-D64A-BDB1-C1623B5F98F3}" type="slidenum">
              <a:rPr lang="en-US" altLang="en-US"/>
              <a:pPr>
                <a:defRPr/>
              </a:pPr>
              <a:t>‹#›</a:t>
            </a:fld>
            <a:endParaRPr lang="en-US" altLang="en-US"/>
          </a:p>
        </p:txBody>
      </p:sp>
    </p:spTree>
    <p:extLst>
      <p:ext uri="{BB962C8B-B14F-4D97-AF65-F5344CB8AC3E}">
        <p14:creationId xmlns:p14="http://schemas.microsoft.com/office/powerpoint/2010/main" val="177773255"/>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0D1C58E8-B0C3-C044-8C95-923E6424918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CFD7574-337C-D849-80E5-5F4A5D4D1A24}"/>
              </a:ext>
            </a:extLst>
          </p:cNvPr>
          <p:cNvSpPr>
            <a:spLocks noGrp="1" noChangeArrowheads="1"/>
          </p:cNvSpPr>
          <p:nvPr>
            <p:ph type="sldNum" sz="quarter" idx="11"/>
          </p:nvPr>
        </p:nvSpPr>
        <p:spPr>
          <a:ln/>
        </p:spPr>
        <p:txBody>
          <a:bodyPr/>
          <a:lstStyle>
            <a:lvl1pPr>
              <a:defRPr/>
            </a:lvl1pPr>
          </a:lstStyle>
          <a:p>
            <a:pPr>
              <a:defRPr/>
            </a:pPr>
            <a:fld id="{E85F5822-869C-614B-8FBD-5D7C2F57C28C}" type="slidenum">
              <a:rPr lang="en-US" altLang="en-US"/>
              <a:pPr>
                <a:defRPr/>
              </a:pPr>
              <a:t>‹#›</a:t>
            </a:fld>
            <a:endParaRPr lang="en-US" altLang="en-US"/>
          </a:p>
        </p:txBody>
      </p:sp>
    </p:spTree>
    <p:extLst>
      <p:ext uri="{BB962C8B-B14F-4D97-AF65-F5344CB8AC3E}">
        <p14:creationId xmlns:p14="http://schemas.microsoft.com/office/powerpoint/2010/main" val="3318983402"/>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4AFD789-89FA-8642-8359-527022AA9E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8B38C27A-4594-7142-8DD1-0B5D92B48620}"/>
              </a:ext>
            </a:extLst>
          </p:cNvPr>
          <p:cNvSpPr>
            <a:spLocks noGrp="1" noChangeArrowheads="1"/>
          </p:cNvSpPr>
          <p:nvPr>
            <p:ph type="sldNum" sz="quarter" idx="11"/>
          </p:nvPr>
        </p:nvSpPr>
        <p:spPr>
          <a:ln/>
        </p:spPr>
        <p:txBody>
          <a:bodyPr/>
          <a:lstStyle>
            <a:lvl1pPr>
              <a:defRPr/>
            </a:lvl1pPr>
          </a:lstStyle>
          <a:p>
            <a:pPr>
              <a:defRPr/>
            </a:pPr>
            <a:fld id="{503FE3E7-3301-EC4F-BAF4-DA08D63D48A2}" type="slidenum">
              <a:rPr lang="en-US" altLang="en-US"/>
              <a:pPr>
                <a:defRPr/>
              </a:pPr>
              <a:t>‹#›</a:t>
            </a:fld>
            <a:endParaRPr lang="en-US" altLang="en-US"/>
          </a:p>
        </p:txBody>
      </p:sp>
    </p:spTree>
    <p:extLst>
      <p:ext uri="{BB962C8B-B14F-4D97-AF65-F5344CB8AC3E}">
        <p14:creationId xmlns:p14="http://schemas.microsoft.com/office/powerpoint/2010/main" val="3826722697"/>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4179D247-6FE5-2446-843D-38D2BFBB79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9D05C15A-9ECB-1649-A20E-D8040C8C8D09}"/>
              </a:ext>
            </a:extLst>
          </p:cNvPr>
          <p:cNvSpPr>
            <a:spLocks noGrp="1" noChangeArrowheads="1"/>
          </p:cNvSpPr>
          <p:nvPr>
            <p:ph type="sldNum" sz="quarter" idx="11"/>
          </p:nvPr>
        </p:nvSpPr>
        <p:spPr>
          <a:ln/>
        </p:spPr>
        <p:txBody>
          <a:bodyPr/>
          <a:lstStyle>
            <a:lvl1pPr>
              <a:defRPr/>
            </a:lvl1pPr>
          </a:lstStyle>
          <a:p>
            <a:pPr>
              <a:defRPr/>
            </a:pPr>
            <a:fld id="{9EEA160B-8660-A04F-9AB1-52C56219BFBB}" type="slidenum">
              <a:rPr lang="en-US" altLang="en-US"/>
              <a:pPr>
                <a:defRPr/>
              </a:pPr>
              <a:t>‹#›</a:t>
            </a:fld>
            <a:endParaRPr lang="en-US" altLang="en-US"/>
          </a:p>
        </p:txBody>
      </p:sp>
    </p:spTree>
    <p:extLst>
      <p:ext uri="{BB962C8B-B14F-4D97-AF65-F5344CB8AC3E}">
        <p14:creationId xmlns:p14="http://schemas.microsoft.com/office/powerpoint/2010/main" val="4261339238"/>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1B6342D5-357A-B242-98F7-B5A4AF27632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44C803E1-C885-104B-9026-B620951D1F62}"/>
              </a:ext>
            </a:extLst>
          </p:cNvPr>
          <p:cNvSpPr>
            <a:spLocks noGrp="1" noChangeArrowheads="1"/>
          </p:cNvSpPr>
          <p:nvPr>
            <p:ph type="sldNum" sz="quarter" idx="11"/>
          </p:nvPr>
        </p:nvSpPr>
        <p:spPr>
          <a:ln/>
        </p:spPr>
        <p:txBody>
          <a:bodyPr/>
          <a:lstStyle>
            <a:lvl1pPr>
              <a:defRPr/>
            </a:lvl1pPr>
          </a:lstStyle>
          <a:p>
            <a:pPr>
              <a:defRPr/>
            </a:pPr>
            <a:fld id="{1260C3CB-FFC5-2943-86BB-92490FEA3C87}" type="slidenum">
              <a:rPr lang="en-US" altLang="en-US"/>
              <a:pPr>
                <a:defRPr/>
              </a:pPr>
              <a:t>‹#›</a:t>
            </a:fld>
            <a:endParaRPr lang="en-US" altLang="en-US"/>
          </a:p>
        </p:txBody>
      </p:sp>
    </p:spTree>
    <p:extLst>
      <p:ext uri="{BB962C8B-B14F-4D97-AF65-F5344CB8AC3E}">
        <p14:creationId xmlns:p14="http://schemas.microsoft.com/office/powerpoint/2010/main" val="4153746706"/>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C452122-67F4-254F-90B7-EEFE7EA78B4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7F7320F4-1D75-6A47-971C-DF47D1A08DF5}"/>
              </a:ext>
            </a:extLst>
          </p:cNvPr>
          <p:cNvSpPr>
            <a:spLocks noGrp="1" noChangeArrowheads="1"/>
          </p:cNvSpPr>
          <p:nvPr>
            <p:ph type="sldNum" sz="quarter" idx="11"/>
          </p:nvPr>
        </p:nvSpPr>
        <p:spPr>
          <a:ln/>
        </p:spPr>
        <p:txBody>
          <a:bodyPr/>
          <a:lstStyle>
            <a:lvl1pPr>
              <a:defRPr/>
            </a:lvl1pPr>
          </a:lstStyle>
          <a:p>
            <a:pPr>
              <a:defRPr/>
            </a:pPr>
            <a:fld id="{2A60F1EE-C46E-A64A-BA91-3AC0D2DB9FD5}" type="slidenum">
              <a:rPr lang="en-US" altLang="en-US"/>
              <a:pPr>
                <a:defRPr/>
              </a:pPr>
              <a:t>‹#›</a:t>
            </a:fld>
            <a:endParaRPr lang="en-US" altLang="en-US"/>
          </a:p>
        </p:txBody>
      </p:sp>
    </p:spTree>
    <p:extLst>
      <p:ext uri="{BB962C8B-B14F-4D97-AF65-F5344CB8AC3E}">
        <p14:creationId xmlns:p14="http://schemas.microsoft.com/office/powerpoint/2010/main" val="1659835315"/>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FFCFE6C-36AF-E640-A2BC-E189297B94C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C43B765-AAD5-6F42-8D0C-1BD8EF5BD48D}"/>
              </a:ext>
            </a:extLst>
          </p:cNvPr>
          <p:cNvSpPr>
            <a:spLocks noGrp="1" noChangeArrowheads="1"/>
          </p:cNvSpPr>
          <p:nvPr>
            <p:ph type="sldNum" sz="quarter" idx="11"/>
          </p:nvPr>
        </p:nvSpPr>
        <p:spPr>
          <a:ln/>
        </p:spPr>
        <p:txBody>
          <a:bodyPr/>
          <a:lstStyle>
            <a:lvl1pPr>
              <a:defRPr/>
            </a:lvl1pPr>
          </a:lstStyle>
          <a:p>
            <a:pPr>
              <a:defRPr/>
            </a:pPr>
            <a:fld id="{93F00F3A-745D-F649-9D38-49583842D181}" type="slidenum">
              <a:rPr lang="en-US" altLang="en-US"/>
              <a:pPr>
                <a:defRPr/>
              </a:pPr>
              <a:t>‹#›</a:t>
            </a:fld>
            <a:endParaRPr lang="en-US" altLang="en-US"/>
          </a:p>
        </p:txBody>
      </p:sp>
    </p:spTree>
    <p:extLst>
      <p:ext uri="{BB962C8B-B14F-4D97-AF65-F5344CB8AC3E}">
        <p14:creationId xmlns:p14="http://schemas.microsoft.com/office/powerpoint/2010/main" val="2564064670"/>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9E8655C5-7BD0-3442-886E-234821E407D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604EF9B-850A-994A-A1C0-9E6E45BEAC8E}"/>
              </a:ext>
            </a:extLst>
          </p:cNvPr>
          <p:cNvSpPr>
            <a:spLocks noGrp="1" noChangeArrowheads="1"/>
          </p:cNvSpPr>
          <p:nvPr>
            <p:ph type="sldNum" sz="quarter" idx="11"/>
          </p:nvPr>
        </p:nvSpPr>
        <p:spPr>
          <a:ln/>
        </p:spPr>
        <p:txBody>
          <a:bodyPr/>
          <a:lstStyle>
            <a:lvl1pPr>
              <a:defRPr/>
            </a:lvl1pPr>
          </a:lstStyle>
          <a:p>
            <a:pPr>
              <a:defRPr/>
            </a:pPr>
            <a:fld id="{5767DCD7-BC73-E847-B0C3-6A1166D4C5DD}" type="slidenum">
              <a:rPr lang="en-US" altLang="en-US"/>
              <a:pPr>
                <a:defRPr/>
              </a:pPr>
              <a:t>‹#›</a:t>
            </a:fld>
            <a:endParaRPr lang="en-US" altLang="en-US"/>
          </a:p>
        </p:txBody>
      </p:sp>
    </p:spTree>
    <p:extLst>
      <p:ext uri="{BB962C8B-B14F-4D97-AF65-F5344CB8AC3E}">
        <p14:creationId xmlns:p14="http://schemas.microsoft.com/office/powerpoint/2010/main" val="346669162"/>
      </p:ext>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DDC2D6A6-7EB8-A34F-8DCF-4DEE370284E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1D3AC6C-E0BA-8B4B-9078-28F01E1F537C}"/>
              </a:ext>
            </a:extLst>
          </p:cNvPr>
          <p:cNvSpPr>
            <a:spLocks noGrp="1" noChangeArrowheads="1"/>
          </p:cNvSpPr>
          <p:nvPr>
            <p:ph type="sldNum" sz="quarter" idx="11"/>
          </p:nvPr>
        </p:nvSpPr>
        <p:spPr>
          <a:ln/>
        </p:spPr>
        <p:txBody>
          <a:bodyPr/>
          <a:lstStyle>
            <a:lvl1pPr>
              <a:defRPr/>
            </a:lvl1pPr>
          </a:lstStyle>
          <a:p>
            <a:pPr>
              <a:defRPr/>
            </a:pPr>
            <a:fld id="{F83DF811-9866-7545-B37C-ECEFF032CC59}" type="slidenum">
              <a:rPr lang="en-US" altLang="en-US"/>
              <a:pPr>
                <a:defRPr/>
              </a:pPr>
              <a:t>‹#›</a:t>
            </a:fld>
            <a:endParaRPr lang="en-US" altLang="en-US"/>
          </a:p>
        </p:txBody>
      </p:sp>
    </p:spTree>
    <p:extLst>
      <p:ext uri="{BB962C8B-B14F-4D97-AF65-F5344CB8AC3E}">
        <p14:creationId xmlns:p14="http://schemas.microsoft.com/office/powerpoint/2010/main" val="166762883"/>
      </p:ext>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99FFBC4E-B5F7-684F-9032-173071980B9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59679A0-D655-8B48-9C34-E461C1BCD408}"/>
              </a:ext>
            </a:extLst>
          </p:cNvPr>
          <p:cNvSpPr>
            <a:spLocks noGrp="1" noChangeArrowheads="1"/>
          </p:cNvSpPr>
          <p:nvPr>
            <p:ph type="sldNum" sz="quarter" idx="11"/>
          </p:nvPr>
        </p:nvSpPr>
        <p:spPr>
          <a:ln/>
        </p:spPr>
        <p:txBody>
          <a:bodyPr/>
          <a:lstStyle>
            <a:lvl1pPr>
              <a:defRPr/>
            </a:lvl1pPr>
          </a:lstStyle>
          <a:p>
            <a:pPr>
              <a:defRPr/>
            </a:pPr>
            <a:fld id="{AA974377-449D-1442-BFA7-E8E1157DE0FC}" type="slidenum">
              <a:rPr lang="en-US" altLang="en-US"/>
              <a:pPr>
                <a:defRPr/>
              </a:pPr>
              <a:t>‹#›</a:t>
            </a:fld>
            <a:endParaRPr lang="en-US" altLang="en-US"/>
          </a:p>
        </p:txBody>
      </p:sp>
    </p:spTree>
    <p:extLst>
      <p:ext uri="{BB962C8B-B14F-4D97-AF65-F5344CB8AC3E}">
        <p14:creationId xmlns:p14="http://schemas.microsoft.com/office/powerpoint/2010/main" val="1192506341"/>
      </p:ext>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1186036456"/>
      </p:ext>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2918041016"/>
      </p:ext>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068020991"/>
      </p:ext>
    </p:extLst>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3890640182"/>
      </p:ext>
    </p:extLst>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4201418456"/>
      </p:ext>
    </p:extLst>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311487286"/>
      </p:ext>
    </p:extLst>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209798641"/>
      </p:ext>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2965129965"/>
      </p:ext>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1470239937"/>
      </p:ext>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4204139769"/>
      </p:ext>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2727536009"/>
      </p:ext>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2206112474"/>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 Id="rId14" Type="http://schemas.openxmlformats.org/officeDocument/2006/relationships/image" Target="../media/image1.png"/></Relationships>
</file>

<file path=ppt/slideMasters/_rels/slideMaster25.xml.rels><?xml version="1.0" encoding="UTF-8" standalone="yes"?>
<Relationships xmlns="http://schemas.openxmlformats.org/package/2006/relationships"><Relationship Id="rId8"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5" Type="http://schemas.openxmlformats.org/officeDocument/2006/relationships/slideLayout" Target="../slideLayouts/slideLayout263.xml"/><Relationship Id="rId4" Type="http://schemas.openxmlformats.org/officeDocument/2006/relationships/slideLayout" Target="../slideLayouts/slideLayout262.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73.xml"/><Relationship Id="rId13" Type="http://schemas.openxmlformats.org/officeDocument/2006/relationships/image" Target="../media/image1.png"/><Relationship Id="rId3" Type="http://schemas.openxmlformats.org/officeDocument/2006/relationships/slideLayout" Target="../slideLayouts/slideLayout268.xml"/><Relationship Id="rId7" Type="http://schemas.openxmlformats.org/officeDocument/2006/relationships/slideLayout" Target="../slideLayouts/slideLayout272.xml"/><Relationship Id="rId12" Type="http://schemas.openxmlformats.org/officeDocument/2006/relationships/theme" Target="../theme/theme26.xml"/><Relationship Id="rId2" Type="http://schemas.openxmlformats.org/officeDocument/2006/relationships/slideLayout" Target="../slideLayouts/slideLayout267.xml"/><Relationship Id="rId1" Type="http://schemas.openxmlformats.org/officeDocument/2006/relationships/slideLayout" Target="../slideLayouts/slideLayout266.xml"/><Relationship Id="rId6" Type="http://schemas.openxmlformats.org/officeDocument/2006/relationships/slideLayout" Target="../slideLayouts/slideLayout271.xml"/><Relationship Id="rId11" Type="http://schemas.openxmlformats.org/officeDocument/2006/relationships/slideLayout" Target="../slideLayouts/slideLayout276.xml"/><Relationship Id="rId5" Type="http://schemas.openxmlformats.org/officeDocument/2006/relationships/slideLayout" Target="../slideLayouts/slideLayout270.xml"/><Relationship Id="rId10" Type="http://schemas.openxmlformats.org/officeDocument/2006/relationships/slideLayout" Target="../slideLayouts/slideLayout275.xml"/><Relationship Id="rId4" Type="http://schemas.openxmlformats.org/officeDocument/2006/relationships/slideLayout" Target="../slideLayouts/slideLayout269.xml"/><Relationship Id="rId9"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4.xml"/><Relationship Id="rId13" Type="http://schemas.openxmlformats.org/officeDocument/2006/relationships/image" Target="../media/image1.png"/><Relationship Id="rId3" Type="http://schemas.openxmlformats.org/officeDocument/2006/relationships/slideLayout" Target="../slideLayouts/slideLayout279.xml"/><Relationship Id="rId7" Type="http://schemas.openxmlformats.org/officeDocument/2006/relationships/slideLayout" Target="../slideLayouts/slideLayout283.xml"/><Relationship Id="rId12" Type="http://schemas.openxmlformats.org/officeDocument/2006/relationships/theme" Target="../theme/theme27.xml"/><Relationship Id="rId2" Type="http://schemas.openxmlformats.org/officeDocument/2006/relationships/slideLayout" Target="../slideLayouts/slideLayout278.xml"/><Relationship Id="rId1" Type="http://schemas.openxmlformats.org/officeDocument/2006/relationships/slideLayout" Target="../slideLayouts/slideLayout277.xml"/><Relationship Id="rId6" Type="http://schemas.openxmlformats.org/officeDocument/2006/relationships/slideLayout" Target="../slideLayouts/slideLayout282.xml"/><Relationship Id="rId11" Type="http://schemas.openxmlformats.org/officeDocument/2006/relationships/slideLayout" Target="../slideLayouts/slideLayout287.xml"/><Relationship Id="rId5" Type="http://schemas.openxmlformats.org/officeDocument/2006/relationships/slideLayout" Target="../slideLayouts/slideLayout281.xml"/><Relationship Id="rId10" Type="http://schemas.openxmlformats.org/officeDocument/2006/relationships/slideLayout" Target="../slideLayouts/slideLayout286.xml"/><Relationship Id="rId4" Type="http://schemas.openxmlformats.org/officeDocument/2006/relationships/slideLayout" Target="../slideLayouts/slideLayout280.xml"/><Relationship Id="rId9" Type="http://schemas.openxmlformats.org/officeDocument/2006/relationships/slideLayout" Target="../slideLayouts/slideLayout285.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5.xml"/><Relationship Id="rId13" Type="http://schemas.openxmlformats.org/officeDocument/2006/relationships/image" Target="../media/image1.png"/><Relationship Id="rId3" Type="http://schemas.openxmlformats.org/officeDocument/2006/relationships/slideLayout" Target="../slideLayouts/slideLayout290.xml"/><Relationship Id="rId7" Type="http://schemas.openxmlformats.org/officeDocument/2006/relationships/slideLayout" Target="../slideLayouts/slideLayout294.xml"/><Relationship Id="rId12" Type="http://schemas.openxmlformats.org/officeDocument/2006/relationships/theme" Target="../theme/theme28.xml"/><Relationship Id="rId2" Type="http://schemas.openxmlformats.org/officeDocument/2006/relationships/slideLayout" Target="../slideLayouts/slideLayout289.xml"/><Relationship Id="rId1" Type="http://schemas.openxmlformats.org/officeDocument/2006/relationships/slideLayout" Target="../slideLayouts/slideLayout288.xml"/><Relationship Id="rId6" Type="http://schemas.openxmlformats.org/officeDocument/2006/relationships/slideLayout" Target="../slideLayouts/slideLayout293.xml"/><Relationship Id="rId11" Type="http://schemas.openxmlformats.org/officeDocument/2006/relationships/slideLayout" Target="../slideLayouts/slideLayout298.xml"/><Relationship Id="rId5" Type="http://schemas.openxmlformats.org/officeDocument/2006/relationships/slideLayout" Target="../slideLayouts/slideLayout292.xml"/><Relationship Id="rId10" Type="http://schemas.openxmlformats.org/officeDocument/2006/relationships/slideLayout" Target="../slideLayouts/slideLayout297.xml"/><Relationship Id="rId4" Type="http://schemas.openxmlformats.org/officeDocument/2006/relationships/slideLayout" Target="../slideLayouts/slideLayout291.xml"/><Relationship Id="rId9" Type="http://schemas.openxmlformats.org/officeDocument/2006/relationships/slideLayout" Target="../slideLayouts/slideLayout296.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6.xml"/><Relationship Id="rId13" Type="http://schemas.openxmlformats.org/officeDocument/2006/relationships/theme" Target="../theme/theme29.xml"/><Relationship Id="rId3" Type="http://schemas.openxmlformats.org/officeDocument/2006/relationships/slideLayout" Target="../slideLayouts/slideLayout301.xml"/><Relationship Id="rId7" Type="http://schemas.openxmlformats.org/officeDocument/2006/relationships/slideLayout" Target="../slideLayouts/slideLayout305.xml"/><Relationship Id="rId12" Type="http://schemas.openxmlformats.org/officeDocument/2006/relationships/slideLayout" Target="../slideLayouts/slideLayout310.xml"/><Relationship Id="rId2" Type="http://schemas.openxmlformats.org/officeDocument/2006/relationships/slideLayout" Target="../slideLayouts/slideLayout300.xml"/><Relationship Id="rId1" Type="http://schemas.openxmlformats.org/officeDocument/2006/relationships/slideLayout" Target="../slideLayouts/slideLayout299.xml"/><Relationship Id="rId6" Type="http://schemas.openxmlformats.org/officeDocument/2006/relationships/slideLayout" Target="../slideLayouts/slideLayout304.xml"/><Relationship Id="rId11" Type="http://schemas.openxmlformats.org/officeDocument/2006/relationships/slideLayout" Target="../slideLayouts/slideLayout309.xml"/><Relationship Id="rId5" Type="http://schemas.openxmlformats.org/officeDocument/2006/relationships/slideLayout" Target="../slideLayouts/slideLayout303.xml"/><Relationship Id="rId10" Type="http://schemas.openxmlformats.org/officeDocument/2006/relationships/slideLayout" Target="../slideLayouts/slideLayout308.xml"/><Relationship Id="rId4" Type="http://schemas.openxmlformats.org/officeDocument/2006/relationships/slideLayout" Target="../slideLayouts/slideLayout302.xml"/><Relationship Id="rId9" Type="http://schemas.openxmlformats.org/officeDocument/2006/relationships/slideLayout" Target="../slideLayouts/slideLayout307.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image" Target="../media/image1.png"/><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theme" Target="../theme/theme30.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29.xml"/><Relationship Id="rId3" Type="http://schemas.openxmlformats.org/officeDocument/2006/relationships/slideLayout" Target="../slideLayouts/slideLayout324.xml"/><Relationship Id="rId7" Type="http://schemas.openxmlformats.org/officeDocument/2006/relationships/slideLayout" Target="../slideLayouts/slideLayout328.xml"/><Relationship Id="rId12" Type="http://schemas.openxmlformats.org/officeDocument/2006/relationships/theme" Target="../theme/theme31.xml"/><Relationship Id="rId2" Type="http://schemas.openxmlformats.org/officeDocument/2006/relationships/slideLayout" Target="../slideLayouts/slideLayout323.xml"/><Relationship Id="rId1" Type="http://schemas.openxmlformats.org/officeDocument/2006/relationships/slideLayout" Target="../slideLayouts/slideLayout322.xml"/><Relationship Id="rId6" Type="http://schemas.openxmlformats.org/officeDocument/2006/relationships/slideLayout" Target="../slideLayouts/slideLayout327.xml"/><Relationship Id="rId11" Type="http://schemas.openxmlformats.org/officeDocument/2006/relationships/slideLayout" Target="../slideLayouts/slideLayout332.xml"/><Relationship Id="rId5" Type="http://schemas.openxmlformats.org/officeDocument/2006/relationships/slideLayout" Target="../slideLayouts/slideLayout326.xml"/><Relationship Id="rId10" Type="http://schemas.openxmlformats.org/officeDocument/2006/relationships/slideLayout" Target="../slideLayouts/slideLayout331.xml"/><Relationship Id="rId4" Type="http://schemas.openxmlformats.org/officeDocument/2006/relationships/slideLayout" Target="../slideLayouts/slideLayout325.xml"/><Relationship Id="rId9" Type="http://schemas.openxmlformats.org/officeDocument/2006/relationships/slideLayout" Target="../slideLayouts/slideLayout330.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0.xml"/><Relationship Id="rId13" Type="http://schemas.openxmlformats.org/officeDocument/2006/relationships/image" Target="../media/image1.png"/><Relationship Id="rId3" Type="http://schemas.openxmlformats.org/officeDocument/2006/relationships/slideLayout" Target="../slideLayouts/slideLayout335.xml"/><Relationship Id="rId7" Type="http://schemas.openxmlformats.org/officeDocument/2006/relationships/slideLayout" Target="../slideLayouts/slideLayout339.xml"/><Relationship Id="rId12" Type="http://schemas.openxmlformats.org/officeDocument/2006/relationships/theme" Target="../theme/theme32.xml"/><Relationship Id="rId2" Type="http://schemas.openxmlformats.org/officeDocument/2006/relationships/slideLayout" Target="../slideLayouts/slideLayout334.xml"/><Relationship Id="rId1" Type="http://schemas.openxmlformats.org/officeDocument/2006/relationships/slideLayout" Target="../slideLayouts/slideLayout333.xml"/><Relationship Id="rId6" Type="http://schemas.openxmlformats.org/officeDocument/2006/relationships/slideLayout" Target="../slideLayouts/slideLayout338.xml"/><Relationship Id="rId11" Type="http://schemas.openxmlformats.org/officeDocument/2006/relationships/slideLayout" Target="../slideLayouts/slideLayout343.xml"/><Relationship Id="rId5" Type="http://schemas.openxmlformats.org/officeDocument/2006/relationships/slideLayout" Target="../slideLayouts/slideLayout337.xml"/><Relationship Id="rId10" Type="http://schemas.openxmlformats.org/officeDocument/2006/relationships/slideLayout" Target="../slideLayouts/slideLayout342.xml"/><Relationship Id="rId4" Type="http://schemas.openxmlformats.org/officeDocument/2006/relationships/slideLayout" Target="../slideLayouts/slideLayout336.xml"/><Relationship Id="rId9" Type="http://schemas.openxmlformats.org/officeDocument/2006/relationships/slideLayout" Target="../slideLayouts/slideLayout341.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1.xml"/><Relationship Id="rId13" Type="http://schemas.openxmlformats.org/officeDocument/2006/relationships/image" Target="../media/image1.png"/><Relationship Id="rId3" Type="http://schemas.openxmlformats.org/officeDocument/2006/relationships/slideLayout" Target="../slideLayouts/slideLayout346.xml"/><Relationship Id="rId7" Type="http://schemas.openxmlformats.org/officeDocument/2006/relationships/slideLayout" Target="../slideLayouts/slideLayout350.xml"/><Relationship Id="rId12" Type="http://schemas.openxmlformats.org/officeDocument/2006/relationships/theme" Target="../theme/theme33.xml"/><Relationship Id="rId2" Type="http://schemas.openxmlformats.org/officeDocument/2006/relationships/slideLayout" Target="../slideLayouts/slideLayout345.xml"/><Relationship Id="rId1" Type="http://schemas.openxmlformats.org/officeDocument/2006/relationships/slideLayout" Target="../slideLayouts/slideLayout344.xml"/><Relationship Id="rId6" Type="http://schemas.openxmlformats.org/officeDocument/2006/relationships/slideLayout" Target="../slideLayouts/slideLayout349.xml"/><Relationship Id="rId11" Type="http://schemas.openxmlformats.org/officeDocument/2006/relationships/slideLayout" Target="../slideLayouts/slideLayout354.xml"/><Relationship Id="rId5" Type="http://schemas.openxmlformats.org/officeDocument/2006/relationships/slideLayout" Target="../slideLayouts/slideLayout348.xml"/><Relationship Id="rId10" Type="http://schemas.openxmlformats.org/officeDocument/2006/relationships/slideLayout" Target="../slideLayouts/slideLayout353.xml"/><Relationship Id="rId4" Type="http://schemas.openxmlformats.org/officeDocument/2006/relationships/slideLayout" Target="../slideLayouts/slideLayout347.xml"/><Relationship Id="rId9" Type="http://schemas.openxmlformats.org/officeDocument/2006/relationships/slideLayout" Target="../slideLayouts/slideLayout352.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2.xml"/><Relationship Id="rId13" Type="http://schemas.openxmlformats.org/officeDocument/2006/relationships/image" Target="../media/image1.png"/><Relationship Id="rId3" Type="http://schemas.openxmlformats.org/officeDocument/2006/relationships/slideLayout" Target="../slideLayouts/slideLayout357.xml"/><Relationship Id="rId7" Type="http://schemas.openxmlformats.org/officeDocument/2006/relationships/slideLayout" Target="../slideLayouts/slideLayout361.xml"/><Relationship Id="rId12" Type="http://schemas.openxmlformats.org/officeDocument/2006/relationships/theme" Target="../theme/theme34.xml"/><Relationship Id="rId2" Type="http://schemas.openxmlformats.org/officeDocument/2006/relationships/slideLayout" Target="../slideLayouts/slideLayout356.xml"/><Relationship Id="rId1" Type="http://schemas.openxmlformats.org/officeDocument/2006/relationships/slideLayout" Target="../slideLayouts/slideLayout355.xml"/><Relationship Id="rId6" Type="http://schemas.openxmlformats.org/officeDocument/2006/relationships/slideLayout" Target="../slideLayouts/slideLayout360.xml"/><Relationship Id="rId11" Type="http://schemas.openxmlformats.org/officeDocument/2006/relationships/slideLayout" Target="../slideLayouts/slideLayout365.xml"/><Relationship Id="rId5" Type="http://schemas.openxmlformats.org/officeDocument/2006/relationships/slideLayout" Target="../slideLayouts/slideLayout359.xml"/><Relationship Id="rId10" Type="http://schemas.openxmlformats.org/officeDocument/2006/relationships/slideLayout" Target="../slideLayouts/slideLayout364.xml"/><Relationship Id="rId4" Type="http://schemas.openxmlformats.org/officeDocument/2006/relationships/slideLayout" Target="../slideLayouts/slideLayout358.xml"/><Relationship Id="rId9" Type="http://schemas.openxmlformats.org/officeDocument/2006/relationships/slideLayout" Target="../slideLayouts/slideLayout363.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3.xml"/><Relationship Id="rId13" Type="http://schemas.openxmlformats.org/officeDocument/2006/relationships/image" Target="../media/image1.png"/><Relationship Id="rId3" Type="http://schemas.openxmlformats.org/officeDocument/2006/relationships/slideLayout" Target="../slideLayouts/slideLayout368.xml"/><Relationship Id="rId7" Type="http://schemas.openxmlformats.org/officeDocument/2006/relationships/slideLayout" Target="../slideLayouts/slideLayout372.xml"/><Relationship Id="rId12" Type="http://schemas.openxmlformats.org/officeDocument/2006/relationships/theme" Target="../theme/theme35.xml"/><Relationship Id="rId2" Type="http://schemas.openxmlformats.org/officeDocument/2006/relationships/slideLayout" Target="../slideLayouts/slideLayout367.xml"/><Relationship Id="rId1" Type="http://schemas.openxmlformats.org/officeDocument/2006/relationships/slideLayout" Target="../slideLayouts/slideLayout366.xml"/><Relationship Id="rId6" Type="http://schemas.openxmlformats.org/officeDocument/2006/relationships/slideLayout" Target="../slideLayouts/slideLayout371.xml"/><Relationship Id="rId11" Type="http://schemas.openxmlformats.org/officeDocument/2006/relationships/slideLayout" Target="../slideLayouts/slideLayout376.xml"/><Relationship Id="rId5" Type="http://schemas.openxmlformats.org/officeDocument/2006/relationships/slideLayout" Target="../slideLayouts/slideLayout370.xml"/><Relationship Id="rId10" Type="http://schemas.openxmlformats.org/officeDocument/2006/relationships/slideLayout" Target="../slideLayouts/slideLayout375.xml"/><Relationship Id="rId4" Type="http://schemas.openxmlformats.org/officeDocument/2006/relationships/slideLayout" Target="../slideLayouts/slideLayout369.xml"/><Relationship Id="rId9" Type="http://schemas.openxmlformats.org/officeDocument/2006/relationships/slideLayout" Target="../slideLayouts/slideLayout374.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4.xml"/><Relationship Id="rId3" Type="http://schemas.openxmlformats.org/officeDocument/2006/relationships/slideLayout" Target="../slideLayouts/slideLayout379.xml"/><Relationship Id="rId7" Type="http://schemas.openxmlformats.org/officeDocument/2006/relationships/slideLayout" Target="../slideLayouts/slideLayout383.xml"/><Relationship Id="rId12" Type="http://schemas.openxmlformats.org/officeDocument/2006/relationships/theme" Target="../theme/theme36.xml"/><Relationship Id="rId2" Type="http://schemas.openxmlformats.org/officeDocument/2006/relationships/slideLayout" Target="../slideLayouts/slideLayout378.xml"/><Relationship Id="rId1" Type="http://schemas.openxmlformats.org/officeDocument/2006/relationships/slideLayout" Target="../slideLayouts/slideLayout377.xml"/><Relationship Id="rId6" Type="http://schemas.openxmlformats.org/officeDocument/2006/relationships/slideLayout" Target="../slideLayouts/slideLayout382.xml"/><Relationship Id="rId11" Type="http://schemas.openxmlformats.org/officeDocument/2006/relationships/slideLayout" Target="../slideLayouts/slideLayout387.xml"/><Relationship Id="rId5" Type="http://schemas.openxmlformats.org/officeDocument/2006/relationships/slideLayout" Target="../slideLayouts/slideLayout381.xml"/><Relationship Id="rId10" Type="http://schemas.openxmlformats.org/officeDocument/2006/relationships/slideLayout" Target="../slideLayouts/slideLayout386.xml"/><Relationship Id="rId4" Type="http://schemas.openxmlformats.org/officeDocument/2006/relationships/slideLayout" Target="../slideLayouts/slideLayout380.xml"/><Relationship Id="rId9" Type="http://schemas.openxmlformats.org/officeDocument/2006/relationships/slideLayout" Target="../slideLayouts/slideLayout385.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5.xml"/><Relationship Id="rId3" Type="http://schemas.openxmlformats.org/officeDocument/2006/relationships/slideLayout" Target="../slideLayouts/slideLayout390.xml"/><Relationship Id="rId7" Type="http://schemas.openxmlformats.org/officeDocument/2006/relationships/slideLayout" Target="../slideLayouts/slideLayout394.xml"/><Relationship Id="rId12" Type="http://schemas.openxmlformats.org/officeDocument/2006/relationships/theme" Target="../theme/theme37.xml"/><Relationship Id="rId2" Type="http://schemas.openxmlformats.org/officeDocument/2006/relationships/slideLayout" Target="../slideLayouts/slideLayout389.xml"/><Relationship Id="rId1" Type="http://schemas.openxmlformats.org/officeDocument/2006/relationships/slideLayout" Target="../slideLayouts/slideLayout388.xml"/><Relationship Id="rId6" Type="http://schemas.openxmlformats.org/officeDocument/2006/relationships/slideLayout" Target="../slideLayouts/slideLayout393.xml"/><Relationship Id="rId11" Type="http://schemas.openxmlformats.org/officeDocument/2006/relationships/slideLayout" Target="../slideLayouts/slideLayout398.xml"/><Relationship Id="rId5" Type="http://schemas.openxmlformats.org/officeDocument/2006/relationships/slideLayout" Target="../slideLayouts/slideLayout392.xml"/><Relationship Id="rId10" Type="http://schemas.openxmlformats.org/officeDocument/2006/relationships/slideLayout" Target="../slideLayouts/slideLayout397.xml"/><Relationship Id="rId4" Type="http://schemas.openxmlformats.org/officeDocument/2006/relationships/slideLayout" Target="../slideLayouts/slideLayout391.xml"/><Relationship Id="rId9" Type="http://schemas.openxmlformats.org/officeDocument/2006/relationships/slideLayout" Target="../slideLayouts/slideLayout396.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6.xml"/><Relationship Id="rId13" Type="http://schemas.openxmlformats.org/officeDocument/2006/relationships/image" Target="../media/image1.png"/><Relationship Id="rId3" Type="http://schemas.openxmlformats.org/officeDocument/2006/relationships/slideLayout" Target="../slideLayouts/slideLayout401.xml"/><Relationship Id="rId7" Type="http://schemas.openxmlformats.org/officeDocument/2006/relationships/slideLayout" Target="../slideLayouts/slideLayout405.xml"/><Relationship Id="rId12" Type="http://schemas.openxmlformats.org/officeDocument/2006/relationships/theme" Target="../theme/theme38.xml"/><Relationship Id="rId2" Type="http://schemas.openxmlformats.org/officeDocument/2006/relationships/slideLayout" Target="../slideLayouts/slideLayout400.xml"/><Relationship Id="rId1" Type="http://schemas.openxmlformats.org/officeDocument/2006/relationships/slideLayout" Target="../slideLayouts/slideLayout399.xml"/><Relationship Id="rId6" Type="http://schemas.openxmlformats.org/officeDocument/2006/relationships/slideLayout" Target="../slideLayouts/slideLayout404.xml"/><Relationship Id="rId11" Type="http://schemas.openxmlformats.org/officeDocument/2006/relationships/slideLayout" Target="../slideLayouts/slideLayout409.xml"/><Relationship Id="rId5" Type="http://schemas.openxmlformats.org/officeDocument/2006/relationships/slideLayout" Target="../slideLayouts/slideLayout403.xml"/><Relationship Id="rId10" Type="http://schemas.openxmlformats.org/officeDocument/2006/relationships/slideLayout" Target="../slideLayouts/slideLayout408.xml"/><Relationship Id="rId4" Type="http://schemas.openxmlformats.org/officeDocument/2006/relationships/slideLayout" Target="../slideLayouts/slideLayout402.xml"/><Relationship Id="rId9" Type="http://schemas.openxmlformats.org/officeDocument/2006/relationships/slideLayout" Target="../slideLayouts/slideLayout407.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7.xml"/><Relationship Id="rId13" Type="http://schemas.openxmlformats.org/officeDocument/2006/relationships/image" Target="../media/image1.png"/><Relationship Id="rId3" Type="http://schemas.openxmlformats.org/officeDocument/2006/relationships/slideLayout" Target="../slideLayouts/slideLayout412.xml"/><Relationship Id="rId7" Type="http://schemas.openxmlformats.org/officeDocument/2006/relationships/slideLayout" Target="../slideLayouts/slideLayout416.xml"/><Relationship Id="rId12" Type="http://schemas.openxmlformats.org/officeDocument/2006/relationships/theme" Target="../theme/theme39.xml"/><Relationship Id="rId2" Type="http://schemas.openxmlformats.org/officeDocument/2006/relationships/slideLayout" Target="../slideLayouts/slideLayout411.xml"/><Relationship Id="rId1" Type="http://schemas.openxmlformats.org/officeDocument/2006/relationships/slideLayout" Target="../slideLayouts/slideLayout410.xml"/><Relationship Id="rId6" Type="http://schemas.openxmlformats.org/officeDocument/2006/relationships/slideLayout" Target="../slideLayouts/slideLayout415.xml"/><Relationship Id="rId11" Type="http://schemas.openxmlformats.org/officeDocument/2006/relationships/slideLayout" Target="../slideLayouts/slideLayout420.xml"/><Relationship Id="rId5" Type="http://schemas.openxmlformats.org/officeDocument/2006/relationships/slideLayout" Target="../slideLayouts/slideLayout414.xml"/><Relationship Id="rId10" Type="http://schemas.openxmlformats.org/officeDocument/2006/relationships/slideLayout" Target="../slideLayouts/slideLayout419.xml"/><Relationship Id="rId4" Type="http://schemas.openxmlformats.org/officeDocument/2006/relationships/slideLayout" Target="../slideLayouts/slideLayout413.xml"/><Relationship Id="rId9" Type="http://schemas.openxmlformats.org/officeDocument/2006/relationships/slideLayout" Target="../slideLayouts/slideLayout418.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28.xml"/><Relationship Id="rId13" Type="http://schemas.openxmlformats.org/officeDocument/2006/relationships/theme" Target="../theme/theme40.xml"/><Relationship Id="rId3" Type="http://schemas.openxmlformats.org/officeDocument/2006/relationships/slideLayout" Target="../slideLayouts/slideLayout423.xml"/><Relationship Id="rId7" Type="http://schemas.openxmlformats.org/officeDocument/2006/relationships/slideLayout" Target="../slideLayouts/slideLayout427.xml"/><Relationship Id="rId12" Type="http://schemas.openxmlformats.org/officeDocument/2006/relationships/slideLayout" Target="../slideLayouts/slideLayout432.xml"/><Relationship Id="rId2" Type="http://schemas.openxmlformats.org/officeDocument/2006/relationships/slideLayout" Target="../slideLayouts/slideLayout422.xml"/><Relationship Id="rId1" Type="http://schemas.openxmlformats.org/officeDocument/2006/relationships/slideLayout" Target="../slideLayouts/slideLayout421.xml"/><Relationship Id="rId6" Type="http://schemas.openxmlformats.org/officeDocument/2006/relationships/slideLayout" Target="../slideLayouts/slideLayout426.xml"/><Relationship Id="rId11" Type="http://schemas.openxmlformats.org/officeDocument/2006/relationships/slideLayout" Target="../slideLayouts/slideLayout431.xml"/><Relationship Id="rId5" Type="http://schemas.openxmlformats.org/officeDocument/2006/relationships/slideLayout" Target="../slideLayouts/slideLayout425.xml"/><Relationship Id="rId10" Type="http://schemas.openxmlformats.org/officeDocument/2006/relationships/slideLayout" Target="../slideLayouts/slideLayout430.xml"/><Relationship Id="rId4" Type="http://schemas.openxmlformats.org/officeDocument/2006/relationships/slideLayout" Target="../slideLayouts/slideLayout424.xml"/><Relationship Id="rId9" Type="http://schemas.openxmlformats.org/officeDocument/2006/relationships/slideLayout" Target="../slideLayouts/slideLayout429.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0.xml"/><Relationship Id="rId13" Type="http://schemas.openxmlformats.org/officeDocument/2006/relationships/theme" Target="../theme/theme41.xml"/><Relationship Id="rId3" Type="http://schemas.openxmlformats.org/officeDocument/2006/relationships/slideLayout" Target="../slideLayouts/slideLayout435.xml"/><Relationship Id="rId7" Type="http://schemas.openxmlformats.org/officeDocument/2006/relationships/slideLayout" Target="../slideLayouts/slideLayout439.xml"/><Relationship Id="rId12" Type="http://schemas.openxmlformats.org/officeDocument/2006/relationships/slideLayout" Target="../slideLayouts/slideLayout444.xml"/><Relationship Id="rId2" Type="http://schemas.openxmlformats.org/officeDocument/2006/relationships/slideLayout" Target="../slideLayouts/slideLayout434.xml"/><Relationship Id="rId1" Type="http://schemas.openxmlformats.org/officeDocument/2006/relationships/slideLayout" Target="../slideLayouts/slideLayout433.xml"/><Relationship Id="rId6" Type="http://schemas.openxmlformats.org/officeDocument/2006/relationships/slideLayout" Target="../slideLayouts/slideLayout438.xml"/><Relationship Id="rId11" Type="http://schemas.openxmlformats.org/officeDocument/2006/relationships/slideLayout" Target="../slideLayouts/slideLayout443.xml"/><Relationship Id="rId5" Type="http://schemas.openxmlformats.org/officeDocument/2006/relationships/slideLayout" Target="../slideLayouts/slideLayout437.xml"/><Relationship Id="rId10" Type="http://schemas.openxmlformats.org/officeDocument/2006/relationships/slideLayout" Target="../slideLayouts/slideLayout442.xml"/><Relationship Id="rId4" Type="http://schemas.openxmlformats.org/officeDocument/2006/relationships/slideLayout" Target="../slideLayouts/slideLayout436.xml"/><Relationship Id="rId9" Type="http://schemas.openxmlformats.org/officeDocument/2006/relationships/slideLayout" Target="../slideLayouts/slideLayout44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5/21/18</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2018. 5. 21.</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5/21/18</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91276993"/>
      </p:ext>
    </p:extLst>
  </p:cSld>
  <p:clrMap bg1="lt1" tx1="dk1" bg2="lt2" tx2="dk2" accent1="accent1" accent2="accent2" accent3="accent3" accent4="accent4" accent5="accent5" accent6="accent6" hlink="hlink" folHlink="folHlink"/>
  <p:sldLayoutIdLst>
    <p:sldLayoutId id="2147488077" r:id="rId1"/>
    <p:sldLayoutId id="2147488078" r:id="rId2"/>
    <p:sldLayoutId id="2147488079" r:id="rId3"/>
    <p:sldLayoutId id="2147488080" r:id="rId4"/>
    <p:sldLayoutId id="2147488081" r:id="rId5"/>
    <p:sldLayoutId id="2147488082" r:id="rId6"/>
    <p:sldLayoutId id="2147488083" r:id="rId7"/>
    <p:sldLayoutId id="2147488084" r:id="rId8"/>
    <p:sldLayoutId id="2147488085" r:id="rId9"/>
    <p:sldLayoutId id="2147488086" r:id="rId10"/>
    <p:sldLayoutId id="2147488087"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3036572897"/>
      </p:ext>
    </p:extLst>
  </p:cSld>
  <p:clrMap bg1="lt1" tx1="dk1" bg2="lt2" tx2="dk2" accent1="accent1" accent2="accent2" accent3="accent3" accent4="accent4" accent5="accent5" accent6="accent6" hlink="hlink" folHlink="folHlink"/>
  <p:sldLayoutIdLst>
    <p:sldLayoutId id="2147488140" r:id="rId1"/>
    <p:sldLayoutId id="2147488141" r:id="rId2"/>
    <p:sldLayoutId id="2147488142" r:id="rId3"/>
    <p:sldLayoutId id="2147488143" r:id="rId4"/>
    <p:sldLayoutId id="2147488144" r:id="rId5"/>
    <p:sldLayoutId id="2147488145" r:id="rId6"/>
    <p:sldLayoutId id="2147488146" r:id="rId7"/>
    <p:sldLayoutId id="2147488147" r:id="rId8"/>
    <p:sldLayoutId id="2147488148" r:id="rId9"/>
    <p:sldLayoutId id="2147488149" r:id="rId10"/>
    <p:sldLayoutId id="214748815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461338241"/>
      </p:ext>
    </p:extLst>
  </p:cSld>
  <p:clrMap bg1="lt1" tx1="dk1" bg2="lt2" tx2="dk2" accent1="accent1" accent2="accent2" accent3="accent3" accent4="accent4" accent5="accent5" accent6="accent6" hlink="hlink" folHlink="folHlink"/>
  <p:sldLayoutIdLst>
    <p:sldLayoutId id="2147488152" r:id="rId1"/>
    <p:sldLayoutId id="2147488153" r:id="rId2"/>
    <p:sldLayoutId id="2147488154" r:id="rId3"/>
    <p:sldLayoutId id="2147488155" r:id="rId4"/>
    <p:sldLayoutId id="2147488156" r:id="rId5"/>
    <p:sldLayoutId id="2147488157" r:id="rId6"/>
    <p:sldLayoutId id="2147488158" r:id="rId7"/>
    <p:sldLayoutId id="2147488159" r:id="rId8"/>
    <p:sldLayoutId id="2147488160" r:id="rId9"/>
    <p:sldLayoutId id="2147488161" r:id="rId10"/>
    <p:sldLayoutId id="214748816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t>‹#›</a:t>
            </a:fld>
            <a:endParaRPr 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33121658"/>
      </p:ext>
    </p:extLst>
  </p:cSld>
  <p:clrMap bg1="lt1" tx1="dk1" bg2="lt2" tx2="dk2" accent1="accent1" accent2="accent2" accent3="accent3" accent4="accent4" accent5="accent5" accent6="accent6" hlink="hlink" folHlink="folHlink"/>
  <p:sldLayoutIdLst>
    <p:sldLayoutId id="2147488164" r:id="rId1"/>
    <p:sldLayoutId id="2147488165" r:id="rId2"/>
    <p:sldLayoutId id="2147488166" r:id="rId3"/>
    <p:sldLayoutId id="2147488167" r:id="rId4"/>
    <p:sldLayoutId id="2147488168" r:id="rId5"/>
    <p:sldLayoutId id="2147488169" r:id="rId6"/>
    <p:sldLayoutId id="2147488170" r:id="rId7"/>
    <p:sldLayoutId id="2147488171" r:id="rId8"/>
    <p:sldLayoutId id="2147488172" r:id="rId9"/>
    <p:sldLayoutId id="2147488173" r:id="rId10"/>
    <p:sldLayoutId id="214748817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792162"/>
          </a:xfrm>
          <a:prstGeom prst="rect">
            <a:avLst/>
          </a:prstGeom>
        </p:spPr>
        <p:txBody>
          <a:bodyPr vert="horz" lIns="0" tIns="45713" rIns="0" bIns="45713" rtlCol="0" anchor="ctr">
            <a:normAutofit/>
          </a:bodyPr>
          <a:lstStyle/>
          <a:p>
            <a:r>
              <a:rPr lang="zh-TW" altLang="en-US"/>
              <a:t>按一下以編輯母片標題樣式</a:t>
            </a:r>
            <a:endParaRPr lang="en-US"/>
          </a:p>
        </p:txBody>
      </p:sp>
      <p:sp>
        <p:nvSpPr>
          <p:cNvPr id="3" name="Text Placeholder 2"/>
          <p:cNvSpPr>
            <a:spLocks noGrp="1"/>
          </p:cNvSpPr>
          <p:nvPr>
            <p:ph type="body" idx="1"/>
          </p:nvPr>
        </p:nvSpPr>
        <p:spPr>
          <a:xfrm>
            <a:off x="457200" y="1295403"/>
            <a:ext cx="8229600" cy="4830763"/>
          </a:xfrm>
          <a:prstGeom prst="rect">
            <a:avLst/>
          </a:prstGeom>
        </p:spPr>
        <p:txBody>
          <a:bodyPr vert="horz" lIns="91425" tIns="45713" rIns="91425" bIns="45713"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Date Placeholder 3"/>
          <p:cNvSpPr>
            <a:spLocks noGrp="1"/>
          </p:cNvSpPr>
          <p:nvPr>
            <p:ph type="dt" sz="half" idx="2"/>
          </p:nvPr>
        </p:nvSpPr>
        <p:spPr>
          <a:xfrm>
            <a:off x="457200" y="6356425"/>
            <a:ext cx="2133600" cy="365125"/>
          </a:xfrm>
          <a:prstGeom prst="rect">
            <a:avLst/>
          </a:prstGeom>
        </p:spPr>
        <p:txBody>
          <a:bodyPr vert="horz" lIns="91425" tIns="45713" rIns="91425" bIns="45713" rtlCol="0" anchor="ctr"/>
          <a:lstStyle>
            <a:lvl1pPr algn="l">
              <a:defRPr sz="1200">
                <a:solidFill>
                  <a:schemeClr val="tx1">
                    <a:tint val="75000"/>
                  </a:schemeClr>
                </a:solidFill>
              </a:defRPr>
            </a:lvl1pPr>
          </a:lstStyle>
          <a:p>
            <a:pPr defTabSz="914259"/>
            <a:endParaRPr lang="en-US" dirty="0">
              <a:solidFill>
                <a:prstClr val="black">
                  <a:tint val="75000"/>
                </a:prstClr>
              </a:solidFill>
            </a:endParaRPr>
          </a:p>
        </p:txBody>
      </p:sp>
      <p:sp>
        <p:nvSpPr>
          <p:cNvPr id="5" name="Footer Placeholder 4"/>
          <p:cNvSpPr>
            <a:spLocks noGrp="1"/>
          </p:cNvSpPr>
          <p:nvPr>
            <p:ph type="ftr" sz="quarter" idx="3"/>
          </p:nvPr>
        </p:nvSpPr>
        <p:spPr>
          <a:xfrm>
            <a:off x="3124201" y="6356425"/>
            <a:ext cx="2895600" cy="365125"/>
          </a:xfrm>
          <a:prstGeom prst="rect">
            <a:avLst/>
          </a:prstGeom>
        </p:spPr>
        <p:txBody>
          <a:bodyPr vert="horz" lIns="91425" tIns="45713" rIns="91425" bIns="45713" rtlCol="0" anchor="ctr"/>
          <a:lstStyle>
            <a:lvl1pPr algn="ctr">
              <a:defRPr sz="1200">
                <a:solidFill>
                  <a:schemeClr val="tx1">
                    <a:tint val="75000"/>
                  </a:schemeClr>
                </a:solidFill>
              </a:defRPr>
            </a:lvl1pPr>
          </a:lstStyle>
          <a:p>
            <a:pPr defTabSz="914259"/>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425"/>
            <a:ext cx="2133600" cy="365125"/>
          </a:xfrm>
          <a:prstGeom prst="rect">
            <a:avLst/>
          </a:prstGeom>
        </p:spPr>
        <p:txBody>
          <a:bodyPr vert="horz" lIns="91425" tIns="45713" rIns="91425" bIns="45713" rtlCol="0" anchor="ctr"/>
          <a:lstStyle>
            <a:lvl1pPr algn="r">
              <a:defRPr sz="1200">
                <a:solidFill>
                  <a:schemeClr val="tx1">
                    <a:tint val="75000"/>
                  </a:schemeClr>
                </a:solidFill>
              </a:defRPr>
            </a:lvl1pPr>
          </a:lstStyle>
          <a:p>
            <a:pPr defTabSz="914259"/>
            <a:fld id="{58161B50-6D0B-48B4-A1D4-BAD8C599CC84}" type="slidenum">
              <a:rPr lang="en-US" smtClean="0">
                <a:solidFill>
                  <a:prstClr val="black">
                    <a:tint val="75000"/>
                  </a:prstClr>
                </a:solidFill>
              </a:rPr>
              <a:pPr defTabSz="914259"/>
              <a:t>‹#›</a:t>
            </a:fld>
            <a:endParaRPr lang="en-US" dirty="0">
              <a:solidFill>
                <a:prstClr val="black">
                  <a:tint val="75000"/>
                </a:prstClr>
              </a:solidFill>
            </a:endParaRPr>
          </a:p>
        </p:txBody>
      </p:sp>
      <p:pic>
        <p:nvPicPr>
          <p:cNvPr id="7" name="Picture 6" descr="safari.png"/>
          <p:cNvPicPr>
            <a:picLocks noChangeAspect="1"/>
          </p:cNvPicPr>
          <p:nvPr/>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624989912"/>
      </p:ext>
    </p:extLst>
  </p:cSld>
  <p:clrMap bg1="lt1" tx1="dk1" bg2="lt2" tx2="dk2" accent1="accent1" accent2="accent2" accent3="accent3" accent4="accent4" accent5="accent5" accent6="accent6" hlink="hlink" folHlink="folHlink"/>
  <p:sldLayoutIdLst>
    <p:sldLayoutId id="2147488176" r:id="rId1"/>
    <p:sldLayoutId id="2147488177" r:id="rId2"/>
    <p:sldLayoutId id="2147488178" r:id="rId3"/>
    <p:sldLayoutId id="2147488179" r:id="rId4"/>
    <p:sldLayoutId id="2147488180" r:id="rId5"/>
    <p:sldLayoutId id="2147488181" r:id="rId6"/>
    <p:sldLayoutId id="2147488182" r:id="rId7"/>
    <p:sldLayoutId id="2147488183" r:id="rId8"/>
    <p:sldLayoutId id="2147488184" r:id="rId9"/>
    <p:sldLayoutId id="2147488185" r:id="rId10"/>
    <p:sldLayoutId id="2147488186" r:id="rId11"/>
  </p:sldLayoutIdLst>
  <p:hf hdr="0" ftr="0" dt="0"/>
  <p:txStyles>
    <p:titleStyle>
      <a:lvl1pPr algn="ctr" defTabSz="914259" rtl="0" eaLnBrk="1" latinLnBrk="0" hangingPunct="1">
        <a:spcBef>
          <a:spcPct val="0"/>
        </a:spcBef>
        <a:buNone/>
        <a:defRPr sz="4400" kern="1200">
          <a:solidFill>
            <a:schemeClr val="tx1"/>
          </a:solidFill>
          <a:latin typeface="Times New Roman" pitchFamily="18" charset="0"/>
          <a:ea typeface="+mj-ea"/>
          <a:cs typeface="Times New Roman" pitchFamily="18" charset="0"/>
        </a:defRPr>
      </a:lvl1pPr>
    </p:titleStyle>
    <p:bodyStyle>
      <a:lvl1pPr marL="342848" indent="-342848" algn="l" defTabSz="914259"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836" indent="-285707" algn="l" defTabSz="914259"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824" indent="-228564" algn="l" defTabSz="914259"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599954" indent="-228564" algn="l" defTabSz="914259"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085" indent="-228564" algn="l" defTabSz="914259"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215" indent="-228564" algn="l" defTabSz="91425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344" indent="-228564" algn="l" defTabSz="91425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475" indent="-228564" algn="l" defTabSz="91425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603" indent="-228564" algn="l" defTabSz="91425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538" name="Rectangle 1026">
            <a:extLst>
              <a:ext uri="{FF2B5EF4-FFF2-40B4-BE49-F238E27FC236}">
                <a16:creationId xmlns:a16="http://schemas.microsoft.com/office/drawing/2014/main" id="{293312E8-D4E9-DF40-A8C4-DF1173C808DE}"/>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5539" name="Rectangle 1027">
            <a:extLst>
              <a:ext uri="{FF2B5EF4-FFF2-40B4-BE49-F238E27FC236}">
                <a16:creationId xmlns:a16="http://schemas.microsoft.com/office/drawing/2014/main" id="{99E0C9D0-C579-0047-B2F6-E08FA639B3DA}"/>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A0F77C-4198-5F4B-A635-231322DC2587}"/>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02C852AA-A1E8-8D4B-B4FB-6FB8486E1E9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E586AA2A-F159-A34D-9A1A-4E62B010AF7D}" type="slidenum">
              <a:rPr lang="en-US" altLang="en-US"/>
              <a:pPr>
                <a:defRPr/>
              </a:pPr>
              <a:t>‹#›</a:t>
            </a:fld>
            <a:endParaRPr lang="en-US" altLang="en-US"/>
          </a:p>
        </p:txBody>
      </p:sp>
      <p:sp>
        <p:nvSpPr>
          <p:cNvPr id="65542" name="Line 1032">
            <a:extLst>
              <a:ext uri="{FF2B5EF4-FFF2-40B4-BE49-F238E27FC236}">
                <a16:creationId xmlns:a16="http://schemas.microsoft.com/office/drawing/2014/main" id="{4BA4688A-F7FE-4548-AE49-2C5A7052C9EE}"/>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43" name="Line 1033">
            <a:extLst>
              <a:ext uri="{FF2B5EF4-FFF2-40B4-BE49-F238E27FC236}">
                <a16:creationId xmlns:a16="http://schemas.microsoft.com/office/drawing/2014/main" id="{C27013B1-3B44-034A-99B2-F0E4C84B801C}"/>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12265305"/>
      </p:ext>
    </p:extLst>
  </p:cSld>
  <p:clrMap bg1="lt1" tx1="dk1" bg2="lt2" tx2="dk2" accent1="accent1" accent2="accent2" accent3="accent3" accent4="accent4" accent5="accent5" accent6="accent6" hlink="hlink" folHlink="folHlink"/>
  <p:sldLayoutIdLst>
    <p:sldLayoutId id="2147488188" r:id="rId1"/>
    <p:sldLayoutId id="2147488189" r:id="rId2"/>
    <p:sldLayoutId id="2147488190" r:id="rId3"/>
    <p:sldLayoutId id="2147488191" r:id="rId4"/>
    <p:sldLayoutId id="2147488192" r:id="rId5"/>
    <p:sldLayoutId id="2147488193" r:id="rId6"/>
    <p:sldLayoutId id="2147488194" r:id="rId7"/>
    <p:sldLayoutId id="2147488195" r:id="rId8"/>
    <p:sldLayoutId id="2147488196" r:id="rId9"/>
    <p:sldLayoutId id="2147488197" r:id="rId10"/>
    <p:sldLayoutId id="2147488198" r:id="rId11"/>
    <p:sldLayoutId id="2147488199"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306102790"/>
      </p:ext>
    </p:extLst>
  </p:cSld>
  <p:clrMap bg1="lt1" tx1="dk1" bg2="lt2" tx2="dk2" accent1="accent1" accent2="accent2" accent3="accent3" accent4="accent4" accent5="accent5" accent6="accent6" hlink="hlink" folHlink="folHlink"/>
  <p:sldLayoutIdLst>
    <p:sldLayoutId id="2147488201" r:id="rId1"/>
    <p:sldLayoutId id="2147488202" r:id="rId2"/>
    <p:sldLayoutId id="2147488203" r:id="rId3"/>
    <p:sldLayoutId id="2147488204" r:id="rId4"/>
    <p:sldLayoutId id="2147488205" r:id="rId5"/>
    <p:sldLayoutId id="2147488206" r:id="rId6"/>
    <p:sldLayoutId id="2147488207" r:id="rId7"/>
    <p:sldLayoutId id="2147488208" r:id="rId8"/>
    <p:sldLayoutId id="2147488209" r:id="rId9"/>
    <p:sldLayoutId id="2147488210" r:id="rId10"/>
    <p:sldLayoutId id="2147488211" r:id="rId11"/>
    <p:sldLayoutId id="214748821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wmf"/><Relationship Id="rId5" Type="http://schemas.openxmlformats.org/officeDocument/2006/relationships/image" Target="../media/image1.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gif"/></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18.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8" Type="http://schemas.openxmlformats.org/officeDocument/2006/relationships/image" Target="../media/image25.jpeg"/><Relationship Id="rId13" Type="http://schemas.openxmlformats.org/officeDocument/2006/relationships/image" Target="../media/image30.tiff"/><Relationship Id="rId3" Type="http://schemas.openxmlformats.org/officeDocument/2006/relationships/image" Target="../media/image20.jpeg"/><Relationship Id="rId7" Type="http://schemas.openxmlformats.org/officeDocument/2006/relationships/image" Target="../media/image24.jpeg"/><Relationship Id="rId12" Type="http://schemas.openxmlformats.org/officeDocument/2006/relationships/image" Target="../media/image29.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3.jpe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33.jpeg"/><Relationship Id="rId4" Type="http://schemas.openxmlformats.org/officeDocument/2006/relationships/image" Target="../media/image32.jpeg"/></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hyperlink" Target="http://www.economist.com/news/21631808-so-much-genetic-data-so-many-uses-genes-unzipped" TargetMode="External"/><Relationship Id="rId5" Type="http://schemas.openxmlformats.org/officeDocument/2006/relationships/image" Target="../media/image36.png"/><Relationship Id="rId4" Type="http://schemas.openxmlformats.org/officeDocument/2006/relationships/image" Target="../media/image35.jpeg"/></Relationships>
</file>

<file path=ppt/slides/_rels/slide1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png"/></Relationships>
</file>

<file path=ppt/slides/_rels/slide1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44.jpg"/><Relationship Id="rId5" Type="http://schemas.openxmlformats.org/officeDocument/2006/relationships/image" Target="../media/image43.png"/><Relationship Id="rId4" Type="http://schemas.openxmlformats.org/officeDocument/2006/relationships/image" Target="../media/image42.gi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11.xml"/><Relationship Id="rId7" Type="http://schemas.openxmlformats.org/officeDocument/2006/relationships/image" Target="../media/image45.emf"/><Relationship Id="rId2" Type="http://schemas.openxmlformats.org/officeDocument/2006/relationships/slideLayout" Target="../slideLayouts/slideLayout383.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48.jpeg"/><Relationship Id="rId4" Type="http://schemas.openxmlformats.org/officeDocument/2006/relationships/image" Target="../media/image47.png"/><Relationship Id="rId9" Type="http://schemas.openxmlformats.org/officeDocument/2006/relationships/image" Target="../media/image46.emf"/></Relationships>
</file>

<file path=ppt/slides/_rels/slide16.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png"/><Relationship Id="rId1" Type="http://schemas.openxmlformats.org/officeDocument/2006/relationships/slideLayout" Target="../slideLayouts/slideLayout2.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jpeg"/></Relationships>
</file>

<file path=ppt/slides/_rels/slide1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56.png"/><Relationship Id="rId4" Type="http://schemas.openxmlformats.org/officeDocument/2006/relationships/hyperlink" Target="http://math.oregonstate.edu/~koslickd" TargetMode="External"/></Relationships>
</file>

<file path=ppt/slides/_rels/slide19.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13.xml"/><Relationship Id="rId7" Type="http://schemas.openxmlformats.org/officeDocument/2006/relationships/image" Target="../media/image45.emf"/><Relationship Id="rId2" Type="http://schemas.openxmlformats.org/officeDocument/2006/relationships/slideLayout" Target="../slideLayouts/slideLayout383.xml"/><Relationship Id="rId1" Type="http://schemas.openxmlformats.org/officeDocument/2006/relationships/vmlDrawing" Target="../drawings/vmlDrawing2.vml"/><Relationship Id="rId6" Type="http://schemas.openxmlformats.org/officeDocument/2006/relationships/oleObject" Target="../embeddings/oleObject1.bin"/><Relationship Id="rId5" Type="http://schemas.openxmlformats.org/officeDocument/2006/relationships/image" Target="../media/image48.jpeg"/><Relationship Id="rId10" Type="http://schemas.openxmlformats.org/officeDocument/2006/relationships/image" Target="../media/image57.jpeg"/><Relationship Id="rId4" Type="http://schemas.openxmlformats.org/officeDocument/2006/relationships/image" Target="../media/image47.png"/><Relationship Id="rId9" Type="http://schemas.openxmlformats.org/officeDocument/2006/relationships/image" Target="../media/image46.emf"/></Relationships>
</file>

<file path=ppt/slides/_rels/slide2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g"/><Relationship Id="rId1" Type="http://schemas.openxmlformats.org/officeDocument/2006/relationships/slideLayout" Target="../slideLayouts/slideLayout6.xml"/><Relationship Id="rId4" Type="http://schemas.openxmlformats.org/officeDocument/2006/relationships/image" Target="../media/image60.jpeg"/></Relationships>
</file>

<file path=ppt/slides/_rels/slide2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5.xml"/><Relationship Id="rId1" Type="http://schemas.openxmlformats.org/officeDocument/2006/relationships/slideLayout" Target="../slideLayouts/slideLayout389.xml"/><Relationship Id="rId4" Type="http://schemas.openxmlformats.org/officeDocument/2006/relationships/image" Target="../media/image62.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8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89.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389.xml"/><Relationship Id="rId1" Type="http://schemas.openxmlformats.org/officeDocument/2006/relationships/vmlDrawing" Target="../drawings/vmlDrawing3.vml"/><Relationship Id="rId5" Type="http://schemas.openxmlformats.org/officeDocument/2006/relationships/image" Target="../media/image63.emf"/><Relationship Id="rId4" Type="http://schemas.openxmlformats.org/officeDocument/2006/relationships/oleObject" Target="../embeddings/oleObject3.bin"/></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8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8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89.xml"/></Relationships>
</file>

<file path=ppt/slides/_rels/slide32.xml.rels><?xml version="1.0" encoding="UTF-8" standalone="yes"?>
<Relationships xmlns="http://schemas.openxmlformats.org/package/2006/relationships"><Relationship Id="rId3" Type="http://schemas.openxmlformats.org/officeDocument/2006/relationships/image" Target="../media/image64.tiff"/><Relationship Id="rId2" Type="http://schemas.openxmlformats.org/officeDocument/2006/relationships/notesSlide" Target="../notesSlides/notesSlide21.xml"/><Relationship Id="rId1" Type="http://schemas.openxmlformats.org/officeDocument/2006/relationships/slideLayout" Target="../slideLayouts/slideLayout389.xml"/><Relationship Id="rId6" Type="http://schemas.openxmlformats.org/officeDocument/2006/relationships/hyperlink" Target="http://www.nature.com/ng/journal/vaop/ncurrent/full/ng.437.html" TargetMode="External"/><Relationship Id="rId5" Type="http://schemas.openxmlformats.org/officeDocument/2006/relationships/hyperlink" Target="http://mrfast.sourceforge.net/" TargetMode="External"/><Relationship Id="rId4" Type="http://schemas.openxmlformats.org/officeDocument/2006/relationships/image" Target="../media/image65.tiff"/></Relationships>
</file>

<file path=ppt/slides/_rels/slide3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2.xml"/><Relationship Id="rId1" Type="http://schemas.openxmlformats.org/officeDocument/2006/relationships/slideLayout" Target="../slideLayouts/slideLayout38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89.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89.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89.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89.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89.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89.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89.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89.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89.xml"/></Relationships>
</file>

<file path=ppt/slides/_rels/slide45.xml.rels><?xml version="1.0" encoding="UTF-8" standalone="yes"?>
<Relationships xmlns="http://schemas.openxmlformats.org/package/2006/relationships"><Relationship Id="rId3" Type="http://schemas.openxmlformats.org/officeDocument/2006/relationships/image" Target="../media/image66.emf"/><Relationship Id="rId2" Type="http://schemas.openxmlformats.org/officeDocument/2006/relationships/notesSlide" Target="../notesSlides/notesSlide32.xml"/><Relationship Id="rId1" Type="http://schemas.openxmlformats.org/officeDocument/2006/relationships/slideLayout" Target="../slideLayouts/slideLayout389.xml"/></Relationships>
</file>

<file path=ppt/slides/_rels/slide46.xml.rels><?xml version="1.0" encoding="UTF-8" standalone="yes"?>
<Relationships xmlns="http://schemas.openxmlformats.org/package/2006/relationships"><Relationship Id="rId3" Type="http://schemas.openxmlformats.org/officeDocument/2006/relationships/image" Target="../media/image67.emf"/><Relationship Id="rId2" Type="http://schemas.openxmlformats.org/officeDocument/2006/relationships/notesSlide" Target="../notesSlides/notesSlide33.xml"/><Relationship Id="rId1" Type="http://schemas.openxmlformats.org/officeDocument/2006/relationships/slideLayout" Target="../slideLayouts/slideLayout389.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89.xml"/></Relationships>
</file>

<file path=ppt/slides/_rels/slide48.xml.rels><?xml version="1.0" encoding="UTF-8" standalone="yes"?>
<Relationships xmlns="http://schemas.openxmlformats.org/package/2006/relationships"><Relationship Id="rId3" Type="http://schemas.openxmlformats.org/officeDocument/2006/relationships/image" Target="../media/image68.tiff"/><Relationship Id="rId2" Type="http://schemas.openxmlformats.org/officeDocument/2006/relationships/hyperlink" Target="http://mrfast.sourceforge.net/" TargetMode="External"/><Relationship Id="rId1" Type="http://schemas.openxmlformats.org/officeDocument/2006/relationships/slideLayout" Target="../slideLayouts/slideLayout389.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89.xml"/></Relationships>
</file>

<file path=ppt/slides/_rels/slide50.xml.rels><?xml version="1.0" encoding="UTF-8" standalone="yes"?>
<Relationships xmlns="http://schemas.openxmlformats.org/package/2006/relationships"><Relationship Id="rId3" Type="http://schemas.openxmlformats.org/officeDocument/2006/relationships/hyperlink" Target="http://bioinformatics.oxfordjournals.org/content/early/2015/01/10/bioinformatics.btu856.abstract?keytype=ref&amp;ijkey=iQ4UOCzdu7rxIAr" TargetMode="External"/><Relationship Id="rId2" Type="http://schemas.openxmlformats.org/officeDocument/2006/relationships/image" Target="../media/image69.tiff"/><Relationship Id="rId1" Type="http://schemas.openxmlformats.org/officeDocument/2006/relationships/slideLayout" Target="../slideLayouts/slideLayout389.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89.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89.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89.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389.xml"/><Relationship Id="rId1" Type="http://schemas.openxmlformats.org/officeDocument/2006/relationships/vmlDrawing" Target="../drawings/vmlDrawing4.vml"/><Relationship Id="rId5" Type="http://schemas.openxmlformats.org/officeDocument/2006/relationships/image" Target="../media/image70.emf"/><Relationship Id="rId4" Type="http://schemas.openxmlformats.org/officeDocument/2006/relationships/oleObject" Target="../embeddings/oleObject4.bin"/></Relationships>
</file>

<file path=ppt/slides/_rels/slide5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39.xml"/><Relationship Id="rId7" Type="http://schemas.openxmlformats.org/officeDocument/2006/relationships/diagramColors" Target="../diagrams/colors1.xml"/><Relationship Id="rId2" Type="http://schemas.openxmlformats.org/officeDocument/2006/relationships/slideLayout" Target="../slideLayouts/slideLayout378.xml"/><Relationship Id="rId1" Type="http://schemas.openxmlformats.org/officeDocument/2006/relationships/vmlDrawing" Target="../drawings/vmlDrawing5.v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71.emf"/><Relationship Id="rId4" Type="http://schemas.openxmlformats.org/officeDocument/2006/relationships/diagramData" Target="../diagrams/data1.xml"/><Relationship Id="rId9" Type="http://schemas.openxmlformats.org/officeDocument/2006/relationships/oleObject" Target="../embeddings/oleObject5.bin"/></Relationships>
</file>

<file path=ppt/slides/_rels/slide56.xml.rels><?xml version="1.0" encoding="UTF-8" standalone="yes"?>
<Relationships xmlns="http://schemas.openxmlformats.org/package/2006/relationships"><Relationship Id="rId8" Type="http://schemas.openxmlformats.org/officeDocument/2006/relationships/image" Target="../media/image73.jpeg"/><Relationship Id="rId3" Type="http://schemas.openxmlformats.org/officeDocument/2006/relationships/notesSlide" Target="../notesSlides/notesSlide40.xml"/><Relationship Id="rId7" Type="http://schemas.openxmlformats.org/officeDocument/2006/relationships/image" Target="../media/image70.emf"/><Relationship Id="rId2" Type="http://schemas.openxmlformats.org/officeDocument/2006/relationships/slideLayout" Target="../slideLayouts/slideLayout378.xml"/><Relationship Id="rId1" Type="http://schemas.openxmlformats.org/officeDocument/2006/relationships/vmlDrawing" Target="../drawings/vmlDrawing6.vml"/><Relationship Id="rId6" Type="http://schemas.openxmlformats.org/officeDocument/2006/relationships/oleObject" Target="../embeddings/oleObject7.bin"/><Relationship Id="rId5" Type="http://schemas.openxmlformats.org/officeDocument/2006/relationships/image" Target="../media/image72.emf"/><Relationship Id="rId10" Type="http://schemas.openxmlformats.org/officeDocument/2006/relationships/image" Target="../media/image75.jpeg"/><Relationship Id="rId4" Type="http://schemas.openxmlformats.org/officeDocument/2006/relationships/oleObject" Target="../embeddings/oleObject6.bin"/><Relationship Id="rId9" Type="http://schemas.openxmlformats.org/officeDocument/2006/relationships/image" Target="../media/image74.jpe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89.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78.xml"/></Relationships>
</file>

<file path=ppt/slides/_rels/slide61.xml.rels><?xml version="1.0" encoding="UTF-8" standalone="yes"?>
<Relationships xmlns="http://schemas.openxmlformats.org/package/2006/relationships"><Relationship Id="rId8" Type="http://schemas.openxmlformats.org/officeDocument/2006/relationships/image" Target="../media/image73.jpeg"/><Relationship Id="rId3" Type="http://schemas.openxmlformats.org/officeDocument/2006/relationships/notesSlide" Target="../notesSlides/notesSlide43.xml"/><Relationship Id="rId7" Type="http://schemas.openxmlformats.org/officeDocument/2006/relationships/image" Target="../media/image70.emf"/><Relationship Id="rId2" Type="http://schemas.openxmlformats.org/officeDocument/2006/relationships/slideLayout" Target="../slideLayouts/slideLayout378.xml"/><Relationship Id="rId1" Type="http://schemas.openxmlformats.org/officeDocument/2006/relationships/vmlDrawing" Target="../drawings/vmlDrawing7.vml"/><Relationship Id="rId6" Type="http://schemas.openxmlformats.org/officeDocument/2006/relationships/oleObject" Target="../embeddings/oleObject7.bin"/><Relationship Id="rId5" Type="http://schemas.openxmlformats.org/officeDocument/2006/relationships/image" Target="../media/image72.emf"/><Relationship Id="rId10" Type="http://schemas.openxmlformats.org/officeDocument/2006/relationships/image" Target="../media/image75.jpeg"/><Relationship Id="rId4" Type="http://schemas.openxmlformats.org/officeDocument/2006/relationships/oleObject" Target="../embeddings/oleObject6.bin"/><Relationship Id="rId9" Type="http://schemas.openxmlformats.org/officeDocument/2006/relationships/image" Target="../media/image74.jpeg"/></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383.xml"/><Relationship Id="rId1" Type="http://schemas.openxmlformats.org/officeDocument/2006/relationships/vmlDrawing" Target="../drawings/vmlDrawing8.vml"/><Relationship Id="rId6" Type="http://schemas.openxmlformats.org/officeDocument/2006/relationships/image" Target="../media/image77.jpeg"/><Relationship Id="rId5" Type="http://schemas.openxmlformats.org/officeDocument/2006/relationships/image" Target="../media/image76.emf"/><Relationship Id="rId4" Type="http://schemas.openxmlformats.org/officeDocument/2006/relationships/oleObject" Target="../embeddings/oleObject8.bin"/></Relationships>
</file>

<file path=ppt/slides/_rels/slide63.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notesSlide" Target="../notesSlides/notesSlide45.xml"/><Relationship Id="rId7" Type="http://schemas.openxmlformats.org/officeDocument/2006/relationships/diagramColors" Target="../diagrams/colors2.xml"/><Relationship Id="rId2" Type="http://schemas.openxmlformats.org/officeDocument/2006/relationships/slideLayout" Target="../slideLayouts/slideLayout378.xml"/><Relationship Id="rId1" Type="http://schemas.openxmlformats.org/officeDocument/2006/relationships/vmlDrawing" Target="../drawings/vmlDrawing9.vml"/><Relationship Id="rId6" Type="http://schemas.openxmlformats.org/officeDocument/2006/relationships/diagramQuickStyle" Target="../diagrams/quickStyle2.xml"/><Relationship Id="rId5" Type="http://schemas.openxmlformats.org/officeDocument/2006/relationships/diagramLayout" Target="../diagrams/layout2.xml"/><Relationship Id="rId10" Type="http://schemas.openxmlformats.org/officeDocument/2006/relationships/image" Target="../media/image71.emf"/><Relationship Id="rId4" Type="http://schemas.openxmlformats.org/officeDocument/2006/relationships/diagramData" Target="../diagrams/data2.xml"/><Relationship Id="rId9" Type="http://schemas.openxmlformats.org/officeDocument/2006/relationships/oleObject" Target="../embeddings/oleObject5.bin"/></Relationships>
</file>

<file path=ppt/slides/_rels/slide64.xml.rels><?xml version="1.0" encoding="UTF-8" standalone="yes"?>
<Relationships xmlns="http://schemas.openxmlformats.org/package/2006/relationships"><Relationship Id="rId8" Type="http://schemas.openxmlformats.org/officeDocument/2006/relationships/diagramQuickStyle" Target="../diagrams/quickStyle3.xml"/><Relationship Id="rId3" Type="http://schemas.openxmlformats.org/officeDocument/2006/relationships/notesSlide" Target="../notesSlides/notesSlide46.xml"/><Relationship Id="rId7" Type="http://schemas.openxmlformats.org/officeDocument/2006/relationships/diagramLayout" Target="../diagrams/layout3.xml"/><Relationship Id="rId12" Type="http://schemas.openxmlformats.org/officeDocument/2006/relationships/image" Target="../media/image15.png"/><Relationship Id="rId2" Type="http://schemas.openxmlformats.org/officeDocument/2006/relationships/slideLayout" Target="../slideLayouts/slideLayout378.xml"/><Relationship Id="rId1" Type="http://schemas.openxmlformats.org/officeDocument/2006/relationships/vmlDrawing" Target="../drawings/vmlDrawing10.vml"/><Relationship Id="rId6" Type="http://schemas.openxmlformats.org/officeDocument/2006/relationships/diagramData" Target="../diagrams/data3.xml"/><Relationship Id="rId11" Type="http://schemas.openxmlformats.org/officeDocument/2006/relationships/image" Target="../media/image78.emf"/><Relationship Id="rId5" Type="http://schemas.openxmlformats.org/officeDocument/2006/relationships/image" Target="../media/image71.emf"/><Relationship Id="rId10" Type="http://schemas.microsoft.com/office/2007/relationships/diagramDrawing" Target="../diagrams/drawing3.xml"/><Relationship Id="rId4" Type="http://schemas.openxmlformats.org/officeDocument/2006/relationships/oleObject" Target="../embeddings/oleObject9.bin"/><Relationship Id="rId9" Type="http://schemas.openxmlformats.org/officeDocument/2006/relationships/diagramColors" Target="../diagrams/colors3.xml"/></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2.xml"/><Relationship Id="rId1" Type="http://schemas.openxmlformats.org/officeDocument/2006/relationships/vmlDrawing" Target="../drawings/vmlDrawing11.vml"/><Relationship Id="rId5" Type="http://schemas.openxmlformats.org/officeDocument/2006/relationships/image" Target="../media/image79.emf"/><Relationship Id="rId4" Type="http://schemas.openxmlformats.org/officeDocument/2006/relationships/oleObject" Target="../embeddings/oleObject10.bin"/></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80.xml"/></Relationships>
</file>

<file path=ppt/slides/_rels/slide67.xml.rels><?xml version="1.0" encoding="UTF-8" standalone="yes"?>
<Relationships xmlns="http://schemas.openxmlformats.org/package/2006/relationships"><Relationship Id="rId2" Type="http://schemas.openxmlformats.org/officeDocument/2006/relationships/hyperlink" Target="https://github.com/BilkentCompGen/GateKeeper" TargetMode="Externa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80.tiff"/><Relationship Id="rId2" Type="http://schemas.openxmlformats.org/officeDocument/2006/relationships/hyperlink" Target="https://github.com/BilkentCompGen/GateKeeper" TargetMode="External"/><Relationship Id="rId1" Type="http://schemas.openxmlformats.org/officeDocument/2006/relationships/slideLayout" Target="../slideLayouts/slideLayout2.xml"/><Relationship Id="rId4" Type="http://schemas.openxmlformats.org/officeDocument/2006/relationships/hyperlink" Target="https://people.inf.ethz.ch/omutlu/pub/gatekeeper_FPGA-genome-prealignment-accelerator_bionformatics17.pdf" TargetMode="External"/></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2.xml"/><Relationship Id="rId1" Type="http://schemas.openxmlformats.org/officeDocument/2006/relationships/vmlDrawing" Target="../drawings/vmlDrawing12.vml"/><Relationship Id="rId5" Type="http://schemas.openxmlformats.org/officeDocument/2006/relationships/image" Target="../media/image81.emf"/><Relationship Id="rId4" Type="http://schemas.openxmlformats.org/officeDocument/2006/relationships/oleObject" Target="../embeddings/oleObject11.bin"/></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2.xml"/><Relationship Id="rId1" Type="http://schemas.openxmlformats.org/officeDocument/2006/relationships/vmlDrawing" Target="../drawings/vmlDrawing13.vml"/><Relationship Id="rId5" Type="http://schemas.openxmlformats.org/officeDocument/2006/relationships/image" Target="../media/image82.emf"/><Relationship Id="rId4" Type="http://schemas.openxmlformats.org/officeDocument/2006/relationships/oleObject" Target="../embeddings/oleObject12.bin"/></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83.emf"/><Relationship Id="rId2" Type="http://schemas.openxmlformats.org/officeDocument/2006/relationships/notesSlide" Target="../notesSlides/notesSlide51.xml"/><Relationship Id="rId1" Type="http://schemas.openxmlformats.org/officeDocument/2006/relationships/slideLayout" Target="../slideLayouts/slideLayout400.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400.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400.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400.xml"/></Relationships>
</file>

<file path=ppt/slides/_rels/slide7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5.xml"/><Relationship Id="rId1" Type="http://schemas.openxmlformats.org/officeDocument/2006/relationships/slideLayout" Target="../slideLayouts/slideLayout400.xml"/><Relationship Id="rId4" Type="http://schemas.openxmlformats.org/officeDocument/2006/relationships/image" Target="../media/image84.emf"/></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400.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400.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400.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400.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400.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400.xml"/></Relationships>
</file>

<file path=ppt/slides/_rels/slide86.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86.tiff"/><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87.emf"/><Relationship Id="rId2" Type="http://schemas.openxmlformats.org/officeDocument/2006/relationships/notesSlide" Target="../notesSlides/notesSlide59.xml"/><Relationship Id="rId1" Type="http://schemas.openxmlformats.org/officeDocument/2006/relationships/slideLayout" Target="../slideLayouts/slideLayout400.xml"/></Relationships>
</file>

<file path=ppt/slides/_rels/slide89.xml.rels><?xml version="1.0" encoding="UTF-8" standalone="yes"?>
<Relationships xmlns="http://schemas.openxmlformats.org/package/2006/relationships"><Relationship Id="rId3" Type="http://schemas.openxmlformats.org/officeDocument/2006/relationships/image" Target="../media/image88.emf"/><Relationship Id="rId2" Type="http://schemas.openxmlformats.org/officeDocument/2006/relationships/notesSlide" Target="../notesSlides/notesSlide60.xml"/><Relationship Id="rId1" Type="http://schemas.openxmlformats.org/officeDocument/2006/relationships/slideLayout" Target="../slideLayouts/slideLayout400.xml"/><Relationship Id="rId5" Type="http://schemas.openxmlformats.org/officeDocument/2006/relationships/image" Target="../media/image89.tiff"/><Relationship Id="rId4" Type="http://schemas.openxmlformats.org/officeDocument/2006/relationships/image" Target="../media/image87.emf"/></Relationships>
</file>

<file path=ppt/slides/_rels/slide90.xml.rels><?xml version="1.0" encoding="UTF-8" standalone="yes"?>
<Relationships xmlns="http://schemas.openxmlformats.org/package/2006/relationships"><Relationship Id="rId3" Type="http://schemas.openxmlformats.org/officeDocument/2006/relationships/image" Target="../media/image88.emf"/><Relationship Id="rId2" Type="http://schemas.openxmlformats.org/officeDocument/2006/relationships/notesSlide" Target="../notesSlides/notesSlide61.xml"/><Relationship Id="rId1" Type="http://schemas.openxmlformats.org/officeDocument/2006/relationships/slideLayout" Target="../slideLayouts/slideLayout400.xml"/><Relationship Id="rId6" Type="http://schemas.openxmlformats.org/officeDocument/2006/relationships/image" Target="../media/image90.tiff"/><Relationship Id="rId5" Type="http://schemas.openxmlformats.org/officeDocument/2006/relationships/image" Target="../media/image89.tiff"/><Relationship Id="rId4" Type="http://schemas.openxmlformats.org/officeDocument/2006/relationships/image" Target="../media/image87.emf"/></Relationships>
</file>

<file path=ppt/slides/_rels/slide91.xml.rels><?xml version="1.0" encoding="UTF-8" standalone="yes"?>
<Relationships xmlns="http://schemas.openxmlformats.org/package/2006/relationships"><Relationship Id="rId3" Type="http://schemas.openxmlformats.org/officeDocument/2006/relationships/image" Target="../media/image91.emf"/><Relationship Id="rId2" Type="http://schemas.openxmlformats.org/officeDocument/2006/relationships/notesSlide" Target="../notesSlides/notesSlide62.xml"/><Relationship Id="rId1" Type="http://schemas.openxmlformats.org/officeDocument/2006/relationships/slideLayout" Target="../slideLayouts/slideLayout400.xml"/><Relationship Id="rId4" Type="http://schemas.openxmlformats.org/officeDocument/2006/relationships/image" Target="../media/image92.emf"/></Relationships>
</file>

<file path=ppt/slides/_rels/slide92.xml.rels><?xml version="1.0" encoding="UTF-8" standalone="yes"?>
<Relationships xmlns="http://schemas.openxmlformats.org/package/2006/relationships"><Relationship Id="rId3" Type="http://schemas.openxmlformats.org/officeDocument/2006/relationships/image" Target="../media/image93.emf"/><Relationship Id="rId2" Type="http://schemas.openxmlformats.org/officeDocument/2006/relationships/notesSlide" Target="../notesSlides/notesSlide63.xml"/><Relationship Id="rId1" Type="http://schemas.openxmlformats.org/officeDocument/2006/relationships/slideLayout" Target="../slideLayouts/slideLayout400.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400.xml"/></Relationships>
</file>

<file path=ppt/slides/_rels/slide9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64.xml"/><Relationship Id="rId1" Type="http://schemas.openxmlformats.org/officeDocument/2006/relationships/slideLayout" Target="../slideLayouts/slideLayout400.xml"/></Relationships>
</file>

<file path=ppt/slides/_rels/slide9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65.xml"/><Relationship Id="rId1" Type="http://schemas.openxmlformats.org/officeDocument/2006/relationships/slideLayout" Target="../slideLayouts/slideLayout400.xml"/><Relationship Id="rId4" Type="http://schemas.openxmlformats.org/officeDocument/2006/relationships/image" Target="../media/image94.emf"/></Relationships>
</file>

<file path=ppt/slides/_rels/slide96.xml.rels><?xml version="1.0" encoding="UTF-8" standalone="yes"?>
<Relationships xmlns="http://schemas.openxmlformats.org/package/2006/relationships"><Relationship Id="rId3" Type="http://schemas.openxmlformats.org/officeDocument/2006/relationships/hyperlink" Target="http://apbc2018.bio.keio.ac.jp/" TargetMode="External"/><Relationship Id="rId2" Type="http://schemas.openxmlformats.org/officeDocument/2006/relationships/hyperlink" Target="http://www.biomedcentral.com/bmcgenomics/" TargetMode="External"/><Relationship Id="rId1" Type="http://schemas.openxmlformats.org/officeDocument/2006/relationships/slideLayout" Target="../slideLayouts/slideLayout2.xml"/><Relationship Id="rId5" Type="http://schemas.openxmlformats.org/officeDocument/2006/relationships/image" Target="../media/image95.png"/><Relationship Id="rId4" Type="http://schemas.openxmlformats.org/officeDocument/2006/relationships/hyperlink" Target="https://arxiv.org/pdf/1711.01177.pdf" TargetMode="External"/></Relationships>
</file>

<file path=ppt/slides/_rels/slide97.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image" Target="../media/image96.jpeg"/><Relationship Id="rId1" Type="http://schemas.openxmlformats.org/officeDocument/2006/relationships/slideLayout" Target="../slideLayouts/slideLayout434.xml"/><Relationship Id="rId6" Type="http://schemas.openxmlformats.org/officeDocument/2006/relationships/chart" Target="../charts/chart5.xml"/><Relationship Id="rId5" Type="http://schemas.openxmlformats.org/officeDocument/2006/relationships/image" Target="../media/image99.png"/><Relationship Id="rId4" Type="http://schemas.openxmlformats.org/officeDocument/2006/relationships/image" Target="../media/image98.jpe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9.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13.xml"/></Relationships>
</file>

<file path=ppt/slides/_rels/slide100.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13.xml"/></Relationships>
</file>

<file path=ppt/slides/_rels/slide101.xml.rels><?xml version="1.0" encoding="UTF-8" standalone="yes"?>
<Relationships xmlns="http://schemas.openxmlformats.org/package/2006/relationships"><Relationship Id="rId2" Type="http://schemas.openxmlformats.org/officeDocument/2006/relationships/image" Target="../media/image100.tiff"/><Relationship Id="rId1" Type="http://schemas.openxmlformats.org/officeDocument/2006/relationships/slideLayout" Target="../slideLayouts/slideLayout334.xml"/></Relationships>
</file>

<file path=ppt/slides/_rels/slide102.xml.rels><?xml version="1.0" encoding="UTF-8" standalone="yes"?>
<Relationships xmlns="http://schemas.openxmlformats.org/package/2006/relationships"><Relationship Id="rId2" Type="http://schemas.openxmlformats.org/officeDocument/2006/relationships/image" Target="../media/image101.tiff"/><Relationship Id="rId1" Type="http://schemas.openxmlformats.org/officeDocument/2006/relationships/slideLayout" Target="../slideLayouts/slideLayout334.xml"/></Relationships>
</file>

<file path=ppt/slides/_rels/slide103.xml.rels><?xml version="1.0" encoding="UTF-8" standalone="yes"?>
<Relationships xmlns="http://schemas.openxmlformats.org/package/2006/relationships"><Relationship Id="rId2" Type="http://schemas.openxmlformats.org/officeDocument/2006/relationships/image" Target="../media/image102.tiff"/><Relationship Id="rId1" Type="http://schemas.openxmlformats.org/officeDocument/2006/relationships/slideLayout" Target="../slideLayouts/slideLayout334.xml"/></Relationships>
</file>

<file path=ppt/slides/_rels/slide104.xml.rels><?xml version="1.0" encoding="UTF-8" standalone="yes"?>
<Relationships xmlns="http://schemas.openxmlformats.org/package/2006/relationships"><Relationship Id="rId2" Type="http://schemas.openxmlformats.org/officeDocument/2006/relationships/image" Target="../media/image103.tiff"/><Relationship Id="rId1" Type="http://schemas.openxmlformats.org/officeDocument/2006/relationships/slideLayout" Target="../slideLayouts/slideLayout334.xml"/></Relationships>
</file>

<file path=ppt/slides/_rels/slide105.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13.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13.xml"/></Relationships>
</file>

<file path=ppt/slides/_rels/slide108.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13.xml"/></Relationships>
</file>

<file path=ppt/slides/_rels/slide10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334.xml"/></Relationships>
</file>

<file path=ppt/slides/_rels/slide11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13.xml"/></Relationships>
</file>

<file path=ppt/slides/_rels/slide111.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13.xml"/><Relationship Id="rId6" Type="http://schemas.openxmlformats.org/officeDocument/2006/relationships/image" Target="../media/image104.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105.tiff"/><Relationship Id="rId2" Type="http://schemas.openxmlformats.org/officeDocument/2006/relationships/notesSlide" Target="../notesSlides/notesSlide67.xml"/><Relationship Id="rId1" Type="http://schemas.openxmlformats.org/officeDocument/2006/relationships/slideLayout" Target="../slideLayouts/slideLayout2.xml"/><Relationship Id="rId4" Type="http://schemas.openxmlformats.org/officeDocument/2006/relationships/image" Target="../media/image106.tiff"/></Relationships>
</file>

<file path=ppt/slides/_rels/slide116.xml.rels><?xml version="1.0" encoding="UTF-8" standalone="yes"?>
<Relationships xmlns="http://schemas.openxmlformats.org/package/2006/relationships"><Relationship Id="rId2" Type="http://schemas.openxmlformats.org/officeDocument/2006/relationships/image" Target="../media/image107.gif"/><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108.tiff"/><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hyperlink" Target="https://people.inf.ethz.ch/omutlu/projects.htm" TargetMode="Externa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9.png"/><Relationship Id="rId2" Type="http://schemas.openxmlformats.org/officeDocument/2006/relationships/notesSlide" Target="../notesSlides/notesSlide68.xml"/><Relationship Id="rId1" Type="http://schemas.openxmlformats.org/officeDocument/2006/relationships/slideLayout" Target="../slideLayouts/slideLayout1.xml"/><Relationship Id="rId6" Type="http://schemas.openxmlformats.org/officeDocument/2006/relationships/image" Target="../media/image8.wmf"/><Relationship Id="rId5" Type="http://schemas.openxmlformats.org/officeDocument/2006/relationships/image" Target="../media/image1.png"/><Relationship Id="rId4" Type="http://schemas.openxmlformats.org/officeDocument/2006/relationships/hyperlink" Target="https://people.inf.ethz.ch/omutlu" TargetMode="External"/></Relationships>
</file>

<file path=ppt/slides/_rels/slide128.xml.rels><?xml version="1.0" encoding="UTF-8" standalone="yes"?>
<Relationships xmlns="http://schemas.openxmlformats.org/package/2006/relationships"><Relationship Id="rId3" Type="http://schemas.openxmlformats.org/officeDocument/2006/relationships/image" Target="../media/image113.tiff"/><Relationship Id="rId2" Type="http://schemas.openxmlformats.org/officeDocument/2006/relationships/notesSlide" Target="../notesSlides/notesSlide69.xml"/><Relationship Id="rId1" Type="http://schemas.openxmlformats.org/officeDocument/2006/relationships/slideLayout" Target="../slideLayouts/slideLayout2.xml"/><Relationship Id="rId4" Type="http://schemas.openxmlformats.org/officeDocument/2006/relationships/image" Target="../media/image114.tiff"/></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8" Type="http://schemas.openxmlformats.org/officeDocument/2006/relationships/image" Target="../media/image150.png"/><Relationship Id="rId3" Type="http://schemas.openxmlformats.org/officeDocument/2006/relationships/notesSlide" Target="../notesSlides/notesSlide70.xml"/><Relationship Id="rId7" Type="http://schemas.openxmlformats.org/officeDocument/2006/relationships/image" Target="../media/image116.png"/><Relationship Id="rId2" Type="http://schemas.openxmlformats.org/officeDocument/2006/relationships/slideLayout" Target="../slideLayouts/slideLayout2.xml"/><Relationship Id="rId1" Type="http://schemas.openxmlformats.org/officeDocument/2006/relationships/vmlDrawing" Target="../drawings/vmlDrawing14.vml"/><Relationship Id="rId6" Type="http://schemas.openxmlformats.org/officeDocument/2006/relationships/image" Target="../media/image140.png"/><Relationship Id="rId5" Type="http://schemas.openxmlformats.org/officeDocument/2006/relationships/image" Target="../media/image115.emf"/><Relationship Id="rId4" Type="http://schemas.openxmlformats.org/officeDocument/2006/relationships/oleObject" Target="../embeddings/oleObject13.bin"/></Relationships>
</file>

<file path=ppt/slides/_rels/slide131.xml.rels><?xml version="1.0" encoding="UTF-8" standalone="yes"?>
<Relationships xmlns="http://schemas.openxmlformats.org/package/2006/relationships"><Relationship Id="rId3" Type="http://schemas.openxmlformats.org/officeDocument/2006/relationships/notesSlide" Target="../notesSlides/notesSlide71.xml"/><Relationship Id="rId7" Type="http://schemas.openxmlformats.org/officeDocument/2006/relationships/image" Target="../media/image116.png"/><Relationship Id="rId2" Type="http://schemas.openxmlformats.org/officeDocument/2006/relationships/slideLayout" Target="../slideLayouts/slideLayout2.xml"/><Relationship Id="rId1" Type="http://schemas.openxmlformats.org/officeDocument/2006/relationships/vmlDrawing" Target="../drawings/vmlDrawing15.vml"/><Relationship Id="rId6" Type="http://schemas.openxmlformats.org/officeDocument/2006/relationships/image" Target="../media/image140.png"/><Relationship Id="rId5" Type="http://schemas.openxmlformats.org/officeDocument/2006/relationships/image" Target="../media/image115.emf"/><Relationship Id="rId4" Type="http://schemas.openxmlformats.org/officeDocument/2006/relationships/oleObject" Target="../embeddings/oleObject14.bin"/></Relationships>
</file>

<file path=ppt/slides/_rels/slide132.xml.rels><?xml version="1.0" encoding="UTF-8" standalone="yes"?>
<Relationships xmlns="http://schemas.openxmlformats.org/package/2006/relationships"><Relationship Id="rId3" Type="http://schemas.openxmlformats.org/officeDocument/2006/relationships/notesSlide" Target="../notesSlides/notesSlide72.xml"/><Relationship Id="rId7" Type="http://schemas.openxmlformats.org/officeDocument/2006/relationships/image" Target="../media/image116.png"/><Relationship Id="rId2" Type="http://schemas.openxmlformats.org/officeDocument/2006/relationships/slideLayout" Target="../slideLayouts/slideLayout2.xml"/><Relationship Id="rId1" Type="http://schemas.openxmlformats.org/officeDocument/2006/relationships/vmlDrawing" Target="../drawings/vmlDrawing16.vml"/><Relationship Id="rId6" Type="http://schemas.openxmlformats.org/officeDocument/2006/relationships/image" Target="../media/image140.png"/><Relationship Id="rId5" Type="http://schemas.openxmlformats.org/officeDocument/2006/relationships/image" Target="../media/image115.emf"/><Relationship Id="rId4" Type="http://schemas.openxmlformats.org/officeDocument/2006/relationships/oleObject" Target="../embeddings/oleObject15.bin"/></Relationships>
</file>

<file path=ppt/slides/_rels/slide133.xml.rels><?xml version="1.0" encoding="UTF-8" standalone="yes"?>
<Relationships xmlns="http://schemas.openxmlformats.org/package/2006/relationships"><Relationship Id="rId3" Type="http://schemas.openxmlformats.org/officeDocument/2006/relationships/notesSlide" Target="../notesSlides/notesSlide73.xml"/><Relationship Id="rId2" Type="http://schemas.openxmlformats.org/officeDocument/2006/relationships/slideLayout" Target="../slideLayouts/slideLayout2.xml"/><Relationship Id="rId1" Type="http://schemas.openxmlformats.org/officeDocument/2006/relationships/vmlDrawing" Target="../drawings/vmlDrawing17.vml"/><Relationship Id="rId5" Type="http://schemas.openxmlformats.org/officeDocument/2006/relationships/image" Target="../media/image82.emf"/><Relationship Id="rId4" Type="http://schemas.openxmlformats.org/officeDocument/2006/relationships/oleObject" Target="../embeddings/oleObject12.bin"/></Relationships>
</file>

<file path=ppt/slides/_rels/slide134.xml.rels><?xml version="1.0" encoding="UTF-8" standalone="yes"?>
<Relationships xmlns="http://schemas.openxmlformats.org/package/2006/relationships"><Relationship Id="rId3" Type="http://schemas.openxmlformats.org/officeDocument/2006/relationships/hyperlink" Target="mailto:omutlu@gmail.com" TargetMode="External"/><Relationship Id="rId2" Type="http://schemas.openxmlformats.org/officeDocument/2006/relationships/hyperlink" Target="https://people.inf.ethz.ch/omutlu/" TargetMode="External"/><Relationship Id="rId1" Type="http://schemas.openxmlformats.org/officeDocument/2006/relationships/slideLayout" Target="../slideLayouts/slideLayout422.xml"/><Relationship Id="rId4" Type="http://schemas.openxmlformats.org/officeDocument/2006/relationships/image" Target="../media/image117.png"/></Relationships>
</file>

<file path=ppt/slides/_rels/slide135.xml.rels><?xml version="1.0" encoding="UTF-8" standalone="yes"?>
<Relationships xmlns="http://schemas.openxmlformats.org/package/2006/relationships"><Relationship Id="rId8" Type="http://schemas.openxmlformats.org/officeDocument/2006/relationships/image" Target="../media/image122.jpeg"/><Relationship Id="rId3" Type="http://schemas.openxmlformats.org/officeDocument/2006/relationships/image" Target="../media/image118.png"/><Relationship Id="rId7" Type="http://schemas.openxmlformats.org/officeDocument/2006/relationships/image" Target="../media/image121.png"/><Relationship Id="rId2" Type="http://schemas.openxmlformats.org/officeDocument/2006/relationships/notesSlide" Target="../notesSlides/notesSlide74.xml"/><Relationship Id="rId1" Type="http://schemas.openxmlformats.org/officeDocument/2006/relationships/slideLayout" Target="../slideLayouts/slideLayout6.xml"/><Relationship Id="rId6" Type="http://schemas.openxmlformats.org/officeDocument/2006/relationships/image" Target="../media/image120.png"/><Relationship Id="rId5" Type="http://schemas.openxmlformats.org/officeDocument/2006/relationships/image" Target="../media/image119.jpeg"/><Relationship Id="rId10" Type="http://schemas.openxmlformats.org/officeDocument/2006/relationships/image" Target="../media/image124.png"/><Relationship Id="rId4" Type="http://schemas.microsoft.com/office/2007/relationships/hdphoto" Target="../media/hdphoto1.wdp"/><Relationship Id="rId9" Type="http://schemas.openxmlformats.org/officeDocument/2006/relationships/image" Target="../media/image123.png"/></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May 21, 2018</a:t>
            </a:r>
          </a:p>
          <a:p>
            <a:r>
              <a:rPr lang="en-US" sz="2200" dirty="0"/>
              <a:t>HiCOMB-17 Keynote Talk</a:t>
            </a:r>
          </a:p>
          <a:p>
            <a:pPr algn="l"/>
            <a:endParaRPr lang="en-US" sz="2200" dirty="0"/>
          </a:p>
        </p:txBody>
      </p:sp>
      <p:pic>
        <p:nvPicPr>
          <p:cNvPr id="7" name="Picture 6" descr="safari.png"/>
          <p:cNvPicPr>
            <a:picLocks noChangeAspect="1"/>
          </p:cNvPicPr>
          <p:nvPr/>
        </p:nvPicPr>
        <p:blipFill>
          <a:blip r:embed="rId5" cstate="print"/>
          <a:stretch>
            <a:fillRect/>
          </a:stretch>
        </p:blipFill>
        <p:spPr>
          <a:xfrm>
            <a:off x="179512" y="6453336"/>
            <a:ext cx="1080120" cy="312522"/>
          </a:xfrm>
          <a:prstGeom prst="rect">
            <a:avLst/>
          </a:prstGeom>
        </p:spPr>
      </p:pic>
      <p:pic>
        <p:nvPicPr>
          <p:cNvPr id="11" name="Picture 18" descr="log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04" y="5229200"/>
            <a:ext cx="1387508" cy="1152128"/>
          </a:xfrm>
          <a:prstGeom prst="rect">
            <a:avLst/>
          </a:prstGeom>
          <a:noFill/>
          <a:extLst>
            <a:ext uri="{909E8E84-426E-40dd-AFC4-6F175D3DCCD1}">
              <a14:hiddenFill xmlns:a14="http://schemas.microsoft.com/office/drawing/2010/main" xmlns="">
                <a:solidFill>
                  <a:srgbClr val="FFFFFF"/>
                </a:solidFill>
              </a14:hiddenFill>
            </a:ext>
          </a:extLst>
        </p:spPr>
      </p:pic>
      <p:sp>
        <p:nvSpPr>
          <p:cNvPr id="13" name="Title 1"/>
          <p:cNvSpPr>
            <a:spLocks noGrp="1"/>
          </p:cNvSpPr>
          <p:nvPr>
            <p:ph type="ctrTitle"/>
          </p:nvPr>
        </p:nvSpPr>
        <p:spPr>
          <a:xfrm>
            <a:off x="395536" y="1484784"/>
            <a:ext cx="8382000" cy="2201416"/>
          </a:xfrm>
        </p:spPr>
        <p:txBody>
          <a:bodyPr>
            <a:normAutofit/>
          </a:bodyPr>
          <a:lstStyle/>
          <a:p>
            <a:pPr algn="ctr"/>
            <a:r>
              <a:rPr lang="en-US" sz="5000" dirty="0"/>
              <a:t>Accelerating Genome Analysis</a:t>
            </a:r>
            <a:br>
              <a:rPr lang="en-US" sz="4400" dirty="0"/>
            </a:br>
            <a:br>
              <a:rPr lang="en-US" sz="800" dirty="0"/>
            </a:br>
            <a:r>
              <a:rPr lang="en-US" sz="4000" dirty="0">
                <a:solidFill>
                  <a:srgbClr val="FF0000"/>
                </a:solidFill>
              </a:rPr>
              <a:t>A Primer on an Ongoing Journey</a:t>
            </a:r>
          </a:p>
        </p:txBody>
      </p:sp>
      <p:pic>
        <p:nvPicPr>
          <p:cNvPr id="10" name="Picture 2" descr="ETH Zurich short logo, black"/>
          <p:cNvPicPr>
            <a:picLocks noChangeAspect="1" noChangeArrowheads="1"/>
          </p:cNvPicPr>
          <p:nvPr/>
        </p:nvPicPr>
        <p:blipFill rotWithShape="1">
          <a:blip r:embed="rId7">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2155042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1FEDF-EF5F-2343-9008-0C2639C7F008}"/>
              </a:ext>
            </a:extLst>
          </p:cNvPr>
          <p:cNvSpPr>
            <a:spLocks noGrp="1"/>
          </p:cNvSpPr>
          <p:nvPr>
            <p:ph type="title"/>
          </p:nvPr>
        </p:nvSpPr>
        <p:spPr/>
        <p:txBody>
          <a:bodyPr/>
          <a:lstStyle/>
          <a:p>
            <a:r>
              <a:rPr lang="en-US" dirty="0"/>
              <a:t>Overview</a:t>
            </a:r>
          </a:p>
        </p:txBody>
      </p:sp>
      <p:sp>
        <p:nvSpPr>
          <p:cNvPr id="3" name="Content Placeholder 2">
            <a:extLst>
              <a:ext uri="{FF2B5EF4-FFF2-40B4-BE49-F238E27FC236}">
                <a16:creationId xmlns:a16="http://schemas.microsoft.com/office/drawing/2014/main" id="{E6DEF487-252E-3F42-9947-AC1AA9333552}"/>
              </a:ext>
            </a:extLst>
          </p:cNvPr>
          <p:cNvSpPr>
            <a:spLocks noGrp="1"/>
          </p:cNvSpPr>
          <p:nvPr>
            <p:ph idx="1"/>
          </p:nvPr>
        </p:nvSpPr>
        <p:spPr>
          <a:xfrm>
            <a:off x="228600" y="1052736"/>
            <a:ext cx="8915400" cy="5029200"/>
          </a:xfrm>
        </p:spPr>
        <p:txBody>
          <a:bodyPr/>
          <a:lstStyle/>
          <a:p>
            <a:r>
              <a:rPr lang="en-US" dirty="0">
                <a:solidFill>
                  <a:srgbClr val="0000FF"/>
                </a:solidFill>
              </a:rPr>
              <a:t>System design for bioinformatics </a:t>
            </a:r>
            <a:r>
              <a:rPr lang="en-US" dirty="0"/>
              <a:t>is a critical problem</a:t>
            </a:r>
          </a:p>
          <a:p>
            <a:pPr lvl="1"/>
            <a:r>
              <a:rPr lang="en-US" dirty="0"/>
              <a:t>It has large scientific, medical, societal, personal implications</a:t>
            </a:r>
          </a:p>
          <a:p>
            <a:endParaRPr lang="en-US" dirty="0"/>
          </a:p>
          <a:p>
            <a:r>
              <a:rPr lang="en-US" dirty="0"/>
              <a:t>This talk is about accelerating </a:t>
            </a:r>
            <a:r>
              <a:rPr lang="en-US" dirty="0">
                <a:solidFill>
                  <a:srgbClr val="0000FF"/>
                </a:solidFill>
              </a:rPr>
              <a:t>a key step in bioinformatics</a:t>
            </a:r>
            <a:r>
              <a:rPr lang="en-US" dirty="0"/>
              <a:t>: </a:t>
            </a:r>
            <a:r>
              <a:rPr lang="en-US" dirty="0">
                <a:solidFill>
                  <a:srgbClr val="FF0000"/>
                </a:solidFill>
              </a:rPr>
              <a:t>genome sequence analysis</a:t>
            </a:r>
          </a:p>
          <a:p>
            <a:pPr lvl="1"/>
            <a:r>
              <a:rPr lang="en-US" dirty="0"/>
              <a:t>In particular, </a:t>
            </a:r>
            <a:r>
              <a:rPr lang="en-US" dirty="0">
                <a:solidFill>
                  <a:srgbClr val="FF0000"/>
                </a:solidFill>
              </a:rPr>
              <a:t>read mapping</a:t>
            </a:r>
          </a:p>
          <a:p>
            <a:endParaRPr lang="en-US" dirty="0"/>
          </a:p>
          <a:p>
            <a:r>
              <a:rPr lang="en-US" dirty="0">
                <a:solidFill>
                  <a:srgbClr val="7030A0"/>
                </a:solidFill>
              </a:rPr>
              <a:t>Many bottlenecks </a:t>
            </a:r>
            <a:r>
              <a:rPr lang="en-US" dirty="0"/>
              <a:t>exist in accessing and manipulating </a:t>
            </a:r>
            <a:r>
              <a:rPr lang="en-US" dirty="0">
                <a:solidFill>
                  <a:srgbClr val="7030A0"/>
                </a:solidFill>
              </a:rPr>
              <a:t>huge amounts of genomic data </a:t>
            </a:r>
            <a:r>
              <a:rPr lang="en-US" dirty="0"/>
              <a:t>during analysis</a:t>
            </a:r>
          </a:p>
          <a:p>
            <a:endParaRPr lang="en-US" dirty="0"/>
          </a:p>
          <a:p>
            <a:r>
              <a:rPr lang="en-US" dirty="0"/>
              <a:t>We will cover various </a:t>
            </a:r>
            <a:r>
              <a:rPr lang="en-US" dirty="0">
                <a:solidFill>
                  <a:srgbClr val="0000FF"/>
                </a:solidFill>
              </a:rPr>
              <a:t>recent ideas to accelerate read mapping</a:t>
            </a:r>
          </a:p>
          <a:p>
            <a:pPr lvl="1"/>
            <a:r>
              <a:rPr lang="en-US" dirty="0"/>
              <a:t>My personal journey since September 2006</a:t>
            </a:r>
          </a:p>
          <a:p>
            <a:endParaRPr lang="en-US" dirty="0"/>
          </a:p>
          <a:p>
            <a:endParaRPr lang="en-US" dirty="0"/>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C0D852A5-EE62-484B-A021-ACAA12743B7A}"/>
              </a:ext>
            </a:extLst>
          </p:cNvPr>
          <p:cNvSpPr>
            <a:spLocks noGrp="1"/>
          </p:cNvSpPr>
          <p:nvPr>
            <p:ph type="sldNum" sz="quarter" idx="11"/>
          </p:nvPr>
        </p:nvSpPr>
        <p:spPr/>
        <p:txBody>
          <a:bodyPr/>
          <a:lstStyle/>
          <a:p>
            <a:fld id="{323594FA-E141-4234-AE05-360401972BE7}" type="slidenum">
              <a:rPr lang="en-US" altLang="en-US" smtClean="0"/>
              <a:pPr/>
              <a:t>2</a:t>
            </a:fld>
            <a:endParaRPr lang="en-US" altLang="en-US"/>
          </a:p>
        </p:txBody>
      </p:sp>
    </p:spTree>
    <p:extLst>
      <p:ext uri="{BB962C8B-B14F-4D97-AF65-F5344CB8AC3E}">
        <p14:creationId xmlns:p14="http://schemas.microsoft.com/office/powerpoint/2010/main" val="24110386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AFB9DA22-BE61-2446-87AE-83F927ADF074}"/>
              </a:ext>
            </a:extLst>
          </p:cNvPr>
          <p:cNvSpPr>
            <a:spLocks noGrp="1"/>
          </p:cNvSpPr>
          <p:nvPr>
            <p:ph idx="1"/>
          </p:nvPr>
        </p:nvSpPr>
        <p:spPr>
          <a:xfrm>
            <a:off x="228600" y="1124744"/>
            <a:ext cx="8610600" cy="5123656"/>
          </a:xfrm>
        </p:spPr>
        <p:txBody>
          <a:bodyPr/>
          <a:lstStyle/>
          <a:p>
            <a:r>
              <a:rPr lang="en-US" dirty="0">
                <a:solidFill>
                  <a:srgbClr val="0000FF"/>
                </a:solidFill>
              </a:rPr>
              <a:t>The Problem: DNA Read Mapping</a:t>
            </a:r>
          </a:p>
          <a:p>
            <a:pPr lvl="1"/>
            <a:r>
              <a:rPr lang="en-US" dirty="0"/>
              <a:t>State-of-the-art Read Mapper Design</a:t>
            </a:r>
          </a:p>
          <a:p>
            <a:pPr lvl="1"/>
            <a:endParaRPr lang="en-US" dirty="0"/>
          </a:p>
          <a:p>
            <a:r>
              <a:rPr lang="en-US" dirty="0"/>
              <a:t>Algorithmic Acceleration </a:t>
            </a:r>
          </a:p>
          <a:p>
            <a:pPr lvl="1"/>
            <a:r>
              <a:rPr lang="en-US" dirty="0"/>
              <a:t>Exploiting Structure of the Genome</a:t>
            </a:r>
          </a:p>
          <a:p>
            <a:pPr lvl="1"/>
            <a:r>
              <a:rPr lang="en-US" dirty="0"/>
              <a:t>Exploiting SIMD Instructions</a:t>
            </a:r>
          </a:p>
          <a:p>
            <a:endParaRPr lang="en-US" dirty="0"/>
          </a:p>
          <a:p>
            <a:r>
              <a:rPr lang="en-US" dirty="0"/>
              <a:t>Hardware Acceleration</a:t>
            </a:r>
          </a:p>
          <a:p>
            <a:pPr lvl="1"/>
            <a:r>
              <a:rPr lang="en-US" dirty="0"/>
              <a:t>Specialized Architectures</a:t>
            </a:r>
          </a:p>
          <a:p>
            <a:pPr lvl="1"/>
            <a:r>
              <a:rPr lang="en-US" dirty="0"/>
              <a:t>Processing in Memory</a:t>
            </a:r>
          </a:p>
          <a:p>
            <a:pPr lvl="1"/>
            <a:endParaRPr lang="en-US" dirty="0"/>
          </a:p>
          <a:p>
            <a:r>
              <a:rPr lang="en-US" dirty="0"/>
              <a:t>Future Opportunities: New Sequencing Technologies</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fld id="{323594FA-E141-4234-AE05-360401972BE7}" type="slidenum">
              <a:rPr lang="en-US" altLang="en-US" smtClean="0"/>
              <a:pPr/>
              <a:t>3</a:t>
            </a:fld>
            <a:endParaRPr lang="en-US" altLang="en-US"/>
          </a:p>
        </p:txBody>
      </p:sp>
    </p:spTree>
    <p:extLst>
      <p:ext uri="{BB962C8B-B14F-4D97-AF65-F5344CB8AC3E}">
        <p14:creationId xmlns:p14="http://schemas.microsoft.com/office/powerpoint/2010/main" val="2410908713"/>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What Is a Genome Made Of?</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4</a:t>
            </a:fld>
            <a:endParaRPr lang="en-US" altLang="en-US"/>
          </a:p>
        </p:txBody>
      </p:sp>
      <p:pic>
        <p:nvPicPr>
          <p:cNvPr id="6" name="Picture 2" descr="Picture"/>
          <p:cNvPicPr>
            <a:picLocks noChangeAspect="1" noChangeArrowheads="1"/>
          </p:cNvPicPr>
          <p:nvPr/>
        </p:nvPicPr>
        <p:blipFill rotWithShape="1">
          <a:blip r:embed="rId3">
            <a:extLst>
              <a:ext uri="{28A0092B-C50C-407E-A947-70E740481C1C}">
                <a14:useLocalDpi xmlns:a14="http://schemas.microsoft.com/office/drawing/2010/main" val="0"/>
              </a:ext>
            </a:extLst>
          </a:blip>
          <a:srcRect l="10713" t="16302" r="51507" b="48876"/>
          <a:stretch/>
        </p:blipFill>
        <p:spPr bwMode="auto">
          <a:xfrm>
            <a:off x="6930356" y="4772494"/>
            <a:ext cx="2160240" cy="1512168"/>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Image result for dna boo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176" y="920585"/>
            <a:ext cx="8291264" cy="5330100"/>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p:cNvCxnSpPr/>
          <p:nvPr/>
        </p:nvCxnSpPr>
        <p:spPr>
          <a:xfrm flipH="1" flipV="1">
            <a:off x="2854944" y="5251077"/>
            <a:ext cx="926631" cy="532707"/>
          </a:xfrm>
          <a:prstGeom prst="straightConnector1">
            <a:avLst/>
          </a:prstGeom>
          <a:ln w="50800">
            <a:solidFill>
              <a:srgbClr val="FE0606"/>
            </a:solidFill>
            <a:headEnd type="none" w="med" len="med"/>
            <a:tailEnd type="stealth" w="lg" len="lg"/>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794151" y="5692191"/>
            <a:ext cx="1584176" cy="369332"/>
          </a:xfrm>
          <a:prstGeom prst="rect">
            <a:avLst/>
          </a:prstGeom>
          <a:noFill/>
        </p:spPr>
        <p:txBody>
          <a:bodyPr wrap="square" rtlCol="0">
            <a:spAutoFit/>
          </a:bodyPr>
          <a:lstStyle/>
          <a:p>
            <a:r>
              <a:rPr lang="en-US" dirty="0">
                <a:ea typeface="Meiryo" panose="020B0604030504040204" pitchFamily="34" charset="-128"/>
                <a:cs typeface="Aparajita" panose="020B0604020202020204" pitchFamily="34" charset="0"/>
              </a:rPr>
              <a:t>Cell</a:t>
            </a:r>
          </a:p>
        </p:txBody>
      </p:sp>
      <p:sp>
        <p:nvSpPr>
          <p:cNvPr id="9" name="Rectangle 8"/>
          <p:cNvSpPr/>
          <p:nvPr/>
        </p:nvSpPr>
        <p:spPr>
          <a:xfrm>
            <a:off x="722507" y="5899941"/>
            <a:ext cx="978153" cy="369332"/>
          </a:xfrm>
          <a:prstGeom prst="rect">
            <a:avLst/>
          </a:prstGeom>
        </p:spPr>
        <p:txBody>
          <a:bodyPr wrap="none">
            <a:spAutoFit/>
          </a:bodyPr>
          <a:lstStyle/>
          <a:p>
            <a:r>
              <a:rPr lang="en-US" dirty="0">
                <a:ea typeface="Meiryo" panose="020B0604030504040204" pitchFamily="34" charset="-128"/>
                <a:cs typeface="Aparajita" panose="020B0604020202020204" pitchFamily="34" charset="0"/>
              </a:rPr>
              <a:t>Nucleus</a:t>
            </a:r>
          </a:p>
        </p:txBody>
      </p:sp>
      <p:cxnSp>
        <p:nvCxnSpPr>
          <p:cNvPr id="11" name="Straight Arrow Connector 10"/>
          <p:cNvCxnSpPr/>
          <p:nvPr/>
        </p:nvCxnSpPr>
        <p:spPr>
          <a:xfrm flipV="1">
            <a:off x="982736" y="3871940"/>
            <a:ext cx="764410" cy="2028001"/>
          </a:xfrm>
          <a:prstGeom prst="straightConnector1">
            <a:avLst/>
          </a:prstGeom>
          <a:ln w="50800">
            <a:solidFill>
              <a:srgbClr val="FE0606"/>
            </a:solidFill>
            <a:headEnd type="none" w="med" len="med"/>
            <a:tailEnd type="stealth" w="lg" len="lg"/>
          </a:ln>
        </p:spPr>
        <p:style>
          <a:lnRef idx="1">
            <a:schemeClr val="accent1"/>
          </a:lnRef>
          <a:fillRef idx="0">
            <a:schemeClr val="accent1"/>
          </a:fillRef>
          <a:effectRef idx="0">
            <a:schemeClr val="accent1"/>
          </a:effectRef>
          <a:fontRef idx="minor">
            <a:schemeClr val="tx1"/>
          </a:fontRef>
        </p:style>
      </p:cxnSp>
      <p:pic>
        <p:nvPicPr>
          <p:cNvPr id="15" name="Picture 2" descr="Picture"/>
          <p:cNvPicPr>
            <a:picLocks noChangeAspect="1" noChangeArrowheads="1"/>
          </p:cNvPicPr>
          <p:nvPr/>
        </p:nvPicPr>
        <p:blipFill rotWithShape="1">
          <a:blip r:embed="rId3">
            <a:extLst>
              <a:ext uri="{28A0092B-C50C-407E-A947-70E740481C1C}">
                <a14:useLocalDpi xmlns:a14="http://schemas.microsoft.com/office/drawing/2010/main" val="0"/>
              </a:ext>
            </a:extLst>
          </a:blip>
          <a:srcRect l="72999" t="17063" r="10630" b="48116"/>
          <a:stretch/>
        </p:blipFill>
        <p:spPr bwMode="auto">
          <a:xfrm>
            <a:off x="8132614" y="3292690"/>
            <a:ext cx="936104" cy="1512168"/>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p:cNvSpPr/>
          <p:nvPr/>
        </p:nvSpPr>
        <p:spPr>
          <a:xfrm>
            <a:off x="1385141" y="6416077"/>
            <a:ext cx="7297614" cy="369332"/>
          </a:xfrm>
          <a:prstGeom prst="rect">
            <a:avLst/>
          </a:prstGeom>
        </p:spPr>
        <p:txBody>
          <a:bodyPr wrap="square">
            <a:spAutoFit/>
          </a:bodyPr>
          <a:lstStyle/>
          <a:p>
            <a:r>
              <a:rPr lang="en-US" dirty="0"/>
              <a:t>The discovery of DNA’s double-helical structure (Watson+, 1953) </a:t>
            </a:r>
          </a:p>
        </p:txBody>
      </p:sp>
    </p:spTree>
    <p:extLst>
      <p:ext uri="{BB962C8B-B14F-4D97-AF65-F5344CB8AC3E}">
        <p14:creationId xmlns:p14="http://schemas.microsoft.com/office/powerpoint/2010/main" val="124557735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n-US" dirty="0"/>
              <a:t>The Central Dogma of Molecular Biology</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5</a:t>
            </a:fld>
            <a:endParaRPr lang="en-US" altLang="en-US"/>
          </a:p>
        </p:txBody>
      </p:sp>
      <p:pic>
        <p:nvPicPr>
          <p:cNvPr id="16396" name="Picture 12" descr="Image result for the central dogma of biolog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230" y="1029335"/>
            <a:ext cx="8615801" cy="3765106"/>
          </a:xfrm>
          <a:prstGeom prst="rect">
            <a:avLst/>
          </a:prstGeom>
          <a:noFill/>
          <a:extLst>
            <a:ext uri="{909E8E84-426E-40DD-AFC4-6F175D3DCCD1}">
              <a14:hiddenFill xmlns:a14="http://schemas.microsoft.com/office/drawing/2010/main">
                <a:solidFill>
                  <a:srgbClr val="FFFFFF"/>
                </a:solidFill>
              </a14:hiddenFill>
            </a:ext>
          </a:extLst>
        </p:spPr>
      </p:pic>
      <p:pic>
        <p:nvPicPr>
          <p:cNvPr id="16388" name="Picture 4" descr="Image result for cookboo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538" y="4480164"/>
            <a:ext cx="1728230" cy="1762501"/>
          </a:xfrm>
          <a:prstGeom prst="rect">
            <a:avLst/>
          </a:prstGeom>
          <a:noFill/>
          <a:extLst>
            <a:ext uri="{909E8E84-426E-40DD-AFC4-6F175D3DCCD1}">
              <a14:hiddenFill xmlns:a14="http://schemas.microsoft.com/office/drawing/2010/main">
                <a:solidFill>
                  <a:srgbClr val="FFFFFF"/>
                </a:solidFill>
              </a14:hiddenFill>
            </a:ext>
          </a:extLst>
        </p:spPr>
      </p:pic>
      <p:pic>
        <p:nvPicPr>
          <p:cNvPr id="16392" name="Picture 8" descr="Image result for apple pie cookbook"/>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585034" y="4463865"/>
            <a:ext cx="1267389" cy="1856614"/>
          </a:xfrm>
          <a:prstGeom prst="rect">
            <a:avLst/>
          </a:prstGeom>
          <a:noFill/>
          <a:extLst>
            <a:ext uri="{909E8E84-426E-40DD-AFC4-6F175D3DCCD1}">
              <a14:hiddenFill xmlns:a14="http://schemas.microsoft.com/office/drawing/2010/main">
                <a:solidFill>
                  <a:srgbClr val="FFFFFF"/>
                </a:solidFill>
              </a14:hiddenFill>
            </a:ext>
          </a:extLst>
        </p:spPr>
      </p:pic>
      <p:pic>
        <p:nvPicPr>
          <p:cNvPr id="16394" name="Picture 10" descr="Image result for apple pie with whipped cream"/>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811471" y="4558300"/>
            <a:ext cx="2521669" cy="1679012"/>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6874252" y="3279704"/>
            <a:ext cx="1458888" cy="369332"/>
          </a:xfrm>
          <a:prstGeom prst="rect">
            <a:avLst/>
          </a:prstGeom>
          <a:noFill/>
        </p:spPr>
        <p:txBody>
          <a:bodyPr wrap="square" rtlCol="0">
            <a:spAutoFit/>
          </a:bodyPr>
          <a:lstStyle/>
          <a:p>
            <a:r>
              <a:rPr lang="en-US" dirty="0">
                <a:solidFill>
                  <a:schemeClr val="bg1"/>
                </a:solidFill>
              </a:rPr>
              <a:t>Phenotypes </a:t>
            </a:r>
          </a:p>
        </p:txBody>
      </p:sp>
      <p:sp>
        <p:nvSpPr>
          <p:cNvPr id="19" name="TextBox 18"/>
          <p:cNvSpPr txBox="1"/>
          <p:nvPr/>
        </p:nvSpPr>
        <p:spPr>
          <a:xfrm>
            <a:off x="1259632" y="3284984"/>
            <a:ext cx="1458888" cy="369332"/>
          </a:xfrm>
          <a:prstGeom prst="rect">
            <a:avLst/>
          </a:prstGeom>
          <a:noFill/>
        </p:spPr>
        <p:txBody>
          <a:bodyPr wrap="square" rtlCol="0">
            <a:spAutoFit/>
          </a:bodyPr>
          <a:lstStyle/>
          <a:p>
            <a:r>
              <a:rPr lang="en-US" dirty="0">
                <a:solidFill>
                  <a:schemeClr val="bg1"/>
                </a:solidFill>
              </a:rPr>
              <a:t>Genotypes </a:t>
            </a:r>
          </a:p>
        </p:txBody>
      </p:sp>
      <p:pic>
        <p:nvPicPr>
          <p:cNvPr id="21506" name="Picture 2" descr="Image result for human genetic traits"/>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313728" y="1275468"/>
            <a:ext cx="1714656" cy="14334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601798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23594FA-E141-4234-AE05-360401972BE7}" type="slidenum">
              <a:rPr lang="en-US" altLang="en-US" smtClean="0">
                <a:solidFill>
                  <a:prstClr val="black"/>
                </a:solidFill>
              </a:rPr>
              <a:pPr/>
              <a:t>6</a:t>
            </a:fld>
            <a:endParaRPr lang="en-US" altLang="en-US">
              <a:solidFill>
                <a:prstClr val="black"/>
              </a:solidFill>
            </a:endParaRPr>
          </a:p>
        </p:txBody>
      </p:sp>
      <p:pic>
        <p:nvPicPr>
          <p:cNvPr id="36868" name="Picture 4" descr="Image result for human dna under a microscope"/>
          <p:cNvPicPr>
            <a:picLocks noChangeAspect="1" noChangeArrowheads="1"/>
          </p:cNvPicPr>
          <p:nvPr/>
        </p:nvPicPr>
        <p:blipFill rotWithShape="1">
          <a:blip r:embed="rId3">
            <a:extLst>
              <a:ext uri="{28A0092B-C50C-407E-A947-70E740481C1C}">
                <a14:useLocalDpi xmlns:a14="http://schemas.microsoft.com/office/drawing/2010/main" val="0"/>
              </a:ext>
            </a:extLst>
          </a:blip>
          <a:srcRect t="33525"/>
          <a:stretch/>
        </p:blipFill>
        <p:spPr bwMode="auto">
          <a:xfrm>
            <a:off x="2488490" y="957129"/>
            <a:ext cx="6350710" cy="3525522"/>
          </a:xfrm>
          <a:prstGeom prst="rect">
            <a:avLst/>
          </a:prstGeom>
          <a:noFill/>
          <a:extLst>
            <a:ext uri="{909E8E84-426E-40DD-AFC4-6F175D3DCCD1}">
              <a14:hiddenFill xmlns:a14="http://schemas.microsoft.com/office/drawing/2010/main">
                <a:solidFill>
                  <a:srgbClr val="FFFFFF"/>
                </a:solidFill>
              </a14:hiddenFill>
            </a:ext>
          </a:extLst>
        </p:spPr>
      </p:pic>
      <p:pic>
        <p:nvPicPr>
          <p:cNvPr id="36870" name="Picture 6" descr="Image result for human dna under a microscop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3841718"/>
            <a:ext cx="5738608" cy="2502352"/>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5751320" y="5535752"/>
            <a:ext cx="3087880" cy="707886"/>
          </a:xfrm>
          <a:prstGeom prst="rect">
            <a:avLst/>
          </a:prstGeom>
          <a:solidFill>
            <a:schemeClr val="bg1"/>
          </a:solidFill>
          <a:ln>
            <a:solidFill>
              <a:schemeClr val="tx1"/>
            </a:solidFill>
          </a:ln>
        </p:spPr>
        <p:txBody>
          <a:bodyPr wrap="square">
            <a:spAutoFit/>
          </a:bodyPr>
          <a:lstStyle/>
          <a:p>
            <a:r>
              <a:rPr lang="en-US" sz="2000" dirty="0"/>
              <a:t>human chromosome #12</a:t>
            </a:r>
          </a:p>
          <a:p>
            <a:r>
              <a:rPr lang="en-US" sz="2000" dirty="0"/>
              <a:t>from HeLa’s cell</a:t>
            </a:r>
          </a:p>
        </p:txBody>
      </p:sp>
      <p:sp>
        <p:nvSpPr>
          <p:cNvPr id="9" name="Title 8"/>
          <p:cNvSpPr>
            <a:spLocks noGrp="1"/>
          </p:cNvSpPr>
          <p:nvPr>
            <p:ph type="title"/>
          </p:nvPr>
        </p:nvSpPr>
        <p:spPr/>
        <p:txBody>
          <a:bodyPr/>
          <a:lstStyle/>
          <a:p>
            <a:r>
              <a:rPr lang="en-US" dirty="0"/>
              <a:t>DNA Under Electron Microscope</a:t>
            </a:r>
          </a:p>
        </p:txBody>
      </p:sp>
    </p:spTree>
    <p:extLst>
      <p:ext uri="{BB962C8B-B14F-4D97-AF65-F5344CB8AC3E}">
        <p14:creationId xmlns:p14="http://schemas.microsoft.com/office/powerpoint/2010/main" val="3563173023"/>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DNA Sequencing</a:t>
            </a:r>
          </a:p>
        </p:txBody>
      </p:sp>
      <p:sp>
        <p:nvSpPr>
          <p:cNvPr id="3" name="Content Placeholder 2"/>
          <p:cNvSpPr>
            <a:spLocks noGrp="1"/>
          </p:cNvSpPr>
          <p:nvPr>
            <p:ph idx="1"/>
          </p:nvPr>
        </p:nvSpPr>
        <p:spPr>
          <a:xfrm>
            <a:off x="228600" y="1371600"/>
            <a:ext cx="8915400" cy="4876800"/>
          </a:xfrm>
        </p:spPr>
        <p:txBody>
          <a:bodyPr/>
          <a:lstStyle/>
          <a:p>
            <a:r>
              <a:rPr lang="en-US" dirty="0"/>
              <a:t>Goal: </a:t>
            </a:r>
          </a:p>
          <a:p>
            <a:pPr lvl="1"/>
            <a:r>
              <a:rPr lang="en-US" dirty="0"/>
              <a:t>Find the complete sequence of A, C, G, T’s in DNA.</a:t>
            </a:r>
          </a:p>
          <a:p>
            <a:endParaRPr lang="en-US" dirty="0"/>
          </a:p>
          <a:p>
            <a:r>
              <a:rPr lang="en-US" dirty="0"/>
              <a:t>Challenge: </a:t>
            </a:r>
          </a:p>
          <a:p>
            <a:pPr lvl="1"/>
            <a:r>
              <a:rPr lang="en-US" dirty="0"/>
              <a:t>There is no machine that takes long DNA as an input, and gives the complete sequence as output</a:t>
            </a:r>
          </a:p>
          <a:p>
            <a:pPr lvl="1"/>
            <a:r>
              <a:rPr lang="en-US" dirty="0"/>
              <a:t>All sequencing machines chop DNA into pieces and identify relatively small pieces (but not how they fit together)</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7</a:t>
            </a:fld>
            <a:endParaRPr lang="en-US" altLang="en-US"/>
          </a:p>
        </p:txBody>
      </p:sp>
    </p:spTree>
    <p:extLst>
      <p:ext uri="{BB962C8B-B14F-4D97-AF65-F5344CB8AC3E}">
        <p14:creationId xmlns:p14="http://schemas.microsoft.com/office/powerpoint/2010/main" val="132025453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23920" cy="1066800"/>
          </a:xfrm>
        </p:spPr>
        <p:txBody>
          <a:bodyPr/>
          <a:lstStyle/>
          <a:p>
            <a:r>
              <a:rPr lang="en-US" dirty="0"/>
              <a:t>Untangling Yarn Balls &amp; DNA Sequencing</a:t>
            </a:r>
          </a:p>
        </p:txBody>
      </p:sp>
      <p:sp>
        <p:nvSpPr>
          <p:cNvPr id="3" name="Slide Number Placeholder 2"/>
          <p:cNvSpPr>
            <a:spLocks noGrp="1"/>
          </p:cNvSpPr>
          <p:nvPr>
            <p:ph type="sldNum" sz="quarter" idx="11"/>
          </p:nvPr>
        </p:nvSpPr>
        <p:spPr/>
        <p:txBody>
          <a:bodyPr/>
          <a:lstStyle/>
          <a:p>
            <a:fld id="{018A7077-2B78-4FB5-8F56-24239751AEF0}" type="slidenum">
              <a:rPr lang="en-US" altLang="en-US" smtClean="0">
                <a:solidFill>
                  <a:prstClr val="black"/>
                </a:solidFill>
              </a:rPr>
              <a:pPr/>
              <a:t>8</a:t>
            </a:fld>
            <a:endParaRPr lang="en-US" altLang="en-US">
              <a:solidFill>
                <a:prstClr val="black"/>
              </a:solidFill>
            </a:endParaRPr>
          </a:p>
        </p:txBody>
      </p:sp>
      <p:pic>
        <p:nvPicPr>
          <p:cNvPr id="37890" name="Picture 2" descr="Related image"/>
          <p:cNvPicPr>
            <a:picLocks noChangeAspect="1" noChangeArrowheads="1"/>
          </p:cNvPicPr>
          <p:nvPr/>
        </p:nvPicPr>
        <p:blipFill rotWithShape="1">
          <a:blip r:embed="rId3">
            <a:extLst>
              <a:ext uri="{28A0092B-C50C-407E-A947-70E740481C1C}">
                <a14:useLocalDpi xmlns:a14="http://schemas.microsoft.com/office/drawing/2010/main" val="0"/>
              </a:ext>
            </a:extLst>
          </a:blip>
          <a:srcRect t="1299" b="1299"/>
          <a:stretch/>
        </p:blipFill>
        <p:spPr bwMode="auto">
          <a:xfrm>
            <a:off x="880066" y="1005800"/>
            <a:ext cx="7251138" cy="5303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1920410"/>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1"/>
          <p:cNvSpPr txBox="1">
            <a:spLocks noChangeArrowheads="1"/>
          </p:cNvSpPr>
          <p:nvPr/>
        </p:nvSpPr>
        <p:spPr bwMode="auto">
          <a:xfrm>
            <a:off x="249120" y="84249"/>
            <a:ext cx="3422880" cy="391721"/>
          </a:xfrm>
          <a:prstGeom prst="rect">
            <a:avLst/>
          </a:prstGeom>
          <a:noFill/>
          <a:ln w="9525">
            <a:noFill/>
            <a:round/>
            <a:headEnd/>
            <a:tailEnd/>
          </a:ln>
        </p:spPr>
        <p:txBody>
          <a:bodyPr wrap="none" lIns="81639" tIns="60086"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sz="4000" dirty="0">
                <a:solidFill>
                  <a:schemeClr val="accent2"/>
                </a:solidFill>
                <a:latin typeface="+mj-lt"/>
              </a:rPr>
              <a:t>Genome Sequencers</a:t>
            </a:r>
          </a:p>
        </p:txBody>
      </p:sp>
      <p:pic>
        <p:nvPicPr>
          <p:cNvPr id="4099" name="Picture 2"/>
          <p:cNvPicPr>
            <a:picLocks noChangeAspect="1" noChangeArrowheads="1"/>
          </p:cNvPicPr>
          <p:nvPr/>
        </p:nvPicPr>
        <p:blipFill>
          <a:blip r:embed="rId3" cstate="print"/>
          <a:srcRect/>
          <a:stretch>
            <a:fillRect/>
          </a:stretch>
        </p:blipFill>
        <p:spPr bwMode="auto">
          <a:xfrm>
            <a:off x="96481" y="829527"/>
            <a:ext cx="1562400" cy="1525121"/>
          </a:xfrm>
          <a:prstGeom prst="rect">
            <a:avLst/>
          </a:prstGeom>
          <a:noFill/>
          <a:ln w="9525">
            <a:noFill/>
            <a:round/>
            <a:headEnd/>
            <a:tailEnd/>
          </a:ln>
        </p:spPr>
      </p:pic>
      <p:pic>
        <p:nvPicPr>
          <p:cNvPr id="4100" name="Picture 3"/>
          <p:cNvPicPr>
            <a:picLocks noChangeAspect="1" noChangeArrowheads="1"/>
          </p:cNvPicPr>
          <p:nvPr/>
        </p:nvPicPr>
        <p:blipFill>
          <a:blip r:embed="rId4" cstate="print"/>
          <a:srcRect/>
          <a:stretch>
            <a:fillRect/>
          </a:stretch>
        </p:blipFill>
        <p:spPr bwMode="auto">
          <a:xfrm>
            <a:off x="83520" y="2737728"/>
            <a:ext cx="2404800" cy="1908200"/>
          </a:xfrm>
          <a:prstGeom prst="rect">
            <a:avLst/>
          </a:prstGeom>
          <a:noFill/>
          <a:ln w="9525">
            <a:noFill/>
            <a:round/>
            <a:headEnd/>
            <a:tailEnd/>
          </a:ln>
        </p:spPr>
      </p:pic>
      <p:pic>
        <p:nvPicPr>
          <p:cNvPr id="4101" name="Picture 4"/>
          <p:cNvPicPr>
            <a:picLocks noChangeAspect="1" noChangeArrowheads="1"/>
          </p:cNvPicPr>
          <p:nvPr/>
        </p:nvPicPr>
        <p:blipFill>
          <a:blip r:embed="rId5" cstate="print"/>
          <a:srcRect/>
          <a:stretch>
            <a:fillRect/>
          </a:stretch>
        </p:blipFill>
        <p:spPr bwMode="auto">
          <a:xfrm>
            <a:off x="1658880" y="829528"/>
            <a:ext cx="2737440" cy="1742583"/>
          </a:xfrm>
          <a:prstGeom prst="rect">
            <a:avLst/>
          </a:prstGeom>
          <a:noFill/>
          <a:ln w="9525">
            <a:noFill/>
            <a:round/>
            <a:headEnd/>
            <a:tailEnd/>
          </a:ln>
        </p:spPr>
      </p:pic>
      <p:pic>
        <p:nvPicPr>
          <p:cNvPr id="4102" name="Picture 5"/>
          <p:cNvPicPr>
            <a:picLocks noChangeAspect="1" noChangeArrowheads="1"/>
          </p:cNvPicPr>
          <p:nvPr/>
        </p:nvPicPr>
        <p:blipFill>
          <a:blip r:embed="rId6" cstate="print"/>
          <a:srcRect/>
          <a:stretch>
            <a:fillRect/>
          </a:stretch>
        </p:blipFill>
        <p:spPr bwMode="auto">
          <a:xfrm>
            <a:off x="282240" y="4977162"/>
            <a:ext cx="1791360" cy="1412789"/>
          </a:xfrm>
          <a:prstGeom prst="rect">
            <a:avLst/>
          </a:prstGeom>
          <a:noFill/>
          <a:ln w="9525">
            <a:noFill/>
            <a:round/>
            <a:headEnd/>
            <a:tailEnd/>
          </a:ln>
        </p:spPr>
      </p:pic>
      <p:pic>
        <p:nvPicPr>
          <p:cNvPr id="4103" name="Picture 6"/>
          <p:cNvPicPr>
            <a:picLocks noChangeAspect="1" noChangeArrowheads="1"/>
          </p:cNvPicPr>
          <p:nvPr/>
        </p:nvPicPr>
        <p:blipFill>
          <a:blip r:embed="rId7" cstate="print"/>
          <a:srcRect/>
          <a:stretch>
            <a:fillRect/>
          </a:stretch>
        </p:blipFill>
        <p:spPr bwMode="auto">
          <a:xfrm>
            <a:off x="2488320" y="4977163"/>
            <a:ext cx="2322720" cy="1575525"/>
          </a:xfrm>
          <a:prstGeom prst="rect">
            <a:avLst/>
          </a:prstGeom>
          <a:noFill/>
          <a:ln w="9525">
            <a:noFill/>
            <a:round/>
            <a:headEnd/>
            <a:tailEnd/>
          </a:ln>
        </p:spPr>
      </p:pic>
      <p:pic>
        <p:nvPicPr>
          <p:cNvPr id="4104" name="Picture 7"/>
          <p:cNvPicPr>
            <a:picLocks noChangeAspect="1" noChangeArrowheads="1"/>
          </p:cNvPicPr>
          <p:nvPr/>
        </p:nvPicPr>
        <p:blipFill>
          <a:blip r:embed="rId8" cstate="print"/>
          <a:srcRect/>
          <a:stretch>
            <a:fillRect/>
          </a:stretch>
        </p:blipFill>
        <p:spPr bwMode="auto">
          <a:xfrm>
            <a:off x="5044320" y="362918"/>
            <a:ext cx="1658880" cy="1908201"/>
          </a:xfrm>
          <a:prstGeom prst="rect">
            <a:avLst/>
          </a:prstGeom>
          <a:noFill/>
          <a:ln w="9525">
            <a:noFill/>
            <a:round/>
            <a:headEnd/>
            <a:tailEnd/>
          </a:ln>
        </p:spPr>
      </p:pic>
      <p:pic>
        <p:nvPicPr>
          <p:cNvPr id="4105" name="Picture 8"/>
          <p:cNvPicPr>
            <a:picLocks noChangeAspect="1" noChangeArrowheads="1"/>
          </p:cNvPicPr>
          <p:nvPr/>
        </p:nvPicPr>
        <p:blipFill>
          <a:blip r:embed="rId9" cstate="print"/>
          <a:srcRect/>
          <a:stretch>
            <a:fillRect/>
          </a:stretch>
        </p:blipFill>
        <p:spPr bwMode="auto">
          <a:xfrm>
            <a:off x="5136481" y="2239436"/>
            <a:ext cx="2080800" cy="1523680"/>
          </a:xfrm>
          <a:prstGeom prst="rect">
            <a:avLst/>
          </a:prstGeom>
          <a:noFill/>
          <a:ln w="9525">
            <a:noFill/>
            <a:round/>
            <a:headEnd/>
            <a:tailEnd/>
          </a:ln>
        </p:spPr>
      </p:pic>
      <p:pic>
        <p:nvPicPr>
          <p:cNvPr id="4106" name="Picture 9"/>
          <p:cNvPicPr>
            <a:picLocks noChangeAspect="1" noChangeArrowheads="1"/>
          </p:cNvPicPr>
          <p:nvPr/>
        </p:nvPicPr>
        <p:blipFill>
          <a:blip r:embed="rId10" cstate="print"/>
          <a:srcRect l="50665"/>
          <a:stretch>
            <a:fillRect/>
          </a:stretch>
        </p:blipFill>
        <p:spPr bwMode="auto">
          <a:xfrm>
            <a:off x="5209920" y="4369436"/>
            <a:ext cx="2774830" cy="1387561"/>
          </a:xfrm>
          <a:prstGeom prst="rect">
            <a:avLst/>
          </a:prstGeom>
          <a:noFill/>
          <a:ln w="9525">
            <a:noFill/>
            <a:round/>
            <a:headEnd/>
            <a:tailEnd/>
          </a:ln>
        </p:spPr>
      </p:pic>
      <p:pic>
        <p:nvPicPr>
          <p:cNvPr id="4107" name="Picture 10"/>
          <p:cNvPicPr>
            <a:picLocks noChangeAspect="1" noChangeArrowheads="1"/>
          </p:cNvPicPr>
          <p:nvPr/>
        </p:nvPicPr>
        <p:blipFill>
          <a:blip r:embed="rId11" cstate="print"/>
          <a:srcRect/>
          <a:stretch>
            <a:fillRect/>
          </a:stretch>
        </p:blipFill>
        <p:spPr bwMode="auto">
          <a:xfrm>
            <a:off x="2656801" y="2969592"/>
            <a:ext cx="2237760" cy="1676336"/>
          </a:xfrm>
          <a:prstGeom prst="rect">
            <a:avLst/>
          </a:prstGeom>
          <a:noFill/>
          <a:ln w="9525">
            <a:noFill/>
            <a:round/>
            <a:headEnd/>
            <a:tailEnd/>
          </a:ln>
        </p:spPr>
      </p:pic>
      <p:pic>
        <p:nvPicPr>
          <p:cNvPr id="4108" name="Picture 11"/>
          <p:cNvPicPr>
            <a:picLocks noChangeAspect="1" noChangeArrowheads="1"/>
          </p:cNvPicPr>
          <p:nvPr/>
        </p:nvPicPr>
        <p:blipFill>
          <a:blip r:embed="rId12" cstate="print"/>
          <a:srcRect l="24799" r="24799"/>
          <a:stretch>
            <a:fillRect/>
          </a:stretch>
        </p:blipFill>
        <p:spPr bwMode="auto">
          <a:xfrm>
            <a:off x="7290720" y="110181"/>
            <a:ext cx="1569600" cy="1659054"/>
          </a:xfrm>
          <a:prstGeom prst="rect">
            <a:avLst/>
          </a:prstGeom>
          <a:noFill/>
          <a:ln w="9525">
            <a:noFill/>
            <a:round/>
            <a:headEnd/>
            <a:tailEnd/>
          </a:ln>
        </p:spPr>
      </p:pic>
      <p:sp>
        <p:nvSpPr>
          <p:cNvPr id="4109" name="Text Box 12"/>
          <p:cNvSpPr txBox="1">
            <a:spLocks noChangeArrowheads="1"/>
          </p:cNvSpPr>
          <p:nvPr/>
        </p:nvSpPr>
        <p:spPr bwMode="auto">
          <a:xfrm>
            <a:off x="5292080" y="6309320"/>
            <a:ext cx="3732480" cy="663910"/>
          </a:xfrm>
          <a:prstGeom prst="rect">
            <a:avLst/>
          </a:prstGeom>
          <a:noFill/>
          <a:ln w="9525">
            <a:noFill/>
            <a:round/>
            <a:headEnd/>
            <a:tailEnd/>
          </a:ln>
        </p:spPr>
        <p:txBody>
          <a:bodyPr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b="1" dirty="0">
                <a:solidFill>
                  <a:srgbClr val="FF0000"/>
                </a:solidFill>
                <a:latin typeface="Calibri" pitchFamily="34" charset="0"/>
              </a:rPr>
              <a:t>… and more! All produce data with different properties.</a:t>
            </a:r>
          </a:p>
        </p:txBody>
      </p:sp>
      <p:sp>
        <p:nvSpPr>
          <p:cNvPr id="4110" name="Text Box 13"/>
          <p:cNvSpPr txBox="1">
            <a:spLocks noChangeArrowheads="1"/>
          </p:cNvSpPr>
          <p:nvPr/>
        </p:nvSpPr>
        <p:spPr bwMode="auto">
          <a:xfrm>
            <a:off x="249120" y="2354648"/>
            <a:ext cx="1163520" cy="312512"/>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Roche/454</a:t>
            </a:r>
          </a:p>
        </p:txBody>
      </p:sp>
      <p:sp>
        <p:nvSpPr>
          <p:cNvPr id="4111" name="Text Box 14"/>
          <p:cNvSpPr txBox="1">
            <a:spLocks noChangeArrowheads="1"/>
          </p:cNvSpPr>
          <p:nvPr/>
        </p:nvSpPr>
        <p:spPr bwMode="auto">
          <a:xfrm>
            <a:off x="83520" y="4562399"/>
            <a:ext cx="1955520" cy="312513"/>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Illumina HiSeq2000</a:t>
            </a:r>
          </a:p>
        </p:txBody>
      </p:sp>
      <p:sp>
        <p:nvSpPr>
          <p:cNvPr id="4112" name="Text Box 15"/>
          <p:cNvSpPr txBox="1">
            <a:spLocks noChangeArrowheads="1"/>
          </p:cNvSpPr>
          <p:nvPr/>
        </p:nvSpPr>
        <p:spPr bwMode="auto">
          <a:xfrm>
            <a:off x="1331640" y="6381328"/>
            <a:ext cx="1707840" cy="312513"/>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sz="1400" dirty="0">
                <a:solidFill>
                  <a:srgbClr val="000000"/>
                </a:solidFill>
                <a:latin typeface="Calibri" pitchFamily="34" charset="0"/>
              </a:rPr>
              <a:t>Ion Torrent PGM</a:t>
            </a:r>
          </a:p>
        </p:txBody>
      </p:sp>
      <p:sp>
        <p:nvSpPr>
          <p:cNvPr id="4113" name="Text Box 16"/>
          <p:cNvSpPr txBox="1">
            <a:spLocks noChangeArrowheads="1"/>
          </p:cNvSpPr>
          <p:nvPr/>
        </p:nvSpPr>
        <p:spPr bwMode="auto">
          <a:xfrm>
            <a:off x="2488320" y="6545488"/>
            <a:ext cx="1844640" cy="312512"/>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Ion Torrent Proton</a:t>
            </a:r>
          </a:p>
        </p:txBody>
      </p:sp>
      <p:sp>
        <p:nvSpPr>
          <p:cNvPr id="4114" name="Text Box 17"/>
          <p:cNvSpPr txBox="1">
            <a:spLocks noChangeArrowheads="1"/>
          </p:cNvSpPr>
          <p:nvPr/>
        </p:nvSpPr>
        <p:spPr bwMode="auto">
          <a:xfrm>
            <a:off x="2707200" y="2341686"/>
            <a:ext cx="1107360" cy="312513"/>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AB </a:t>
            </a:r>
            <a:r>
              <a:rPr lang="en-US" dirty="0" err="1">
                <a:solidFill>
                  <a:srgbClr val="000000"/>
                </a:solidFill>
                <a:latin typeface="Calibri" pitchFamily="34" charset="0"/>
              </a:rPr>
              <a:t>SOLiD</a:t>
            </a:r>
            <a:endParaRPr lang="en-US" dirty="0">
              <a:solidFill>
                <a:srgbClr val="000000"/>
              </a:solidFill>
              <a:latin typeface="Calibri" pitchFamily="34" charset="0"/>
            </a:endParaRPr>
          </a:p>
        </p:txBody>
      </p:sp>
      <p:sp>
        <p:nvSpPr>
          <p:cNvPr id="4115" name="Text Box 18"/>
          <p:cNvSpPr txBox="1">
            <a:spLocks noChangeArrowheads="1"/>
          </p:cNvSpPr>
          <p:nvPr/>
        </p:nvSpPr>
        <p:spPr bwMode="auto">
          <a:xfrm>
            <a:off x="5292080" y="5817917"/>
            <a:ext cx="2568960" cy="312513"/>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Oxford Nanopore </a:t>
            </a:r>
            <a:r>
              <a:rPr lang="en-US" dirty="0" err="1">
                <a:solidFill>
                  <a:srgbClr val="000000"/>
                </a:solidFill>
                <a:latin typeface="Calibri" pitchFamily="34" charset="0"/>
              </a:rPr>
              <a:t>GridION</a:t>
            </a:r>
            <a:endParaRPr lang="en-US" dirty="0">
              <a:solidFill>
                <a:srgbClr val="000000"/>
              </a:solidFill>
              <a:latin typeface="Calibri" pitchFamily="34" charset="0"/>
            </a:endParaRPr>
          </a:p>
        </p:txBody>
      </p:sp>
      <p:sp>
        <p:nvSpPr>
          <p:cNvPr id="4116" name="Text Box 19"/>
          <p:cNvSpPr txBox="1">
            <a:spLocks noChangeArrowheads="1"/>
          </p:cNvSpPr>
          <p:nvPr/>
        </p:nvSpPr>
        <p:spPr bwMode="auto">
          <a:xfrm>
            <a:off x="5225760" y="3763116"/>
            <a:ext cx="2511360" cy="312512"/>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Oxford Nanopore </a:t>
            </a:r>
            <a:r>
              <a:rPr lang="en-US" dirty="0" err="1">
                <a:solidFill>
                  <a:srgbClr val="000000"/>
                </a:solidFill>
                <a:latin typeface="Calibri" pitchFamily="34" charset="0"/>
              </a:rPr>
              <a:t>MinION</a:t>
            </a:r>
            <a:endParaRPr lang="en-US" dirty="0">
              <a:solidFill>
                <a:srgbClr val="000000"/>
              </a:solidFill>
              <a:latin typeface="Calibri" pitchFamily="34" charset="0"/>
            </a:endParaRPr>
          </a:p>
        </p:txBody>
      </p:sp>
      <p:sp>
        <p:nvSpPr>
          <p:cNvPr id="4117" name="Text Box 20"/>
          <p:cNvSpPr txBox="1">
            <a:spLocks noChangeArrowheads="1"/>
          </p:cNvSpPr>
          <p:nvPr/>
        </p:nvSpPr>
        <p:spPr bwMode="auto">
          <a:xfrm>
            <a:off x="7584767" y="1772816"/>
            <a:ext cx="1095840" cy="544377"/>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Complete</a:t>
            </a:r>
          </a:p>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Genomics</a:t>
            </a:r>
          </a:p>
        </p:txBody>
      </p:sp>
      <p:sp>
        <p:nvSpPr>
          <p:cNvPr id="4118" name="Text Box 21"/>
          <p:cNvSpPr txBox="1">
            <a:spLocks noChangeArrowheads="1"/>
          </p:cNvSpPr>
          <p:nvPr/>
        </p:nvSpPr>
        <p:spPr bwMode="auto">
          <a:xfrm>
            <a:off x="5169600" y="1792989"/>
            <a:ext cx="1520640" cy="312512"/>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Illumina </a:t>
            </a:r>
            <a:r>
              <a:rPr lang="en-US" dirty="0" err="1">
                <a:solidFill>
                  <a:srgbClr val="000000"/>
                </a:solidFill>
                <a:latin typeface="Calibri" pitchFamily="34" charset="0"/>
              </a:rPr>
              <a:t>MiSeq</a:t>
            </a:r>
            <a:endParaRPr lang="en-US" dirty="0">
              <a:solidFill>
                <a:srgbClr val="000000"/>
              </a:solidFill>
              <a:latin typeface="Calibri" pitchFamily="34" charset="0"/>
            </a:endParaRPr>
          </a:p>
        </p:txBody>
      </p:sp>
      <p:sp>
        <p:nvSpPr>
          <p:cNvPr id="4119" name="Text Box 22"/>
          <p:cNvSpPr txBox="1">
            <a:spLocks noChangeArrowheads="1"/>
          </p:cNvSpPr>
          <p:nvPr/>
        </p:nvSpPr>
        <p:spPr bwMode="auto">
          <a:xfrm>
            <a:off x="2586240" y="4645928"/>
            <a:ext cx="2280960" cy="312513"/>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Pacific Biosciences RS</a:t>
            </a:r>
          </a:p>
        </p:txBody>
      </p:sp>
      <p:pic>
        <p:nvPicPr>
          <p:cNvPr id="2" name="Picture 1">
            <a:extLst>
              <a:ext uri="{FF2B5EF4-FFF2-40B4-BE49-F238E27FC236}">
                <a16:creationId xmlns:a16="http://schemas.microsoft.com/office/drawing/2014/main" id="{5286926F-A2D7-D54A-9679-98991FADA789}"/>
              </a:ext>
            </a:extLst>
          </p:cNvPr>
          <p:cNvPicPr>
            <a:picLocks noChangeAspect="1"/>
          </p:cNvPicPr>
          <p:nvPr/>
        </p:nvPicPr>
        <p:blipFill>
          <a:blip r:embed="rId13"/>
          <a:stretch>
            <a:fillRect/>
          </a:stretch>
        </p:blipFill>
        <p:spPr>
          <a:xfrm>
            <a:off x="7907854" y="2420888"/>
            <a:ext cx="1066800" cy="1993900"/>
          </a:xfrm>
          <a:prstGeom prst="rect">
            <a:avLst/>
          </a:prstGeom>
        </p:spPr>
      </p:pic>
      <p:sp>
        <p:nvSpPr>
          <p:cNvPr id="25" name="Text Box 14">
            <a:extLst>
              <a:ext uri="{FF2B5EF4-FFF2-40B4-BE49-F238E27FC236}">
                <a16:creationId xmlns:a16="http://schemas.microsoft.com/office/drawing/2014/main" id="{2CACA9BA-5821-1048-8CBA-9D82E07E5188}"/>
              </a:ext>
            </a:extLst>
          </p:cNvPr>
          <p:cNvSpPr txBox="1">
            <a:spLocks noChangeArrowheads="1"/>
          </p:cNvSpPr>
          <p:nvPr/>
        </p:nvSpPr>
        <p:spPr bwMode="auto">
          <a:xfrm>
            <a:off x="8030881" y="4379366"/>
            <a:ext cx="1955520" cy="312513"/>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Illumina </a:t>
            </a:r>
          </a:p>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err="1">
                <a:solidFill>
                  <a:srgbClr val="000000"/>
                </a:solidFill>
                <a:latin typeface="Calibri" pitchFamily="34" charset="0"/>
              </a:rPr>
              <a:t>NovaSeq</a:t>
            </a:r>
            <a:endParaRPr lang="en-US" dirty="0">
              <a:solidFill>
                <a:srgbClr val="000000"/>
              </a:solidFill>
              <a:latin typeface="Calibri" pitchFamily="34" charset="0"/>
            </a:endParaRPr>
          </a:p>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6000</a:t>
            </a:r>
          </a:p>
        </p:txBody>
      </p:sp>
    </p:spTree>
    <p:extLst>
      <p:ext uri="{BB962C8B-B14F-4D97-AF65-F5344CB8AC3E}">
        <p14:creationId xmlns:p14="http://schemas.microsoft.com/office/powerpoint/2010/main" val="411208558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dirty="0"/>
              <a:t>The Genomic Era</a:t>
            </a:r>
          </a:p>
        </p:txBody>
      </p:sp>
      <p:sp>
        <p:nvSpPr>
          <p:cNvPr id="10" name="Content Placeholder 9"/>
          <p:cNvSpPr>
            <a:spLocks noGrp="1"/>
          </p:cNvSpPr>
          <p:nvPr>
            <p:ph idx="1"/>
          </p:nvPr>
        </p:nvSpPr>
        <p:spPr>
          <a:xfrm>
            <a:off x="228600" y="1124744"/>
            <a:ext cx="8610600" cy="5123656"/>
          </a:xfrm>
        </p:spPr>
        <p:txBody>
          <a:bodyPr/>
          <a:lstStyle/>
          <a:p>
            <a:r>
              <a:rPr lang="en-US" sz="2100" dirty="0"/>
              <a:t>1990-2003: The Human Genome Project (HGP) provides a complete and accurate sequence of all </a:t>
            </a:r>
            <a:r>
              <a:rPr lang="en-US" sz="2100" b="1" dirty="0"/>
              <a:t>DNA base pairs</a:t>
            </a:r>
            <a:r>
              <a:rPr lang="en-US" sz="2100" dirty="0"/>
              <a:t> that make up the human genome and finds 20,000 to 25,000 human genes.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10</a:t>
            </a:fld>
            <a:endParaRPr lang="en-US" altLang="en-US"/>
          </a:p>
        </p:txBody>
      </p:sp>
      <p:pic>
        <p:nvPicPr>
          <p:cNvPr id="11" name="Picture 2" descr="Image result for chronology of genome sequenc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6903" y="2480702"/>
            <a:ext cx="6783693" cy="3539097"/>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p:cNvSpPr/>
          <p:nvPr/>
        </p:nvSpPr>
        <p:spPr>
          <a:xfrm>
            <a:off x="2843808" y="4830739"/>
            <a:ext cx="2305312" cy="830997"/>
          </a:xfrm>
          <a:prstGeom prst="rect">
            <a:avLst/>
          </a:prstGeom>
          <a:solidFill>
            <a:srgbClr val="FF0000"/>
          </a:solidFill>
          <a:ln w="57150">
            <a:solidFill>
              <a:srgbClr val="FFFF00"/>
            </a:solidFill>
          </a:ln>
        </p:spPr>
        <p:txBody>
          <a:bodyPr wrap="square">
            <a:spAutoFit/>
          </a:bodyPr>
          <a:lstStyle/>
          <a:p>
            <a:pPr algn="ctr"/>
            <a:r>
              <a:rPr lang="en-US" sz="2400" dirty="0">
                <a:solidFill>
                  <a:schemeClr val="bg1"/>
                </a:solidFill>
              </a:rPr>
              <a:t>13 year-long</a:t>
            </a:r>
          </a:p>
          <a:p>
            <a:pPr algn="ctr"/>
            <a:r>
              <a:rPr lang="en-US" sz="2400" dirty="0">
                <a:solidFill>
                  <a:schemeClr val="bg1"/>
                </a:solidFill>
              </a:rPr>
              <a:t>$3,000,000,000</a:t>
            </a:r>
          </a:p>
        </p:txBody>
      </p:sp>
      <p:pic>
        <p:nvPicPr>
          <p:cNvPr id="1026" name="Picture 2" descr="Image result for human genome project natur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0058"/>
          <a:stretch/>
        </p:blipFill>
        <p:spPr bwMode="auto">
          <a:xfrm>
            <a:off x="7150596" y="2191544"/>
            <a:ext cx="1710371" cy="224920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Image result for human genome project natur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50397"/>
          <a:stretch/>
        </p:blipFill>
        <p:spPr bwMode="auto">
          <a:xfrm>
            <a:off x="7164287" y="4184054"/>
            <a:ext cx="1728193" cy="22881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547607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20151101_stc002_59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3713" y="2799766"/>
            <a:ext cx="7602783" cy="3552225"/>
          </a:xfrm>
          <a:prstGeom prst="rect">
            <a:avLst/>
          </a:prstGeom>
        </p:spPr>
      </p:pic>
      <p:sp>
        <p:nvSpPr>
          <p:cNvPr id="2" name="Title 1"/>
          <p:cNvSpPr>
            <a:spLocks noGrp="1"/>
          </p:cNvSpPr>
          <p:nvPr>
            <p:ph type="title"/>
          </p:nvPr>
        </p:nvSpPr>
        <p:spPr/>
        <p:txBody>
          <a:bodyPr/>
          <a:lstStyle/>
          <a:p>
            <a:r>
              <a:rPr lang="en-US" dirty="0"/>
              <a:t>The Genomic Era (continued)</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11</a:t>
            </a:fld>
            <a:endParaRPr lang="en-US" altLang="en-US"/>
          </a:p>
        </p:txBody>
      </p:sp>
      <p:pic>
        <p:nvPicPr>
          <p:cNvPr id="5" name="Picture 2" descr="https://www.genome.gov/images/content/costpermb2015_4.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619"/>
          <a:stretch/>
        </p:blipFill>
        <p:spPr bwMode="auto">
          <a:xfrm>
            <a:off x="323528" y="1011651"/>
            <a:ext cx="3764149" cy="2777389"/>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1966911" y="1688007"/>
            <a:ext cx="228825" cy="228825"/>
          </a:xfrm>
          <a:prstGeom prst="ellipse">
            <a:avLst/>
          </a:prstGeom>
          <a:solidFill>
            <a:srgbClr val="FF0000"/>
          </a:solidFill>
        </p:spPr>
        <p:txBody>
          <a:bodyPr wrap="square" rtlCol="0" anchor="ctr">
            <a:spAutoFit/>
          </a:bodyPr>
          <a:lstStyle/>
          <a:p>
            <a:pPr algn="just"/>
            <a:endParaRPr lang="en-US" sz="400" b="1" dirty="0">
              <a:solidFill>
                <a:schemeClr val="bg2"/>
              </a:solidFill>
              <a:latin typeface="europa"/>
            </a:endParaRPr>
          </a:p>
        </p:txBody>
      </p:sp>
      <p:sp>
        <p:nvSpPr>
          <p:cNvPr id="7" name="Rectangle 6"/>
          <p:cNvSpPr/>
          <p:nvPr/>
        </p:nvSpPr>
        <p:spPr>
          <a:xfrm>
            <a:off x="3779912" y="1198493"/>
            <a:ext cx="3540686" cy="646331"/>
          </a:xfrm>
          <a:prstGeom prst="rect">
            <a:avLst/>
          </a:prstGeom>
          <a:solidFill>
            <a:schemeClr val="accent1">
              <a:lumMod val="60000"/>
              <a:lumOff val="40000"/>
            </a:schemeClr>
          </a:solidFill>
        </p:spPr>
        <p:txBody>
          <a:bodyPr wrap="square">
            <a:spAutoFit/>
          </a:bodyPr>
          <a:lstStyle/>
          <a:p>
            <a:r>
              <a:rPr lang="en-US" dirty="0"/>
              <a:t>development of high-throughput sequencing (HTS) technologies</a:t>
            </a:r>
          </a:p>
        </p:txBody>
      </p:sp>
      <p:cxnSp>
        <p:nvCxnSpPr>
          <p:cNvPr id="9" name="Straight Arrow Connector 8"/>
          <p:cNvCxnSpPr/>
          <p:nvPr/>
        </p:nvCxnSpPr>
        <p:spPr>
          <a:xfrm flipH="1">
            <a:off x="4355978" y="2060848"/>
            <a:ext cx="288030" cy="432048"/>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2" descr="Image result for the economist"/>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24601" b="24369"/>
          <a:stretch/>
        </p:blipFill>
        <p:spPr bwMode="auto">
          <a:xfrm>
            <a:off x="252485" y="5963008"/>
            <a:ext cx="790158" cy="4032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1530363" y="6460344"/>
            <a:ext cx="7290109" cy="276999"/>
          </a:xfrm>
          <a:prstGeom prst="rect">
            <a:avLst/>
          </a:prstGeom>
        </p:spPr>
        <p:txBody>
          <a:bodyPr wrap="square">
            <a:spAutoFit/>
          </a:bodyPr>
          <a:lstStyle/>
          <a:p>
            <a:r>
              <a:rPr lang="en-US" sz="1200" dirty="0">
                <a:hlinkClick r:id="rId6"/>
              </a:rPr>
              <a:t>http://www.economist.com/news/21631808-so-much-genetic-data-so-many-uses-genes-unzipped</a:t>
            </a:r>
            <a:r>
              <a:rPr lang="en-US" sz="1200" dirty="0"/>
              <a:t> </a:t>
            </a:r>
          </a:p>
        </p:txBody>
      </p:sp>
      <p:sp>
        <p:nvSpPr>
          <p:cNvPr id="3" name="Down Arrow 2"/>
          <p:cNvSpPr/>
          <p:nvPr/>
        </p:nvSpPr>
        <p:spPr>
          <a:xfrm rot="4961981">
            <a:off x="2655370" y="840988"/>
            <a:ext cx="517315" cy="1382049"/>
          </a:xfrm>
          <a:prstGeom prst="downArrow">
            <a:avLst/>
          </a:prstGeom>
          <a:solidFill>
            <a:schemeClr val="accent1">
              <a:lumMod val="60000"/>
              <a:lumOff val="40000"/>
            </a:schemeClr>
          </a:solidFill>
        </p:spPr>
        <p:txBody>
          <a:bodyPr wrap="square" rtlCol="0" anchor="ctr">
            <a:spAutoFit/>
          </a:bodyPr>
          <a:lstStyle/>
          <a:p>
            <a:pPr algn="just"/>
            <a:endParaRPr lang="en-US" sz="400" b="1" dirty="0">
              <a:solidFill>
                <a:schemeClr val="bg2"/>
              </a:solidFill>
              <a:latin typeface="europa"/>
            </a:endParaRPr>
          </a:p>
        </p:txBody>
      </p:sp>
      <p:sp>
        <p:nvSpPr>
          <p:cNvPr id="12" name="Rectangle 11"/>
          <p:cNvSpPr/>
          <p:nvPr/>
        </p:nvSpPr>
        <p:spPr>
          <a:xfrm>
            <a:off x="177924" y="4006805"/>
            <a:ext cx="2305844" cy="646331"/>
          </a:xfrm>
          <a:prstGeom prst="rect">
            <a:avLst/>
          </a:prstGeom>
          <a:solidFill>
            <a:schemeClr val="accent1">
              <a:lumMod val="60000"/>
              <a:lumOff val="40000"/>
            </a:schemeClr>
          </a:solidFill>
        </p:spPr>
        <p:txBody>
          <a:bodyPr wrap="square">
            <a:spAutoFit/>
          </a:bodyPr>
          <a:lstStyle/>
          <a:p>
            <a:r>
              <a:rPr lang="en-US" dirty="0"/>
              <a:t>Number of Genomes Sequenced</a:t>
            </a:r>
          </a:p>
        </p:txBody>
      </p:sp>
    </p:spTree>
    <p:extLst>
      <p:ext uri="{BB962C8B-B14F-4D97-AF65-F5344CB8AC3E}">
        <p14:creationId xmlns:p14="http://schemas.microsoft.com/office/powerpoint/2010/main" val="946846369"/>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High-Throughput Sequencing (HTS) </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12</a:t>
            </a:fld>
            <a:endParaRPr lang="en-US" altLang="en-US"/>
          </a:p>
        </p:txBody>
      </p:sp>
      <p:pic>
        <p:nvPicPr>
          <p:cNvPr id="18434" name="Picture 2" descr="Image result for next generation sequencing illumina"/>
          <p:cNvPicPr>
            <a:picLocks noChangeAspect="1" noChangeArrowheads="1"/>
          </p:cNvPicPr>
          <p:nvPr/>
        </p:nvPicPr>
        <p:blipFill rotWithShape="1">
          <a:blip r:embed="rId3">
            <a:extLst>
              <a:ext uri="{28A0092B-C50C-407E-A947-70E740481C1C}">
                <a14:useLocalDpi xmlns:a14="http://schemas.microsoft.com/office/drawing/2010/main" val="0"/>
              </a:ext>
            </a:extLst>
          </a:blip>
          <a:srcRect l="35233" t="25008" r="35526" b="16545"/>
          <a:stretch/>
        </p:blipFill>
        <p:spPr bwMode="auto">
          <a:xfrm>
            <a:off x="729328" y="2345594"/>
            <a:ext cx="2573954" cy="385884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p:nvPicPr>
        <p:blipFill rotWithShape="1">
          <a:blip r:embed="rId4">
            <a:extLst>
              <a:ext uri="{28A0092B-C50C-407E-A947-70E740481C1C}">
                <a14:useLocalDpi xmlns:a14="http://schemas.microsoft.com/office/drawing/2010/main" val="0"/>
              </a:ext>
            </a:extLst>
          </a:blip>
          <a:srcRect l="33770" t="-1135" b="10364"/>
          <a:stretch/>
        </p:blipFill>
        <p:spPr>
          <a:xfrm>
            <a:off x="3923928" y="1772816"/>
            <a:ext cx="4824536" cy="4589212"/>
          </a:xfrm>
          <a:prstGeom prst="rect">
            <a:avLst/>
          </a:prstGeom>
        </p:spPr>
      </p:pic>
      <p:sp>
        <p:nvSpPr>
          <p:cNvPr id="3" name="Rectangle 2"/>
          <p:cNvSpPr/>
          <p:nvPr/>
        </p:nvSpPr>
        <p:spPr>
          <a:xfrm>
            <a:off x="6481192" y="6230986"/>
            <a:ext cx="611088" cy="150342"/>
          </a:xfrm>
          <a:prstGeom prst="rect">
            <a:avLst/>
          </a:prstGeom>
          <a:solidFill>
            <a:schemeClr val="bg1"/>
          </a:solidFill>
        </p:spPr>
        <p:txBody>
          <a:bodyPr wrap="square" rtlCol="0" anchor="ctr">
            <a:spAutoFit/>
          </a:bodyPr>
          <a:lstStyle/>
          <a:p>
            <a:pPr algn="just"/>
            <a:endParaRPr lang="en-US" sz="400" b="1" dirty="0">
              <a:solidFill>
                <a:schemeClr val="bg2"/>
              </a:solidFill>
              <a:latin typeface="europa"/>
            </a:endParaRPr>
          </a:p>
        </p:txBody>
      </p:sp>
      <p:pic>
        <p:nvPicPr>
          <p:cNvPr id="19460" name="Picture 4" descr="Image result for sequencing flow cell"/>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48854"/>
          <a:stretch/>
        </p:blipFill>
        <p:spPr bwMode="auto">
          <a:xfrm rot="10800000">
            <a:off x="4678443" y="1017991"/>
            <a:ext cx="2701869" cy="898841"/>
          </a:xfrm>
          <a:prstGeom prst="rect">
            <a:avLst/>
          </a:prstGeom>
          <a:noFill/>
          <a:extLst>
            <a:ext uri="{909E8E84-426E-40DD-AFC4-6F175D3DCCD1}">
              <a14:hiddenFill xmlns:a14="http://schemas.microsoft.com/office/drawing/2010/main">
                <a:solidFill>
                  <a:srgbClr val="FFFFFF"/>
                </a:solidFill>
              </a14:hiddenFill>
            </a:ext>
          </a:extLst>
        </p:spPr>
      </p:pic>
      <p:pic>
        <p:nvPicPr>
          <p:cNvPr id="19462" name="Picture 6" descr="Image result for sequencing flow cell"/>
          <p:cNvPicPr>
            <a:picLocks noChangeAspect="1" noChangeArrowheads="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t="7416" r="64686"/>
          <a:stretch/>
        </p:blipFill>
        <p:spPr bwMode="auto">
          <a:xfrm rot="16200000">
            <a:off x="1389669" y="79103"/>
            <a:ext cx="1200585" cy="285982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p:cNvPicPr>
            <a:picLocks noChangeAspect="1"/>
          </p:cNvPicPr>
          <p:nvPr/>
        </p:nvPicPr>
        <p:blipFill rotWithShape="1">
          <a:blip r:embed="rId4">
            <a:extLst>
              <a:ext uri="{28A0092B-C50C-407E-A947-70E740481C1C}">
                <a14:useLocalDpi xmlns:a14="http://schemas.microsoft.com/office/drawing/2010/main" val="0"/>
              </a:ext>
            </a:extLst>
          </a:blip>
          <a:srcRect l="58052" t="54411" r="31074" b="35619"/>
          <a:stretch/>
        </p:blipFill>
        <p:spPr>
          <a:xfrm>
            <a:off x="3419872" y="4581128"/>
            <a:ext cx="792088" cy="504056"/>
          </a:xfrm>
          <a:prstGeom prst="rect">
            <a:avLst/>
          </a:prstGeom>
        </p:spPr>
      </p:pic>
      <p:sp>
        <p:nvSpPr>
          <p:cNvPr id="5" name="Rectangle 4"/>
          <p:cNvSpPr/>
          <p:nvPr/>
        </p:nvSpPr>
        <p:spPr>
          <a:xfrm>
            <a:off x="1483102" y="2584025"/>
            <a:ext cx="6177796" cy="2246769"/>
          </a:xfrm>
          <a:prstGeom prst="rect">
            <a:avLst/>
          </a:prstGeom>
          <a:solidFill>
            <a:schemeClr val="bg1"/>
          </a:solidFill>
          <a:ln>
            <a:solidFill>
              <a:srgbClr val="FF0000"/>
            </a:solidFill>
          </a:ln>
        </p:spPr>
        <p:txBody>
          <a:bodyPr wrap="square">
            <a:spAutoFit/>
          </a:bodyPr>
          <a:lstStyle/>
          <a:p>
            <a:r>
              <a:rPr lang="en-US" sz="2800" dirty="0">
                <a:solidFill>
                  <a:srgbClr val="FF0000"/>
                </a:solidFill>
              </a:rPr>
              <a:t>= Second Generation </a:t>
            </a:r>
          </a:p>
          <a:p>
            <a:r>
              <a:rPr lang="en-US" sz="2800" dirty="0">
                <a:solidFill>
                  <a:srgbClr val="FF0000"/>
                </a:solidFill>
              </a:rPr>
              <a:t>= Next Generation</a:t>
            </a:r>
          </a:p>
          <a:p>
            <a:r>
              <a:rPr lang="en-US" sz="2800" dirty="0">
                <a:solidFill>
                  <a:srgbClr val="FF0000"/>
                </a:solidFill>
              </a:rPr>
              <a:t>= Massively Parallel Sequencing</a:t>
            </a:r>
          </a:p>
          <a:p>
            <a:r>
              <a:rPr lang="en-US" sz="2800" dirty="0">
                <a:solidFill>
                  <a:srgbClr val="FF0000"/>
                </a:solidFill>
              </a:rPr>
              <a:t>= High Throughput Sequencing (HTS) = Sequencing by Synthesis (Illumina)</a:t>
            </a:r>
          </a:p>
        </p:txBody>
      </p:sp>
      <p:cxnSp>
        <p:nvCxnSpPr>
          <p:cNvPr id="8" name="Straight Arrow Connector 7"/>
          <p:cNvCxnSpPr/>
          <p:nvPr/>
        </p:nvCxnSpPr>
        <p:spPr>
          <a:xfrm>
            <a:off x="3310291" y="1570817"/>
            <a:ext cx="327537" cy="144016"/>
          </a:xfrm>
          <a:prstGeom prst="straightConnector1">
            <a:avLst/>
          </a:prstGeom>
          <a:ln>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3563888" y="1453486"/>
            <a:ext cx="648072" cy="523220"/>
          </a:xfrm>
          <a:prstGeom prst="rect">
            <a:avLst/>
          </a:prstGeom>
          <a:noFill/>
        </p:spPr>
        <p:txBody>
          <a:bodyPr wrap="square" rtlCol="0">
            <a:spAutoFit/>
          </a:bodyPr>
          <a:lstStyle/>
          <a:p>
            <a:r>
              <a:rPr lang="en-US" sz="1400" dirty="0"/>
              <a:t>flow cell</a:t>
            </a:r>
          </a:p>
        </p:txBody>
      </p:sp>
    </p:spTree>
    <p:extLst>
      <p:ext uri="{BB962C8B-B14F-4D97-AF65-F5344CB8AC3E}">
        <p14:creationId xmlns:p14="http://schemas.microsoft.com/office/powerpoint/2010/main" val="149485134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High-Throughput Sequencing (HTS) </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
        <p:nvSpPr>
          <p:cNvPr id="5" name="Parallelogram 4"/>
          <p:cNvSpPr/>
          <p:nvPr/>
        </p:nvSpPr>
        <p:spPr>
          <a:xfrm>
            <a:off x="615296" y="4264517"/>
            <a:ext cx="6554624" cy="1051132"/>
          </a:xfrm>
          <a:prstGeom prst="parallelogram">
            <a:avLst>
              <a:gd name="adj" fmla="val 221748"/>
            </a:avLst>
          </a:prstGeom>
          <a:gradFill flip="none" rotWithShape="1">
            <a:gsLst>
              <a:gs pos="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lin ang="18900000" scaled="1"/>
            <a:tileRect/>
          </a:gradFill>
          <a:ln>
            <a:solidFill>
              <a:schemeClr val="tx1"/>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54" name="Parallelogram 53"/>
          <p:cNvSpPr/>
          <p:nvPr/>
        </p:nvSpPr>
        <p:spPr>
          <a:xfrm>
            <a:off x="648053" y="4254546"/>
            <a:ext cx="6554624" cy="1051132"/>
          </a:xfrm>
          <a:prstGeom prst="parallelogram">
            <a:avLst>
              <a:gd name="adj" fmla="val 221748"/>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chemeClr val="tx1"/>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9663" y="999858"/>
            <a:ext cx="3955286" cy="1997619"/>
          </a:xfrm>
          <a:prstGeom prst="rect">
            <a:avLst/>
          </a:prstGeom>
        </p:spPr>
      </p:pic>
      <p:sp>
        <p:nvSpPr>
          <p:cNvPr id="9" name="TextBox 8"/>
          <p:cNvSpPr txBox="1"/>
          <p:nvPr/>
        </p:nvSpPr>
        <p:spPr>
          <a:xfrm>
            <a:off x="1003600" y="3615858"/>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endPar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endPar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14" name="TextBox 13"/>
          <p:cNvSpPr txBox="1"/>
          <p:nvPr/>
        </p:nvSpPr>
        <p:spPr>
          <a:xfrm>
            <a:off x="2015897" y="3494627"/>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endPar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15" name="TextBox 14"/>
          <p:cNvSpPr txBox="1"/>
          <p:nvPr/>
        </p:nvSpPr>
        <p:spPr>
          <a:xfrm>
            <a:off x="4885999" y="3454182"/>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C</a:t>
            </a:r>
            <a:endPar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endParaRPr>
          </a:p>
        </p:txBody>
      </p:sp>
      <p:sp>
        <p:nvSpPr>
          <p:cNvPr id="16" name="TextBox 15"/>
          <p:cNvSpPr txBox="1"/>
          <p:nvPr/>
        </p:nvSpPr>
        <p:spPr>
          <a:xfrm>
            <a:off x="2347162" y="3094647"/>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endPar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A</a:t>
            </a:r>
          </a:p>
        </p:txBody>
      </p:sp>
      <p:sp>
        <p:nvSpPr>
          <p:cNvPr id="19" name="TextBox 18"/>
          <p:cNvSpPr txBox="1"/>
          <p:nvPr/>
        </p:nvSpPr>
        <p:spPr>
          <a:xfrm>
            <a:off x="1500654" y="3575255"/>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20" name="TextBox 19"/>
          <p:cNvSpPr txBox="1"/>
          <p:nvPr/>
        </p:nvSpPr>
        <p:spPr>
          <a:xfrm>
            <a:off x="2988976" y="3154794"/>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A</a:t>
            </a:r>
          </a:p>
        </p:txBody>
      </p:sp>
      <p:sp>
        <p:nvSpPr>
          <p:cNvPr id="21" name="TextBox 20"/>
          <p:cNvSpPr txBox="1"/>
          <p:nvPr/>
        </p:nvSpPr>
        <p:spPr>
          <a:xfrm>
            <a:off x="3286868" y="3494627"/>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22" name="TextBox 21"/>
          <p:cNvSpPr txBox="1"/>
          <p:nvPr/>
        </p:nvSpPr>
        <p:spPr>
          <a:xfrm>
            <a:off x="2697788" y="3561975"/>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endPar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G</a:t>
            </a:r>
            <a:endPar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endParaRPr>
          </a:p>
        </p:txBody>
      </p:sp>
      <p:sp>
        <p:nvSpPr>
          <p:cNvPr id="23" name="TextBox 22"/>
          <p:cNvSpPr txBox="1"/>
          <p:nvPr/>
        </p:nvSpPr>
        <p:spPr>
          <a:xfrm>
            <a:off x="4118472" y="2972358"/>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24" name="TextBox 23"/>
          <p:cNvSpPr txBox="1"/>
          <p:nvPr/>
        </p:nvSpPr>
        <p:spPr>
          <a:xfrm>
            <a:off x="4430939" y="3575255"/>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 </a:t>
            </a:r>
            <a:r>
              <a:rPr kumimoji="0" lang="en-US" sz="1800" b="1" i="0" u="none" strike="noStrike" kern="1200" cap="none" spc="0" normalizeH="0" baseline="0" noProof="0" dirty="0" err="1">
                <a:ln>
                  <a:noFill/>
                </a:ln>
                <a:solidFill>
                  <a:srgbClr val="7687CD"/>
                </a:solidFill>
                <a:effectLst/>
                <a:uLnTx/>
                <a:uFillTx/>
                <a:latin typeface="Arial Black" panose="020B0A04020102020204" pitchFamily="34" charset="0"/>
                <a:ea typeface="+mn-ea"/>
                <a:cs typeface="+mn-cs"/>
              </a:rPr>
              <a:t>G</a:t>
            </a: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 </a:t>
            </a:r>
            <a:r>
              <a:rPr kumimoji="0" lang="en-US" sz="1800" b="1" i="0" u="none" strike="noStrike" kern="1200" cap="none" spc="0" normalizeH="0" baseline="0" noProof="0" dirty="0" err="1">
                <a:ln>
                  <a:noFill/>
                </a:ln>
                <a:solidFill>
                  <a:srgbClr val="7687CD"/>
                </a:solidFill>
                <a:effectLst/>
                <a:uLnTx/>
                <a:uFillTx/>
                <a:latin typeface="Arial Black" panose="020B0A04020102020204" pitchFamily="34" charset="0"/>
                <a:ea typeface="+mn-ea"/>
                <a:cs typeface="+mn-cs"/>
              </a:rPr>
              <a:t>G</a:t>
            </a: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 </a:t>
            </a: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C</a:t>
            </a:r>
            <a:endPar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endParaRPr>
          </a:p>
        </p:txBody>
      </p:sp>
      <p:sp>
        <p:nvSpPr>
          <p:cNvPr id="25" name="TextBox 24"/>
          <p:cNvSpPr txBox="1"/>
          <p:nvPr/>
        </p:nvSpPr>
        <p:spPr>
          <a:xfrm>
            <a:off x="3783711" y="3567342"/>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endPar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C</a:t>
            </a:r>
            <a:endPar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endParaRPr>
          </a:p>
        </p:txBody>
      </p:sp>
      <p:sp>
        <p:nvSpPr>
          <p:cNvPr id="26" name="TextBox 25"/>
          <p:cNvSpPr txBox="1"/>
          <p:nvPr/>
        </p:nvSpPr>
        <p:spPr>
          <a:xfrm>
            <a:off x="5623692" y="2802351"/>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27" name="TextBox 26"/>
          <p:cNvSpPr txBox="1"/>
          <p:nvPr/>
        </p:nvSpPr>
        <p:spPr>
          <a:xfrm>
            <a:off x="6177610" y="2812678"/>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28" name="TextBox 27"/>
          <p:cNvSpPr txBox="1"/>
          <p:nvPr/>
        </p:nvSpPr>
        <p:spPr>
          <a:xfrm>
            <a:off x="5232285" y="3056538"/>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grpSp>
        <p:nvGrpSpPr>
          <p:cNvPr id="50" name="Group 49"/>
          <p:cNvGrpSpPr/>
          <p:nvPr/>
        </p:nvGrpSpPr>
        <p:grpSpPr>
          <a:xfrm>
            <a:off x="7358314" y="1588793"/>
            <a:ext cx="610389" cy="702745"/>
            <a:chOff x="6261691" y="5439667"/>
            <a:chExt cx="610389" cy="702745"/>
          </a:xfrm>
        </p:grpSpPr>
        <p:sp>
          <p:nvSpPr>
            <p:cNvPr id="31" name="Freeform 30"/>
            <p:cNvSpPr/>
            <p:nvPr/>
          </p:nvSpPr>
          <p:spPr>
            <a:xfrm>
              <a:off x="6261691" y="5754988"/>
              <a:ext cx="553935" cy="385505"/>
            </a:xfrm>
            <a:custGeom>
              <a:avLst/>
              <a:gdLst>
                <a:gd name="connsiteX0" fmla="*/ 262972 w 849529"/>
                <a:gd name="connsiteY0" fmla="*/ 82 h 591220"/>
                <a:gd name="connsiteX1" fmla="*/ 262972 w 849529"/>
                <a:gd name="connsiteY1" fmla="*/ 82 h 591220"/>
                <a:gd name="connsiteX2" fmla="*/ 295759 w 849529"/>
                <a:gd name="connsiteY2" fmla="*/ 11012 h 591220"/>
                <a:gd name="connsiteX3" fmla="*/ 310331 w 849529"/>
                <a:gd name="connsiteY3" fmla="*/ 18298 h 591220"/>
                <a:gd name="connsiteX4" fmla="*/ 408693 w 849529"/>
                <a:gd name="connsiteY4" fmla="*/ 14655 h 591220"/>
                <a:gd name="connsiteX5" fmla="*/ 470625 w 849529"/>
                <a:gd name="connsiteY5" fmla="*/ 7369 h 591220"/>
                <a:gd name="connsiteX6" fmla="*/ 521627 w 849529"/>
                <a:gd name="connsiteY6" fmla="*/ 11012 h 591220"/>
                <a:gd name="connsiteX7" fmla="*/ 576272 w 849529"/>
                <a:gd name="connsiteY7" fmla="*/ 18298 h 591220"/>
                <a:gd name="connsiteX8" fmla="*/ 598131 w 849529"/>
                <a:gd name="connsiteY8" fmla="*/ 18298 h 591220"/>
                <a:gd name="connsiteX9" fmla="*/ 619989 w 849529"/>
                <a:gd name="connsiteY9" fmla="*/ 21941 h 591220"/>
                <a:gd name="connsiteX10" fmla="*/ 638204 w 849529"/>
                <a:gd name="connsiteY10" fmla="*/ 40156 h 591220"/>
                <a:gd name="connsiteX11" fmla="*/ 645490 w 849529"/>
                <a:gd name="connsiteY11" fmla="*/ 62014 h 591220"/>
                <a:gd name="connsiteX12" fmla="*/ 670991 w 849529"/>
                <a:gd name="connsiteY12" fmla="*/ 83872 h 591220"/>
                <a:gd name="connsiteX13" fmla="*/ 674634 w 849529"/>
                <a:gd name="connsiteY13" fmla="*/ 94801 h 591220"/>
                <a:gd name="connsiteX14" fmla="*/ 681920 w 849529"/>
                <a:gd name="connsiteY14" fmla="*/ 105730 h 591220"/>
                <a:gd name="connsiteX15" fmla="*/ 696492 w 849529"/>
                <a:gd name="connsiteY15" fmla="*/ 156733 h 591220"/>
                <a:gd name="connsiteX16" fmla="*/ 703778 w 849529"/>
                <a:gd name="connsiteY16" fmla="*/ 167662 h 591220"/>
                <a:gd name="connsiteX17" fmla="*/ 718350 w 849529"/>
                <a:gd name="connsiteY17" fmla="*/ 171305 h 591220"/>
                <a:gd name="connsiteX18" fmla="*/ 729280 w 849529"/>
                <a:gd name="connsiteY18" fmla="*/ 178591 h 591220"/>
                <a:gd name="connsiteX19" fmla="*/ 732923 w 849529"/>
                <a:gd name="connsiteY19" fmla="*/ 189520 h 591220"/>
                <a:gd name="connsiteX20" fmla="*/ 736566 w 849529"/>
                <a:gd name="connsiteY20" fmla="*/ 204092 h 591220"/>
                <a:gd name="connsiteX21" fmla="*/ 747495 w 849529"/>
                <a:gd name="connsiteY21" fmla="*/ 215021 h 591220"/>
                <a:gd name="connsiteX22" fmla="*/ 751138 w 849529"/>
                <a:gd name="connsiteY22" fmla="*/ 225950 h 591220"/>
                <a:gd name="connsiteX23" fmla="*/ 762067 w 849529"/>
                <a:gd name="connsiteY23" fmla="*/ 247808 h 591220"/>
                <a:gd name="connsiteX24" fmla="*/ 769353 w 849529"/>
                <a:gd name="connsiteY24" fmla="*/ 276953 h 591220"/>
                <a:gd name="connsiteX25" fmla="*/ 780282 w 849529"/>
                <a:gd name="connsiteY25" fmla="*/ 302454 h 591220"/>
                <a:gd name="connsiteX26" fmla="*/ 791211 w 849529"/>
                <a:gd name="connsiteY26" fmla="*/ 306097 h 591220"/>
                <a:gd name="connsiteX27" fmla="*/ 794854 w 849529"/>
                <a:gd name="connsiteY27" fmla="*/ 317026 h 591220"/>
                <a:gd name="connsiteX28" fmla="*/ 798497 w 849529"/>
                <a:gd name="connsiteY28" fmla="*/ 331598 h 591220"/>
                <a:gd name="connsiteX29" fmla="*/ 809426 w 849529"/>
                <a:gd name="connsiteY29" fmla="*/ 342527 h 591220"/>
                <a:gd name="connsiteX30" fmla="*/ 820355 w 849529"/>
                <a:gd name="connsiteY30" fmla="*/ 375314 h 591220"/>
                <a:gd name="connsiteX31" fmla="*/ 823998 w 849529"/>
                <a:gd name="connsiteY31" fmla="*/ 386243 h 591220"/>
                <a:gd name="connsiteX32" fmla="*/ 838570 w 849529"/>
                <a:gd name="connsiteY32" fmla="*/ 408102 h 591220"/>
                <a:gd name="connsiteX33" fmla="*/ 845856 w 849529"/>
                <a:gd name="connsiteY33" fmla="*/ 419031 h 591220"/>
                <a:gd name="connsiteX34" fmla="*/ 849499 w 849529"/>
                <a:gd name="connsiteY34" fmla="*/ 429960 h 591220"/>
                <a:gd name="connsiteX35" fmla="*/ 845856 w 849529"/>
                <a:gd name="connsiteY35" fmla="*/ 440889 h 591220"/>
                <a:gd name="connsiteX36" fmla="*/ 849499 w 849529"/>
                <a:gd name="connsiteY36" fmla="*/ 451818 h 591220"/>
                <a:gd name="connsiteX37" fmla="*/ 842213 w 849529"/>
                <a:gd name="connsiteY37" fmla="*/ 473676 h 591220"/>
                <a:gd name="connsiteX38" fmla="*/ 838570 w 849529"/>
                <a:gd name="connsiteY38" fmla="*/ 484605 h 591220"/>
                <a:gd name="connsiteX39" fmla="*/ 834927 w 849529"/>
                <a:gd name="connsiteY39" fmla="*/ 495534 h 591220"/>
                <a:gd name="connsiteX40" fmla="*/ 823998 w 849529"/>
                <a:gd name="connsiteY40" fmla="*/ 502820 h 591220"/>
                <a:gd name="connsiteX41" fmla="*/ 816712 w 849529"/>
                <a:gd name="connsiteY41" fmla="*/ 524678 h 591220"/>
                <a:gd name="connsiteX42" fmla="*/ 809426 w 849529"/>
                <a:gd name="connsiteY42" fmla="*/ 531965 h 591220"/>
                <a:gd name="connsiteX43" fmla="*/ 780282 w 849529"/>
                <a:gd name="connsiteY43" fmla="*/ 546537 h 591220"/>
                <a:gd name="connsiteX44" fmla="*/ 747495 w 849529"/>
                <a:gd name="connsiteY44" fmla="*/ 557466 h 591220"/>
                <a:gd name="connsiteX45" fmla="*/ 736566 w 849529"/>
                <a:gd name="connsiteY45" fmla="*/ 561109 h 591220"/>
                <a:gd name="connsiteX46" fmla="*/ 685563 w 849529"/>
                <a:gd name="connsiteY46" fmla="*/ 564752 h 591220"/>
                <a:gd name="connsiteX47" fmla="*/ 649133 w 849529"/>
                <a:gd name="connsiteY47" fmla="*/ 572038 h 591220"/>
                <a:gd name="connsiteX48" fmla="*/ 638204 w 849529"/>
                <a:gd name="connsiteY48" fmla="*/ 575681 h 591220"/>
                <a:gd name="connsiteX49" fmla="*/ 594487 w 849529"/>
                <a:gd name="connsiteY49" fmla="*/ 579324 h 591220"/>
                <a:gd name="connsiteX50" fmla="*/ 561700 w 849529"/>
                <a:gd name="connsiteY50" fmla="*/ 579324 h 591220"/>
                <a:gd name="connsiteX51" fmla="*/ 543485 w 849529"/>
                <a:gd name="connsiteY51" fmla="*/ 575681 h 591220"/>
                <a:gd name="connsiteX52" fmla="*/ 532556 w 849529"/>
                <a:gd name="connsiteY52" fmla="*/ 579324 h 591220"/>
                <a:gd name="connsiteX53" fmla="*/ 517984 w 849529"/>
                <a:gd name="connsiteY53" fmla="*/ 586610 h 591220"/>
                <a:gd name="connsiteX54" fmla="*/ 503412 w 849529"/>
                <a:gd name="connsiteY54" fmla="*/ 590253 h 591220"/>
                <a:gd name="connsiteX55" fmla="*/ 474268 w 849529"/>
                <a:gd name="connsiteY55" fmla="*/ 590253 h 591220"/>
                <a:gd name="connsiteX56" fmla="*/ 408693 w 849529"/>
                <a:gd name="connsiteY56" fmla="*/ 579324 h 591220"/>
                <a:gd name="connsiteX57" fmla="*/ 350405 w 849529"/>
                <a:gd name="connsiteY57" fmla="*/ 579324 h 591220"/>
                <a:gd name="connsiteX58" fmla="*/ 306688 w 849529"/>
                <a:gd name="connsiteY58" fmla="*/ 586610 h 591220"/>
                <a:gd name="connsiteX59" fmla="*/ 295759 w 849529"/>
                <a:gd name="connsiteY59" fmla="*/ 575681 h 591220"/>
                <a:gd name="connsiteX60" fmla="*/ 208327 w 849529"/>
                <a:gd name="connsiteY60" fmla="*/ 564752 h 591220"/>
                <a:gd name="connsiteX61" fmla="*/ 193754 w 849529"/>
                <a:gd name="connsiteY61" fmla="*/ 561109 h 591220"/>
                <a:gd name="connsiteX62" fmla="*/ 171896 w 849529"/>
                <a:gd name="connsiteY62" fmla="*/ 568395 h 591220"/>
                <a:gd name="connsiteX63" fmla="*/ 113608 w 849529"/>
                <a:gd name="connsiteY63" fmla="*/ 561109 h 591220"/>
                <a:gd name="connsiteX64" fmla="*/ 95393 w 849529"/>
                <a:gd name="connsiteY64" fmla="*/ 557466 h 591220"/>
                <a:gd name="connsiteX65" fmla="*/ 84464 w 849529"/>
                <a:gd name="connsiteY65" fmla="*/ 561109 h 591220"/>
                <a:gd name="connsiteX66" fmla="*/ 73534 w 849529"/>
                <a:gd name="connsiteY66" fmla="*/ 557466 h 591220"/>
                <a:gd name="connsiteX67" fmla="*/ 48033 w 849529"/>
                <a:gd name="connsiteY67" fmla="*/ 546537 h 591220"/>
                <a:gd name="connsiteX68" fmla="*/ 40747 w 849529"/>
                <a:gd name="connsiteY68" fmla="*/ 535608 h 591220"/>
                <a:gd name="connsiteX69" fmla="*/ 11603 w 849529"/>
                <a:gd name="connsiteY69" fmla="*/ 521035 h 591220"/>
                <a:gd name="connsiteX70" fmla="*/ 7960 w 849529"/>
                <a:gd name="connsiteY70" fmla="*/ 510106 h 591220"/>
                <a:gd name="connsiteX71" fmla="*/ 674 w 849529"/>
                <a:gd name="connsiteY71" fmla="*/ 491891 h 591220"/>
                <a:gd name="connsiteX72" fmla="*/ 4317 w 849529"/>
                <a:gd name="connsiteY72" fmla="*/ 480962 h 591220"/>
                <a:gd name="connsiteX73" fmla="*/ 4317 w 849529"/>
                <a:gd name="connsiteY73" fmla="*/ 459104 h 591220"/>
                <a:gd name="connsiteX74" fmla="*/ 674 w 849529"/>
                <a:gd name="connsiteY74" fmla="*/ 448175 h 591220"/>
                <a:gd name="connsiteX75" fmla="*/ 4317 w 849529"/>
                <a:gd name="connsiteY75" fmla="*/ 437246 h 591220"/>
                <a:gd name="connsiteX76" fmla="*/ 11603 w 849529"/>
                <a:gd name="connsiteY76" fmla="*/ 397173 h 591220"/>
                <a:gd name="connsiteX77" fmla="*/ 22532 w 849529"/>
                <a:gd name="connsiteY77" fmla="*/ 386243 h 591220"/>
                <a:gd name="connsiteX78" fmla="*/ 26175 w 849529"/>
                <a:gd name="connsiteY78" fmla="*/ 375314 h 591220"/>
                <a:gd name="connsiteX79" fmla="*/ 48033 w 849529"/>
                <a:gd name="connsiteY79" fmla="*/ 342527 h 591220"/>
                <a:gd name="connsiteX80" fmla="*/ 55319 w 849529"/>
                <a:gd name="connsiteY80" fmla="*/ 331598 h 591220"/>
                <a:gd name="connsiteX81" fmla="*/ 58962 w 849529"/>
                <a:gd name="connsiteY81" fmla="*/ 320669 h 591220"/>
                <a:gd name="connsiteX82" fmla="*/ 69891 w 849529"/>
                <a:gd name="connsiteY82" fmla="*/ 309740 h 591220"/>
                <a:gd name="connsiteX83" fmla="*/ 80821 w 849529"/>
                <a:gd name="connsiteY83" fmla="*/ 295168 h 591220"/>
                <a:gd name="connsiteX84" fmla="*/ 95393 w 849529"/>
                <a:gd name="connsiteY84" fmla="*/ 273310 h 591220"/>
                <a:gd name="connsiteX85" fmla="*/ 113608 w 849529"/>
                <a:gd name="connsiteY85" fmla="*/ 251451 h 591220"/>
                <a:gd name="connsiteX86" fmla="*/ 124537 w 849529"/>
                <a:gd name="connsiteY86" fmla="*/ 218664 h 591220"/>
                <a:gd name="connsiteX87" fmla="*/ 131823 w 849529"/>
                <a:gd name="connsiteY87" fmla="*/ 207735 h 591220"/>
                <a:gd name="connsiteX88" fmla="*/ 139109 w 849529"/>
                <a:gd name="connsiteY88" fmla="*/ 185877 h 591220"/>
                <a:gd name="connsiteX89" fmla="*/ 150038 w 849529"/>
                <a:gd name="connsiteY89" fmla="*/ 171305 h 591220"/>
                <a:gd name="connsiteX90" fmla="*/ 171896 w 849529"/>
                <a:gd name="connsiteY90" fmla="*/ 127588 h 591220"/>
                <a:gd name="connsiteX91" fmla="*/ 182825 w 849529"/>
                <a:gd name="connsiteY91" fmla="*/ 102087 h 591220"/>
                <a:gd name="connsiteX92" fmla="*/ 186468 w 849529"/>
                <a:gd name="connsiteY92" fmla="*/ 91158 h 591220"/>
                <a:gd name="connsiteX93" fmla="*/ 197397 w 849529"/>
                <a:gd name="connsiteY93" fmla="*/ 83872 h 591220"/>
                <a:gd name="connsiteX94" fmla="*/ 201040 w 849529"/>
                <a:gd name="connsiteY94" fmla="*/ 69300 h 591220"/>
                <a:gd name="connsiteX95" fmla="*/ 226542 w 849529"/>
                <a:gd name="connsiteY95" fmla="*/ 40156 h 591220"/>
                <a:gd name="connsiteX96" fmla="*/ 252043 w 849529"/>
                <a:gd name="connsiteY96" fmla="*/ 25584 h 591220"/>
                <a:gd name="connsiteX97" fmla="*/ 262972 w 849529"/>
                <a:gd name="connsiteY97" fmla="*/ 11012 h 591220"/>
                <a:gd name="connsiteX98" fmla="*/ 270258 w 849529"/>
                <a:gd name="connsiteY98" fmla="*/ 82 h 591220"/>
                <a:gd name="connsiteX99" fmla="*/ 277544 w 849529"/>
                <a:gd name="connsiteY99" fmla="*/ 7369 h 591220"/>
                <a:gd name="connsiteX100" fmla="*/ 262972 w 849529"/>
                <a:gd name="connsiteY100" fmla="*/ 82 h 591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849529" h="591220">
                  <a:moveTo>
                    <a:pt x="262972" y="82"/>
                  </a:moveTo>
                  <a:lnTo>
                    <a:pt x="262972" y="82"/>
                  </a:lnTo>
                  <a:cubicBezTo>
                    <a:pt x="273901" y="3725"/>
                    <a:pt x="285007" y="6876"/>
                    <a:pt x="295759" y="11012"/>
                  </a:cubicBezTo>
                  <a:cubicBezTo>
                    <a:pt x="300828" y="12962"/>
                    <a:pt x="304903" y="18123"/>
                    <a:pt x="310331" y="18298"/>
                  </a:cubicBezTo>
                  <a:lnTo>
                    <a:pt x="408693" y="14655"/>
                  </a:lnTo>
                  <a:lnTo>
                    <a:pt x="470625" y="7369"/>
                  </a:lnTo>
                  <a:cubicBezTo>
                    <a:pt x="487669" y="7369"/>
                    <a:pt x="504653" y="9469"/>
                    <a:pt x="521627" y="11012"/>
                  </a:cubicBezTo>
                  <a:cubicBezTo>
                    <a:pt x="534574" y="12189"/>
                    <a:pt x="562758" y="16367"/>
                    <a:pt x="576272" y="18298"/>
                  </a:cubicBezTo>
                  <a:cubicBezTo>
                    <a:pt x="605415" y="28012"/>
                    <a:pt x="568986" y="18298"/>
                    <a:pt x="598131" y="18298"/>
                  </a:cubicBezTo>
                  <a:cubicBezTo>
                    <a:pt x="605518" y="18298"/>
                    <a:pt x="612703" y="20727"/>
                    <a:pt x="619989" y="21941"/>
                  </a:cubicBezTo>
                  <a:cubicBezTo>
                    <a:pt x="629959" y="28588"/>
                    <a:pt x="633091" y="28652"/>
                    <a:pt x="638204" y="40156"/>
                  </a:cubicBezTo>
                  <a:cubicBezTo>
                    <a:pt x="641323" y="47174"/>
                    <a:pt x="640059" y="56583"/>
                    <a:pt x="645490" y="62014"/>
                  </a:cubicBezTo>
                  <a:cubicBezTo>
                    <a:pt x="663158" y="79682"/>
                    <a:pt x="654346" y="72776"/>
                    <a:pt x="670991" y="83872"/>
                  </a:cubicBezTo>
                  <a:cubicBezTo>
                    <a:pt x="672205" y="87515"/>
                    <a:pt x="672917" y="91366"/>
                    <a:pt x="674634" y="94801"/>
                  </a:cubicBezTo>
                  <a:cubicBezTo>
                    <a:pt x="676592" y="98717"/>
                    <a:pt x="681061" y="101437"/>
                    <a:pt x="681920" y="105730"/>
                  </a:cubicBezTo>
                  <a:cubicBezTo>
                    <a:pt x="692399" y="158125"/>
                    <a:pt x="671458" y="140044"/>
                    <a:pt x="696492" y="156733"/>
                  </a:cubicBezTo>
                  <a:cubicBezTo>
                    <a:pt x="698921" y="160376"/>
                    <a:pt x="700135" y="165233"/>
                    <a:pt x="703778" y="167662"/>
                  </a:cubicBezTo>
                  <a:cubicBezTo>
                    <a:pt x="707944" y="170439"/>
                    <a:pt x="713748" y="169333"/>
                    <a:pt x="718350" y="171305"/>
                  </a:cubicBezTo>
                  <a:cubicBezTo>
                    <a:pt x="722375" y="173030"/>
                    <a:pt x="725637" y="176162"/>
                    <a:pt x="729280" y="178591"/>
                  </a:cubicBezTo>
                  <a:cubicBezTo>
                    <a:pt x="730494" y="182234"/>
                    <a:pt x="731868" y="185828"/>
                    <a:pt x="732923" y="189520"/>
                  </a:cubicBezTo>
                  <a:cubicBezTo>
                    <a:pt x="734298" y="194334"/>
                    <a:pt x="734082" y="199745"/>
                    <a:pt x="736566" y="204092"/>
                  </a:cubicBezTo>
                  <a:cubicBezTo>
                    <a:pt x="739122" y="208565"/>
                    <a:pt x="743852" y="211378"/>
                    <a:pt x="747495" y="215021"/>
                  </a:cubicBezTo>
                  <a:cubicBezTo>
                    <a:pt x="748709" y="218664"/>
                    <a:pt x="749421" y="222515"/>
                    <a:pt x="751138" y="225950"/>
                  </a:cubicBezTo>
                  <a:cubicBezTo>
                    <a:pt x="761086" y="245845"/>
                    <a:pt x="756573" y="227664"/>
                    <a:pt x="762067" y="247808"/>
                  </a:cubicBezTo>
                  <a:cubicBezTo>
                    <a:pt x="764702" y="257469"/>
                    <a:pt x="766924" y="267238"/>
                    <a:pt x="769353" y="276953"/>
                  </a:cubicBezTo>
                  <a:cubicBezTo>
                    <a:pt x="771541" y="285703"/>
                    <a:pt x="772420" y="296164"/>
                    <a:pt x="780282" y="302454"/>
                  </a:cubicBezTo>
                  <a:cubicBezTo>
                    <a:pt x="783281" y="304853"/>
                    <a:pt x="787568" y="304883"/>
                    <a:pt x="791211" y="306097"/>
                  </a:cubicBezTo>
                  <a:cubicBezTo>
                    <a:pt x="792425" y="309740"/>
                    <a:pt x="793799" y="313334"/>
                    <a:pt x="794854" y="317026"/>
                  </a:cubicBezTo>
                  <a:cubicBezTo>
                    <a:pt x="796229" y="321840"/>
                    <a:pt x="796013" y="327251"/>
                    <a:pt x="798497" y="331598"/>
                  </a:cubicBezTo>
                  <a:cubicBezTo>
                    <a:pt x="801053" y="336071"/>
                    <a:pt x="805783" y="338884"/>
                    <a:pt x="809426" y="342527"/>
                  </a:cubicBezTo>
                  <a:lnTo>
                    <a:pt x="820355" y="375314"/>
                  </a:lnTo>
                  <a:cubicBezTo>
                    <a:pt x="821569" y="378957"/>
                    <a:pt x="821868" y="383048"/>
                    <a:pt x="823998" y="386243"/>
                  </a:cubicBezTo>
                  <a:lnTo>
                    <a:pt x="838570" y="408102"/>
                  </a:lnTo>
                  <a:cubicBezTo>
                    <a:pt x="840999" y="411745"/>
                    <a:pt x="844471" y="414877"/>
                    <a:pt x="845856" y="419031"/>
                  </a:cubicBezTo>
                  <a:lnTo>
                    <a:pt x="849499" y="429960"/>
                  </a:lnTo>
                  <a:cubicBezTo>
                    <a:pt x="848285" y="433603"/>
                    <a:pt x="845856" y="437049"/>
                    <a:pt x="845856" y="440889"/>
                  </a:cubicBezTo>
                  <a:cubicBezTo>
                    <a:pt x="845856" y="444729"/>
                    <a:pt x="849923" y="448001"/>
                    <a:pt x="849499" y="451818"/>
                  </a:cubicBezTo>
                  <a:cubicBezTo>
                    <a:pt x="848651" y="459451"/>
                    <a:pt x="844642" y="466390"/>
                    <a:pt x="842213" y="473676"/>
                  </a:cubicBezTo>
                  <a:lnTo>
                    <a:pt x="838570" y="484605"/>
                  </a:lnTo>
                  <a:cubicBezTo>
                    <a:pt x="837356" y="488248"/>
                    <a:pt x="838122" y="493404"/>
                    <a:pt x="834927" y="495534"/>
                  </a:cubicBezTo>
                  <a:lnTo>
                    <a:pt x="823998" y="502820"/>
                  </a:lnTo>
                  <a:cubicBezTo>
                    <a:pt x="821569" y="510106"/>
                    <a:pt x="822142" y="519247"/>
                    <a:pt x="816712" y="524678"/>
                  </a:cubicBezTo>
                  <a:cubicBezTo>
                    <a:pt x="814283" y="527107"/>
                    <a:pt x="812108" y="529819"/>
                    <a:pt x="809426" y="531965"/>
                  </a:cubicBezTo>
                  <a:cubicBezTo>
                    <a:pt x="799302" y="540065"/>
                    <a:pt x="793233" y="541828"/>
                    <a:pt x="780282" y="546537"/>
                  </a:cubicBezTo>
                  <a:cubicBezTo>
                    <a:pt x="769455" y="550474"/>
                    <a:pt x="758424" y="553823"/>
                    <a:pt x="747495" y="557466"/>
                  </a:cubicBezTo>
                  <a:cubicBezTo>
                    <a:pt x="743852" y="558680"/>
                    <a:pt x="740396" y="560835"/>
                    <a:pt x="736566" y="561109"/>
                  </a:cubicBezTo>
                  <a:lnTo>
                    <a:pt x="685563" y="564752"/>
                  </a:lnTo>
                  <a:cubicBezTo>
                    <a:pt x="668387" y="567615"/>
                    <a:pt x="664350" y="567690"/>
                    <a:pt x="649133" y="572038"/>
                  </a:cubicBezTo>
                  <a:cubicBezTo>
                    <a:pt x="645441" y="573093"/>
                    <a:pt x="642010" y="575173"/>
                    <a:pt x="638204" y="575681"/>
                  </a:cubicBezTo>
                  <a:cubicBezTo>
                    <a:pt x="623709" y="577614"/>
                    <a:pt x="609059" y="578110"/>
                    <a:pt x="594487" y="579324"/>
                  </a:cubicBezTo>
                  <a:cubicBezTo>
                    <a:pt x="569884" y="571123"/>
                    <a:pt x="600169" y="579324"/>
                    <a:pt x="561700" y="579324"/>
                  </a:cubicBezTo>
                  <a:cubicBezTo>
                    <a:pt x="555508" y="579324"/>
                    <a:pt x="549557" y="576895"/>
                    <a:pt x="543485" y="575681"/>
                  </a:cubicBezTo>
                  <a:cubicBezTo>
                    <a:pt x="539842" y="576895"/>
                    <a:pt x="536086" y="577811"/>
                    <a:pt x="532556" y="579324"/>
                  </a:cubicBezTo>
                  <a:cubicBezTo>
                    <a:pt x="527564" y="581463"/>
                    <a:pt x="523069" y="584703"/>
                    <a:pt x="517984" y="586610"/>
                  </a:cubicBezTo>
                  <a:cubicBezTo>
                    <a:pt x="513296" y="588368"/>
                    <a:pt x="508269" y="589039"/>
                    <a:pt x="503412" y="590253"/>
                  </a:cubicBezTo>
                  <a:cubicBezTo>
                    <a:pt x="442349" y="574987"/>
                    <a:pt x="535331" y="595804"/>
                    <a:pt x="474268" y="590253"/>
                  </a:cubicBezTo>
                  <a:cubicBezTo>
                    <a:pt x="452199" y="588247"/>
                    <a:pt x="408693" y="579324"/>
                    <a:pt x="408693" y="579324"/>
                  </a:cubicBezTo>
                  <a:cubicBezTo>
                    <a:pt x="367690" y="595725"/>
                    <a:pt x="418051" y="579324"/>
                    <a:pt x="350405" y="579324"/>
                  </a:cubicBezTo>
                  <a:cubicBezTo>
                    <a:pt x="335632" y="579324"/>
                    <a:pt x="321260" y="584181"/>
                    <a:pt x="306688" y="586610"/>
                  </a:cubicBezTo>
                  <a:cubicBezTo>
                    <a:pt x="303045" y="582967"/>
                    <a:pt x="300702" y="577135"/>
                    <a:pt x="295759" y="575681"/>
                  </a:cubicBezTo>
                  <a:cubicBezTo>
                    <a:pt x="281832" y="571585"/>
                    <a:pt x="226913" y="566611"/>
                    <a:pt x="208327" y="564752"/>
                  </a:cubicBezTo>
                  <a:cubicBezTo>
                    <a:pt x="203469" y="563538"/>
                    <a:pt x="198736" y="560611"/>
                    <a:pt x="193754" y="561109"/>
                  </a:cubicBezTo>
                  <a:cubicBezTo>
                    <a:pt x="186112" y="561873"/>
                    <a:pt x="171896" y="568395"/>
                    <a:pt x="171896" y="568395"/>
                  </a:cubicBezTo>
                  <a:lnTo>
                    <a:pt x="113608" y="561109"/>
                  </a:lnTo>
                  <a:cubicBezTo>
                    <a:pt x="107478" y="560233"/>
                    <a:pt x="101585" y="557466"/>
                    <a:pt x="95393" y="557466"/>
                  </a:cubicBezTo>
                  <a:cubicBezTo>
                    <a:pt x="91553" y="557466"/>
                    <a:pt x="88107" y="559895"/>
                    <a:pt x="84464" y="561109"/>
                  </a:cubicBezTo>
                  <a:cubicBezTo>
                    <a:pt x="80821" y="559895"/>
                    <a:pt x="77064" y="558979"/>
                    <a:pt x="73534" y="557466"/>
                  </a:cubicBezTo>
                  <a:cubicBezTo>
                    <a:pt x="42017" y="543959"/>
                    <a:pt x="73667" y="555082"/>
                    <a:pt x="48033" y="546537"/>
                  </a:cubicBezTo>
                  <a:cubicBezTo>
                    <a:pt x="45604" y="542894"/>
                    <a:pt x="43843" y="538704"/>
                    <a:pt x="40747" y="535608"/>
                  </a:cubicBezTo>
                  <a:cubicBezTo>
                    <a:pt x="33472" y="528333"/>
                    <a:pt x="20298" y="524514"/>
                    <a:pt x="11603" y="521035"/>
                  </a:cubicBezTo>
                  <a:cubicBezTo>
                    <a:pt x="10389" y="517392"/>
                    <a:pt x="9308" y="513702"/>
                    <a:pt x="7960" y="510106"/>
                  </a:cubicBezTo>
                  <a:cubicBezTo>
                    <a:pt x="5664" y="503983"/>
                    <a:pt x="1485" y="498380"/>
                    <a:pt x="674" y="491891"/>
                  </a:cubicBezTo>
                  <a:cubicBezTo>
                    <a:pt x="198" y="488081"/>
                    <a:pt x="3103" y="484605"/>
                    <a:pt x="4317" y="480962"/>
                  </a:cubicBezTo>
                  <a:cubicBezTo>
                    <a:pt x="-5398" y="451818"/>
                    <a:pt x="4317" y="488248"/>
                    <a:pt x="4317" y="459104"/>
                  </a:cubicBezTo>
                  <a:cubicBezTo>
                    <a:pt x="4317" y="455264"/>
                    <a:pt x="1888" y="451818"/>
                    <a:pt x="674" y="448175"/>
                  </a:cubicBezTo>
                  <a:cubicBezTo>
                    <a:pt x="1888" y="444532"/>
                    <a:pt x="3630" y="441024"/>
                    <a:pt x="4317" y="437246"/>
                  </a:cubicBezTo>
                  <a:cubicBezTo>
                    <a:pt x="4568" y="435864"/>
                    <a:pt x="6381" y="405006"/>
                    <a:pt x="11603" y="397173"/>
                  </a:cubicBezTo>
                  <a:cubicBezTo>
                    <a:pt x="14461" y="392886"/>
                    <a:pt x="18889" y="389886"/>
                    <a:pt x="22532" y="386243"/>
                  </a:cubicBezTo>
                  <a:cubicBezTo>
                    <a:pt x="23746" y="382600"/>
                    <a:pt x="24310" y="378671"/>
                    <a:pt x="26175" y="375314"/>
                  </a:cubicBezTo>
                  <a:lnTo>
                    <a:pt x="48033" y="342527"/>
                  </a:lnTo>
                  <a:cubicBezTo>
                    <a:pt x="50462" y="338884"/>
                    <a:pt x="53934" y="335752"/>
                    <a:pt x="55319" y="331598"/>
                  </a:cubicBezTo>
                  <a:cubicBezTo>
                    <a:pt x="56533" y="327955"/>
                    <a:pt x="56832" y="323864"/>
                    <a:pt x="58962" y="320669"/>
                  </a:cubicBezTo>
                  <a:cubicBezTo>
                    <a:pt x="61820" y="316382"/>
                    <a:pt x="66538" y="313652"/>
                    <a:pt x="69891" y="309740"/>
                  </a:cubicBezTo>
                  <a:cubicBezTo>
                    <a:pt x="73843" y="305130"/>
                    <a:pt x="77178" y="300025"/>
                    <a:pt x="80821" y="295168"/>
                  </a:cubicBezTo>
                  <a:cubicBezTo>
                    <a:pt x="89484" y="269180"/>
                    <a:pt x="77200" y="300601"/>
                    <a:pt x="95393" y="273310"/>
                  </a:cubicBezTo>
                  <a:cubicBezTo>
                    <a:pt x="112082" y="248275"/>
                    <a:pt x="78373" y="277877"/>
                    <a:pt x="113608" y="251451"/>
                  </a:cubicBezTo>
                  <a:cubicBezTo>
                    <a:pt x="117251" y="240522"/>
                    <a:pt x="118147" y="228249"/>
                    <a:pt x="124537" y="218664"/>
                  </a:cubicBezTo>
                  <a:cubicBezTo>
                    <a:pt x="126966" y="215021"/>
                    <a:pt x="130045" y="211736"/>
                    <a:pt x="131823" y="207735"/>
                  </a:cubicBezTo>
                  <a:cubicBezTo>
                    <a:pt x="134942" y="200717"/>
                    <a:pt x="134501" y="192021"/>
                    <a:pt x="139109" y="185877"/>
                  </a:cubicBezTo>
                  <a:cubicBezTo>
                    <a:pt x="142752" y="181020"/>
                    <a:pt x="147323" y="176736"/>
                    <a:pt x="150038" y="171305"/>
                  </a:cubicBezTo>
                  <a:cubicBezTo>
                    <a:pt x="173811" y="123760"/>
                    <a:pt x="153281" y="146205"/>
                    <a:pt x="171896" y="127588"/>
                  </a:cubicBezTo>
                  <a:cubicBezTo>
                    <a:pt x="175539" y="119088"/>
                    <a:pt x="179390" y="110674"/>
                    <a:pt x="182825" y="102087"/>
                  </a:cubicBezTo>
                  <a:cubicBezTo>
                    <a:pt x="184251" y="98522"/>
                    <a:pt x="184069" y="94157"/>
                    <a:pt x="186468" y="91158"/>
                  </a:cubicBezTo>
                  <a:cubicBezTo>
                    <a:pt x="189203" y="87739"/>
                    <a:pt x="193754" y="86301"/>
                    <a:pt x="197397" y="83872"/>
                  </a:cubicBezTo>
                  <a:cubicBezTo>
                    <a:pt x="198611" y="79015"/>
                    <a:pt x="198801" y="73778"/>
                    <a:pt x="201040" y="69300"/>
                  </a:cubicBezTo>
                  <a:cubicBezTo>
                    <a:pt x="212779" y="45823"/>
                    <a:pt x="210958" y="51287"/>
                    <a:pt x="226542" y="40156"/>
                  </a:cubicBezTo>
                  <a:cubicBezTo>
                    <a:pt x="245840" y="26372"/>
                    <a:pt x="234308" y="31496"/>
                    <a:pt x="252043" y="25584"/>
                  </a:cubicBezTo>
                  <a:cubicBezTo>
                    <a:pt x="255686" y="20727"/>
                    <a:pt x="259443" y="15953"/>
                    <a:pt x="262972" y="11012"/>
                  </a:cubicBezTo>
                  <a:cubicBezTo>
                    <a:pt x="265517" y="7449"/>
                    <a:pt x="266010" y="1144"/>
                    <a:pt x="270258" y="82"/>
                  </a:cubicBezTo>
                  <a:cubicBezTo>
                    <a:pt x="273590" y="-751"/>
                    <a:pt x="275115" y="4940"/>
                    <a:pt x="277544" y="7369"/>
                  </a:cubicBezTo>
                  <a:cubicBezTo>
                    <a:pt x="268911" y="20319"/>
                    <a:pt x="265401" y="1296"/>
                    <a:pt x="262972" y="82"/>
                  </a:cubicBezTo>
                  <a:close/>
                </a:path>
              </a:pathLst>
            </a:custGeom>
            <a:solidFill>
              <a:srgbClr val="EF876B"/>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pic>
          <p:nvPicPr>
            <p:cNvPr id="29" name="Picture 28"/>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r="41879"/>
            <a:stretch/>
          </p:blipFill>
          <p:spPr>
            <a:xfrm>
              <a:off x="6262467" y="5439667"/>
              <a:ext cx="609613" cy="702745"/>
            </a:xfrm>
            <a:prstGeom prst="rect">
              <a:avLst/>
            </a:prstGeom>
          </p:spPr>
        </p:pic>
        <p:sp>
          <p:nvSpPr>
            <p:cNvPr id="32" name="Rectangle 31"/>
            <p:cNvSpPr/>
            <p:nvPr/>
          </p:nvSpPr>
          <p:spPr>
            <a:xfrm>
              <a:off x="6366966" y="5791039"/>
              <a:ext cx="280863" cy="297517"/>
            </a:xfrm>
            <a:prstGeom prst="rect">
              <a:avLst/>
            </a:prstGeom>
          </p:spPr>
          <p:txBody>
            <a:bodyPr wrap="square">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rial Black" panose="020B0A04020102020204" pitchFamily="34" charset="0"/>
                  <a:ea typeface="+mn-ea"/>
                  <a:cs typeface="+mn-cs"/>
                </a:rPr>
                <a:t>T</a:t>
              </a:r>
            </a:p>
          </p:txBody>
        </p:sp>
      </p:grpSp>
      <p:grpSp>
        <p:nvGrpSpPr>
          <p:cNvPr id="48" name="Group 47"/>
          <p:cNvGrpSpPr/>
          <p:nvPr/>
        </p:nvGrpSpPr>
        <p:grpSpPr>
          <a:xfrm>
            <a:off x="7367834" y="4474300"/>
            <a:ext cx="610389" cy="702745"/>
            <a:chOff x="7560604" y="5499377"/>
            <a:chExt cx="610389" cy="702745"/>
          </a:xfrm>
        </p:grpSpPr>
        <p:sp>
          <p:nvSpPr>
            <p:cNvPr id="35" name="Freeform 34"/>
            <p:cNvSpPr/>
            <p:nvPr/>
          </p:nvSpPr>
          <p:spPr>
            <a:xfrm>
              <a:off x="7560604" y="5814698"/>
              <a:ext cx="553935" cy="385505"/>
            </a:xfrm>
            <a:custGeom>
              <a:avLst/>
              <a:gdLst>
                <a:gd name="connsiteX0" fmla="*/ 262972 w 849529"/>
                <a:gd name="connsiteY0" fmla="*/ 82 h 591220"/>
                <a:gd name="connsiteX1" fmla="*/ 262972 w 849529"/>
                <a:gd name="connsiteY1" fmla="*/ 82 h 591220"/>
                <a:gd name="connsiteX2" fmla="*/ 295759 w 849529"/>
                <a:gd name="connsiteY2" fmla="*/ 11012 h 591220"/>
                <a:gd name="connsiteX3" fmla="*/ 310331 w 849529"/>
                <a:gd name="connsiteY3" fmla="*/ 18298 h 591220"/>
                <a:gd name="connsiteX4" fmla="*/ 408693 w 849529"/>
                <a:gd name="connsiteY4" fmla="*/ 14655 h 591220"/>
                <a:gd name="connsiteX5" fmla="*/ 470625 w 849529"/>
                <a:gd name="connsiteY5" fmla="*/ 7369 h 591220"/>
                <a:gd name="connsiteX6" fmla="*/ 521627 w 849529"/>
                <a:gd name="connsiteY6" fmla="*/ 11012 h 591220"/>
                <a:gd name="connsiteX7" fmla="*/ 576272 w 849529"/>
                <a:gd name="connsiteY7" fmla="*/ 18298 h 591220"/>
                <a:gd name="connsiteX8" fmla="*/ 598131 w 849529"/>
                <a:gd name="connsiteY8" fmla="*/ 18298 h 591220"/>
                <a:gd name="connsiteX9" fmla="*/ 619989 w 849529"/>
                <a:gd name="connsiteY9" fmla="*/ 21941 h 591220"/>
                <a:gd name="connsiteX10" fmla="*/ 638204 w 849529"/>
                <a:gd name="connsiteY10" fmla="*/ 40156 h 591220"/>
                <a:gd name="connsiteX11" fmla="*/ 645490 w 849529"/>
                <a:gd name="connsiteY11" fmla="*/ 62014 h 591220"/>
                <a:gd name="connsiteX12" fmla="*/ 670991 w 849529"/>
                <a:gd name="connsiteY12" fmla="*/ 83872 h 591220"/>
                <a:gd name="connsiteX13" fmla="*/ 674634 w 849529"/>
                <a:gd name="connsiteY13" fmla="*/ 94801 h 591220"/>
                <a:gd name="connsiteX14" fmla="*/ 681920 w 849529"/>
                <a:gd name="connsiteY14" fmla="*/ 105730 h 591220"/>
                <a:gd name="connsiteX15" fmla="*/ 696492 w 849529"/>
                <a:gd name="connsiteY15" fmla="*/ 156733 h 591220"/>
                <a:gd name="connsiteX16" fmla="*/ 703778 w 849529"/>
                <a:gd name="connsiteY16" fmla="*/ 167662 h 591220"/>
                <a:gd name="connsiteX17" fmla="*/ 718350 w 849529"/>
                <a:gd name="connsiteY17" fmla="*/ 171305 h 591220"/>
                <a:gd name="connsiteX18" fmla="*/ 729280 w 849529"/>
                <a:gd name="connsiteY18" fmla="*/ 178591 h 591220"/>
                <a:gd name="connsiteX19" fmla="*/ 732923 w 849529"/>
                <a:gd name="connsiteY19" fmla="*/ 189520 h 591220"/>
                <a:gd name="connsiteX20" fmla="*/ 736566 w 849529"/>
                <a:gd name="connsiteY20" fmla="*/ 204092 h 591220"/>
                <a:gd name="connsiteX21" fmla="*/ 747495 w 849529"/>
                <a:gd name="connsiteY21" fmla="*/ 215021 h 591220"/>
                <a:gd name="connsiteX22" fmla="*/ 751138 w 849529"/>
                <a:gd name="connsiteY22" fmla="*/ 225950 h 591220"/>
                <a:gd name="connsiteX23" fmla="*/ 762067 w 849529"/>
                <a:gd name="connsiteY23" fmla="*/ 247808 h 591220"/>
                <a:gd name="connsiteX24" fmla="*/ 769353 w 849529"/>
                <a:gd name="connsiteY24" fmla="*/ 276953 h 591220"/>
                <a:gd name="connsiteX25" fmla="*/ 780282 w 849529"/>
                <a:gd name="connsiteY25" fmla="*/ 302454 h 591220"/>
                <a:gd name="connsiteX26" fmla="*/ 791211 w 849529"/>
                <a:gd name="connsiteY26" fmla="*/ 306097 h 591220"/>
                <a:gd name="connsiteX27" fmla="*/ 794854 w 849529"/>
                <a:gd name="connsiteY27" fmla="*/ 317026 h 591220"/>
                <a:gd name="connsiteX28" fmla="*/ 798497 w 849529"/>
                <a:gd name="connsiteY28" fmla="*/ 331598 h 591220"/>
                <a:gd name="connsiteX29" fmla="*/ 809426 w 849529"/>
                <a:gd name="connsiteY29" fmla="*/ 342527 h 591220"/>
                <a:gd name="connsiteX30" fmla="*/ 820355 w 849529"/>
                <a:gd name="connsiteY30" fmla="*/ 375314 h 591220"/>
                <a:gd name="connsiteX31" fmla="*/ 823998 w 849529"/>
                <a:gd name="connsiteY31" fmla="*/ 386243 h 591220"/>
                <a:gd name="connsiteX32" fmla="*/ 838570 w 849529"/>
                <a:gd name="connsiteY32" fmla="*/ 408102 h 591220"/>
                <a:gd name="connsiteX33" fmla="*/ 845856 w 849529"/>
                <a:gd name="connsiteY33" fmla="*/ 419031 h 591220"/>
                <a:gd name="connsiteX34" fmla="*/ 849499 w 849529"/>
                <a:gd name="connsiteY34" fmla="*/ 429960 h 591220"/>
                <a:gd name="connsiteX35" fmla="*/ 845856 w 849529"/>
                <a:gd name="connsiteY35" fmla="*/ 440889 h 591220"/>
                <a:gd name="connsiteX36" fmla="*/ 849499 w 849529"/>
                <a:gd name="connsiteY36" fmla="*/ 451818 h 591220"/>
                <a:gd name="connsiteX37" fmla="*/ 842213 w 849529"/>
                <a:gd name="connsiteY37" fmla="*/ 473676 h 591220"/>
                <a:gd name="connsiteX38" fmla="*/ 838570 w 849529"/>
                <a:gd name="connsiteY38" fmla="*/ 484605 h 591220"/>
                <a:gd name="connsiteX39" fmla="*/ 834927 w 849529"/>
                <a:gd name="connsiteY39" fmla="*/ 495534 h 591220"/>
                <a:gd name="connsiteX40" fmla="*/ 823998 w 849529"/>
                <a:gd name="connsiteY40" fmla="*/ 502820 h 591220"/>
                <a:gd name="connsiteX41" fmla="*/ 816712 w 849529"/>
                <a:gd name="connsiteY41" fmla="*/ 524678 h 591220"/>
                <a:gd name="connsiteX42" fmla="*/ 809426 w 849529"/>
                <a:gd name="connsiteY42" fmla="*/ 531965 h 591220"/>
                <a:gd name="connsiteX43" fmla="*/ 780282 w 849529"/>
                <a:gd name="connsiteY43" fmla="*/ 546537 h 591220"/>
                <a:gd name="connsiteX44" fmla="*/ 747495 w 849529"/>
                <a:gd name="connsiteY44" fmla="*/ 557466 h 591220"/>
                <a:gd name="connsiteX45" fmla="*/ 736566 w 849529"/>
                <a:gd name="connsiteY45" fmla="*/ 561109 h 591220"/>
                <a:gd name="connsiteX46" fmla="*/ 685563 w 849529"/>
                <a:gd name="connsiteY46" fmla="*/ 564752 h 591220"/>
                <a:gd name="connsiteX47" fmla="*/ 649133 w 849529"/>
                <a:gd name="connsiteY47" fmla="*/ 572038 h 591220"/>
                <a:gd name="connsiteX48" fmla="*/ 638204 w 849529"/>
                <a:gd name="connsiteY48" fmla="*/ 575681 h 591220"/>
                <a:gd name="connsiteX49" fmla="*/ 594487 w 849529"/>
                <a:gd name="connsiteY49" fmla="*/ 579324 h 591220"/>
                <a:gd name="connsiteX50" fmla="*/ 561700 w 849529"/>
                <a:gd name="connsiteY50" fmla="*/ 579324 h 591220"/>
                <a:gd name="connsiteX51" fmla="*/ 543485 w 849529"/>
                <a:gd name="connsiteY51" fmla="*/ 575681 h 591220"/>
                <a:gd name="connsiteX52" fmla="*/ 532556 w 849529"/>
                <a:gd name="connsiteY52" fmla="*/ 579324 h 591220"/>
                <a:gd name="connsiteX53" fmla="*/ 517984 w 849529"/>
                <a:gd name="connsiteY53" fmla="*/ 586610 h 591220"/>
                <a:gd name="connsiteX54" fmla="*/ 503412 w 849529"/>
                <a:gd name="connsiteY54" fmla="*/ 590253 h 591220"/>
                <a:gd name="connsiteX55" fmla="*/ 474268 w 849529"/>
                <a:gd name="connsiteY55" fmla="*/ 590253 h 591220"/>
                <a:gd name="connsiteX56" fmla="*/ 408693 w 849529"/>
                <a:gd name="connsiteY56" fmla="*/ 579324 h 591220"/>
                <a:gd name="connsiteX57" fmla="*/ 350405 w 849529"/>
                <a:gd name="connsiteY57" fmla="*/ 579324 h 591220"/>
                <a:gd name="connsiteX58" fmla="*/ 306688 w 849529"/>
                <a:gd name="connsiteY58" fmla="*/ 586610 h 591220"/>
                <a:gd name="connsiteX59" fmla="*/ 295759 w 849529"/>
                <a:gd name="connsiteY59" fmla="*/ 575681 h 591220"/>
                <a:gd name="connsiteX60" fmla="*/ 208327 w 849529"/>
                <a:gd name="connsiteY60" fmla="*/ 564752 h 591220"/>
                <a:gd name="connsiteX61" fmla="*/ 193754 w 849529"/>
                <a:gd name="connsiteY61" fmla="*/ 561109 h 591220"/>
                <a:gd name="connsiteX62" fmla="*/ 171896 w 849529"/>
                <a:gd name="connsiteY62" fmla="*/ 568395 h 591220"/>
                <a:gd name="connsiteX63" fmla="*/ 113608 w 849529"/>
                <a:gd name="connsiteY63" fmla="*/ 561109 h 591220"/>
                <a:gd name="connsiteX64" fmla="*/ 95393 w 849529"/>
                <a:gd name="connsiteY64" fmla="*/ 557466 h 591220"/>
                <a:gd name="connsiteX65" fmla="*/ 84464 w 849529"/>
                <a:gd name="connsiteY65" fmla="*/ 561109 h 591220"/>
                <a:gd name="connsiteX66" fmla="*/ 73534 w 849529"/>
                <a:gd name="connsiteY66" fmla="*/ 557466 h 591220"/>
                <a:gd name="connsiteX67" fmla="*/ 48033 w 849529"/>
                <a:gd name="connsiteY67" fmla="*/ 546537 h 591220"/>
                <a:gd name="connsiteX68" fmla="*/ 40747 w 849529"/>
                <a:gd name="connsiteY68" fmla="*/ 535608 h 591220"/>
                <a:gd name="connsiteX69" fmla="*/ 11603 w 849529"/>
                <a:gd name="connsiteY69" fmla="*/ 521035 h 591220"/>
                <a:gd name="connsiteX70" fmla="*/ 7960 w 849529"/>
                <a:gd name="connsiteY70" fmla="*/ 510106 h 591220"/>
                <a:gd name="connsiteX71" fmla="*/ 674 w 849529"/>
                <a:gd name="connsiteY71" fmla="*/ 491891 h 591220"/>
                <a:gd name="connsiteX72" fmla="*/ 4317 w 849529"/>
                <a:gd name="connsiteY72" fmla="*/ 480962 h 591220"/>
                <a:gd name="connsiteX73" fmla="*/ 4317 w 849529"/>
                <a:gd name="connsiteY73" fmla="*/ 459104 h 591220"/>
                <a:gd name="connsiteX74" fmla="*/ 674 w 849529"/>
                <a:gd name="connsiteY74" fmla="*/ 448175 h 591220"/>
                <a:gd name="connsiteX75" fmla="*/ 4317 w 849529"/>
                <a:gd name="connsiteY75" fmla="*/ 437246 h 591220"/>
                <a:gd name="connsiteX76" fmla="*/ 11603 w 849529"/>
                <a:gd name="connsiteY76" fmla="*/ 397173 h 591220"/>
                <a:gd name="connsiteX77" fmla="*/ 22532 w 849529"/>
                <a:gd name="connsiteY77" fmla="*/ 386243 h 591220"/>
                <a:gd name="connsiteX78" fmla="*/ 26175 w 849529"/>
                <a:gd name="connsiteY78" fmla="*/ 375314 h 591220"/>
                <a:gd name="connsiteX79" fmla="*/ 48033 w 849529"/>
                <a:gd name="connsiteY79" fmla="*/ 342527 h 591220"/>
                <a:gd name="connsiteX80" fmla="*/ 55319 w 849529"/>
                <a:gd name="connsiteY80" fmla="*/ 331598 h 591220"/>
                <a:gd name="connsiteX81" fmla="*/ 58962 w 849529"/>
                <a:gd name="connsiteY81" fmla="*/ 320669 h 591220"/>
                <a:gd name="connsiteX82" fmla="*/ 69891 w 849529"/>
                <a:gd name="connsiteY82" fmla="*/ 309740 h 591220"/>
                <a:gd name="connsiteX83" fmla="*/ 80821 w 849529"/>
                <a:gd name="connsiteY83" fmla="*/ 295168 h 591220"/>
                <a:gd name="connsiteX84" fmla="*/ 95393 w 849529"/>
                <a:gd name="connsiteY84" fmla="*/ 273310 h 591220"/>
                <a:gd name="connsiteX85" fmla="*/ 113608 w 849529"/>
                <a:gd name="connsiteY85" fmla="*/ 251451 h 591220"/>
                <a:gd name="connsiteX86" fmla="*/ 124537 w 849529"/>
                <a:gd name="connsiteY86" fmla="*/ 218664 h 591220"/>
                <a:gd name="connsiteX87" fmla="*/ 131823 w 849529"/>
                <a:gd name="connsiteY87" fmla="*/ 207735 h 591220"/>
                <a:gd name="connsiteX88" fmla="*/ 139109 w 849529"/>
                <a:gd name="connsiteY88" fmla="*/ 185877 h 591220"/>
                <a:gd name="connsiteX89" fmla="*/ 150038 w 849529"/>
                <a:gd name="connsiteY89" fmla="*/ 171305 h 591220"/>
                <a:gd name="connsiteX90" fmla="*/ 171896 w 849529"/>
                <a:gd name="connsiteY90" fmla="*/ 127588 h 591220"/>
                <a:gd name="connsiteX91" fmla="*/ 182825 w 849529"/>
                <a:gd name="connsiteY91" fmla="*/ 102087 h 591220"/>
                <a:gd name="connsiteX92" fmla="*/ 186468 w 849529"/>
                <a:gd name="connsiteY92" fmla="*/ 91158 h 591220"/>
                <a:gd name="connsiteX93" fmla="*/ 197397 w 849529"/>
                <a:gd name="connsiteY93" fmla="*/ 83872 h 591220"/>
                <a:gd name="connsiteX94" fmla="*/ 201040 w 849529"/>
                <a:gd name="connsiteY94" fmla="*/ 69300 h 591220"/>
                <a:gd name="connsiteX95" fmla="*/ 226542 w 849529"/>
                <a:gd name="connsiteY95" fmla="*/ 40156 h 591220"/>
                <a:gd name="connsiteX96" fmla="*/ 252043 w 849529"/>
                <a:gd name="connsiteY96" fmla="*/ 25584 h 591220"/>
                <a:gd name="connsiteX97" fmla="*/ 262972 w 849529"/>
                <a:gd name="connsiteY97" fmla="*/ 11012 h 591220"/>
                <a:gd name="connsiteX98" fmla="*/ 270258 w 849529"/>
                <a:gd name="connsiteY98" fmla="*/ 82 h 591220"/>
                <a:gd name="connsiteX99" fmla="*/ 277544 w 849529"/>
                <a:gd name="connsiteY99" fmla="*/ 7369 h 591220"/>
                <a:gd name="connsiteX100" fmla="*/ 262972 w 849529"/>
                <a:gd name="connsiteY100" fmla="*/ 82 h 591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849529" h="591220">
                  <a:moveTo>
                    <a:pt x="262972" y="82"/>
                  </a:moveTo>
                  <a:lnTo>
                    <a:pt x="262972" y="82"/>
                  </a:lnTo>
                  <a:cubicBezTo>
                    <a:pt x="273901" y="3725"/>
                    <a:pt x="285007" y="6876"/>
                    <a:pt x="295759" y="11012"/>
                  </a:cubicBezTo>
                  <a:cubicBezTo>
                    <a:pt x="300828" y="12962"/>
                    <a:pt x="304903" y="18123"/>
                    <a:pt x="310331" y="18298"/>
                  </a:cubicBezTo>
                  <a:lnTo>
                    <a:pt x="408693" y="14655"/>
                  </a:lnTo>
                  <a:lnTo>
                    <a:pt x="470625" y="7369"/>
                  </a:lnTo>
                  <a:cubicBezTo>
                    <a:pt x="487669" y="7369"/>
                    <a:pt x="504653" y="9469"/>
                    <a:pt x="521627" y="11012"/>
                  </a:cubicBezTo>
                  <a:cubicBezTo>
                    <a:pt x="534574" y="12189"/>
                    <a:pt x="562758" y="16367"/>
                    <a:pt x="576272" y="18298"/>
                  </a:cubicBezTo>
                  <a:cubicBezTo>
                    <a:pt x="605415" y="28012"/>
                    <a:pt x="568986" y="18298"/>
                    <a:pt x="598131" y="18298"/>
                  </a:cubicBezTo>
                  <a:cubicBezTo>
                    <a:pt x="605518" y="18298"/>
                    <a:pt x="612703" y="20727"/>
                    <a:pt x="619989" y="21941"/>
                  </a:cubicBezTo>
                  <a:cubicBezTo>
                    <a:pt x="629959" y="28588"/>
                    <a:pt x="633091" y="28652"/>
                    <a:pt x="638204" y="40156"/>
                  </a:cubicBezTo>
                  <a:cubicBezTo>
                    <a:pt x="641323" y="47174"/>
                    <a:pt x="640059" y="56583"/>
                    <a:pt x="645490" y="62014"/>
                  </a:cubicBezTo>
                  <a:cubicBezTo>
                    <a:pt x="663158" y="79682"/>
                    <a:pt x="654346" y="72776"/>
                    <a:pt x="670991" y="83872"/>
                  </a:cubicBezTo>
                  <a:cubicBezTo>
                    <a:pt x="672205" y="87515"/>
                    <a:pt x="672917" y="91366"/>
                    <a:pt x="674634" y="94801"/>
                  </a:cubicBezTo>
                  <a:cubicBezTo>
                    <a:pt x="676592" y="98717"/>
                    <a:pt x="681061" y="101437"/>
                    <a:pt x="681920" y="105730"/>
                  </a:cubicBezTo>
                  <a:cubicBezTo>
                    <a:pt x="692399" y="158125"/>
                    <a:pt x="671458" y="140044"/>
                    <a:pt x="696492" y="156733"/>
                  </a:cubicBezTo>
                  <a:cubicBezTo>
                    <a:pt x="698921" y="160376"/>
                    <a:pt x="700135" y="165233"/>
                    <a:pt x="703778" y="167662"/>
                  </a:cubicBezTo>
                  <a:cubicBezTo>
                    <a:pt x="707944" y="170439"/>
                    <a:pt x="713748" y="169333"/>
                    <a:pt x="718350" y="171305"/>
                  </a:cubicBezTo>
                  <a:cubicBezTo>
                    <a:pt x="722375" y="173030"/>
                    <a:pt x="725637" y="176162"/>
                    <a:pt x="729280" y="178591"/>
                  </a:cubicBezTo>
                  <a:cubicBezTo>
                    <a:pt x="730494" y="182234"/>
                    <a:pt x="731868" y="185828"/>
                    <a:pt x="732923" y="189520"/>
                  </a:cubicBezTo>
                  <a:cubicBezTo>
                    <a:pt x="734298" y="194334"/>
                    <a:pt x="734082" y="199745"/>
                    <a:pt x="736566" y="204092"/>
                  </a:cubicBezTo>
                  <a:cubicBezTo>
                    <a:pt x="739122" y="208565"/>
                    <a:pt x="743852" y="211378"/>
                    <a:pt x="747495" y="215021"/>
                  </a:cubicBezTo>
                  <a:cubicBezTo>
                    <a:pt x="748709" y="218664"/>
                    <a:pt x="749421" y="222515"/>
                    <a:pt x="751138" y="225950"/>
                  </a:cubicBezTo>
                  <a:cubicBezTo>
                    <a:pt x="761086" y="245845"/>
                    <a:pt x="756573" y="227664"/>
                    <a:pt x="762067" y="247808"/>
                  </a:cubicBezTo>
                  <a:cubicBezTo>
                    <a:pt x="764702" y="257469"/>
                    <a:pt x="766924" y="267238"/>
                    <a:pt x="769353" y="276953"/>
                  </a:cubicBezTo>
                  <a:cubicBezTo>
                    <a:pt x="771541" y="285703"/>
                    <a:pt x="772420" y="296164"/>
                    <a:pt x="780282" y="302454"/>
                  </a:cubicBezTo>
                  <a:cubicBezTo>
                    <a:pt x="783281" y="304853"/>
                    <a:pt x="787568" y="304883"/>
                    <a:pt x="791211" y="306097"/>
                  </a:cubicBezTo>
                  <a:cubicBezTo>
                    <a:pt x="792425" y="309740"/>
                    <a:pt x="793799" y="313334"/>
                    <a:pt x="794854" y="317026"/>
                  </a:cubicBezTo>
                  <a:cubicBezTo>
                    <a:pt x="796229" y="321840"/>
                    <a:pt x="796013" y="327251"/>
                    <a:pt x="798497" y="331598"/>
                  </a:cubicBezTo>
                  <a:cubicBezTo>
                    <a:pt x="801053" y="336071"/>
                    <a:pt x="805783" y="338884"/>
                    <a:pt x="809426" y="342527"/>
                  </a:cubicBezTo>
                  <a:lnTo>
                    <a:pt x="820355" y="375314"/>
                  </a:lnTo>
                  <a:cubicBezTo>
                    <a:pt x="821569" y="378957"/>
                    <a:pt x="821868" y="383048"/>
                    <a:pt x="823998" y="386243"/>
                  </a:cubicBezTo>
                  <a:lnTo>
                    <a:pt x="838570" y="408102"/>
                  </a:lnTo>
                  <a:cubicBezTo>
                    <a:pt x="840999" y="411745"/>
                    <a:pt x="844471" y="414877"/>
                    <a:pt x="845856" y="419031"/>
                  </a:cubicBezTo>
                  <a:lnTo>
                    <a:pt x="849499" y="429960"/>
                  </a:lnTo>
                  <a:cubicBezTo>
                    <a:pt x="848285" y="433603"/>
                    <a:pt x="845856" y="437049"/>
                    <a:pt x="845856" y="440889"/>
                  </a:cubicBezTo>
                  <a:cubicBezTo>
                    <a:pt x="845856" y="444729"/>
                    <a:pt x="849923" y="448001"/>
                    <a:pt x="849499" y="451818"/>
                  </a:cubicBezTo>
                  <a:cubicBezTo>
                    <a:pt x="848651" y="459451"/>
                    <a:pt x="844642" y="466390"/>
                    <a:pt x="842213" y="473676"/>
                  </a:cubicBezTo>
                  <a:lnTo>
                    <a:pt x="838570" y="484605"/>
                  </a:lnTo>
                  <a:cubicBezTo>
                    <a:pt x="837356" y="488248"/>
                    <a:pt x="838122" y="493404"/>
                    <a:pt x="834927" y="495534"/>
                  </a:cubicBezTo>
                  <a:lnTo>
                    <a:pt x="823998" y="502820"/>
                  </a:lnTo>
                  <a:cubicBezTo>
                    <a:pt x="821569" y="510106"/>
                    <a:pt x="822142" y="519247"/>
                    <a:pt x="816712" y="524678"/>
                  </a:cubicBezTo>
                  <a:cubicBezTo>
                    <a:pt x="814283" y="527107"/>
                    <a:pt x="812108" y="529819"/>
                    <a:pt x="809426" y="531965"/>
                  </a:cubicBezTo>
                  <a:cubicBezTo>
                    <a:pt x="799302" y="540065"/>
                    <a:pt x="793233" y="541828"/>
                    <a:pt x="780282" y="546537"/>
                  </a:cubicBezTo>
                  <a:cubicBezTo>
                    <a:pt x="769455" y="550474"/>
                    <a:pt x="758424" y="553823"/>
                    <a:pt x="747495" y="557466"/>
                  </a:cubicBezTo>
                  <a:cubicBezTo>
                    <a:pt x="743852" y="558680"/>
                    <a:pt x="740396" y="560835"/>
                    <a:pt x="736566" y="561109"/>
                  </a:cubicBezTo>
                  <a:lnTo>
                    <a:pt x="685563" y="564752"/>
                  </a:lnTo>
                  <a:cubicBezTo>
                    <a:pt x="668387" y="567615"/>
                    <a:pt x="664350" y="567690"/>
                    <a:pt x="649133" y="572038"/>
                  </a:cubicBezTo>
                  <a:cubicBezTo>
                    <a:pt x="645441" y="573093"/>
                    <a:pt x="642010" y="575173"/>
                    <a:pt x="638204" y="575681"/>
                  </a:cubicBezTo>
                  <a:cubicBezTo>
                    <a:pt x="623709" y="577614"/>
                    <a:pt x="609059" y="578110"/>
                    <a:pt x="594487" y="579324"/>
                  </a:cubicBezTo>
                  <a:cubicBezTo>
                    <a:pt x="569884" y="571123"/>
                    <a:pt x="600169" y="579324"/>
                    <a:pt x="561700" y="579324"/>
                  </a:cubicBezTo>
                  <a:cubicBezTo>
                    <a:pt x="555508" y="579324"/>
                    <a:pt x="549557" y="576895"/>
                    <a:pt x="543485" y="575681"/>
                  </a:cubicBezTo>
                  <a:cubicBezTo>
                    <a:pt x="539842" y="576895"/>
                    <a:pt x="536086" y="577811"/>
                    <a:pt x="532556" y="579324"/>
                  </a:cubicBezTo>
                  <a:cubicBezTo>
                    <a:pt x="527564" y="581463"/>
                    <a:pt x="523069" y="584703"/>
                    <a:pt x="517984" y="586610"/>
                  </a:cubicBezTo>
                  <a:cubicBezTo>
                    <a:pt x="513296" y="588368"/>
                    <a:pt x="508269" y="589039"/>
                    <a:pt x="503412" y="590253"/>
                  </a:cubicBezTo>
                  <a:cubicBezTo>
                    <a:pt x="442349" y="574987"/>
                    <a:pt x="535331" y="595804"/>
                    <a:pt x="474268" y="590253"/>
                  </a:cubicBezTo>
                  <a:cubicBezTo>
                    <a:pt x="452199" y="588247"/>
                    <a:pt x="408693" y="579324"/>
                    <a:pt x="408693" y="579324"/>
                  </a:cubicBezTo>
                  <a:cubicBezTo>
                    <a:pt x="367690" y="595725"/>
                    <a:pt x="418051" y="579324"/>
                    <a:pt x="350405" y="579324"/>
                  </a:cubicBezTo>
                  <a:cubicBezTo>
                    <a:pt x="335632" y="579324"/>
                    <a:pt x="321260" y="584181"/>
                    <a:pt x="306688" y="586610"/>
                  </a:cubicBezTo>
                  <a:cubicBezTo>
                    <a:pt x="303045" y="582967"/>
                    <a:pt x="300702" y="577135"/>
                    <a:pt x="295759" y="575681"/>
                  </a:cubicBezTo>
                  <a:cubicBezTo>
                    <a:pt x="281832" y="571585"/>
                    <a:pt x="226913" y="566611"/>
                    <a:pt x="208327" y="564752"/>
                  </a:cubicBezTo>
                  <a:cubicBezTo>
                    <a:pt x="203469" y="563538"/>
                    <a:pt x="198736" y="560611"/>
                    <a:pt x="193754" y="561109"/>
                  </a:cubicBezTo>
                  <a:cubicBezTo>
                    <a:pt x="186112" y="561873"/>
                    <a:pt x="171896" y="568395"/>
                    <a:pt x="171896" y="568395"/>
                  </a:cubicBezTo>
                  <a:lnTo>
                    <a:pt x="113608" y="561109"/>
                  </a:lnTo>
                  <a:cubicBezTo>
                    <a:pt x="107478" y="560233"/>
                    <a:pt x="101585" y="557466"/>
                    <a:pt x="95393" y="557466"/>
                  </a:cubicBezTo>
                  <a:cubicBezTo>
                    <a:pt x="91553" y="557466"/>
                    <a:pt x="88107" y="559895"/>
                    <a:pt x="84464" y="561109"/>
                  </a:cubicBezTo>
                  <a:cubicBezTo>
                    <a:pt x="80821" y="559895"/>
                    <a:pt x="77064" y="558979"/>
                    <a:pt x="73534" y="557466"/>
                  </a:cubicBezTo>
                  <a:cubicBezTo>
                    <a:pt x="42017" y="543959"/>
                    <a:pt x="73667" y="555082"/>
                    <a:pt x="48033" y="546537"/>
                  </a:cubicBezTo>
                  <a:cubicBezTo>
                    <a:pt x="45604" y="542894"/>
                    <a:pt x="43843" y="538704"/>
                    <a:pt x="40747" y="535608"/>
                  </a:cubicBezTo>
                  <a:cubicBezTo>
                    <a:pt x="33472" y="528333"/>
                    <a:pt x="20298" y="524514"/>
                    <a:pt x="11603" y="521035"/>
                  </a:cubicBezTo>
                  <a:cubicBezTo>
                    <a:pt x="10389" y="517392"/>
                    <a:pt x="9308" y="513702"/>
                    <a:pt x="7960" y="510106"/>
                  </a:cubicBezTo>
                  <a:cubicBezTo>
                    <a:pt x="5664" y="503983"/>
                    <a:pt x="1485" y="498380"/>
                    <a:pt x="674" y="491891"/>
                  </a:cubicBezTo>
                  <a:cubicBezTo>
                    <a:pt x="198" y="488081"/>
                    <a:pt x="3103" y="484605"/>
                    <a:pt x="4317" y="480962"/>
                  </a:cubicBezTo>
                  <a:cubicBezTo>
                    <a:pt x="-5398" y="451818"/>
                    <a:pt x="4317" y="488248"/>
                    <a:pt x="4317" y="459104"/>
                  </a:cubicBezTo>
                  <a:cubicBezTo>
                    <a:pt x="4317" y="455264"/>
                    <a:pt x="1888" y="451818"/>
                    <a:pt x="674" y="448175"/>
                  </a:cubicBezTo>
                  <a:cubicBezTo>
                    <a:pt x="1888" y="444532"/>
                    <a:pt x="3630" y="441024"/>
                    <a:pt x="4317" y="437246"/>
                  </a:cubicBezTo>
                  <a:cubicBezTo>
                    <a:pt x="4568" y="435864"/>
                    <a:pt x="6381" y="405006"/>
                    <a:pt x="11603" y="397173"/>
                  </a:cubicBezTo>
                  <a:cubicBezTo>
                    <a:pt x="14461" y="392886"/>
                    <a:pt x="18889" y="389886"/>
                    <a:pt x="22532" y="386243"/>
                  </a:cubicBezTo>
                  <a:cubicBezTo>
                    <a:pt x="23746" y="382600"/>
                    <a:pt x="24310" y="378671"/>
                    <a:pt x="26175" y="375314"/>
                  </a:cubicBezTo>
                  <a:lnTo>
                    <a:pt x="48033" y="342527"/>
                  </a:lnTo>
                  <a:cubicBezTo>
                    <a:pt x="50462" y="338884"/>
                    <a:pt x="53934" y="335752"/>
                    <a:pt x="55319" y="331598"/>
                  </a:cubicBezTo>
                  <a:cubicBezTo>
                    <a:pt x="56533" y="327955"/>
                    <a:pt x="56832" y="323864"/>
                    <a:pt x="58962" y="320669"/>
                  </a:cubicBezTo>
                  <a:cubicBezTo>
                    <a:pt x="61820" y="316382"/>
                    <a:pt x="66538" y="313652"/>
                    <a:pt x="69891" y="309740"/>
                  </a:cubicBezTo>
                  <a:cubicBezTo>
                    <a:pt x="73843" y="305130"/>
                    <a:pt x="77178" y="300025"/>
                    <a:pt x="80821" y="295168"/>
                  </a:cubicBezTo>
                  <a:cubicBezTo>
                    <a:pt x="89484" y="269180"/>
                    <a:pt x="77200" y="300601"/>
                    <a:pt x="95393" y="273310"/>
                  </a:cubicBezTo>
                  <a:cubicBezTo>
                    <a:pt x="112082" y="248275"/>
                    <a:pt x="78373" y="277877"/>
                    <a:pt x="113608" y="251451"/>
                  </a:cubicBezTo>
                  <a:cubicBezTo>
                    <a:pt x="117251" y="240522"/>
                    <a:pt x="118147" y="228249"/>
                    <a:pt x="124537" y="218664"/>
                  </a:cubicBezTo>
                  <a:cubicBezTo>
                    <a:pt x="126966" y="215021"/>
                    <a:pt x="130045" y="211736"/>
                    <a:pt x="131823" y="207735"/>
                  </a:cubicBezTo>
                  <a:cubicBezTo>
                    <a:pt x="134942" y="200717"/>
                    <a:pt x="134501" y="192021"/>
                    <a:pt x="139109" y="185877"/>
                  </a:cubicBezTo>
                  <a:cubicBezTo>
                    <a:pt x="142752" y="181020"/>
                    <a:pt x="147323" y="176736"/>
                    <a:pt x="150038" y="171305"/>
                  </a:cubicBezTo>
                  <a:cubicBezTo>
                    <a:pt x="173811" y="123760"/>
                    <a:pt x="153281" y="146205"/>
                    <a:pt x="171896" y="127588"/>
                  </a:cubicBezTo>
                  <a:cubicBezTo>
                    <a:pt x="175539" y="119088"/>
                    <a:pt x="179390" y="110674"/>
                    <a:pt x="182825" y="102087"/>
                  </a:cubicBezTo>
                  <a:cubicBezTo>
                    <a:pt x="184251" y="98522"/>
                    <a:pt x="184069" y="94157"/>
                    <a:pt x="186468" y="91158"/>
                  </a:cubicBezTo>
                  <a:cubicBezTo>
                    <a:pt x="189203" y="87739"/>
                    <a:pt x="193754" y="86301"/>
                    <a:pt x="197397" y="83872"/>
                  </a:cubicBezTo>
                  <a:cubicBezTo>
                    <a:pt x="198611" y="79015"/>
                    <a:pt x="198801" y="73778"/>
                    <a:pt x="201040" y="69300"/>
                  </a:cubicBezTo>
                  <a:cubicBezTo>
                    <a:pt x="212779" y="45823"/>
                    <a:pt x="210958" y="51287"/>
                    <a:pt x="226542" y="40156"/>
                  </a:cubicBezTo>
                  <a:cubicBezTo>
                    <a:pt x="245840" y="26372"/>
                    <a:pt x="234308" y="31496"/>
                    <a:pt x="252043" y="25584"/>
                  </a:cubicBezTo>
                  <a:cubicBezTo>
                    <a:pt x="255686" y="20727"/>
                    <a:pt x="259443" y="15953"/>
                    <a:pt x="262972" y="11012"/>
                  </a:cubicBezTo>
                  <a:cubicBezTo>
                    <a:pt x="265517" y="7449"/>
                    <a:pt x="266010" y="1144"/>
                    <a:pt x="270258" y="82"/>
                  </a:cubicBezTo>
                  <a:cubicBezTo>
                    <a:pt x="273590" y="-751"/>
                    <a:pt x="275115" y="4940"/>
                    <a:pt x="277544" y="7369"/>
                  </a:cubicBezTo>
                  <a:cubicBezTo>
                    <a:pt x="268911" y="20319"/>
                    <a:pt x="265401" y="1296"/>
                    <a:pt x="262972" y="82"/>
                  </a:cubicBezTo>
                  <a:close/>
                </a:path>
              </a:pathLst>
            </a:custGeom>
            <a:solidFill>
              <a:srgbClr val="7588CD"/>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pic>
          <p:nvPicPr>
            <p:cNvPr id="36" name="Picture 35"/>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r="41879"/>
            <a:stretch/>
          </p:blipFill>
          <p:spPr>
            <a:xfrm>
              <a:off x="7561380" y="5499377"/>
              <a:ext cx="609613" cy="702745"/>
            </a:xfrm>
            <a:prstGeom prst="rect">
              <a:avLst/>
            </a:prstGeom>
          </p:spPr>
        </p:pic>
        <p:sp>
          <p:nvSpPr>
            <p:cNvPr id="37" name="Rectangle 36"/>
            <p:cNvSpPr/>
            <p:nvPr/>
          </p:nvSpPr>
          <p:spPr>
            <a:xfrm>
              <a:off x="7665879" y="5850749"/>
              <a:ext cx="280863" cy="297517"/>
            </a:xfrm>
            <a:prstGeom prst="rect">
              <a:avLst/>
            </a:prstGeom>
          </p:spPr>
          <p:txBody>
            <a:bodyPr wrap="square">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rial Black" panose="020B0A04020102020204" pitchFamily="34" charset="0"/>
                  <a:ea typeface="+mn-ea"/>
                  <a:cs typeface="+mn-cs"/>
                </a:rPr>
                <a:t>G</a:t>
              </a:r>
            </a:p>
          </p:txBody>
        </p:sp>
      </p:grpSp>
      <p:grpSp>
        <p:nvGrpSpPr>
          <p:cNvPr id="47" name="Group 46"/>
          <p:cNvGrpSpPr/>
          <p:nvPr/>
        </p:nvGrpSpPr>
        <p:grpSpPr>
          <a:xfrm>
            <a:off x="7367447" y="3493588"/>
            <a:ext cx="610389" cy="702745"/>
            <a:chOff x="7694107" y="4646422"/>
            <a:chExt cx="610389" cy="702745"/>
          </a:xfrm>
        </p:grpSpPr>
        <p:sp>
          <p:nvSpPr>
            <p:cNvPr id="39" name="Freeform 38"/>
            <p:cNvSpPr/>
            <p:nvPr/>
          </p:nvSpPr>
          <p:spPr>
            <a:xfrm>
              <a:off x="7694107" y="4961743"/>
              <a:ext cx="553935" cy="385505"/>
            </a:xfrm>
            <a:custGeom>
              <a:avLst/>
              <a:gdLst>
                <a:gd name="connsiteX0" fmla="*/ 262972 w 849529"/>
                <a:gd name="connsiteY0" fmla="*/ 82 h 591220"/>
                <a:gd name="connsiteX1" fmla="*/ 262972 w 849529"/>
                <a:gd name="connsiteY1" fmla="*/ 82 h 591220"/>
                <a:gd name="connsiteX2" fmla="*/ 295759 w 849529"/>
                <a:gd name="connsiteY2" fmla="*/ 11012 h 591220"/>
                <a:gd name="connsiteX3" fmla="*/ 310331 w 849529"/>
                <a:gd name="connsiteY3" fmla="*/ 18298 h 591220"/>
                <a:gd name="connsiteX4" fmla="*/ 408693 w 849529"/>
                <a:gd name="connsiteY4" fmla="*/ 14655 h 591220"/>
                <a:gd name="connsiteX5" fmla="*/ 470625 w 849529"/>
                <a:gd name="connsiteY5" fmla="*/ 7369 h 591220"/>
                <a:gd name="connsiteX6" fmla="*/ 521627 w 849529"/>
                <a:gd name="connsiteY6" fmla="*/ 11012 h 591220"/>
                <a:gd name="connsiteX7" fmla="*/ 576272 w 849529"/>
                <a:gd name="connsiteY7" fmla="*/ 18298 h 591220"/>
                <a:gd name="connsiteX8" fmla="*/ 598131 w 849529"/>
                <a:gd name="connsiteY8" fmla="*/ 18298 h 591220"/>
                <a:gd name="connsiteX9" fmla="*/ 619989 w 849529"/>
                <a:gd name="connsiteY9" fmla="*/ 21941 h 591220"/>
                <a:gd name="connsiteX10" fmla="*/ 638204 w 849529"/>
                <a:gd name="connsiteY10" fmla="*/ 40156 h 591220"/>
                <a:gd name="connsiteX11" fmla="*/ 645490 w 849529"/>
                <a:gd name="connsiteY11" fmla="*/ 62014 h 591220"/>
                <a:gd name="connsiteX12" fmla="*/ 670991 w 849529"/>
                <a:gd name="connsiteY12" fmla="*/ 83872 h 591220"/>
                <a:gd name="connsiteX13" fmla="*/ 674634 w 849529"/>
                <a:gd name="connsiteY13" fmla="*/ 94801 h 591220"/>
                <a:gd name="connsiteX14" fmla="*/ 681920 w 849529"/>
                <a:gd name="connsiteY14" fmla="*/ 105730 h 591220"/>
                <a:gd name="connsiteX15" fmla="*/ 696492 w 849529"/>
                <a:gd name="connsiteY15" fmla="*/ 156733 h 591220"/>
                <a:gd name="connsiteX16" fmla="*/ 703778 w 849529"/>
                <a:gd name="connsiteY16" fmla="*/ 167662 h 591220"/>
                <a:gd name="connsiteX17" fmla="*/ 718350 w 849529"/>
                <a:gd name="connsiteY17" fmla="*/ 171305 h 591220"/>
                <a:gd name="connsiteX18" fmla="*/ 729280 w 849529"/>
                <a:gd name="connsiteY18" fmla="*/ 178591 h 591220"/>
                <a:gd name="connsiteX19" fmla="*/ 732923 w 849529"/>
                <a:gd name="connsiteY19" fmla="*/ 189520 h 591220"/>
                <a:gd name="connsiteX20" fmla="*/ 736566 w 849529"/>
                <a:gd name="connsiteY20" fmla="*/ 204092 h 591220"/>
                <a:gd name="connsiteX21" fmla="*/ 747495 w 849529"/>
                <a:gd name="connsiteY21" fmla="*/ 215021 h 591220"/>
                <a:gd name="connsiteX22" fmla="*/ 751138 w 849529"/>
                <a:gd name="connsiteY22" fmla="*/ 225950 h 591220"/>
                <a:gd name="connsiteX23" fmla="*/ 762067 w 849529"/>
                <a:gd name="connsiteY23" fmla="*/ 247808 h 591220"/>
                <a:gd name="connsiteX24" fmla="*/ 769353 w 849529"/>
                <a:gd name="connsiteY24" fmla="*/ 276953 h 591220"/>
                <a:gd name="connsiteX25" fmla="*/ 780282 w 849529"/>
                <a:gd name="connsiteY25" fmla="*/ 302454 h 591220"/>
                <a:gd name="connsiteX26" fmla="*/ 791211 w 849529"/>
                <a:gd name="connsiteY26" fmla="*/ 306097 h 591220"/>
                <a:gd name="connsiteX27" fmla="*/ 794854 w 849529"/>
                <a:gd name="connsiteY27" fmla="*/ 317026 h 591220"/>
                <a:gd name="connsiteX28" fmla="*/ 798497 w 849529"/>
                <a:gd name="connsiteY28" fmla="*/ 331598 h 591220"/>
                <a:gd name="connsiteX29" fmla="*/ 809426 w 849529"/>
                <a:gd name="connsiteY29" fmla="*/ 342527 h 591220"/>
                <a:gd name="connsiteX30" fmla="*/ 820355 w 849529"/>
                <a:gd name="connsiteY30" fmla="*/ 375314 h 591220"/>
                <a:gd name="connsiteX31" fmla="*/ 823998 w 849529"/>
                <a:gd name="connsiteY31" fmla="*/ 386243 h 591220"/>
                <a:gd name="connsiteX32" fmla="*/ 838570 w 849529"/>
                <a:gd name="connsiteY32" fmla="*/ 408102 h 591220"/>
                <a:gd name="connsiteX33" fmla="*/ 845856 w 849529"/>
                <a:gd name="connsiteY33" fmla="*/ 419031 h 591220"/>
                <a:gd name="connsiteX34" fmla="*/ 849499 w 849529"/>
                <a:gd name="connsiteY34" fmla="*/ 429960 h 591220"/>
                <a:gd name="connsiteX35" fmla="*/ 845856 w 849529"/>
                <a:gd name="connsiteY35" fmla="*/ 440889 h 591220"/>
                <a:gd name="connsiteX36" fmla="*/ 849499 w 849529"/>
                <a:gd name="connsiteY36" fmla="*/ 451818 h 591220"/>
                <a:gd name="connsiteX37" fmla="*/ 842213 w 849529"/>
                <a:gd name="connsiteY37" fmla="*/ 473676 h 591220"/>
                <a:gd name="connsiteX38" fmla="*/ 838570 w 849529"/>
                <a:gd name="connsiteY38" fmla="*/ 484605 h 591220"/>
                <a:gd name="connsiteX39" fmla="*/ 834927 w 849529"/>
                <a:gd name="connsiteY39" fmla="*/ 495534 h 591220"/>
                <a:gd name="connsiteX40" fmla="*/ 823998 w 849529"/>
                <a:gd name="connsiteY40" fmla="*/ 502820 h 591220"/>
                <a:gd name="connsiteX41" fmla="*/ 816712 w 849529"/>
                <a:gd name="connsiteY41" fmla="*/ 524678 h 591220"/>
                <a:gd name="connsiteX42" fmla="*/ 809426 w 849529"/>
                <a:gd name="connsiteY42" fmla="*/ 531965 h 591220"/>
                <a:gd name="connsiteX43" fmla="*/ 780282 w 849529"/>
                <a:gd name="connsiteY43" fmla="*/ 546537 h 591220"/>
                <a:gd name="connsiteX44" fmla="*/ 747495 w 849529"/>
                <a:gd name="connsiteY44" fmla="*/ 557466 h 591220"/>
                <a:gd name="connsiteX45" fmla="*/ 736566 w 849529"/>
                <a:gd name="connsiteY45" fmla="*/ 561109 h 591220"/>
                <a:gd name="connsiteX46" fmla="*/ 685563 w 849529"/>
                <a:gd name="connsiteY46" fmla="*/ 564752 h 591220"/>
                <a:gd name="connsiteX47" fmla="*/ 649133 w 849529"/>
                <a:gd name="connsiteY47" fmla="*/ 572038 h 591220"/>
                <a:gd name="connsiteX48" fmla="*/ 638204 w 849529"/>
                <a:gd name="connsiteY48" fmla="*/ 575681 h 591220"/>
                <a:gd name="connsiteX49" fmla="*/ 594487 w 849529"/>
                <a:gd name="connsiteY49" fmla="*/ 579324 h 591220"/>
                <a:gd name="connsiteX50" fmla="*/ 561700 w 849529"/>
                <a:gd name="connsiteY50" fmla="*/ 579324 h 591220"/>
                <a:gd name="connsiteX51" fmla="*/ 543485 w 849529"/>
                <a:gd name="connsiteY51" fmla="*/ 575681 h 591220"/>
                <a:gd name="connsiteX52" fmla="*/ 532556 w 849529"/>
                <a:gd name="connsiteY52" fmla="*/ 579324 h 591220"/>
                <a:gd name="connsiteX53" fmla="*/ 517984 w 849529"/>
                <a:gd name="connsiteY53" fmla="*/ 586610 h 591220"/>
                <a:gd name="connsiteX54" fmla="*/ 503412 w 849529"/>
                <a:gd name="connsiteY54" fmla="*/ 590253 h 591220"/>
                <a:gd name="connsiteX55" fmla="*/ 474268 w 849529"/>
                <a:gd name="connsiteY55" fmla="*/ 590253 h 591220"/>
                <a:gd name="connsiteX56" fmla="*/ 408693 w 849529"/>
                <a:gd name="connsiteY56" fmla="*/ 579324 h 591220"/>
                <a:gd name="connsiteX57" fmla="*/ 350405 w 849529"/>
                <a:gd name="connsiteY57" fmla="*/ 579324 h 591220"/>
                <a:gd name="connsiteX58" fmla="*/ 306688 w 849529"/>
                <a:gd name="connsiteY58" fmla="*/ 586610 h 591220"/>
                <a:gd name="connsiteX59" fmla="*/ 295759 w 849529"/>
                <a:gd name="connsiteY59" fmla="*/ 575681 h 591220"/>
                <a:gd name="connsiteX60" fmla="*/ 208327 w 849529"/>
                <a:gd name="connsiteY60" fmla="*/ 564752 h 591220"/>
                <a:gd name="connsiteX61" fmla="*/ 193754 w 849529"/>
                <a:gd name="connsiteY61" fmla="*/ 561109 h 591220"/>
                <a:gd name="connsiteX62" fmla="*/ 171896 w 849529"/>
                <a:gd name="connsiteY62" fmla="*/ 568395 h 591220"/>
                <a:gd name="connsiteX63" fmla="*/ 113608 w 849529"/>
                <a:gd name="connsiteY63" fmla="*/ 561109 h 591220"/>
                <a:gd name="connsiteX64" fmla="*/ 95393 w 849529"/>
                <a:gd name="connsiteY64" fmla="*/ 557466 h 591220"/>
                <a:gd name="connsiteX65" fmla="*/ 84464 w 849529"/>
                <a:gd name="connsiteY65" fmla="*/ 561109 h 591220"/>
                <a:gd name="connsiteX66" fmla="*/ 73534 w 849529"/>
                <a:gd name="connsiteY66" fmla="*/ 557466 h 591220"/>
                <a:gd name="connsiteX67" fmla="*/ 48033 w 849529"/>
                <a:gd name="connsiteY67" fmla="*/ 546537 h 591220"/>
                <a:gd name="connsiteX68" fmla="*/ 40747 w 849529"/>
                <a:gd name="connsiteY68" fmla="*/ 535608 h 591220"/>
                <a:gd name="connsiteX69" fmla="*/ 11603 w 849529"/>
                <a:gd name="connsiteY69" fmla="*/ 521035 h 591220"/>
                <a:gd name="connsiteX70" fmla="*/ 7960 w 849529"/>
                <a:gd name="connsiteY70" fmla="*/ 510106 h 591220"/>
                <a:gd name="connsiteX71" fmla="*/ 674 w 849529"/>
                <a:gd name="connsiteY71" fmla="*/ 491891 h 591220"/>
                <a:gd name="connsiteX72" fmla="*/ 4317 w 849529"/>
                <a:gd name="connsiteY72" fmla="*/ 480962 h 591220"/>
                <a:gd name="connsiteX73" fmla="*/ 4317 w 849529"/>
                <a:gd name="connsiteY73" fmla="*/ 459104 h 591220"/>
                <a:gd name="connsiteX74" fmla="*/ 674 w 849529"/>
                <a:gd name="connsiteY74" fmla="*/ 448175 h 591220"/>
                <a:gd name="connsiteX75" fmla="*/ 4317 w 849529"/>
                <a:gd name="connsiteY75" fmla="*/ 437246 h 591220"/>
                <a:gd name="connsiteX76" fmla="*/ 11603 w 849529"/>
                <a:gd name="connsiteY76" fmla="*/ 397173 h 591220"/>
                <a:gd name="connsiteX77" fmla="*/ 22532 w 849529"/>
                <a:gd name="connsiteY77" fmla="*/ 386243 h 591220"/>
                <a:gd name="connsiteX78" fmla="*/ 26175 w 849529"/>
                <a:gd name="connsiteY78" fmla="*/ 375314 h 591220"/>
                <a:gd name="connsiteX79" fmla="*/ 48033 w 849529"/>
                <a:gd name="connsiteY79" fmla="*/ 342527 h 591220"/>
                <a:gd name="connsiteX80" fmla="*/ 55319 w 849529"/>
                <a:gd name="connsiteY80" fmla="*/ 331598 h 591220"/>
                <a:gd name="connsiteX81" fmla="*/ 58962 w 849529"/>
                <a:gd name="connsiteY81" fmla="*/ 320669 h 591220"/>
                <a:gd name="connsiteX82" fmla="*/ 69891 w 849529"/>
                <a:gd name="connsiteY82" fmla="*/ 309740 h 591220"/>
                <a:gd name="connsiteX83" fmla="*/ 80821 w 849529"/>
                <a:gd name="connsiteY83" fmla="*/ 295168 h 591220"/>
                <a:gd name="connsiteX84" fmla="*/ 95393 w 849529"/>
                <a:gd name="connsiteY84" fmla="*/ 273310 h 591220"/>
                <a:gd name="connsiteX85" fmla="*/ 113608 w 849529"/>
                <a:gd name="connsiteY85" fmla="*/ 251451 h 591220"/>
                <a:gd name="connsiteX86" fmla="*/ 124537 w 849529"/>
                <a:gd name="connsiteY86" fmla="*/ 218664 h 591220"/>
                <a:gd name="connsiteX87" fmla="*/ 131823 w 849529"/>
                <a:gd name="connsiteY87" fmla="*/ 207735 h 591220"/>
                <a:gd name="connsiteX88" fmla="*/ 139109 w 849529"/>
                <a:gd name="connsiteY88" fmla="*/ 185877 h 591220"/>
                <a:gd name="connsiteX89" fmla="*/ 150038 w 849529"/>
                <a:gd name="connsiteY89" fmla="*/ 171305 h 591220"/>
                <a:gd name="connsiteX90" fmla="*/ 171896 w 849529"/>
                <a:gd name="connsiteY90" fmla="*/ 127588 h 591220"/>
                <a:gd name="connsiteX91" fmla="*/ 182825 w 849529"/>
                <a:gd name="connsiteY91" fmla="*/ 102087 h 591220"/>
                <a:gd name="connsiteX92" fmla="*/ 186468 w 849529"/>
                <a:gd name="connsiteY92" fmla="*/ 91158 h 591220"/>
                <a:gd name="connsiteX93" fmla="*/ 197397 w 849529"/>
                <a:gd name="connsiteY93" fmla="*/ 83872 h 591220"/>
                <a:gd name="connsiteX94" fmla="*/ 201040 w 849529"/>
                <a:gd name="connsiteY94" fmla="*/ 69300 h 591220"/>
                <a:gd name="connsiteX95" fmla="*/ 226542 w 849529"/>
                <a:gd name="connsiteY95" fmla="*/ 40156 h 591220"/>
                <a:gd name="connsiteX96" fmla="*/ 252043 w 849529"/>
                <a:gd name="connsiteY96" fmla="*/ 25584 h 591220"/>
                <a:gd name="connsiteX97" fmla="*/ 262972 w 849529"/>
                <a:gd name="connsiteY97" fmla="*/ 11012 h 591220"/>
                <a:gd name="connsiteX98" fmla="*/ 270258 w 849529"/>
                <a:gd name="connsiteY98" fmla="*/ 82 h 591220"/>
                <a:gd name="connsiteX99" fmla="*/ 277544 w 849529"/>
                <a:gd name="connsiteY99" fmla="*/ 7369 h 591220"/>
                <a:gd name="connsiteX100" fmla="*/ 262972 w 849529"/>
                <a:gd name="connsiteY100" fmla="*/ 82 h 591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849529" h="591220">
                  <a:moveTo>
                    <a:pt x="262972" y="82"/>
                  </a:moveTo>
                  <a:lnTo>
                    <a:pt x="262972" y="82"/>
                  </a:lnTo>
                  <a:cubicBezTo>
                    <a:pt x="273901" y="3725"/>
                    <a:pt x="285007" y="6876"/>
                    <a:pt x="295759" y="11012"/>
                  </a:cubicBezTo>
                  <a:cubicBezTo>
                    <a:pt x="300828" y="12962"/>
                    <a:pt x="304903" y="18123"/>
                    <a:pt x="310331" y="18298"/>
                  </a:cubicBezTo>
                  <a:lnTo>
                    <a:pt x="408693" y="14655"/>
                  </a:lnTo>
                  <a:lnTo>
                    <a:pt x="470625" y="7369"/>
                  </a:lnTo>
                  <a:cubicBezTo>
                    <a:pt x="487669" y="7369"/>
                    <a:pt x="504653" y="9469"/>
                    <a:pt x="521627" y="11012"/>
                  </a:cubicBezTo>
                  <a:cubicBezTo>
                    <a:pt x="534574" y="12189"/>
                    <a:pt x="562758" y="16367"/>
                    <a:pt x="576272" y="18298"/>
                  </a:cubicBezTo>
                  <a:cubicBezTo>
                    <a:pt x="605415" y="28012"/>
                    <a:pt x="568986" y="18298"/>
                    <a:pt x="598131" y="18298"/>
                  </a:cubicBezTo>
                  <a:cubicBezTo>
                    <a:pt x="605518" y="18298"/>
                    <a:pt x="612703" y="20727"/>
                    <a:pt x="619989" y="21941"/>
                  </a:cubicBezTo>
                  <a:cubicBezTo>
                    <a:pt x="629959" y="28588"/>
                    <a:pt x="633091" y="28652"/>
                    <a:pt x="638204" y="40156"/>
                  </a:cubicBezTo>
                  <a:cubicBezTo>
                    <a:pt x="641323" y="47174"/>
                    <a:pt x="640059" y="56583"/>
                    <a:pt x="645490" y="62014"/>
                  </a:cubicBezTo>
                  <a:cubicBezTo>
                    <a:pt x="663158" y="79682"/>
                    <a:pt x="654346" y="72776"/>
                    <a:pt x="670991" y="83872"/>
                  </a:cubicBezTo>
                  <a:cubicBezTo>
                    <a:pt x="672205" y="87515"/>
                    <a:pt x="672917" y="91366"/>
                    <a:pt x="674634" y="94801"/>
                  </a:cubicBezTo>
                  <a:cubicBezTo>
                    <a:pt x="676592" y="98717"/>
                    <a:pt x="681061" y="101437"/>
                    <a:pt x="681920" y="105730"/>
                  </a:cubicBezTo>
                  <a:cubicBezTo>
                    <a:pt x="692399" y="158125"/>
                    <a:pt x="671458" y="140044"/>
                    <a:pt x="696492" y="156733"/>
                  </a:cubicBezTo>
                  <a:cubicBezTo>
                    <a:pt x="698921" y="160376"/>
                    <a:pt x="700135" y="165233"/>
                    <a:pt x="703778" y="167662"/>
                  </a:cubicBezTo>
                  <a:cubicBezTo>
                    <a:pt x="707944" y="170439"/>
                    <a:pt x="713748" y="169333"/>
                    <a:pt x="718350" y="171305"/>
                  </a:cubicBezTo>
                  <a:cubicBezTo>
                    <a:pt x="722375" y="173030"/>
                    <a:pt x="725637" y="176162"/>
                    <a:pt x="729280" y="178591"/>
                  </a:cubicBezTo>
                  <a:cubicBezTo>
                    <a:pt x="730494" y="182234"/>
                    <a:pt x="731868" y="185828"/>
                    <a:pt x="732923" y="189520"/>
                  </a:cubicBezTo>
                  <a:cubicBezTo>
                    <a:pt x="734298" y="194334"/>
                    <a:pt x="734082" y="199745"/>
                    <a:pt x="736566" y="204092"/>
                  </a:cubicBezTo>
                  <a:cubicBezTo>
                    <a:pt x="739122" y="208565"/>
                    <a:pt x="743852" y="211378"/>
                    <a:pt x="747495" y="215021"/>
                  </a:cubicBezTo>
                  <a:cubicBezTo>
                    <a:pt x="748709" y="218664"/>
                    <a:pt x="749421" y="222515"/>
                    <a:pt x="751138" y="225950"/>
                  </a:cubicBezTo>
                  <a:cubicBezTo>
                    <a:pt x="761086" y="245845"/>
                    <a:pt x="756573" y="227664"/>
                    <a:pt x="762067" y="247808"/>
                  </a:cubicBezTo>
                  <a:cubicBezTo>
                    <a:pt x="764702" y="257469"/>
                    <a:pt x="766924" y="267238"/>
                    <a:pt x="769353" y="276953"/>
                  </a:cubicBezTo>
                  <a:cubicBezTo>
                    <a:pt x="771541" y="285703"/>
                    <a:pt x="772420" y="296164"/>
                    <a:pt x="780282" y="302454"/>
                  </a:cubicBezTo>
                  <a:cubicBezTo>
                    <a:pt x="783281" y="304853"/>
                    <a:pt x="787568" y="304883"/>
                    <a:pt x="791211" y="306097"/>
                  </a:cubicBezTo>
                  <a:cubicBezTo>
                    <a:pt x="792425" y="309740"/>
                    <a:pt x="793799" y="313334"/>
                    <a:pt x="794854" y="317026"/>
                  </a:cubicBezTo>
                  <a:cubicBezTo>
                    <a:pt x="796229" y="321840"/>
                    <a:pt x="796013" y="327251"/>
                    <a:pt x="798497" y="331598"/>
                  </a:cubicBezTo>
                  <a:cubicBezTo>
                    <a:pt x="801053" y="336071"/>
                    <a:pt x="805783" y="338884"/>
                    <a:pt x="809426" y="342527"/>
                  </a:cubicBezTo>
                  <a:lnTo>
                    <a:pt x="820355" y="375314"/>
                  </a:lnTo>
                  <a:cubicBezTo>
                    <a:pt x="821569" y="378957"/>
                    <a:pt x="821868" y="383048"/>
                    <a:pt x="823998" y="386243"/>
                  </a:cubicBezTo>
                  <a:lnTo>
                    <a:pt x="838570" y="408102"/>
                  </a:lnTo>
                  <a:cubicBezTo>
                    <a:pt x="840999" y="411745"/>
                    <a:pt x="844471" y="414877"/>
                    <a:pt x="845856" y="419031"/>
                  </a:cubicBezTo>
                  <a:lnTo>
                    <a:pt x="849499" y="429960"/>
                  </a:lnTo>
                  <a:cubicBezTo>
                    <a:pt x="848285" y="433603"/>
                    <a:pt x="845856" y="437049"/>
                    <a:pt x="845856" y="440889"/>
                  </a:cubicBezTo>
                  <a:cubicBezTo>
                    <a:pt x="845856" y="444729"/>
                    <a:pt x="849923" y="448001"/>
                    <a:pt x="849499" y="451818"/>
                  </a:cubicBezTo>
                  <a:cubicBezTo>
                    <a:pt x="848651" y="459451"/>
                    <a:pt x="844642" y="466390"/>
                    <a:pt x="842213" y="473676"/>
                  </a:cubicBezTo>
                  <a:lnTo>
                    <a:pt x="838570" y="484605"/>
                  </a:lnTo>
                  <a:cubicBezTo>
                    <a:pt x="837356" y="488248"/>
                    <a:pt x="838122" y="493404"/>
                    <a:pt x="834927" y="495534"/>
                  </a:cubicBezTo>
                  <a:lnTo>
                    <a:pt x="823998" y="502820"/>
                  </a:lnTo>
                  <a:cubicBezTo>
                    <a:pt x="821569" y="510106"/>
                    <a:pt x="822142" y="519247"/>
                    <a:pt x="816712" y="524678"/>
                  </a:cubicBezTo>
                  <a:cubicBezTo>
                    <a:pt x="814283" y="527107"/>
                    <a:pt x="812108" y="529819"/>
                    <a:pt x="809426" y="531965"/>
                  </a:cubicBezTo>
                  <a:cubicBezTo>
                    <a:pt x="799302" y="540065"/>
                    <a:pt x="793233" y="541828"/>
                    <a:pt x="780282" y="546537"/>
                  </a:cubicBezTo>
                  <a:cubicBezTo>
                    <a:pt x="769455" y="550474"/>
                    <a:pt x="758424" y="553823"/>
                    <a:pt x="747495" y="557466"/>
                  </a:cubicBezTo>
                  <a:cubicBezTo>
                    <a:pt x="743852" y="558680"/>
                    <a:pt x="740396" y="560835"/>
                    <a:pt x="736566" y="561109"/>
                  </a:cubicBezTo>
                  <a:lnTo>
                    <a:pt x="685563" y="564752"/>
                  </a:lnTo>
                  <a:cubicBezTo>
                    <a:pt x="668387" y="567615"/>
                    <a:pt x="664350" y="567690"/>
                    <a:pt x="649133" y="572038"/>
                  </a:cubicBezTo>
                  <a:cubicBezTo>
                    <a:pt x="645441" y="573093"/>
                    <a:pt x="642010" y="575173"/>
                    <a:pt x="638204" y="575681"/>
                  </a:cubicBezTo>
                  <a:cubicBezTo>
                    <a:pt x="623709" y="577614"/>
                    <a:pt x="609059" y="578110"/>
                    <a:pt x="594487" y="579324"/>
                  </a:cubicBezTo>
                  <a:cubicBezTo>
                    <a:pt x="569884" y="571123"/>
                    <a:pt x="600169" y="579324"/>
                    <a:pt x="561700" y="579324"/>
                  </a:cubicBezTo>
                  <a:cubicBezTo>
                    <a:pt x="555508" y="579324"/>
                    <a:pt x="549557" y="576895"/>
                    <a:pt x="543485" y="575681"/>
                  </a:cubicBezTo>
                  <a:cubicBezTo>
                    <a:pt x="539842" y="576895"/>
                    <a:pt x="536086" y="577811"/>
                    <a:pt x="532556" y="579324"/>
                  </a:cubicBezTo>
                  <a:cubicBezTo>
                    <a:pt x="527564" y="581463"/>
                    <a:pt x="523069" y="584703"/>
                    <a:pt x="517984" y="586610"/>
                  </a:cubicBezTo>
                  <a:cubicBezTo>
                    <a:pt x="513296" y="588368"/>
                    <a:pt x="508269" y="589039"/>
                    <a:pt x="503412" y="590253"/>
                  </a:cubicBezTo>
                  <a:cubicBezTo>
                    <a:pt x="442349" y="574987"/>
                    <a:pt x="535331" y="595804"/>
                    <a:pt x="474268" y="590253"/>
                  </a:cubicBezTo>
                  <a:cubicBezTo>
                    <a:pt x="452199" y="588247"/>
                    <a:pt x="408693" y="579324"/>
                    <a:pt x="408693" y="579324"/>
                  </a:cubicBezTo>
                  <a:cubicBezTo>
                    <a:pt x="367690" y="595725"/>
                    <a:pt x="418051" y="579324"/>
                    <a:pt x="350405" y="579324"/>
                  </a:cubicBezTo>
                  <a:cubicBezTo>
                    <a:pt x="335632" y="579324"/>
                    <a:pt x="321260" y="584181"/>
                    <a:pt x="306688" y="586610"/>
                  </a:cubicBezTo>
                  <a:cubicBezTo>
                    <a:pt x="303045" y="582967"/>
                    <a:pt x="300702" y="577135"/>
                    <a:pt x="295759" y="575681"/>
                  </a:cubicBezTo>
                  <a:cubicBezTo>
                    <a:pt x="281832" y="571585"/>
                    <a:pt x="226913" y="566611"/>
                    <a:pt x="208327" y="564752"/>
                  </a:cubicBezTo>
                  <a:cubicBezTo>
                    <a:pt x="203469" y="563538"/>
                    <a:pt x="198736" y="560611"/>
                    <a:pt x="193754" y="561109"/>
                  </a:cubicBezTo>
                  <a:cubicBezTo>
                    <a:pt x="186112" y="561873"/>
                    <a:pt x="171896" y="568395"/>
                    <a:pt x="171896" y="568395"/>
                  </a:cubicBezTo>
                  <a:lnTo>
                    <a:pt x="113608" y="561109"/>
                  </a:lnTo>
                  <a:cubicBezTo>
                    <a:pt x="107478" y="560233"/>
                    <a:pt x="101585" y="557466"/>
                    <a:pt x="95393" y="557466"/>
                  </a:cubicBezTo>
                  <a:cubicBezTo>
                    <a:pt x="91553" y="557466"/>
                    <a:pt x="88107" y="559895"/>
                    <a:pt x="84464" y="561109"/>
                  </a:cubicBezTo>
                  <a:cubicBezTo>
                    <a:pt x="80821" y="559895"/>
                    <a:pt x="77064" y="558979"/>
                    <a:pt x="73534" y="557466"/>
                  </a:cubicBezTo>
                  <a:cubicBezTo>
                    <a:pt x="42017" y="543959"/>
                    <a:pt x="73667" y="555082"/>
                    <a:pt x="48033" y="546537"/>
                  </a:cubicBezTo>
                  <a:cubicBezTo>
                    <a:pt x="45604" y="542894"/>
                    <a:pt x="43843" y="538704"/>
                    <a:pt x="40747" y="535608"/>
                  </a:cubicBezTo>
                  <a:cubicBezTo>
                    <a:pt x="33472" y="528333"/>
                    <a:pt x="20298" y="524514"/>
                    <a:pt x="11603" y="521035"/>
                  </a:cubicBezTo>
                  <a:cubicBezTo>
                    <a:pt x="10389" y="517392"/>
                    <a:pt x="9308" y="513702"/>
                    <a:pt x="7960" y="510106"/>
                  </a:cubicBezTo>
                  <a:cubicBezTo>
                    <a:pt x="5664" y="503983"/>
                    <a:pt x="1485" y="498380"/>
                    <a:pt x="674" y="491891"/>
                  </a:cubicBezTo>
                  <a:cubicBezTo>
                    <a:pt x="198" y="488081"/>
                    <a:pt x="3103" y="484605"/>
                    <a:pt x="4317" y="480962"/>
                  </a:cubicBezTo>
                  <a:cubicBezTo>
                    <a:pt x="-5398" y="451818"/>
                    <a:pt x="4317" y="488248"/>
                    <a:pt x="4317" y="459104"/>
                  </a:cubicBezTo>
                  <a:cubicBezTo>
                    <a:pt x="4317" y="455264"/>
                    <a:pt x="1888" y="451818"/>
                    <a:pt x="674" y="448175"/>
                  </a:cubicBezTo>
                  <a:cubicBezTo>
                    <a:pt x="1888" y="444532"/>
                    <a:pt x="3630" y="441024"/>
                    <a:pt x="4317" y="437246"/>
                  </a:cubicBezTo>
                  <a:cubicBezTo>
                    <a:pt x="4568" y="435864"/>
                    <a:pt x="6381" y="405006"/>
                    <a:pt x="11603" y="397173"/>
                  </a:cubicBezTo>
                  <a:cubicBezTo>
                    <a:pt x="14461" y="392886"/>
                    <a:pt x="18889" y="389886"/>
                    <a:pt x="22532" y="386243"/>
                  </a:cubicBezTo>
                  <a:cubicBezTo>
                    <a:pt x="23746" y="382600"/>
                    <a:pt x="24310" y="378671"/>
                    <a:pt x="26175" y="375314"/>
                  </a:cubicBezTo>
                  <a:lnTo>
                    <a:pt x="48033" y="342527"/>
                  </a:lnTo>
                  <a:cubicBezTo>
                    <a:pt x="50462" y="338884"/>
                    <a:pt x="53934" y="335752"/>
                    <a:pt x="55319" y="331598"/>
                  </a:cubicBezTo>
                  <a:cubicBezTo>
                    <a:pt x="56533" y="327955"/>
                    <a:pt x="56832" y="323864"/>
                    <a:pt x="58962" y="320669"/>
                  </a:cubicBezTo>
                  <a:cubicBezTo>
                    <a:pt x="61820" y="316382"/>
                    <a:pt x="66538" y="313652"/>
                    <a:pt x="69891" y="309740"/>
                  </a:cubicBezTo>
                  <a:cubicBezTo>
                    <a:pt x="73843" y="305130"/>
                    <a:pt x="77178" y="300025"/>
                    <a:pt x="80821" y="295168"/>
                  </a:cubicBezTo>
                  <a:cubicBezTo>
                    <a:pt x="89484" y="269180"/>
                    <a:pt x="77200" y="300601"/>
                    <a:pt x="95393" y="273310"/>
                  </a:cubicBezTo>
                  <a:cubicBezTo>
                    <a:pt x="112082" y="248275"/>
                    <a:pt x="78373" y="277877"/>
                    <a:pt x="113608" y="251451"/>
                  </a:cubicBezTo>
                  <a:cubicBezTo>
                    <a:pt x="117251" y="240522"/>
                    <a:pt x="118147" y="228249"/>
                    <a:pt x="124537" y="218664"/>
                  </a:cubicBezTo>
                  <a:cubicBezTo>
                    <a:pt x="126966" y="215021"/>
                    <a:pt x="130045" y="211736"/>
                    <a:pt x="131823" y="207735"/>
                  </a:cubicBezTo>
                  <a:cubicBezTo>
                    <a:pt x="134942" y="200717"/>
                    <a:pt x="134501" y="192021"/>
                    <a:pt x="139109" y="185877"/>
                  </a:cubicBezTo>
                  <a:cubicBezTo>
                    <a:pt x="142752" y="181020"/>
                    <a:pt x="147323" y="176736"/>
                    <a:pt x="150038" y="171305"/>
                  </a:cubicBezTo>
                  <a:cubicBezTo>
                    <a:pt x="173811" y="123760"/>
                    <a:pt x="153281" y="146205"/>
                    <a:pt x="171896" y="127588"/>
                  </a:cubicBezTo>
                  <a:cubicBezTo>
                    <a:pt x="175539" y="119088"/>
                    <a:pt x="179390" y="110674"/>
                    <a:pt x="182825" y="102087"/>
                  </a:cubicBezTo>
                  <a:cubicBezTo>
                    <a:pt x="184251" y="98522"/>
                    <a:pt x="184069" y="94157"/>
                    <a:pt x="186468" y="91158"/>
                  </a:cubicBezTo>
                  <a:cubicBezTo>
                    <a:pt x="189203" y="87739"/>
                    <a:pt x="193754" y="86301"/>
                    <a:pt x="197397" y="83872"/>
                  </a:cubicBezTo>
                  <a:cubicBezTo>
                    <a:pt x="198611" y="79015"/>
                    <a:pt x="198801" y="73778"/>
                    <a:pt x="201040" y="69300"/>
                  </a:cubicBezTo>
                  <a:cubicBezTo>
                    <a:pt x="212779" y="45823"/>
                    <a:pt x="210958" y="51287"/>
                    <a:pt x="226542" y="40156"/>
                  </a:cubicBezTo>
                  <a:cubicBezTo>
                    <a:pt x="245840" y="26372"/>
                    <a:pt x="234308" y="31496"/>
                    <a:pt x="252043" y="25584"/>
                  </a:cubicBezTo>
                  <a:cubicBezTo>
                    <a:pt x="255686" y="20727"/>
                    <a:pt x="259443" y="15953"/>
                    <a:pt x="262972" y="11012"/>
                  </a:cubicBezTo>
                  <a:cubicBezTo>
                    <a:pt x="265517" y="7449"/>
                    <a:pt x="266010" y="1144"/>
                    <a:pt x="270258" y="82"/>
                  </a:cubicBezTo>
                  <a:cubicBezTo>
                    <a:pt x="273590" y="-751"/>
                    <a:pt x="275115" y="4940"/>
                    <a:pt x="277544" y="7369"/>
                  </a:cubicBezTo>
                  <a:cubicBezTo>
                    <a:pt x="268911" y="20319"/>
                    <a:pt x="265401" y="1296"/>
                    <a:pt x="262972" y="82"/>
                  </a:cubicBezTo>
                  <a:close/>
                </a:path>
              </a:pathLst>
            </a:custGeom>
            <a:solidFill>
              <a:srgbClr val="76BED6"/>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pic>
          <p:nvPicPr>
            <p:cNvPr id="40" name="Picture 39"/>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r="41879"/>
            <a:stretch/>
          </p:blipFill>
          <p:spPr>
            <a:xfrm>
              <a:off x="7694883" y="4646422"/>
              <a:ext cx="609613" cy="702745"/>
            </a:xfrm>
            <a:prstGeom prst="rect">
              <a:avLst/>
            </a:prstGeom>
          </p:spPr>
        </p:pic>
        <p:sp>
          <p:nvSpPr>
            <p:cNvPr id="41" name="Rectangle 40"/>
            <p:cNvSpPr/>
            <p:nvPr/>
          </p:nvSpPr>
          <p:spPr>
            <a:xfrm>
              <a:off x="7799382" y="4997794"/>
              <a:ext cx="280863" cy="297517"/>
            </a:xfrm>
            <a:prstGeom prst="rect">
              <a:avLst/>
            </a:prstGeom>
          </p:spPr>
          <p:txBody>
            <a:bodyPr wrap="square">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rial Black" panose="020B0A04020102020204" pitchFamily="34" charset="0"/>
                  <a:ea typeface="+mn-ea"/>
                  <a:cs typeface="+mn-cs"/>
                </a:rPr>
                <a:t>C</a:t>
              </a:r>
            </a:p>
          </p:txBody>
        </p:sp>
      </p:grpSp>
      <p:grpSp>
        <p:nvGrpSpPr>
          <p:cNvPr id="46" name="Group 45"/>
          <p:cNvGrpSpPr/>
          <p:nvPr/>
        </p:nvGrpSpPr>
        <p:grpSpPr>
          <a:xfrm>
            <a:off x="7367834" y="2524595"/>
            <a:ext cx="610389" cy="702745"/>
            <a:chOff x="7588832" y="4012028"/>
            <a:chExt cx="610389" cy="702745"/>
          </a:xfrm>
        </p:grpSpPr>
        <p:sp>
          <p:nvSpPr>
            <p:cNvPr id="43" name="Freeform 42"/>
            <p:cNvSpPr/>
            <p:nvPr/>
          </p:nvSpPr>
          <p:spPr>
            <a:xfrm>
              <a:off x="7588832" y="4327349"/>
              <a:ext cx="553935" cy="385505"/>
            </a:xfrm>
            <a:custGeom>
              <a:avLst/>
              <a:gdLst>
                <a:gd name="connsiteX0" fmla="*/ 262972 w 849529"/>
                <a:gd name="connsiteY0" fmla="*/ 82 h 591220"/>
                <a:gd name="connsiteX1" fmla="*/ 262972 w 849529"/>
                <a:gd name="connsiteY1" fmla="*/ 82 h 591220"/>
                <a:gd name="connsiteX2" fmla="*/ 295759 w 849529"/>
                <a:gd name="connsiteY2" fmla="*/ 11012 h 591220"/>
                <a:gd name="connsiteX3" fmla="*/ 310331 w 849529"/>
                <a:gd name="connsiteY3" fmla="*/ 18298 h 591220"/>
                <a:gd name="connsiteX4" fmla="*/ 408693 w 849529"/>
                <a:gd name="connsiteY4" fmla="*/ 14655 h 591220"/>
                <a:gd name="connsiteX5" fmla="*/ 470625 w 849529"/>
                <a:gd name="connsiteY5" fmla="*/ 7369 h 591220"/>
                <a:gd name="connsiteX6" fmla="*/ 521627 w 849529"/>
                <a:gd name="connsiteY6" fmla="*/ 11012 h 591220"/>
                <a:gd name="connsiteX7" fmla="*/ 576272 w 849529"/>
                <a:gd name="connsiteY7" fmla="*/ 18298 h 591220"/>
                <a:gd name="connsiteX8" fmla="*/ 598131 w 849529"/>
                <a:gd name="connsiteY8" fmla="*/ 18298 h 591220"/>
                <a:gd name="connsiteX9" fmla="*/ 619989 w 849529"/>
                <a:gd name="connsiteY9" fmla="*/ 21941 h 591220"/>
                <a:gd name="connsiteX10" fmla="*/ 638204 w 849529"/>
                <a:gd name="connsiteY10" fmla="*/ 40156 h 591220"/>
                <a:gd name="connsiteX11" fmla="*/ 645490 w 849529"/>
                <a:gd name="connsiteY11" fmla="*/ 62014 h 591220"/>
                <a:gd name="connsiteX12" fmla="*/ 670991 w 849529"/>
                <a:gd name="connsiteY12" fmla="*/ 83872 h 591220"/>
                <a:gd name="connsiteX13" fmla="*/ 674634 w 849529"/>
                <a:gd name="connsiteY13" fmla="*/ 94801 h 591220"/>
                <a:gd name="connsiteX14" fmla="*/ 681920 w 849529"/>
                <a:gd name="connsiteY14" fmla="*/ 105730 h 591220"/>
                <a:gd name="connsiteX15" fmla="*/ 696492 w 849529"/>
                <a:gd name="connsiteY15" fmla="*/ 156733 h 591220"/>
                <a:gd name="connsiteX16" fmla="*/ 703778 w 849529"/>
                <a:gd name="connsiteY16" fmla="*/ 167662 h 591220"/>
                <a:gd name="connsiteX17" fmla="*/ 718350 w 849529"/>
                <a:gd name="connsiteY17" fmla="*/ 171305 h 591220"/>
                <a:gd name="connsiteX18" fmla="*/ 729280 w 849529"/>
                <a:gd name="connsiteY18" fmla="*/ 178591 h 591220"/>
                <a:gd name="connsiteX19" fmla="*/ 732923 w 849529"/>
                <a:gd name="connsiteY19" fmla="*/ 189520 h 591220"/>
                <a:gd name="connsiteX20" fmla="*/ 736566 w 849529"/>
                <a:gd name="connsiteY20" fmla="*/ 204092 h 591220"/>
                <a:gd name="connsiteX21" fmla="*/ 747495 w 849529"/>
                <a:gd name="connsiteY21" fmla="*/ 215021 h 591220"/>
                <a:gd name="connsiteX22" fmla="*/ 751138 w 849529"/>
                <a:gd name="connsiteY22" fmla="*/ 225950 h 591220"/>
                <a:gd name="connsiteX23" fmla="*/ 762067 w 849529"/>
                <a:gd name="connsiteY23" fmla="*/ 247808 h 591220"/>
                <a:gd name="connsiteX24" fmla="*/ 769353 w 849529"/>
                <a:gd name="connsiteY24" fmla="*/ 276953 h 591220"/>
                <a:gd name="connsiteX25" fmla="*/ 780282 w 849529"/>
                <a:gd name="connsiteY25" fmla="*/ 302454 h 591220"/>
                <a:gd name="connsiteX26" fmla="*/ 791211 w 849529"/>
                <a:gd name="connsiteY26" fmla="*/ 306097 h 591220"/>
                <a:gd name="connsiteX27" fmla="*/ 794854 w 849529"/>
                <a:gd name="connsiteY27" fmla="*/ 317026 h 591220"/>
                <a:gd name="connsiteX28" fmla="*/ 798497 w 849529"/>
                <a:gd name="connsiteY28" fmla="*/ 331598 h 591220"/>
                <a:gd name="connsiteX29" fmla="*/ 809426 w 849529"/>
                <a:gd name="connsiteY29" fmla="*/ 342527 h 591220"/>
                <a:gd name="connsiteX30" fmla="*/ 820355 w 849529"/>
                <a:gd name="connsiteY30" fmla="*/ 375314 h 591220"/>
                <a:gd name="connsiteX31" fmla="*/ 823998 w 849529"/>
                <a:gd name="connsiteY31" fmla="*/ 386243 h 591220"/>
                <a:gd name="connsiteX32" fmla="*/ 838570 w 849529"/>
                <a:gd name="connsiteY32" fmla="*/ 408102 h 591220"/>
                <a:gd name="connsiteX33" fmla="*/ 845856 w 849529"/>
                <a:gd name="connsiteY33" fmla="*/ 419031 h 591220"/>
                <a:gd name="connsiteX34" fmla="*/ 849499 w 849529"/>
                <a:gd name="connsiteY34" fmla="*/ 429960 h 591220"/>
                <a:gd name="connsiteX35" fmla="*/ 845856 w 849529"/>
                <a:gd name="connsiteY35" fmla="*/ 440889 h 591220"/>
                <a:gd name="connsiteX36" fmla="*/ 849499 w 849529"/>
                <a:gd name="connsiteY36" fmla="*/ 451818 h 591220"/>
                <a:gd name="connsiteX37" fmla="*/ 842213 w 849529"/>
                <a:gd name="connsiteY37" fmla="*/ 473676 h 591220"/>
                <a:gd name="connsiteX38" fmla="*/ 838570 w 849529"/>
                <a:gd name="connsiteY38" fmla="*/ 484605 h 591220"/>
                <a:gd name="connsiteX39" fmla="*/ 834927 w 849529"/>
                <a:gd name="connsiteY39" fmla="*/ 495534 h 591220"/>
                <a:gd name="connsiteX40" fmla="*/ 823998 w 849529"/>
                <a:gd name="connsiteY40" fmla="*/ 502820 h 591220"/>
                <a:gd name="connsiteX41" fmla="*/ 816712 w 849529"/>
                <a:gd name="connsiteY41" fmla="*/ 524678 h 591220"/>
                <a:gd name="connsiteX42" fmla="*/ 809426 w 849529"/>
                <a:gd name="connsiteY42" fmla="*/ 531965 h 591220"/>
                <a:gd name="connsiteX43" fmla="*/ 780282 w 849529"/>
                <a:gd name="connsiteY43" fmla="*/ 546537 h 591220"/>
                <a:gd name="connsiteX44" fmla="*/ 747495 w 849529"/>
                <a:gd name="connsiteY44" fmla="*/ 557466 h 591220"/>
                <a:gd name="connsiteX45" fmla="*/ 736566 w 849529"/>
                <a:gd name="connsiteY45" fmla="*/ 561109 h 591220"/>
                <a:gd name="connsiteX46" fmla="*/ 685563 w 849529"/>
                <a:gd name="connsiteY46" fmla="*/ 564752 h 591220"/>
                <a:gd name="connsiteX47" fmla="*/ 649133 w 849529"/>
                <a:gd name="connsiteY47" fmla="*/ 572038 h 591220"/>
                <a:gd name="connsiteX48" fmla="*/ 638204 w 849529"/>
                <a:gd name="connsiteY48" fmla="*/ 575681 h 591220"/>
                <a:gd name="connsiteX49" fmla="*/ 594487 w 849529"/>
                <a:gd name="connsiteY49" fmla="*/ 579324 h 591220"/>
                <a:gd name="connsiteX50" fmla="*/ 561700 w 849529"/>
                <a:gd name="connsiteY50" fmla="*/ 579324 h 591220"/>
                <a:gd name="connsiteX51" fmla="*/ 543485 w 849529"/>
                <a:gd name="connsiteY51" fmla="*/ 575681 h 591220"/>
                <a:gd name="connsiteX52" fmla="*/ 532556 w 849529"/>
                <a:gd name="connsiteY52" fmla="*/ 579324 h 591220"/>
                <a:gd name="connsiteX53" fmla="*/ 517984 w 849529"/>
                <a:gd name="connsiteY53" fmla="*/ 586610 h 591220"/>
                <a:gd name="connsiteX54" fmla="*/ 503412 w 849529"/>
                <a:gd name="connsiteY54" fmla="*/ 590253 h 591220"/>
                <a:gd name="connsiteX55" fmla="*/ 474268 w 849529"/>
                <a:gd name="connsiteY55" fmla="*/ 590253 h 591220"/>
                <a:gd name="connsiteX56" fmla="*/ 408693 w 849529"/>
                <a:gd name="connsiteY56" fmla="*/ 579324 h 591220"/>
                <a:gd name="connsiteX57" fmla="*/ 350405 w 849529"/>
                <a:gd name="connsiteY57" fmla="*/ 579324 h 591220"/>
                <a:gd name="connsiteX58" fmla="*/ 306688 w 849529"/>
                <a:gd name="connsiteY58" fmla="*/ 586610 h 591220"/>
                <a:gd name="connsiteX59" fmla="*/ 295759 w 849529"/>
                <a:gd name="connsiteY59" fmla="*/ 575681 h 591220"/>
                <a:gd name="connsiteX60" fmla="*/ 208327 w 849529"/>
                <a:gd name="connsiteY60" fmla="*/ 564752 h 591220"/>
                <a:gd name="connsiteX61" fmla="*/ 193754 w 849529"/>
                <a:gd name="connsiteY61" fmla="*/ 561109 h 591220"/>
                <a:gd name="connsiteX62" fmla="*/ 171896 w 849529"/>
                <a:gd name="connsiteY62" fmla="*/ 568395 h 591220"/>
                <a:gd name="connsiteX63" fmla="*/ 113608 w 849529"/>
                <a:gd name="connsiteY63" fmla="*/ 561109 h 591220"/>
                <a:gd name="connsiteX64" fmla="*/ 95393 w 849529"/>
                <a:gd name="connsiteY64" fmla="*/ 557466 h 591220"/>
                <a:gd name="connsiteX65" fmla="*/ 84464 w 849529"/>
                <a:gd name="connsiteY65" fmla="*/ 561109 h 591220"/>
                <a:gd name="connsiteX66" fmla="*/ 73534 w 849529"/>
                <a:gd name="connsiteY66" fmla="*/ 557466 h 591220"/>
                <a:gd name="connsiteX67" fmla="*/ 48033 w 849529"/>
                <a:gd name="connsiteY67" fmla="*/ 546537 h 591220"/>
                <a:gd name="connsiteX68" fmla="*/ 40747 w 849529"/>
                <a:gd name="connsiteY68" fmla="*/ 535608 h 591220"/>
                <a:gd name="connsiteX69" fmla="*/ 11603 w 849529"/>
                <a:gd name="connsiteY69" fmla="*/ 521035 h 591220"/>
                <a:gd name="connsiteX70" fmla="*/ 7960 w 849529"/>
                <a:gd name="connsiteY70" fmla="*/ 510106 h 591220"/>
                <a:gd name="connsiteX71" fmla="*/ 674 w 849529"/>
                <a:gd name="connsiteY71" fmla="*/ 491891 h 591220"/>
                <a:gd name="connsiteX72" fmla="*/ 4317 w 849529"/>
                <a:gd name="connsiteY72" fmla="*/ 480962 h 591220"/>
                <a:gd name="connsiteX73" fmla="*/ 4317 w 849529"/>
                <a:gd name="connsiteY73" fmla="*/ 459104 h 591220"/>
                <a:gd name="connsiteX74" fmla="*/ 674 w 849529"/>
                <a:gd name="connsiteY74" fmla="*/ 448175 h 591220"/>
                <a:gd name="connsiteX75" fmla="*/ 4317 w 849529"/>
                <a:gd name="connsiteY75" fmla="*/ 437246 h 591220"/>
                <a:gd name="connsiteX76" fmla="*/ 11603 w 849529"/>
                <a:gd name="connsiteY76" fmla="*/ 397173 h 591220"/>
                <a:gd name="connsiteX77" fmla="*/ 22532 w 849529"/>
                <a:gd name="connsiteY77" fmla="*/ 386243 h 591220"/>
                <a:gd name="connsiteX78" fmla="*/ 26175 w 849529"/>
                <a:gd name="connsiteY78" fmla="*/ 375314 h 591220"/>
                <a:gd name="connsiteX79" fmla="*/ 48033 w 849529"/>
                <a:gd name="connsiteY79" fmla="*/ 342527 h 591220"/>
                <a:gd name="connsiteX80" fmla="*/ 55319 w 849529"/>
                <a:gd name="connsiteY80" fmla="*/ 331598 h 591220"/>
                <a:gd name="connsiteX81" fmla="*/ 58962 w 849529"/>
                <a:gd name="connsiteY81" fmla="*/ 320669 h 591220"/>
                <a:gd name="connsiteX82" fmla="*/ 69891 w 849529"/>
                <a:gd name="connsiteY82" fmla="*/ 309740 h 591220"/>
                <a:gd name="connsiteX83" fmla="*/ 80821 w 849529"/>
                <a:gd name="connsiteY83" fmla="*/ 295168 h 591220"/>
                <a:gd name="connsiteX84" fmla="*/ 95393 w 849529"/>
                <a:gd name="connsiteY84" fmla="*/ 273310 h 591220"/>
                <a:gd name="connsiteX85" fmla="*/ 113608 w 849529"/>
                <a:gd name="connsiteY85" fmla="*/ 251451 h 591220"/>
                <a:gd name="connsiteX86" fmla="*/ 124537 w 849529"/>
                <a:gd name="connsiteY86" fmla="*/ 218664 h 591220"/>
                <a:gd name="connsiteX87" fmla="*/ 131823 w 849529"/>
                <a:gd name="connsiteY87" fmla="*/ 207735 h 591220"/>
                <a:gd name="connsiteX88" fmla="*/ 139109 w 849529"/>
                <a:gd name="connsiteY88" fmla="*/ 185877 h 591220"/>
                <a:gd name="connsiteX89" fmla="*/ 150038 w 849529"/>
                <a:gd name="connsiteY89" fmla="*/ 171305 h 591220"/>
                <a:gd name="connsiteX90" fmla="*/ 171896 w 849529"/>
                <a:gd name="connsiteY90" fmla="*/ 127588 h 591220"/>
                <a:gd name="connsiteX91" fmla="*/ 182825 w 849529"/>
                <a:gd name="connsiteY91" fmla="*/ 102087 h 591220"/>
                <a:gd name="connsiteX92" fmla="*/ 186468 w 849529"/>
                <a:gd name="connsiteY92" fmla="*/ 91158 h 591220"/>
                <a:gd name="connsiteX93" fmla="*/ 197397 w 849529"/>
                <a:gd name="connsiteY93" fmla="*/ 83872 h 591220"/>
                <a:gd name="connsiteX94" fmla="*/ 201040 w 849529"/>
                <a:gd name="connsiteY94" fmla="*/ 69300 h 591220"/>
                <a:gd name="connsiteX95" fmla="*/ 226542 w 849529"/>
                <a:gd name="connsiteY95" fmla="*/ 40156 h 591220"/>
                <a:gd name="connsiteX96" fmla="*/ 252043 w 849529"/>
                <a:gd name="connsiteY96" fmla="*/ 25584 h 591220"/>
                <a:gd name="connsiteX97" fmla="*/ 262972 w 849529"/>
                <a:gd name="connsiteY97" fmla="*/ 11012 h 591220"/>
                <a:gd name="connsiteX98" fmla="*/ 270258 w 849529"/>
                <a:gd name="connsiteY98" fmla="*/ 82 h 591220"/>
                <a:gd name="connsiteX99" fmla="*/ 277544 w 849529"/>
                <a:gd name="connsiteY99" fmla="*/ 7369 h 591220"/>
                <a:gd name="connsiteX100" fmla="*/ 262972 w 849529"/>
                <a:gd name="connsiteY100" fmla="*/ 82 h 591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849529" h="591220">
                  <a:moveTo>
                    <a:pt x="262972" y="82"/>
                  </a:moveTo>
                  <a:lnTo>
                    <a:pt x="262972" y="82"/>
                  </a:lnTo>
                  <a:cubicBezTo>
                    <a:pt x="273901" y="3725"/>
                    <a:pt x="285007" y="6876"/>
                    <a:pt x="295759" y="11012"/>
                  </a:cubicBezTo>
                  <a:cubicBezTo>
                    <a:pt x="300828" y="12962"/>
                    <a:pt x="304903" y="18123"/>
                    <a:pt x="310331" y="18298"/>
                  </a:cubicBezTo>
                  <a:lnTo>
                    <a:pt x="408693" y="14655"/>
                  </a:lnTo>
                  <a:lnTo>
                    <a:pt x="470625" y="7369"/>
                  </a:lnTo>
                  <a:cubicBezTo>
                    <a:pt x="487669" y="7369"/>
                    <a:pt x="504653" y="9469"/>
                    <a:pt x="521627" y="11012"/>
                  </a:cubicBezTo>
                  <a:cubicBezTo>
                    <a:pt x="534574" y="12189"/>
                    <a:pt x="562758" y="16367"/>
                    <a:pt x="576272" y="18298"/>
                  </a:cubicBezTo>
                  <a:cubicBezTo>
                    <a:pt x="605415" y="28012"/>
                    <a:pt x="568986" y="18298"/>
                    <a:pt x="598131" y="18298"/>
                  </a:cubicBezTo>
                  <a:cubicBezTo>
                    <a:pt x="605518" y="18298"/>
                    <a:pt x="612703" y="20727"/>
                    <a:pt x="619989" y="21941"/>
                  </a:cubicBezTo>
                  <a:cubicBezTo>
                    <a:pt x="629959" y="28588"/>
                    <a:pt x="633091" y="28652"/>
                    <a:pt x="638204" y="40156"/>
                  </a:cubicBezTo>
                  <a:cubicBezTo>
                    <a:pt x="641323" y="47174"/>
                    <a:pt x="640059" y="56583"/>
                    <a:pt x="645490" y="62014"/>
                  </a:cubicBezTo>
                  <a:cubicBezTo>
                    <a:pt x="663158" y="79682"/>
                    <a:pt x="654346" y="72776"/>
                    <a:pt x="670991" y="83872"/>
                  </a:cubicBezTo>
                  <a:cubicBezTo>
                    <a:pt x="672205" y="87515"/>
                    <a:pt x="672917" y="91366"/>
                    <a:pt x="674634" y="94801"/>
                  </a:cubicBezTo>
                  <a:cubicBezTo>
                    <a:pt x="676592" y="98717"/>
                    <a:pt x="681061" y="101437"/>
                    <a:pt x="681920" y="105730"/>
                  </a:cubicBezTo>
                  <a:cubicBezTo>
                    <a:pt x="692399" y="158125"/>
                    <a:pt x="671458" y="140044"/>
                    <a:pt x="696492" y="156733"/>
                  </a:cubicBezTo>
                  <a:cubicBezTo>
                    <a:pt x="698921" y="160376"/>
                    <a:pt x="700135" y="165233"/>
                    <a:pt x="703778" y="167662"/>
                  </a:cubicBezTo>
                  <a:cubicBezTo>
                    <a:pt x="707944" y="170439"/>
                    <a:pt x="713748" y="169333"/>
                    <a:pt x="718350" y="171305"/>
                  </a:cubicBezTo>
                  <a:cubicBezTo>
                    <a:pt x="722375" y="173030"/>
                    <a:pt x="725637" y="176162"/>
                    <a:pt x="729280" y="178591"/>
                  </a:cubicBezTo>
                  <a:cubicBezTo>
                    <a:pt x="730494" y="182234"/>
                    <a:pt x="731868" y="185828"/>
                    <a:pt x="732923" y="189520"/>
                  </a:cubicBezTo>
                  <a:cubicBezTo>
                    <a:pt x="734298" y="194334"/>
                    <a:pt x="734082" y="199745"/>
                    <a:pt x="736566" y="204092"/>
                  </a:cubicBezTo>
                  <a:cubicBezTo>
                    <a:pt x="739122" y="208565"/>
                    <a:pt x="743852" y="211378"/>
                    <a:pt x="747495" y="215021"/>
                  </a:cubicBezTo>
                  <a:cubicBezTo>
                    <a:pt x="748709" y="218664"/>
                    <a:pt x="749421" y="222515"/>
                    <a:pt x="751138" y="225950"/>
                  </a:cubicBezTo>
                  <a:cubicBezTo>
                    <a:pt x="761086" y="245845"/>
                    <a:pt x="756573" y="227664"/>
                    <a:pt x="762067" y="247808"/>
                  </a:cubicBezTo>
                  <a:cubicBezTo>
                    <a:pt x="764702" y="257469"/>
                    <a:pt x="766924" y="267238"/>
                    <a:pt x="769353" y="276953"/>
                  </a:cubicBezTo>
                  <a:cubicBezTo>
                    <a:pt x="771541" y="285703"/>
                    <a:pt x="772420" y="296164"/>
                    <a:pt x="780282" y="302454"/>
                  </a:cubicBezTo>
                  <a:cubicBezTo>
                    <a:pt x="783281" y="304853"/>
                    <a:pt x="787568" y="304883"/>
                    <a:pt x="791211" y="306097"/>
                  </a:cubicBezTo>
                  <a:cubicBezTo>
                    <a:pt x="792425" y="309740"/>
                    <a:pt x="793799" y="313334"/>
                    <a:pt x="794854" y="317026"/>
                  </a:cubicBezTo>
                  <a:cubicBezTo>
                    <a:pt x="796229" y="321840"/>
                    <a:pt x="796013" y="327251"/>
                    <a:pt x="798497" y="331598"/>
                  </a:cubicBezTo>
                  <a:cubicBezTo>
                    <a:pt x="801053" y="336071"/>
                    <a:pt x="805783" y="338884"/>
                    <a:pt x="809426" y="342527"/>
                  </a:cubicBezTo>
                  <a:lnTo>
                    <a:pt x="820355" y="375314"/>
                  </a:lnTo>
                  <a:cubicBezTo>
                    <a:pt x="821569" y="378957"/>
                    <a:pt x="821868" y="383048"/>
                    <a:pt x="823998" y="386243"/>
                  </a:cubicBezTo>
                  <a:lnTo>
                    <a:pt x="838570" y="408102"/>
                  </a:lnTo>
                  <a:cubicBezTo>
                    <a:pt x="840999" y="411745"/>
                    <a:pt x="844471" y="414877"/>
                    <a:pt x="845856" y="419031"/>
                  </a:cubicBezTo>
                  <a:lnTo>
                    <a:pt x="849499" y="429960"/>
                  </a:lnTo>
                  <a:cubicBezTo>
                    <a:pt x="848285" y="433603"/>
                    <a:pt x="845856" y="437049"/>
                    <a:pt x="845856" y="440889"/>
                  </a:cubicBezTo>
                  <a:cubicBezTo>
                    <a:pt x="845856" y="444729"/>
                    <a:pt x="849923" y="448001"/>
                    <a:pt x="849499" y="451818"/>
                  </a:cubicBezTo>
                  <a:cubicBezTo>
                    <a:pt x="848651" y="459451"/>
                    <a:pt x="844642" y="466390"/>
                    <a:pt x="842213" y="473676"/>
                  </a:cubicBezTo>
                  <a:lnTo>
                    <a:pt x="838570" y="484605"/>
                  </a:lnTo>
                  <a:cubicBezTo>
                    <a:pt x="837356" y="488248"/>
                    <a:pt x="838122" y="493404"/>
                    <a:pt x="834927" y="495534"/>
                  </a:cubicBezTo>
                  <a:lnTo>
                    <a:pt x="823998" y="502820"/>
                  </a:lnTo>
                  <a:cubicBezTo>
                    <a:pt x="821569" y="510106"/>
                    <a:pt x="822142" y="519247"/>
                    <a:pt x="816712" y="524678"/>
                  </a:cubicBezTo>
                  <a:cubicBezTo>
                    <a:pt x="814283" y="527107"/>
                    <a:pt x="812108" y="529819"/>
                    <a:pt x="809426" y="531965"/>
                  </a:cubicBezTo>
                  <a:cubicBezTo>
                    <a:pt x="799302" y="540065"/>
                    <a:pt x="793233" y="541828"/>
                    <a:pt x="780282" y="546537"/>
                  </a:cubicBezTo>
                  <a:cubicBezTo>
                    <a:pt x="769455" y="550474"/>
                    <a:pt x="758424" y="553823"/>
                    <a:pt x="747495" y="557466"/>
                  </a:cubicBezTo>
                  <a:cubicBezTo>
                    <a:pt x="743852" y="558680"/>
                    <a:pt x="740396" y="560835"/>
                    <a:pt x="736566" y="561109"/>
                  </a:cubicBezTo>
                  <a:lnTo>
                    <a:pt x="685563" y="564752"/>
                  </a:lnTo>
                  <a:cubicBezTo>
                    <a:pt x="668387" y="567615"/>
                    <a:pt x="664350" y="567690"/>
                    <a:pt x="649133" y="572038"/>
                  </a:cubicBezTo>
                  <a:cubicBezTo>
                    <a:pt x="645441" y="573093"/>
                    <a:pt x="642010" y="575173"/>
                    <a:pt x="638204" y="575681"/>
                  </a:cubicBezTo>
                  <a:cubicBezTo>
                    <a:pt x="623709" y="577614"/>
                    <a:pt x="609059" y="578110"/>
                    <a:pt x="594487" y="579324"/>
                  </a:cubicBezTo>
                  <a:cubicBezTo>
                    <a:pt x="569884" y="571123"/>
                    <a:pt x="600169" y="579324"/>
                    <a:pt x="561700" y="579324"/>
                  </a:cubicBezTo>
                  <a:cubicBezTo>
                    <a:pt x="555508" y="579324"/>
                    <a:pt x="549557" y="576895"/>
                    <a:pt x="543485" y="575681"/>
                  </a:cubicBezTo>
                  <a:cubicBezTo>
                    <a:pt x="539842" y="576895"/>
                    <a:pt x="536086" y="577811"/>
                    <a:pt x="532556" y="579324"/>
                  </a:cubicBezTo>
                  <a:cubicBezTo>
                    <a:pt x="527564" y="581463"/>
                    <a:pt x="523069" y="584703"/>
                    <a:pt x="517984" y="586610"/>
                  </a:cubicBezTo>
                  <a:cubicBezTo>
                    <a:pt x="513296" y="588368"/>
                    <a:pt x="508269" y="589039"/>
                    <a:pt x="503412" y="590253"/>
                  </a:cubicBezTo>
                  <a:cubicBezTo>
                    <a:pt x="442349" y="574987"/>
                    <a:pt x="535331" y="595804"/>
                    <a:pt x="474268" y="590253"/>
                  </a:cubicBezTo>
                  <a:cubicBezTo>
                    <a:pt x="452199" y="588247"/>
                    <a:pt x="408693" y="579324"/>
                    <a:pt x="408693" y="579324"/>
                  </a:cubicBezTo>
                  <a:cubicBezTo>
                    <a:pt x="367690" y="595725"/>
                    <a:pt x="418051" y="579324"/>
                    <a:pt x="350405" y="579324"/>
                  </a:cubicBezTo>
                  <a:cubicBezTo>
                    <a:pt x="335632" y="579324"/>
                    <a:pt x="321260" y="584181"/>
                    <a:pt x="306688" y="586610"/>
                  </a:cubicBezTo>
                  <a:cubicBezTo>
                    <a:pt x="303045" y="582967"/>
                    <a:pt x="300702" y="577135"/>
                    <a:pt x="295759" y="575681"/>
                  </a:cubicBezTo>
                  <a:cubicBezTo>
                    <a:pt x="281832" y="571585"/>
                    <a:pt x="226913" y="566611"/>
                    <a:pt x="208327" y="564752"/>
                  </a:cubicBezTo>
                  <a:cubicBezTo>
                    <a:pt x="203469" y="563538"/>
                    <a:pt x="198736" y="560611"/>
                    <a:pt x="193754" y="561109"/>
                  </a:cubicBezTo>
                  <a:cubicBezTo>
                    <a:pt x="186112" y="561873"/>
                    <a:pt x="171896" y="568395"/>
                    <a:pt x="171896" y="568395"/>
                  </a:cubicBezTo>
                  <a:lnTo>
                    <a:pt x="113608" y="561109"/>
                  </a:lnTo>
                  <a:cubicBezTo>
                    <a:pt x="107478" y="560233"/>
                    <a:pt x="101585" y="557466"/>
                    <a:pt x="95393" y="557466"/>
                  </a:cubicBezTo>
                  <a:cubicBezTo>
                    <a:pt x="91553" y="557466"/>
                    <a:pt x="88107" y="559895"/>
                    <a:pt x="84464" y="561109"/>
                  </a:cubicBezTo>
                  <a:cubicBezTo>
                    <a:pt x="80821" y="559895"/>
                    <a:pt x="77064" y="558979"/>
                    <a:pt x="73534" y="557466"/>
                  </a:cubicBezTo>
                  <a:cubicBezTo>
                    <a:pt x="42017" y="543959"/>
                    <a:pt x="73667" y="555082"/>
                    <a:pt x="48033" y="546537"/>
                  </a:cubicBezTo>
                  <a:cubicBezTo>
                    <a:pt x="45604" y="542894"/>
                    <a:pt x="43843" y="538704"/>
                    <a:pt x="40747" y="535608"/>
                  </a:cubicBezTo>
                  <a:cubicBezTo>
                    <a:pt x="33472" y="528333"/>
                    <a:pt x="20298" y="524514"/>
                    <a:pt x="11603" y="521035"/>
                  </a:cubicBezTo>
                  <a:cubicBezTo>
                    <a:pt x="10389" y="517392"/>
                    <a:pt x="9308" y="513702"/>
                    <a:pt x="7960" y="510106"/>
                  </a:cubicBezTo>
                  <a:cubicBezTo>
                    <a:pt x="5664" y="503983"/>
                    <a:pt x="1485" y="498380"/>
                    <a:pt x="674" y="491891"/>
                  </a:cubicBezTo>
                  <a:cubicBezTo>
                    <a:pt x="198" y="488081"/>
                    <a:pt x="3103" y="484605"/>
                    <a:pt x="4317" y="480962"/>
                  </a:cubicBezTo>
                  <a:cubicBezTo>
                    <a:pt x="-5398" y="451818"/>
                    <a:pt x="4317" y="488248"/>
                    <a:pt x="4317" y="459104"/>
                  </a:cubicBezTo>
                  <a:cubicBezTo>
                    <a:pt x="4317" y="455264"/>
                    <a:pt x="1888" y="451818"/>
                    <a:pt x="674" y="448175"/>
                  </a:cubicBezTo>
                  <a:cubicBezTo>
                    <a:pt x="1888" y="444532"/>
                    <a:pt x="3630" y="441024"/>
                    <a:pt x="4317" y="437246"/>
                  </a:cubicBezTo>
                  <a:cubicBezTo>
                    <a:pt x="4568" y="435864"/>
                    <a:pt x="6381" y="405006"/>
                    <a:pt x="11603" y="397173"/>
                  </a:cubicBezTo>
                  <a:cubicBezTo>
                    <a:pt x="14461" y="392886"/>
                    <a:pt x="18889" y="389886"/>
                    <a:pt x="22532" y="386243"/>
                  </a:cubicBezTo>
                  <a:cubicBezTo>
                    <a:pt x="23746" y="382600"/>
                    <a:pt x="24310" y="378671"/>
                    <a:pt x="26175" y="375314"/>
                  </a:cubicBezTo>
                  <a:lnTo>
                    <a:pt x="48033" y="342527"/>
                  </a:lnTo>
                  <a:cubicBezTo>
                    <a:pt x="50462" y="338884"/>
                    <a:pt x="53934" y="335752"/>
                    <a:pt x="55319" y="331598"/>
                  </a:cubicBezTo>
                  <a:cubicBezTo>
                    <a:pt x="56533" y="327955"/>
                    <a:pt x="56832" y="323864"/>
                    <a:pt x="58962" y="320669"/>
                  </a:cubicBezTo>
                  <a:cubicBezTo>
                    <a:pt x="61820" y="316382"/>
                    <a:pt x="66538" y="313652"/>
                    <a:pt x="69891" y="309740"/>
                  </a:cubicBezTo>
                  <a:cubicBezTo>
                    <a:pt x="73843" y="305130"/>
                    <a:pt x="77178" y="300025"/>
                    <a:pt x="80821" y="295168"/>
                  </a:cubicBezTo>
                  <a:cubicBezTo>
                    <a:pt x="89484" y="269180"/>
                    <a:pt x="77200" y="300601"/>
                    <a:pt x="95393" y="273310"/>
                  </a:cubicBezTo>
                  <a:cubicBezTo>
                    <a:pt x="112082" y="248275"/>
                    <a:pt x="78373" y="277877"/>
                    <a:pt x="113608" y="251451"/>
                  </a:cubicBezTo>
                  <a:cubicBezTo>
                    <a:pt x="117251" y="240522"/>
                    <a:pt x="118147" y="228249"/>
                    <a:pt x="124537" y="218664"/>
                  </a:cubicBezTo>
                  <a:cubicBezTo>
                    <a:pt x="126966" y="215021"/>
                    <a:pt x="130045" y="211736"/>
                    <a:pt x="131823" y="207735"/>
                  </a:cubicBezTo>
                  <a:cubicBezTo>
                    <a:pt x="134942" y="200717"/>
                    <a:pt x="134501" y="192021"/>
                    <a:pt x="139109" y="185877"/>
                  </a:cubicBezTo>
                  <a:cubicBezTo>
                    <a:pt x="142752" y="181020"/>
                    <a:pt x="147323" y="176736"/>
                    <a:pt x="150038" y="171305"/>
                  </a:cubicBezTo>
                  <a:cubicBezTo>
                    <a:pt x="173811" y="123760"/>
                    <a:pt x="153281" y="146205"/>
                    <a:pt x="171896" y="127588"/>
                  </a:cubicBezTo>
                  <a:cubicBezTo>
                    <a:pt x="175539" y="119088"/>
                    <a:pt x="179390" y="110674"/>
                    <a:pt x="182825" y="102087"/>
                  </a:cubicBezTo>
                  <a:cubicBezTo>
                    <a:pt x="184251" y="98522"/>
                    <a:pt x="184069" y="94157"/>
                    <a:pt x="186468" y="91158"/>
                  </a:cubicBezTo>
                  <a:cubicBezTo>
                    <a:pt x="189203" y="87739"/>
                    <a:pt x="193754" y="86301"/>
                    <a:pt x="197397" y="83872"/>
                  </a:cubicBezTo>
                  <a:cubicBezTo>
                    <a:pt x="198611" y="79015"/>
                    <a:pt x="198801" y="73778"/>
                    <a:pt x="201040" y="69300"/>
                  </a:cubicBezTo>
                  <a:cubicBezTo>
                    <a:pt x="212779" y="45823"/>
                    <a:pt x="210958" y="51287"/>
                    <a:pt x="226542" y="40156"/>
                  </a:cubicBezTo>
                  <a:cubicBezTo>
                    <a:pt x="245840" y="26372"/>
                    <a:pt x="234308" y="31496"/>
                    <a:pt x="252043" y="25584"/>
                  </a:cubicBezTo>
                  <a:cubicBezTo>
                    <a:pt x="255686" y="20727"/>
                    <a:pt x="259443" y="15953"/>
                    <a:pt x="262972" y="11012"/>
                  </a:cubicBezTo>
                  <a:cubicBezTo>
                    <a:pt x="265517" y="7449"/>
                    <a:pt x="266010" y="1144"/>
                    <a:pt x="270258" y="82"/>
                  </a:cubicBezTo>
                  <a:cubicBezTo>
                    <a:pt x="273590" y="-751"/>
                    <a:pt x="275115" y="4940"/>
                    <a:pt x="277544" y="7369"/>
                  </a:cubicBezTo>
                  <a:cubicBezTo>
                    <a:pt x="268911" y="20319"/>
                    <a:pt x="265401" y="1296"/>
                    <a:pt x="262972" y="82"/>
                  </a:cubicBezTo>
                  <a:close/>
                </a:path>
              </a:pathLst>
            </a:custGeom>
            <a:solidFill>
              <a:srgbClr val="DC498D"/>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pic>
          <p:nvPicPr>
            <p:cNvPr id="44" name="Picture 43"/>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r="41879"/>
            <a:stretch/>
          </p:blipFill>
          <p:spPr>
            <a:xfrm>
              <a:off x="7589608" y="4012028"/>
              <a:ext cx="609613" cy="702745"/>
            </a:xfrm>
            <a:prstGeom prst="rect">
              <a:avLst/>
            </a:prstGeom>
          </p:spPr>
        </p:pic>
        <p:sp>
          <p:nvSpPr>
            <p:cNvPr id="45" name="Rectangle 44"/>
            <p:cNvSpPr/>
            <p:nvPr/>
          </p:nvSpPr>
          <p:spPr>
            <a:xfrm>
              <a:off x="7694107" y="4363400"/>
              <a:ext cx="280863" cy="297517"/>
            </a:xfrm>
            <a:prstGeom prst="rect">
              <a:avLst/>
            </a:prstGeom>
          </p:spPr>
          <p:txBody>
            <a:bodyPr wrap="square">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rial Black" panose="020B0A04020102020204" pitchFamily="34" charset="0"/>
                  <a:ea typeface="+mn-ea"/>
                  <a:cs typeface="+mn-cs"/>
                </a:rPr>
                <a:t>A</a:t>
              </a:r>
            </a:p>
          </p:txBody>
        </p:sp>
      </p:grpSp>
      <p:sp>
        <p:nvSpPr>
          <p:cNvPr id="51" name="TextBox 50"/>
          <p:cNvSpPr txBox="1"/>
          <p:nvPr/>
        </p:nvSpPr>
        <p:spPr>
          <a:xfrm>
            <a:off x="4883783" y="5315483"/>
            <a:ext cx="1987035"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rPr>
              <a:t>Glass flow cell surface</a:t>
            </a:r>
          </a:p>
        </p:txBody>
      </p:sp>
      <p:sp>
        <p:nvSpPr>
          <p:cNvPr id="52" name="Freeform 51"/>
          <p:cNvSpPr/>
          <p:nvPr/>
        </p:nvSpPr>
        <p:spPr>
          <a:xfrm flipH="1">
            <a:off x="5486700" y="4948813"/>
            <a:ext cx="371955" cy="366836"/>
          </a:xfrm>
          <a:custGeom>
            <a:avLst/>
            <a:gdLst>
              <a:gd name="connsiteX0" fmla="*/ 42428 w 371955"/>
              <a:gd name="connsiteY0" fmla="*/ 511948 h 511948"/>
              <a:gd name="connsiteX1" fmla="*/ 25336 w 371955"/>
              <a:gd name="connsiteY1" fmla="*/ 153024 h 511948"/>
              <a:gd name="connsiteX2" fmla="*/ 341530 w 371955"/>
              <a:gd name="connsiteY2" fmla="*/ 16292 h 511948"/>
              <a:gd name="connsiteX3" fmla="*/ 341530 w 371955"/>
              <a:gd name="connsiteY3" fmla="*/ 7746 h 511948"/>
            </a:gdLst>
            <a:ahLst/>
            <a:cxnLst>
              <a:cxn ang="0">
                <a:pos x="connsiteX0" y="connsiteY0"/>
              </a:cxn>
              <a:cxn ang="0">
                <a:pos x="connsiteX1" y="connsiteY1"/>
              </a:cxn>
              <a:cxn ang="0">
                <a:pos x="connsiteX2" y="connsiteY2"/>
              </a:cxn>
              <a:cxn ang="0">
                <a:pos x="connsiteX3" y="connsiteY3"/>
              </a:cxn>
            </a:cxnLst>
            <a:rect l="l" t="t" r="r" b="b"/>
            <a:pathLst>
              <a:path w="371955" h="511948">
                <a:moveTo>
                  <a:pt x="42428" y="511948"/>
                </a:moveTo>
                <a:cubicBezTo>
                  <a:pt x="8957" y="373790"/>
                  <a:pt x="-24514" y="235633"/>
                  <a:pt x="25336" y="153024"/>
                </a:cubicBezTo>
                <a:cubicBezTo>
                  <a:pt x="75186" y="70415"/>
                  <a:pt x="288831" y="40505"/>
                  <a:pt x="341530" y="16292"/>
                </a:cubicBezTo>
                <a:cubicBezTo>
                  <a:pt x="394229" y="-7921"/>
                  <a:pt x="367879" y="-88"/>
                  <a:pt x="341530" y="7746"/>
                </a:cubicBezTo>
              </a:path>
            </a:pathLst>
          </a:custGeom>
          <a:noFill/>
          <a:ln>
            <a:solidFill>
              <a:schemeClr val="tx1"/>
            </a:solidFill>
            <a:headEnd type="none" w="med" len="med"/>
            <a:tailEnd type="triangle" w="med" len="me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53" name="Rectangle 52"/>
          <p:cNvSpPr/>
          <p:nvPr/>
        </p:nvSpPr>
        <p:spPr>
          <a:xfrm>
            <a:off x="389369" y="5750782"/>
            <a:ext cx="8365263"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As a workaround, HTS technologies sequence random short DNA fragments (75-300 </a:t>
            </a:r>
            <a:r>
              <a:rPr kumimoji="0" lang="en-US" sz="1600" b="0" i="0" u="none" strike="noStrike" kern="1200" cap="none" spc="0" normalizeH="0" baseline="0" noProof="0" dirty="0" err="1">
                <a:ln>
                  <a:noFill/>
                </a:ln>
                <a:solidFill>
                  <a:srgbClr val="000000"/>
                </a:solidFill>
                <a:effectLst/>
                <a:uLnTx/>
                <a:uFillTx/>
                <a:latin typeface="Tahoma"/>
                <a:ea typeface="+mn-ea"/>
                <a:cs typeface="+mn-cs"/>
              </a:rPr>
              <a:t>basepairs</a:t>
            </a:r>
            <a:r>
              <a:rPr kumimoji="0" lang="en-US" sz="1600" b="0" i="0" u="none" strike="noStrike" kern="1200" cap="none" spc="0" normalizeH="0" baseline="0" noProof="0" dirty="0">
                <a:ln>
                  <a:noFill/>
                </a:ln>
                <a:solidFill>
                  <a:srgbClr val="000000"/>
                </a:solidFill>
                <a:effectLst/>
                <a:uLnTx/>
                <a:uFillTx/>
                <a:latin typeface="Tahoma"/>
                <a:ea typeface="+mn-ea"/>
                <a:cs typeface="+mn-cs"/>
              </a:rPr>
              <a:t> long) of copies of the original molecule.</a:t>
            </a:r>
          </a:p>
        </p:txBody>
      </p:sp>
      <p:pic>
        <p:nvPicPr>
          <p:cNvPr id="56" name="Picture 55"/>
          <p:cNvPicPr>
            <a:picLocks noChangeAspect="1"/>
          </p:cNvPicPr>
          <p:nvPr/>
        </p:nvPicPr>
        <p:blipFill rotWithShape="1">
          <a:blip r:embed="rId6">
            <a:extLst>
              <a:ext uri="{28A0092B-C50C-407E-A947-70E740481C1C}">
                <a14:useLocalDpi xmlns:a14="http://schemas.microsoft.com/office/drawing/2010/main" val="0"/>
              </a:ext>
            </a:extLst>
          </a:blip>
          <a:srcRect l="39975" t="4290" r="40475" b="27596"/>
          <a:stretch/>
        </p:blipFill>
        <p:spPr>
          <a:xfrm>
            <a:off x="8018715" y="2087272"/>
            <a:ext cx="1197134" cy="2618894"/>
          </a:xfrm>
          <a:prstGeom prst="rect">
            <a:avLst/>
          </a:prstGeom>
        </p:spPr>
      </p:pic>
      <p:sp>
        <p:nvSpPr>
          <p:cNvPr id="4" name="TextBox 3">
            <a:extLst>
              <a:ext uri="{FF2B5EF4-FFF2-40B4-BE49-F238E27FC236}">
                <a16:creationId xmlns:a16="http://schemas.microsoft.com/office/drawing/2014/main" id="{47DF7933-77E6-3744-BA52-57A5FF27031A}"/>
              </a:ext>
            </a:extLst>
          </p:cNvPr>
          <p:cNvSpPr txBox="1"/>
          <p:nvPr/>
        </p:nvSpPr>
        <p:spPr>
          <a:xfrm>
            <a:off x="3792983" y="869529"/>
            <a:ext cx="4818948" cy="954107"/>
          </a:xfrm>
          <a:prstGeom prst="rect">
            <a:avLst/>
          </a:prstGeom>
          <a:noFill/>
        </p:spPr>
        <p:txBody>
          <a:bodyPr wrap="none" rtlCol="0">
            <a:spAutoFit/>
          </a:bodyPr>
          <a:lstStyle/>
          <a:p>
            <a:r>
              <a:rPr lang="en-US" sz="1400" b="1" dirty="0"/>
              <a:t>The sequencer adds the molecule “T” </a:t>
            </a:r>
          </a:p>
          <a:p>
            <a:r>
              <a:rPr lang="en-US" sz="1400" b="1" dirty="0"/>
              <a:t>to all bases near the flow cell surface and </a:t>
            </a:r>
          </a:p>
          <a:p>
            <a:r>
              <a:rPr lang="en-US" sz="1400" b="1" dirty="0"/>
              <a:t>observes the chemical reaction via a CMOS sensor</a:t>
            </a:r>
            <a:r>
              <a:rPr lang="en-US" sz="1400" dirty="0"/>
              <a:t>. </a:t>
            </a:r>
          </a:p>
          <a:p>
            <a:r>
              <a:rPr lang="en-US" sz="1400" dirty="0"/>
              <a:t>If a reaction happens then the base is “A”</a:t>
            </a:r>
          </a:p>
        </p:txBody>
      </p:sp>
    </p:spTree>
    <p:extLst>
      <p:ext uri="{BB962C8B-B14F-4D97-AF65-F5344CB8AC3E}">
        <p14:creationId xmlns:p14="http://schemas.microsoft.com/office/powerpoint/2010/main" val="44455426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50"/>
                                        </p:tgtEl>
                                        <p:attrNameLst>
                                          <p:attrName>style.visibility</p:attrName>
                                        </p:attrNameLst>
                                      </p:cBhvr>
                                      <p:to>
                                        <p:strVal val="visible"/>
                                      </p:to>
                                    </p:set>
                                    <p:animEffect transition="in" filter="fade">
                                      <p:cBhvr>
                                        <p:cTn id="9" dur="500"/>
                                        <p:tgtEl>
                                          <p:spTgt spid="50"/>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fade">
                                      <p:cBhvr>
                                        <p:cTn id="19" dur="500"/>
                                        <p:tgtEl>
                                          <p:spTgt spid="46"/>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47"/>
                                        </p:tgtEl>
                                        <p:attrNameLst>
                                          <p:attrName>style.visibility</p:attrName>
                                        </p:attrNameLst>
                                      </p:cBhvr>
                                      <p:to>
                                        <p:strVal val="visible"/>
                                      </p:to>
                                    </p:set>
                                    <p:animEffect transition="in" filter="fade">
                                      <p:cBhvr>
                                        <p:cTn id="24" dur="500"/>
                                        <p:tgtEl>
                                          <p:spTgt spid="47"/>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48"/>
                                        </p:tgtEl>
                                        <p:attrNameLst>
                                          <p:attrName>style.visibility</p:attrName>
                                        </p:attrNameLst>
                                      </p:cBhvr>
                                      <p:to>
                                        <p:strVal val="visible"/>
                                      </p:to>
                                    </p:set>
                                    <p:animEffect transition="in" filter="fade">
                                      <p:cBhvr>
                                        <p:cTn id="29" dur="500"/>
                                        <p:tgtEl>
                                          <p:spTgt spid="48"/>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grpId="0" nodeType="clickEffect">
                                  <p:stCondLst>
                                    <p:cond delay="0"/>
                                  </p:stCondLst>
                                  <p:childTnLst>
                                    <p:set>
                                      <p:cBhvr>
                                        <p:cTn id="33" dur="1" fill="hold">
                                          <p:stCondLst>
                                            <p:cond delay="0"/>
                                          </p:stCondLst>
                                        </p:cTn>
                                        <p:tgtEl>
                                          <p:spTgt spid="54"/>
                                        </p:tgtEl>
                                        <p:attrNameLst>
                                          <p:attrName>style.visibility</p:attrName>
                                        </p:attrNameLst>
                                      </p:cBhvr>
                                      <p:to>
                                        <p:strVal val="visible"/>
                                      </p:to>
                                    </p:set>
                                    <p:animEffect transition="in" filter="randombar(horizontal)">
                                      <p:cBhvr>
                                        <p:cTn id="34" dur="500"/>
                                        <p:tgtEl>
                                          <p:spTgt spid="54"/>
                                        </p:tgtEl>
                                      </p:cBhvr>
                                    </p:animEffect>
                                  </p:childTnLst>
                                </p:cTn>
                              </p:par>
                            </p:childTnLst>
                          </p:cTn>
                        </p:par>
                        <p:par>
                          <p:cTn id="35" fill="hold">
                            <p:stCondLst>
                              <p:cond delay="500"/>
                            </p:stCondLst>
                            <p:childTnLst>
                              <p:par>
                                <p:cTn id="36" presetID="22" presetClass="exit" presetSubtype="4" fill="hold" grpId="0" nodeType="afterEffect">
                                  <p:stCondLst>
                                    <p:cond delay="500"/>
                                  </p:stCondLst>
                                  <p:childTnLst>
                                    <p:animEffect transition="out" filter="wipe(down)">
                                      <p:cBhvr>
                                        <p:cTn id="37" dur="500"/>
                                        <p:tgtEl>
                                          <p:spTgt spid="14"/>
                                        </p:tgtEl>
                                      </p:cBhvr>
                                    </p:animEffect>
                                    <p:set>
                                      <p:cBhvr>
                                        <p:cTn id="38" dur="1" fill="hold">
                                          <p:stCondLst>
                                            <p:cond delay="499"/>
                                          </p:stCondLst>
                                        </p:cTn>
                                        <p:tgtEl>
                                          <p:spTgt spid="14"/>
                                        </p:tgtEl>
                                        <p:attrNameLst>
                                          <p:attrName>style.visibility</p:attrName>
                                        </p:attrNameLst>
                                      </p:cBhvr>
                                      <p:to>
                                        <p:strVal val="hidden"/>
                                      </p:to>
                                    </p:set>
                                  </p:childTnLst>
                                </p:cTn>
                              </p:par>
                              <p:par>
                                <p:cTn id="39" presetID="22" presetClass="exit" presetSubtype="4" fill="hold" grpId="0" nodeType="withEffect">
                                  <p:stCondLst>
                                    <p:cond delay="0"/>
                                  </p:stCondLst>
                                  <p:childTnLst>
                                    <p:animEffect transition="out" filter="wipe(down)">
                                      <p:cBhvr>
                                        <p:cTn id="40" dur="500"/>
                                        <p:tgtEl>
                                          <p:spTgt spid="15"/>
                                        </p:tgtEl>
                                      </p:cBhvr>
                                    </p:animEffect>
                                    <p:set>
                                      <p:cBhvr>
                                        <p:cTn id="41" dur="1" fill="hold">
                                          <p:stCondLst>
                                            <p:cond delay="499"/>
                                          </p:stCondLst>
                                        </p:cTn>
                                        <p:tgtEl>
                                          <p:spTgt spid="15"/>
                                        </p:tgtEl>
                                        <p:attrNameLst>
                                          <p:attrName>style.visibility</p:attrName>
                                        </p:attrNameLst>
                                      </p:cBhvr>
                                      <p:to>
                                        <p:strVal val="hidden"/>
                                      </p:to>
                                    </p:set>
                                  </p:childTnLst>
                                </p:cTn>
                              </p:par>
                              <p:par>
                                <p:cTn id="42" presetID="22" presetClass="exit" presetSubtype="4" fill="hold" grpId="0" nodeType="withEffect">
                                  <p:stCondLst>
                                    <p:cond delay="0"/>
                                  </p:stCondLst>
                                  <p:childTnLst>
                                    <p:animEffect transition="out" filter="wipe(down)">
                                      <p:cBhvr>
                                        <p:cTn id="43" dur="500"/>
                                        <p:tgtEl>
                                          <p:spTgt spid="16"/>
                                        </p:tgtEl>
                                      </p:cBhvr>
                                    </p:animEffect>
                                    <p:set>
                                      <p:cBhvr>
                                        <p:cTn id="44" dur="1" fill="hold">
                                          <p:stCondLst>
                                            <p:cond delay="499"/>
                                          </p:stCondLst>
                                        </p:cTn>
                                        <p:tgtEl>
                                          <p:spTgt spid="16"/>
                                        </p:tgtEl>
                                        <p:attrNameLst>
                                          <p:attrName>style.visibility</p:attrName>
                                        </p:attrNameLst>
                                      </p:cBhvr>
                                      <p:to>
                                        <p:strVal val="hidden"/>
                                      </p:to>
                                    </p:set>
                                  </p:childTnLst>
                                </p:cTn>
                              </p:par>
                              <p:par>
                                <p:cTn id="45" presetID="22" presetClass="exit" presetSubtype="4" fill="hold" grpId="0" nodeType="withEffect">
                                  <p:stCondLst>
                                    <p:cond delay="0"/>
                                  </p:stCondLst>
                                  <p:childTnLst>
                                    <p:animEffect transition="out" filter="wipe(down)">
                                      <p:cBhvr>
                                        <p:cTn id="46" dur="500"/>
                                        <p:tgtEl>
                                          <p:spTgt spid="20"/>
                                        </p:tgtEl>
                                      </p:cBhvr>
                                    </p:animEffect>
                                    <p:set>
                                      <p:cBhvr>
                                        <p:cTn id="47" dur="1" fill="hold">
                                          <p:stCondLst>
                                            <p:cond delay="499"/>
                                          </p:stCondLst>
                                        </p:cTn>
                                        <p:tgtEl>
                                          <p:spTgt spid="20"/>
                                        </p:tgtEl>
                                        <p:attrNameLst>
                                          <p:attrName>style.visibility</p:attrName>
                                        </p:attrNameLst>
                                      </p:cBhvr>
                                      <p:to>
                                        <p:strVal val="hidden"/>
                                      </p:to>
                                    </p:set>
                                  </p:childTnLst>
                                </p:cTn>
                              </p:par>
                              <p:par>
                                <p:cTn id="48" presetID="22" presetClass="exit" presetSubtype="4" fill="hold" grpId="0" nodeType="withEffect">
                                  <p:stCondLst>
                                    <p:cond delay="0"/>
                                  </p:stCondLst>
                                  <p:childTnLst>
                                    <p:animEffect transition="out" filter="wipe(down)">
                                      <p:cBhvr>
                                        <p:cTn id="49" dur="500"/>
                                        <p:tgtEl>
                                          <p:spTgt spid="21"/>
                                        </p:tgtEl>
                                      </p:cBhvr>
                                    </p:animEffect>
                                    <p:set>
                                      <p:cBhvr>
                                        <p:cTn id="50" dur="1" fill="hold">
                                          <p:stCondLst>
                                            <p:cond delay="499"/>
                                          </p:stCondLst>
                                        </p:cTn>
                                        <p:tgtEl>
                                          <p:spTgt spid="21"/>
                                        </p:tgtEl>
                                        <p:attrNameLst>
                                          <p:attrName>style.visibility</p:attrName>
                                        </p:attrNameLst>
                                      </p:cBhvr>
                                      <p:to>
                                        <p:strVal val="hidden"/>
                                      </p:to>
                                    </p:set>
                                  </p:childTnLst>
                                </p:cTn>
                              </p:par>
                              <p:par>
                                <p:cTn id="51" presetID="22" presetClass="exit" presetSubtype="4" fill="hold" grpId="0" nodeType="withEffect">
                                  <p:stCondLst>
                                    <p:cond delay="0"/>
                                  </p:stCondLst>
                                  <p:childTnLst>
                                    <p:animEffect transition="out" filter="wipe(down)">
                                      <p:cBhvr>
                                        <p:cTn id="52" dur="500"/>
                                        <p:tgtEl>
                                          <p:spTgt spid="23"/>
                                        </p:tgtEl>
                                      </p:cBhvr>
                                    </p:animEffect>
                                    <p:set>
                                      <p:cBhvr>
                                        <p:cTn id="53" dur="1" fill="hold">
                                          <p:stCondLst>
                                            <p:cond delay="499"/>
                                          </p:stCondLst>
                                        </p:cTn>
                                        <p:tgtEl>
                                          <p:spTgt spid="23"/>
                                        </p:tgtEl>
                                        <p:attrNameLst>
                                          <p:attrName>style.visibility</p:attrName>
                                        </p:attrNameLst>
                                      </p:cBhvr>
                                      <p:to>
                                        <p:strVal val="hidden"/>
                                      </p:to>
                                    </p:set>
                                  </p:childTnLst>
                                </p:cTn>
                              </p:par>
                              <p:par>
                                <p:cTn id="54" presetID="22" presetClass="exit" presetSubtype="4" fill="hold" grpId="0" nodeType="withEffect">
                                  <p:stCondLst>
                                    <p:cond delay="0"/>
                                  </p:stCondLst>
                                  <p:childTnLst>
                                    <p:animEffect transition="out" filter="wipe(down)">
                                      <p:cBhvr>
                                        <p:cTn id="55" dur="500"/>
                                        <p:tgtEl>
                                          <p:spTgt spid="26"/>
                                        </p:tgtEl>
                                      </p:cBhvr>
                                    </p:animEffect>
                                    <p:set>
                                      <p:cBhvr>
                                        <p:cTn id="56" dur="1" fill="hold">
                                          <p:stCondLst>
                                            <p:cond delay="499"/>
                                          </p:stCondLst>
                                        </p:cTn>
                                        <p:tgtEl>
                                          <p:spTgt spid="26"/>
                                        </p:tgtEl>
                                        <p:attrNameLst>
                                          <p:attrName>style.visibility</p:attrName>
                                        </p:attrNameLst>
                                      </p:cBhvr>
                                      <p:to>
                                        <p:strVal val="hidden"/>
                                      </p:to>
                                    </p:set>
                                  </p:childTnLst>
                                </p:cTn>
                              </p:par>
                              <p:par>
                                <p:cTn id="57" presetID="22" presetClass="exit" presetSubtype="4" fill="hold" grpId="0" nodeType="withEffect">
                                  <p:stCondLst>
                                    <p:cond delay="0"/>
                                  </p:stCondLst>
                                  <p:childTnLst>
                                    <p:animEffect transition="out" filter="wipe(down)">
                                      <p:cBhvr>
                                        <p:cTn id="58" dur="500"/>
                                        <p:tgtEl>
                                          <p:spTgt spid="27"/>
                                        </p:tgtEl>
                                      </p:cBhvr>
                                    </p:animEffect>
                                    <p:set>
                                      <p:cBhvr>
                                        <p:cTn id="59" dur="1" fill="hold">
                                          <p:stCondLst>
                                            <p:cond delay="499"/>
                                          </p:stCondLst>
                                        </p:cTn>
                                        <p:tgtEl>
                                          <p:spTgt spid="27"/>
                                        </p:tgtEl>
                                        <p:attrNameLst>
                                          <p:attrName>style.visibility</p:attrName>
                                        </p:attrNameLst>
                                      </p:cBhvr>
                                      <p:to>
                                        <p:strVal val="hidden"/>
                                      </p:to>
                                    </p:set>
                                  </p:childTnLst>
                                </p:cTn>
                              </p:par>
                              <p:par>
                                <p:cTn id="60" presetID="22" presetClass="exit" presetSubtype="4" fill="hold" grpId="0" nodeType="withEffect">
                                  <p:stCondLst>
                                    <p:cond delay="0"/>
                                  </p:stCondLst>
                                  <p:childTnLst>
                                    <p:animEffect transition="out" filter="wipe(down)">
                                      <p:cBhvr>
                                        <p:cTn id="61" dur="500"/>
                                        <p:tgtEl>
                                          <p:spTgt spid="28"/>
                                        </p:tgtEl>
                                      </p:cBhvr>
                                    </p:animEffect>
                                    <p:set>
                                      <p:cBhvr>
                                        <p:cTn id="62" dur="1" fill="hold">
                                          <p:stCondLst>
                                            <p:cond delay="499"/>
                                          </p:stCondLst>
                                        </p:cTn>
                                        <p:tgtEl>
                                          <p:spTgt spid="28"/>
                                        </p:tgtEl>
                                        <p:attrNameLst>
                                          <p:attrName>style.visibility</p:attrName>
                                        </p:attrNameLst>
                                      </p:cBhvr>
                                      <p:to>
                                        <p:strVal val="hidden"/>
                                      </p:to>
                                    </p:set>
                                  </p:childTnLst>
                                </p:cTn>
                              </p:par>
                              <p:par>
                                <p:cTn id="63" presetID="22" presetClass="exit" presetSubtype="4" fill="hold" grpId="0" nodeType="withEffect">
                                  <p:stCondLst>
                                    <p:cond delay="0"/>
                                  </p:stCondLst>
                                  <p:childTnLst>
                                    <p:animEffect transition="out" filter="wipe(down)">
                                      <p:cBhvr>
                                        <p:cTn id="64" dur="500"/>
                                        <p:tgtEl>
                                          <p:spTgt spid="19"/>
                                        </p:tgtEl>
                                      </p:cBhvr>
                                    </p:animEffect>
                                    <p:set>
                                      <p:cBhvr>
                                        <p:cTn id="65" dur="1" fill="hold">
                                          <p:stCondLst>
                                            <p:cond delay="499"/>
                                          </p:stCondLst>
                                        </p:cTn>
                                        <p:tgtEl>
                                          <p:spTgt spid="19"/>
                                        </p:tgtEl>
                                        <p:attrNameLst>
                                          <p:attrName>style.visibility</p:attrName>
                                        </p:attrNameLst>
                                      </p:cBhvr>
                                      <p:to>
                                        <p:strVal val="hidden"/>
                                      </p:to>
                                    </p:set>
                                  </p:childTnLst>
                                </p:cTn>
                              </p:par>
                              <p:par>
                                <p:cTn id="66" presetID="22" presetClass="exit" presetSubtype="4" fill="hold" grpId="0" nodeType="withEffect">
                                  <p:stCondLst>
                                    <p:cond delay="0"/>
                                  </p:stCondLst>
                                  <p:childTnLst>
                                    <p:animEffect transition="out" filter="wipe(down)">
                                      <p:cBhvr>
                                        <p:cTn id="67" dur="500"/>
                                        <p:tgtEl>
                                          <p:spTgt spid="9"/>
                                        </p:tgtEl>
                                      </p:cBhvr>
                                    </p:animEffect>
                                    <p:set>
                                      <p:cBhvr>
                                        <p:cTn id="68" dur="1" fill="hold">
                                          <p:stCondLst>
                                            <p:cond delay="499"/>
                                          </p:stCondLst>
                                        </p:cTn>
                                        <p:tgtEl>
                                          <p:spTgt spid="9"/>
                                        </p:tgtEl>
                                        <p:attrNameLst>
                                          <p:attrName>style.visibility</p:attrName>
                                        </p:attrNameLst>
                                      </p:cBhvr>
                                      <p:to>
                                        <p:strVal val="hidden"/>
                                      </p:to>
                                    </p:set>
                                  </p:childTnLst>
                                </p:cTn>
                              </p:par>
                              <p:par>
                                <p:cTn id="69" presetID="22" presetClass="exit" presetSubtype="4" fill="hold" grpId="0" nodeType="withEffect">
                                  <p:stCondLst>
                                    <p:cond delay="0"/>
                                  </p:stCondLst>
                                  <p:childTnLst>
                                    <p:animEffect transition="out" filter="wipe(down)">
                                      <p:cBhvr>
                                        <p:cTn id="70" dur="500"/>
                                        <p:tgtEl>
                                          <p:spTgt spid="22"/>
                                        </p:tgtEl>
                                      </p:cBhvr>
                                    </p:animEffect>
                                    <p:set>
                                      <p:cBhvr>
                                        <p:cTn id="71" dur="1" fill="hold">
                                          <p:stCondLst>
                                            <p:cond delay="499"/>
                                          </p:stCondLst>
                                        </p:cTn>
                                        <p:tgtEl>
                                          <p:spTgt spid="22"/>
                                        </p:tgtEl>
                                        <p:attrNameLst>
                                          <p:attrName>style.visibility</p:attrName>
                                        </p:attrNameLst>
                                      </p:cBhvr>
                                      <p:to>
                                        <p:strVal val="hidden"/>
                                      </p:to>
                                    </p:set>
                                  </p:childTnLst>
                                </p:cTn>
                              </p:par>
                              <p:par>
                                <p:cTn id="72" presetID="22" presetClass="exit" presetSubtype="4" fill="hold" grpId="0" nodeType="withEffect">
                                  <p:stCondLst>
                                    <p:cond delay="0"/>
                                  </p:stCondLst>
                                  <p:childTnLst>
                                    <p:animEffect transition="out" filter="wipe(down)">
                                      <p:cBhvr>
                                        <p:cTn id="73" dur="500"/>
                                        <p:tgtEl>
                                          <p:spTgt spid="25"/>
                                        </p:tgtEl>
                                      </p:cBhvr>
                                    </p:animEffect>
                                    <p:set>
                                      <p:cBhvr>
                                        <p:cTn id="74" dur="1" fill="hold">
                                          <p:stCondLst>
                                            <p:cond delay="499"/>
                                          </p:stCondLst>
                                        </p:cTn>
                                        <p:tgtEl>
                                          <p:spTgt spid="25"/>
                                        </p:tgtEl>
                                        <p:attrNameLst>
                                          <p:attrName>style.visibility</p:attrName>
                                        </p:attrNameLst>
                                      </p:cBhvr>
                                      <p:to>
                                        <p:strVal val="hidden"/>
                                      </p:to>
                                    </p:set>
                                  </p:childTnLst>
                                </p:cTn>
                              </p:par>
                              <p:par>
                                <p:cTn id="75" presetID="22" presetClass="exit" presetSubtype="4" fill="hold" grpId="0" nodeType="withEffect">
                                  <p:stCondLst>
                                    <p:cond delay="0"/>
                                  </p:stCondLst>
                                  <p:childTnLst>
                                    <p:animEffect transition="out" filter="wipe(down)">
                                      <p:cBhvr>
                                        <p:cTn id="76" dur="500"/>
                                        <p:tgtEl>
                                          <p:spTgt spid="24"/>
                                        </p:tgtEl>
                                      </p:cBhvr>
                                    </p:animEffect>
                                    <p:set>
                                      <p:cBhvr>
                                        <p:cTn id="77" dur="1" fill="hold">
                                          <p:stCondLst>
                                            <p:cond delay="499"/>
                                          </p:stCondLst>
                                        </p:cTn>
                                        <p:tgtEl>
                                          <p:spTgt spid="2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9" grpId="0"/>
      <p:bldP spid="14" grpId="0"/>
      <p:bldP spid="15" grpId="0"/>
      <p:bldP spid="16" grpId="0"/>
      <p:bldP spid="19" grpId="0"/>
      <p:bldP spid="20" grpId="0"/>
      <p:bldP spid="21" grpId="0"/>
      <p:bldP spid="22" grpId="0"/>
      <p:bldP spid="23" grpId="0"/>
      <p:bldP spid="24" grpId="0"/>
      <p:bldP spid="25" grpId="0"/>
      <p:bldP spid="26" grpId="0"/>
      <p:bldP spid="27" grpId="0"/>
      <p:bldP spid="28" grpId="0"/>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High-Throughput Sequencing</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003340F8-3A8B-834C-91D5-9FD30DDFF056}"/>
              </a:ext>
            </a:extLst>
          </p:cNvPr>
          <p:cNvSpPr>
            <a:spLocks noGrp="1"/>
          </p:cNvSpPr>
          <p:nvPr>
            <p:ph idx="1"/>
          </p:nvPr>
        </p:nvSpPr>
        <p:spPr>
          <a:xfrm>
            <a:off x="228600" y="908720"/>
            <a:ext cx="8610600" cy="5638800"/>
          </a:xfrm>
          <a:noFill/>
          <a:ln w="9525">
            <a:noFill/>
            <a:miter lim="800000"/>
            <a:headEnd/>
            <a:tailEnd/>
          </a:ln>
        </p:spPr>
        <p:txBody>
          <a:bodyPr vert="horz" wrap="square" lIns="91440" tIns="45720" rIns="91440" bIns="45720" numCol="1" anchor="t" anchorCtr="0" compatLnSpc="1">
            <a:prstTxWarp prst="textNoShape">
              <a:avLst/>
            </a:prstTxWarp>
            <a:normAutofit/>
          </a:bodyPr>
          <a:lstStyle/>
          <a:p>
            <a:pPr marL="342900" indent="-342900" eaLnBrk="0" fontAlgn="base" hangingPunct="0">
              <a:spcBef>
                <a:spcPts val="0"/>
              </a:spcBef>
              <a:spcAft>
                <a:spcPct val="0"/>
              </a:spcAft>
              <a:buClr>
                <a:schemeClr val="accent1"/>
              </a:buClr>
              <a:buSzPct val="65000"/>
              <a:buFont typeface="Wingdings" pitchFamily="2" charset="2"/>
              <a:buChar char="n"/>
            </a:pPr>
            <a:r>
              <a:rPr lang="en-US" dirty="0"/>
              <a:t>Massively parallel sequencing technology</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Illumina, Roche 454, Ion Torrent, SOLID…</a:t>
            </a:r>
          </a:p>
          <a:p>
            <a:pPr marL="669925" lvl="1" indent="-325438" eaLnBrk="0" fontAlgn="base" hangingPunct="0">
              <a:spcBef>
                <a:spcPts val="0"/>
              </a:spcBef>
              <a:spcAft>
                <a:spcPct val="0"/>
              </a:spcAft>
              <a:buClr>
                <a:schemeClr val="accent2"/>
              </a:buClr>
              <a:buSzPct val="60000"/>
              <a:buFont typeface="Wingdings" pitchFamily="2" charset="2"/>
              <a:buChar char="q"/>
            </a:pPr>
            <a:endPar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endParaRPr>
          </a:p>
          <a:p>
            <a:pPr marL="342900" indent="-342900" eaLnBrk="0" fontAlgn="base" hangingPunct="0">
              <a:spcBef>
                <a:spcPts val="0"/>
              </a:spcBef>
              <a:spcAft>
                <a:spcPct val="0"/>
              </a:spcAft>
              <a:buClr>
                <a:schemeClr val="accent1"/>
              </a:buClr>
              <a:buSzPct val="65000"/>
              <a:buFont typeface="Wingdings" pitchFamily="2" charset="2"/>
              <a:buChar char="n"/>
            </a:pPr>
            <a:r>
              <a:rPr lang="en-US" dirty="0">
                <a:latin typeface="Tahoma" panose="020B0604030504040204" pitchFamily="34" charset="0"/>
                <a:ea typeface="Tahoma" panose="020B0604030504040204" pitchFamily="34" charset="0"/>
                <a:cs typeface="Tahoma" panose="020B0604030504040204" pitchFamily="34" charset="0"/>
              </a:rPr>
              <a:t>Small DNA fragments are first amplified and then sequenced in parallel, leading to</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High throughput</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High speed</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Low cost </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FF0000"/>
                </a:solidFill>
                <a:latin typeface="Tahoma" panose="020B0604030504040204" pitchFamily="34" charset="0"/>
                <a:ea typeface="Tahoma" panose="020B0604030504040204" pitchFamily="34" charset="0"/>
                <a:cs typeface="Tahoma" panose="020B0604030504040204" pitchFamily="34" charset="0"/>
              </a:rPr>
              <a:t>Short reads</a:t>
            </a:r>
          </a:p>
          <a:p>
            <a:pPr marL="1022350" lvl="2" indent="-350838" eaLnBrk="0" fontAlgn="base" hangingPunct="0">
              <a:spcBef>
                <a:spcPts val="0"/>
              </a:spcBef>
              <a:spcAft>
                <a:spcPct val="0"/>
              </a:spcAft>
              <a:buClr>
                <a:schemeClr val="accent1"/>
              </a:buClr>
              <a:buSzPct val="65000"/>
              <a:buFont typeface="Wingdings" pitchFamily="2" charset="2"/>
              <a:buChar char="n"/>
            </a:pPr>
            <a:endParaRPr lang="en-US" sz="1800" dirty="0">
              <a:latin typeface="Tahoma" panose="020B0604030504040204" pitchFamily="34" charset="0"/>
              <a:ea typeface="Tahoma" panose="020B0604030504040204" pitchFamily="34" charset="0"/>
              <a:cs typeface="Tahoma" panose="020B0604030504040204" pitchFamily="34" charset="0"/>
            </a:endParaRPr>
          </a:p>
          <a:p>
            <a:pPr marL="1022350" lvl="2" indent="-350838" eaLnBrk="0" fontAlgn="base" hangingPunct="0">
              <a:spcBef>
                <a:spcPts val="0"/>
              </a:spcBef>
              <a:spcAft>
                <a:spcPct val="0"/>
              </a:spcAft>
              <a:buClr>
                <a:schemeClr val="accent1"/>
              </a:buClr>
              <a:buSzPct val="65000"/>
              <a:buFont typeface="Wingdings" pitchFamily="2" charset="2"/>
              <a:buChar char="n"/>
            </a:pPr>
            <a:endParaRPr lang="en-US" sz="1800" dirty="0">
              <a:latin typeface="Tahoma" panose="020B0604030504040204" pitchFamily="34" charset="0"/>
              <a:ea typeface="Tahoma" panose="020B0604030504040204" pitchFamily="34" charset="0"/>
              <a:cs typeface="Tahoma" panose="020B0604030504040204" pitchFamily="34" charset="0"/>
            </a:endParaRPr>
          </a:p>
          <a:p>
            <a:pPr marL="342900" indent="-342900" eaLnBrk="0" fontAlgn="base" hangingPunct="0">
              <a:spcBef>
                <a:spcPts val="0"/>
              </a:spcBef>
              <a:spcAft>
                <a:spcPct val="0"/>
              </a:spcAft>
              <a:buClr>
                <a:schemeClr val="accent1"/>
              </a:buClr>
              <a:buSzPct val="65000"/>
              <a:buFont typeface="Wingdings" pitchFamily="2" charset="2"/>
              <a:buChar char="n"/>
            </a:pPr>
            <a:r>
              <a:rPr lang="en-US" sz="2000" dirty="0">
                <a:latin typeface="Tahoma" panose="020B0604030504040204" pitchFamily="34" charset="0"/>
                <a:ea typeface="Tahoma" panose="020B0604030504040204" pitchFamily="34" charset="0"/>
                <a:cs typeface="Tahoma" panose="020B0604030504040204" pitchFamily="34" charset="0"/>
              </a:rPr>
              <a:t>Sequencing is done by either reading optical signals as each base is added, or by detecting hydrogen ions instead of light, leading to:</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Low error rates (relatively)</a:t>
            </a:r>
          </a:p>
          <a:p>
            <a:pPr lvl="1">
              <a:spcBef>
                <a:spcPts val="0"/>
              </a:spcBef>
            </a:pPr>
            <a:r>
              <a:rPr lang="en-US" sz="2000" kern="1200" dirty="0">
                <a:solidFill>
                  <a:srgbClr val="FF0000"/>
                </a:solidFill>
              </a:rPr>
              <a:t>Reads lack information </a:t>
            </a:r>
            <a:r>
              <a:rPr lang="en-US" sz="2000" kern="1200" dirty="0"/>
              <a:t>about their order and which part of genome they are originated from</a:t>
            </a:r>
            <a:endPar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21036514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11" end="1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a:extLst>
              <a:ext uri="{28A0092B-C50C-407E-A947-70E740481C1C}">
                <a14:useLocalDpi xmlns:a14="http://schemas.microsoft.com/office/drawing/2010/main" val="0"/>
              </a:ext>
            </a:extLst>
          </a:blip>
          <a:srcRect l="35425" t="51522" r="34916" b="5973"/>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a:srcRect l="50959" t="10448" r="25205" b="67472"/>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extLst/>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4455"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extLst/>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4456"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Tree>
    <p:extLst>
      <p:ext uri="{BB962C8B-B14F-4D97-AF65-F5344CB8AC3E}">
        <p14:creationId xmlns:p14="http://schemas.microsoft.com/office/powerpoint/2010/main" val="3039723768"/>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Image result for multiple sequence alignme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352" y="404664"/>
            <a:ext cx="9067297" cy="5893743"/>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12" name="Rectangle 11"/>
          <p:cNvSpPr/>
          <p:nvPr/>
        </p:nvSpPr>
        <p:spPr>
          <a:xfrm>
            <a:off x="161764" y="4673978"/>
            <a:ext cx="8820472" cy="1569660"/>
          </a:xfrm>
          <a:prstGeom prst="rect">
            <a:avLst/>
          </a:prstGeom>
          <a:solidFill>
            <a:schemeClr val="bg1"/>
          </a:solidFill>
          <a:ln w="28575">
            <a:solidFill>
              <a:srgbClr val="FF0000"/>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70C0"/>
                </a:solidFill>
                <a:effectLst/>
                <a:uLnTx/>
                <a:uFillTx/>
                <a:latin typeface="Tahoma"/>
                <a:ea typeface="+mn-ea"/>
                <a:cs typeface="+mn-cs"/>
              </a:rPr>
              <a:t>Example Question: If I give you a bunch of sequences, tell me where they are the same and where they are different.</a:t>
            </a:r>
          </a:p>
        </p:txBody>
      </p:sp>
      <p:sp>
        <p:nvSpPr>
          <p:cNvPr id="13" name="TextBox 12"/>
          <p:cNvSpPr txBox="1"/>
          <p:nvPr/>
        </p:nvSpPr>
        <p:spPr>
          <a:xfrm>
            <a:off x="2411083" y="0"/>
            <a:ext cx="41148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Multiple sequence alignment</a:t>
            </a:r>
          </a:p>
        </p:txBody>
      </p:sp>
    </p:spTree>
    <p:extLst>
      <p:ext uri="{BB962C8B-B14F-4D97-AF65-F5344CB8AC3E}">
        <p14:creationId xmlns:p14="http://schemas.microsoft.com/office/powerpoint/2010/main" val="3037887376"/>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Genetic Similarity Between Species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17410" name="Picture 2" descr="Image result for huma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0833" y="1948084"/>
            <a:ext cx="2885194" cy="162002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403648" y="4263755"/>
            <a:ext cx="157702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99.9%</a:t>
            </a:r>
          </a:p>
        </p:txBody>
      </p:sp>
      <p:pic>
        <p:nvPicPr>
          <p:cNvPr id="17414" name="Picture 6" descr="Image result for human and chimpanze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64693" y="980728"/>
            <a:ext cx="1834344" cy="1234847"/>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6007795" y="1582344"/>
            <a:ext cx="1577029"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96%</a:t>
            </a:r>
          </a:p>
        </p:txBody>
      </p:sp>
      <p:sp>
        <p:nvSpPr>
          <p:cNvPr id="6" name="Rectangle 5"/>
          <p:cNvSpPr/>
          <p:nvPr/>
        </p:nvSpPr>
        <p:spPr>
          <a:xfrm>
            <a:off x="5678708" y="1213012"/>
            <a:ext cx="2709716"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Human ~ Chimpanzee</a:t>
            </a:r>
          </a:p>
        </p:txBody>
      </p:sp>
      <p:sp>
        <p:nvSpPr>
          <p:cNvPr id="11" name="Rectangle 10"/>
          <p:cNvSpPr/>
          <p:nvPr/>
        </p:nvSpPr>
        <p:spPr>
          <a:xfrm>
            <a:off x="691287" y="3785491"/>
            <a:ext cx="2544286"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Human ~ Human</a:t>
            </a:r>
          </a:p>
        </p:txBody>
      </p:sp>
      <p:pic>
        <p:nvPicPr>
          <p:cNvPr id="17416" name="Picture 8" descr="Image result for human and ca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64829" y="2398918"/>
            <a:ext cx="1824062" cy="1230344"/>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5954004" y="2953540"/>
            <a:ext cx="1577029"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90%</a:t>
            </a:r>
          </a:p>
        </p:txBody>
      </p:sp>
      <p:sp>
        <p:nvSpPr>
          <p:cNvPr id="14" name="Rectangle 13"/>
          <p:cNvSpPr/>
          <p:nvPr/>
        </p:nvSpPr>
        <p:spPr>
          <a:xfrm>
            <a:off x="5624917" y="2584208"/>
            <a:ext cx="1713931"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Human ~ Cat</a:t>
            </a:r>
          </a:p>
        </p:txBody>
      </p:sp>
      <p:pic>
        <p:nvPicPr>
          <p:cNvPr id="17418" name="Picture 10" descr="Image result for human and cow"/>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664829" y="3812604"/>
            <a:ext cx="1824062" cy="1026035"/>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6007795" y="4403097"/>
            <a:ext cx="1577029"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80%</a:t>
            </a:r>
          </a:p>
        </p:txBody>
      </p:sp>
      <p:sp>
        <p:nvSpPr>
          <p:cNvPr id="17" name="Rectangle 16"/>
          <p:cNvSpPr/>
          <p:nvPr/>
        </p:nvSpPr>
        <p:spPr>
          <a:xfrm>
            <a:off x="5678708" y="4033765"/>
            <a:ext cx="1822935"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Human ~ Cow</a:t>
            </a:r>
          </a:p>
        </p:txBody>
      </p:sp>
      <p:pic>
        <p:nvPicPr>
          <p:cNvPr id="17420" name="Picture 12" descr="Image result for human and banan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64829" y="5068970"/>
            <a:ext cx="1824062" cy="1213831"/>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p:cNvSpPr txBox="1"/>
          <p:nvPr/>
        </p:nvSpPr>
        <p:spPr>
          <a:xfrm>
            <a:off x="6007795" y="5636027"/>
            <a:ext cx="1577029"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50-60%</a:t>
            </a:r>
          </a:p>
        </p:txBody>
      </p:sp>
      <p:sp>
        <p:nvSpPr>
          <p:cNvPr id="20" name="Rectangle 19"/>
          <p:cNvSpPr/>
          <p:nvPr/>
        </p:nvSpPr>
        <p:spPr>
          <a:xfrm>
            <a:off x="5678708" y="5266695"/>
            <a:ext cx="2180084"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Human ~ Banana</a:t>
            </a:r>
          </a:p>
        </p:txBody>
      </p:sp>
    </p:spTree>
    <p:extLst>
      <p:ext uri="{BB962C8B-B14F-4D97-AF65-F5344CB8AC3E}">
        <p14:creationId xmlns:p14="http://schemas.microsoft.com/office/powerpoint/2010/main" val="3642297275"/>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13" name="TextBox 12"/>
          <p:cNvSpPr txBox="1"/>
          <p:nvPr/>
        </p:nvSpPr>
        <p:spPr>
          <a:xfrm>
            <a:off x="457200" y="180094"/>
            <a:ext cx="852503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Metagenomics, genome assembly, de novo sequencing</a:t>
            </a:r>
          </a:p>
        </p:txBody>
      </p:sp>
      <p:pic>
        <p:nvPicPr>
          <p:cNvPr id="7170" name="Picture 2" descr="Image result for Quikr"/>
          <p:cNvPicPr>
            <a:picLocks noChangeAspect="1" noChangeArrowheads="1"/>
          </p:cNvPicPr>
          <p:nvPr/>
        </p:nvPicPr>
        <p:blipFill rotWithShape="1">
          <a:blip r:embed="rId3">
            <a:extLst>
              <a:ext uri="{28A0092B-C50C-407E-A947-70E740481C1C}">
                <a14:useLocalDpi xmlns:a14="http://schemas.microsoft.com/office/drawing/2010/main" val="0"/>
              </a:ext>
            </a:extLst>
          </a:blip>
          <a:srcRect l="3649" t="1978" r="2811" b="1795"/>
          <a:stretch/>
        </p:blipFill>
        <p:spPr bwMode="auto">
          <a:xfrm rot="16200000">
            <a:off x="4123020" y="1645732"/>
            <a:ext cx="4320480" cy="5150711"/>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208126" y="5882440"/>
            <a:ext cx="3777573"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hlinkClick r:id="rId4"/>
              </a:rPr>
              <a:t>http://math.oregonstate.edu/~koslickd</a:t>
            </a:r>
            <a:r>
              <a:rPr kumimoji="0" lang="en-US" sz="16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6" name="Rectangle 5"/>
          <p:cNvSpPr/>
          <p:nvPr/>
        </p:nvSpPr>
        <p:spPr>
          <a:xfrm>
            <a:off x="591735" y="5513108"/>
            <a:ext cx="287771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92F33"/>
                </a:solidFill>
                <a:effectLst/>
                <a:uLnTx/>
                <a:uFillTx/>
                <a:latin typeface="Arial" panose="020B0604020202020204" pitchFamily="34" charset="0"/>
                <a:ea typeface="+mn-ea"/>
                <a:cs typeface="+mn-cs"/>
              </a:rPr>
              <a:t>uncleaned de </a:t>
            </a:r>
            <a:r>
              <a:rPr kumimoji="0" lang="en-US" sz="1800" b="0" i="0" u="none" strike="noStrike" kern="1200" cap="none" spc="0" normalizeH="0" baseline="0" noProof="0" dirty="0" err="1">
                <a:ln>
                  <a:noFill/>
                </a:ln>
                <a:solidFill>
                  <a:srgbClr val="292F33"/>
                </a:solidFill>
                <a:effectLst/>
                <a:uLnTx/>
                <a:uFillTx/>
                <a:latin typeface="Arial" panose="020B0604020202020204" pitchFamily="34" charset="0"/>
                <a:ea typeface="+mn-ea"/>
                <a:cs typeface="+mn-cs"/>
              </a:rPr>
              <a:t>Bruijn</a:t>
            </a:r>
            <a:r>
              <a:rPr kumimoji="0" lang="en-US" sz="1800" b="0" i="0" u="none" strike="noStrike" kern="1200" cap="none" spc="0" normalizeH="0" baseline="0" noProof="0" dirty="0">
                <a:ln>
                  <a:noFill/>
                </a:ln>
                <a:solidFill>
                  <a:srgbClr val="292F33"/>
                </a:solidFill>
                <a:effectLst/>
                <a:uLnTx/>
                <a:uFillTx/>
                <a:latin typeface="Arial" panose="020B0604020202020204" pitchFamily="34" charset="0"/>
                <a:ea typeface="+mn-ea"/>
                <a:cs typeface="+mn-cs"/>
              </a:rPr>
              <a:t> graph</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7174" name="Picture 6" descr="Image result for de bruijn graph genome assembly"/>
          <p:cNvPicPr>
            <a:picLocks noChangeAspect="1" noChangeArrowheads="1"/>
          </p:cNvPicPr>
          <p:nvPr/>
        </p:nvPicPr>
        <p:blipFill rotWithShape="1">
          <a:blip r:embed="rId5">
            <a:extLst>
              <a:ext uri="{28A0092B-C50C-407E-A947-70E740481C1C}">
                <a14:useLocalDpi xmlns:a14="http://schemas.microsoft.com/office/drawing/2010/main" val="0"/>
              </a:ext>
            </a:extLst>
          </a:blip>
          <a:srcRect r="31572"/>
          <a:stretch/>
        </p:blipFill>
        <p:spPr bwMode="auto">
          <a:xfrm>
            <a:off x="258812" y="2508703"/>
            <a:ext cx="3230450" cy="2360457"/>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p:nvSpPr>
        <p:spPr>
          <a:xfrm>
            <a:off x="66743" y="627549"/>
            <a:ext cx="9010515" cy="1569660"/>
          </a:xfrm>
          <a:prstGeom prst="rect">
            <a:avLst/>
          </a:prstGeom>
          <a:solidFill>
            <a:schemeClr val="bg1"/>
          </a:solidFill>
          <a:ln w="28575">
            <a:solidFill>
              <a:srgbClr val="FF0000"/>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70C0"/>
                </a:solidFill>
                <a:effectLst/>
                <a:uLnTx/>
                <a:uFillTx/>
                <a:latin typeface="Tahoma"/>
                <a:ea typeface="+mn-ea"/>
                <a:cs typeface="+mn-cs"/>
              </a:rPr>
              <a:t>Question 2: Given a bunch of short sequences, Can you identify the approximate species cluster for </a:t>
            </a:r>
            <a:r>
              <a:rPr kumimoji="0" lang="en-US" sz="3200" b="0" i="0" u="none" strike="noStrike" kern="1200" cap="none" spc="0" normalizeH="0" baseline="0" noProof="0" dirty="0" err="1">
                <a:ln>
                  <a:noFill/>
                </a:ln>
                <a:solidFill>
                  <a:srgbClr val="0070C0"/>
                </a:solidFill>
                <a:effectLst/>
                <a:uLnTx/>
                <a:uFillTx/>
                <a:latin typeface="Tahoma"/>
                <a:ea typeface="+mn-ea"/>
                <a:cs typeface="+mn-cs"/>
              </a:rPr>
              <a:t>genomically</a:t>
            </a:r>
            <a:r>
              <a:rPr kumimoji="0" lang="en-US" sz="3200" b="0" i="0" u="none" strike="noStrike" kern="1200" cap="none" spc="0" normalizeH="0" baseline="0" noProof="0" dirty="0">
                <a:ln>
                  <a:noFill/>
                </a:ln>
                <a:solidFill>
                  <a:srgbClr val="0070C0"/>
                </a:solidFill>
                <a:effectLst/>
                <a:uLnTx/>
                <a:uFillTx/>
                <a:latin typeface="Tahoma"/>
                <a:ea typeface="+mn-ea"/>
                <a:cs typeface="+mn-cs"/>
              </a:rPr>
              <a:t> unknown organisms (bacteria)?</a:t>
            </a:r>
          </a:p>
        </p:txBody>
      </p:sp>
    </p:spTree>
    <p:extLst>
      <p:ext uri="{BB962C8B-B14F-4D97-AF65-F5344CB8AC3E}">
        <p14:creationId xmlns:p14="http://schemas.microsoft.com/office/powerpoint/2010/main" val="3362120069"/>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a:extLst>
              <a:ext uri="{28A0092B-C50C-407E-A947-70E740481C1C}">
                <a14:useLocalDpi xmlns:a14="http://schemas.microsoft.com/office/drawing/2010/main" val="0"/>
              </a:ext>
            </a:extLst>
          </a:blip>
          <a:srcRect l="35425" t="51522" r="34916" b="5973"/>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a:srcRect l="50959" t="10448" r="25205" b="67472"/>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graphicFrame>
        <p:nvGraphicFramePr>
          <p:cNvPr id="2" name="Object 1"/>
          <p:cNvGraphicFramePr>
            <a:graphicFrameLocks noChangeAspect="1"/>
          </p:cNvGraphicFramePr>
          <p:nvPr>
            <p:extLst/>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5475"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extLst/>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5476"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grpSp>
        <p:nvGrpSpPr>
          <p:cNvPr id="66" name="Group 65"/>
          <p:cNvGrpSpPr/>
          <p:nvPr/>
        </p:nvGrpSpPr>
        <p:grpSpPr>
          <a:xfrm>
            <a:off x="-289047" y="3715576"/>
            <a:ext cx="9433048" cy="3582965"/>
            <a:chOff x="-108520" y="3573016"/>
            <a:chExt cx="9433048" cy="3582965"/>
          </a:xfrm>
        </p:grpSpPr>
        <p:sp>
          <p:nvSpPr>
            <p:cNvPr id="63" name="Rectangle 62"/>
            <p:cNvSpPr/>
            <p:nvPr/>
          </p:nvSpPr>
          <p:spPr>
            <a:xfrm>
              <a:off x="-108520" y="3573016"/>
              <a:ext cx="9433048" cy="3276000"/>
            </a:xfrm>
            <a:prstGeom prst="rect">
              <a:avLst/>
            </a:prstGeom>
            <a:solidFill>
              <a:schemeClr val="bg1"/>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grpSp>
          <p:nvGrpSpPr>
            <p:cNvPr id="3" name="Group 2"/>
            <p:cNvGrpSpPr/>
            <p:nvPr/>
          </p:nvGrpSpPr>
          <p:grpSpPr>
            <a:xfrm>
              <a:off x="613105" y="4005064"/>
              <a:ext cx="7919335" cy="3150917"/>
              <a:chOff x="-208582" y="3753558"/>
              <a:chExt cx="7919335" cy="3150917"/>
            </a:xfrm>
          </p:grpSpPr>
          <p:sp>
            <p:nvSpPr>
              <p:cNvPr id="62" name="Rectangle 61"/>
              <p:cNvSpPr/>
              <p:nvPr/>
            </p:nvSpPr>
            <p:spPr>
              <a:xfrm rot="12861">
                <a:off x="-208582" y="3828624"/>
                <a:ext cx="1900479" cy="2405141"/>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28" name="Picture 4" descr="https://i.ytimg.com/vi/thf4TFnkesw/maxresdefault.jpg"/>
              <p:cNvPicPr>
                <a:picLocks noChangeAspect="1" noChangeArrowheads="1"/>
              </p:cNvPicPr>
              <p:nvPr/>
            </p:nvPicPr>
            <p:blipFill rotWithShape="1">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t="16939" b="37412"/>
              <a:stretch/>
            </p:blipFill>
            <p:spPr bwMode="auto">
              <a:xfrm rot="961673">
                <a:off x="144628" y="3753558"/>
                <a:ext cx="6902450" cy="3150917"/>
              </a:xfrm>
              <a:prstGeom prst="rect">
                <a:avLst/>
              </a:prstGeom>
              <a:noFill/>
              <a:extLst>
                <a:ext uri="{909E8E84-426E-40DD-AFC4-6F175D3DCCD1}">
                  <a14:hiddenFill xmlns:a14="http://schemas.microsoft.com/office/drawing/2010/main">
                    <a:solidFill>
                      <a:srgbClr val="FFFFFF"/>
                    </a:solidFill>
                  </a14:hiddenFill>
                </a:ext>
              </a:extLst>
            </p:spPr>
          </p:pic>
          <p:sp>
            <p:nvSpPr>
              <p:cNvPr id="29" name="Rectangle 28"/>
              <p:cNvSpPr/>
              <p:nvPr/>
            </p:nvSpPr>
            <p:spPr>
              <a:xfrm rot="12861">
                <a:off x="376978" y="4035982"/>
                <a:ext cx="1900479" cy="1797999"/>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0" name="Oval 29"/>
              <p:cNvSpPr/>
              <p:nvPr/>
            </p:nvSpPr>
            <p:spPr>
              <a:xfrm rot="961673">
                <a:off x="3274474" y="5019457"/>
                <a:ext cx="545523" cy="5455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1" name="Oval 30"/>
              <p:cNvSpPr/>
              <p:nvPr/>
            </p:nvSpPr>
            <p:spPr>
              <a:xfrm rot="961673">
                <a:off x="3184235" y="5076418"/>
                <a:ext cx="545523" cy="5455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2" name="Oval 31"/>
              <p:cNvSpPr/>
              <p:nvPr/>
            </p:nvSpPr>
            <p:spPr>
              <a:xfrm rot="961673">
                <a:off x="2682472" y="5332287"/>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3" name="Oval 32"/>
              <p:cNvSpPr/>
              <p:nvPr/>
            </p:nvSpPr>
            <p:spPr>
              <a:xfrm rot="961673">
                <a:off x="3178618" y="4478667"/>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4" name="Oval 33"/>
              <p:cNvSpPr/>
              <p:nvPr/>
            </p:nvSpPr>
            <p:spPr>
              <a:xfrm rot="961673">
                <a:off x="3735687" y="4643492"/>
                <a:ext cx="573365" cy="6430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5" name="Oval 34"/>
              <p:cNvSpPr/>
              <p:nvPr/>
            </p:nvSpPr>
            <p:spPr>
              <a:xfrm rot="961673">
                <a:off x="4180716" y="4852949"/>
                <a:ext cx="676378"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6" name="Oval 35"/>
              <p:cNvSpPr/>
              <p:nvPr/>
            </p:nvSpPr>
            <p:spPr>
              <a:xfrm rot="961673">
                <a:off x="2508995" y="4000739"/>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7" name="Rounded Rectangle 36"/>
              <p:cNvSpPr/>
              <p:nvPr/>
            </p:nvSpPr>
            <p:spPr>
              <a:xfrm rot="61750">
                <a:off x="2444098" y="4616095"/>
                <a:ext cx="580811" cy="76536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8" name="Rectangle 37"/>
              <p:cNvSpPr/>
              <p:nvPr/>
            </p:nvSpPr>
            <p:spPr>
              <a:xfrm>
                <a:off x="293120" y="4523798"/>
                <a:ext cx="2012089" cy="135421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300 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bases/min</a:t>
                </a:r>
                <a:endParaRPr kumimoji="0" lang="en-US" sz="2800" b="0" i="0" u="none" strike="noStrike" kern="1200" cap="none" spc="0" normalizeH="0" baseline="0" noProof="0" dirty="0">
                  <a:ln>
                    <a:noFill/>
                  </a:ln>
                  <a:solidFill>
                    <a:prstClr val="black"/>
                  </a:solidFill>
                  <a:effectLst/>
                  <a:uLnTx/>
                  <a:uFillTx/>
                  <a:latin typeface="Tahoma"/>
                  <a:ea typeface="+mn-ea"/>
                  <a:cs typeface="+mn-cs"/>
                </a:endParaRPr>
              </a:p>
            </p:txBody>
          </p:sp>
          <p:sp>
            <p:nvSpPr>
              <p:cNvPr id="39" name="Rectangle 5"/>
              <p:cNvSpPr>
                <a:spLocks noChangeArrowheads="1"/>
              </p:cNvSpPr>
              <p:nvPr/>
            </p:nvSpPr>
            <p:spPr bwMode="auto">
              <a:xfrm rot="1668114">
                <a:off x="2356724" y="419589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1F497D"/>
                    </a:solidFill>
                    <a:effectLst/>
                    <a:uLnTx/>
                    <a:uFillTx/>
                    <a:latin typeface="Tahoma"/>
                    <a:ea typeface="+mn-ea"/>
                    <a:cs typeface="+mn-cs"/>
                  </a:rPr>
                  <a:t>GAGTCAGAATTTGAC </a:t>
                </a:r>
              </a:p>
            </p:txBody>
          </p:sp>
          <p:sp>
            <p:nvSpPr>
              <p:cNvPr id="40" name="Rectangle 5"/>
              <p:cNvSpPr>
                <a:spLocks noChangeArrowheads="1"/>
              </p:cNvSpPr>
              <p:nvPr/>
            </p:nvSpPr>
            <p:spPr bwMode="auto">
              <a:xfrm rot="1668114">
                <a:off x="2426056" y="450651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41" name="Rectangle 5"/>
              <p:cNvSpPr>
                <a:spLocks noChangeArrowheads="1"/>
              </p:cNvSpPr>
              <p:nvPr/>
            </p:nvSpPr>
            <p:spPr bwMode="auto">
              <a:xfrm rot="1668114">
                <a:off x="2495388" y="4817134"/>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8064A2"/>
                    </a:solidFill>
                    <a:effectLst/>
                    <a:uLnTx/>
                    <a:uFillTx/>
                    <a:latin typeface="Tahoma"/>
                    <a:ea typeface="+mn-ea"/>
                    <a:cs typeface="+mn-cs"/>
                  </a:rPr>
                  <a:t>GAGTCAGAATTTGAC </a:t>
                </a:r>
              </a:p>
            </p:txBody>
          </p:sp>
          <p:sp>
            <p:nvSpPr>
              <p:cNvPr id="42" name="Rectangle 5"/>
              <p:cNvSpPr>
                <a:spLocks noChangeArrowheads="1"/>
              </p:cNvSpPr>
              <p:nvPr/>
            </p:nvSpPr>
            <p:spPr bwMode="auto">
              <a:xfrm rot="1668114">
                <a:off x="2320594" y="505762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79646"/>
                    </a:solidFill>
                    <a:effectLst/>
                    <a:uLnTx/>
                    <a:uFillTx/>
                    <a:latin typeface="Tahoma"/>
                    <a:ea typeface="+mn-ea"/>
                    <a:cs typeface="+mn-cs"/>
                  </a:rPr>
                  <a:t>GAGTCAGAATTTGAC </a:t>
                </a:r>
              </a:p>
            </p:txBody>
          </p:sp>
          <p:sp>
            <p:nvSpPr>
              <p:cNvPr id="43" name="Rectangle 5"/>
              <p:cNvSpPr>
                <a:spLocks noChangeArrowheads="1"/>
              </p:cNvSpPr>
              <p:nvPr/>
            </p:nvSpPr>
            <p:spPr bwMode="auto">
              <a:xfrm rot="20074936">
                <a:off x="2354860" y="5490301"/>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9BBB59"/>
                    </a:solidFill>
                    <a:effectLst/>
                    <a:uLnTx/>
                    <a:uFillTx/>
                    <a:latin typeface="Tahoma"/>
                    <a:ea typeface="+mn-ea"/>
                    <a:cs typeface="+mn-cs"/>
                  </a:rPr>
                  <a:t>GAGTCAGAATTTGAC </a:t>
                </a:r>
              </a:p>
            </p:txBody>
          </p:sp>
          <p:sp>
            <p:nvSpPr>
              <p:cNvPr id="44" name="Rectangle 5"/>
              <p:cNvSpPr>
                <a:spLocks noChangeArrowheads="1"/>
              </p:cNvSpPr>
              <p:nvPr/>
            </p:nvSpPr>
            <p:spPr bwMode="auto">
              <a:xfrm rot="20074936">
                <a:off x="2477456" y="5155537"/>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45" name="Rectangle 5"/>
              <p:cNvSpPr>
                <a:spLocks noChangeArrowheads="1"/>
              </p:cNvSpPr>
              <p:nvPr/>
            </p:nvSpPr>
            <p:spPr bwMode="auto">
              <a:xfrm rot="20074936">
                <a:off x="2722115" y="48558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F81BD"/>
                    </a:solidFill>
                    <a:effectLst/>
                    <a:uLnTx/>
                    <a:uFillTx/>
                    <a:latin typeface="Tahoma"/>
                    <a:ea typeface="+mn-ea"/>
                    <a:cs typeface="+mn-cs"/>
                  </a:rPr>
                  <a:t>GAGTCAGAATTTGAC </a:t>
                </a:r>
              </a:p>
            </p:txBody>
          </p:sp>
          <p:sp>
            <p:nvSpPr>
              <p:cNvPr id="46" name="Rectangle 5"/>
              <p:cNvSpPr>
                <a:spLocks noChangeArrowheads="1"/>
              </p:cNvSpPr>
              <p:nvPr/>
            </p:nvSpPr>
            <p:spPr bwMode="auto">
              <a:xfrm rot="21285137">
                <a:off x="3766383" y="510960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79646"/>
                    </a:solidFill>
                    <a:effectLst/>
                    <a:uLnTx/>
                    <a:uFillTx/>
                    <a:latin typeface="Tahoma"/>
                    <a:ea typeface="+mn-ea"/>
                    <a:cs typeface="+mn-cs"/>
                  </a:rPr>
                  <a:t>GAGTCAGAATTTGAC </a:t>
                </a:r>
              </a:p>
            </p:txBody>
          </p:sp>
          <p:sp>
            <p:nvSpPr>
              <p:cNvPr id="47" name="Rectangle 5"/>
              <p:cNvSpPr>
                <a:spLocks noChangeArrowheads="1"/>
              </p:cNvSpPr>
              <p:nvPr/>
            </p:nvSpPr>
            <p:spPr bwMode="auto">
              <a:xfrm rot="21285137">
                <a:off x="3731850" y="486184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48" name="Rectangle 5"/>
              <p:cNvSpPr>
                <a:spLocks noChangeArrowheads="1"/>
              </p:cNvSpPr>
              <p:nvPr/>
            </p:nvSpPr>
            <p:spPr bwMode="auto">
              <a:xfrm rot="21285137">
                <a:off x="3819380" y="46491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F0000"/>
                    </a:solidFill>
                    <a:effectLst/>
                    <a:uLnTx/>
                    <a:uFillTx/>
                    <a:latin typeface="Tahoma"/>
                    <a:ea typeface="+mn-ea"/>
                    <a:cs typeface="+mn-cs"/>
                  </a:rPr>
                  <a:t>GAGTCAGAATTTGAC </a:t>
                </a:r>
              </a:p>
            </p:txBody>
          </p:sp>
          <p:sp>
            <p:nvSpPr>
              <p:cNvPr id="49" name="Rectangle 5"/>
              <p:cNvSpPr>
                <a:spLocks noChangeArrowheads="1"/>
              </p:cNvSpPr>
              <p:nvPr/>
            </p:nvSpPr>
            <p:spPr bwMode="auto">
              <a:xfrm rot="21285137">
                <a:off x="3105970" y="480754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Tahoma"/>
                    <a:ea typeface="+mn-ea"/>
                    <a:cs typeface="+mn-cs"/>
                  </a:rPr>
                  <a:t>GAGTCAGAATTTGAC </a:t>
                </a:r>
              </a:p>
            </p:txBody>
          </p:sp>
          <p:sp>
            <p:nvSpPr>
              <p:cNvPr id="50" name="Rectangle 5"/>
              <p:cNvSpPr>
                <a:spLocks noChangeArrowheads="1"/>
              </p:cNvSpPr>
              <p:nvPr/>
            </p:nvSpPr>
            <p:spPr bwMode="auto">
              <a:xfrm rot="21285137">
                <a:off x="3210367" y="499610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B0F0"/>
                    </a:solidFill>
                    <a:effectLst/>
                    <a:uLnTx/>
                    <a:uFillTx/>
                    <a:latin typeface="Tahoma"/>
                    <a:ea typeface="+mn-ea"/>
                    <a:cs typeface="+mn-cs"/>
                  </a:rPr>
                  <a:t>GAGTCAGAATTTGAC </a:t>
                </a:r>
              </a:p>
            </p:txBody>
          </p:sp>
          <p:sp>
            <p:nvSpPr>
              <p:cNvPr id="51" name="Rectangle 5"/>
              <p:cNvSpPr>
                <a:spLocks noChangeArrowheads="1"/>
              </p:cNvSpPr>
              <p:nvPr/>
            </p:nvSpPr>
            <p:spPr bwMode="auto">
              <a:xfrm rot="21285137">
                <a:off x="3314765" y="5184654"/>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FFF00"/>
                    </a:solidFill>
                    <a:effectLst/>
                    <a:uLnTx/>
                    <a:uFillTx/>
                    <a:latin typeface="Tahoma"/>
                    <a:ea typeface="+mn-ea"/>
                    <a:cs typeface="+mn-cs"/>
                  </a:rPr>
                  <a:t>GAGTCAGAATTTGAC </a:t>
                </a:r>
              </a:p>
            </p:txBody>
          </p:sp>
          <p:sp>
            <p:nvSpPr>
              <p:cNvPr id="52" name="Rectangle 5"/>
              <p:cNvSpPr>
                <a:spLocks noChangeArrowheads="1"/>
              </p:cNvSpPr>
              <p:nvPr/>
            </p:nvSpPr>
            <p:spPr bwMode="auto">
              <a:xfrm rot="21285137">
                <a:off x="2437559" y="46162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EEECE1"/>
                    </a:solidFill>
                    <a:effectLst/>
                    <a:uLnTx/>
                    <a:uFillTx/>
                    <a:latin typeface="Tahoma"/>
                    <a:ea typeface="+mn-ea"/>
                    <a:cs typeface="+mn-cs"/>
                  </a:rPr>
                  <a:t>GAGTCAGAATTTGAC </a:t>
                </a:r>
              </a:p>
            </p:txBody>
          </p:sp>
          <p:sp>
            <p:nvSpPr>
              <p:cNvPr id="53" name="Rectangle 5"/>
              <p:cNvSpPr>
                <a:spLocks noChangeArrowheads="1"/>
              </p:cNvSpPr>
              <p:nvPr/>
            </p:nvSpPr>
            <p:spPr bwMode="auto">
              <a:xfrm rot="21285137">
                <a:off x="2565252" y="4757922"/>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7030A0"/>
                    </a:solidFill>
                    <a:effectLst/>
                    <a:uLnTx/>
                    <a:uFillTx/>
                    <a:latin typeface="Tahoma"/>
                    <a:ea typeface="+mn-ea"/>
                    <a:cs typeface="+mn-cs"/>
                  </a:rPr>
                  <a:t>GAGTCAGAATTTGAC </a:t>
                </a:r>
              </a:p>
            </p:txBody>
          </p:sp>
          <p:sp>
            <p:nvSpPr>
              <p:cNvPr id="54" name="Striped Right Arrow 53"/>
              <p:cNvSpPr/>
              <p:nvPr/>
            </p:nvSpPr>
            <p:spPr>
              <a:xfrm rot="16200000">
                <a:off x="3669587" y="5745282"/>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5" name="Striped Right Arrow 54"/>
              <p:cNvSpPr/>
              <p:nvPr/>
            </p:nvSpPr>
            <p:spPr>
              <a:xfrm rot="16200000">
                <a:off x="3966178" y="5724775"/>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6" name="Striped Right Arrow 55"/>
              <p:cNvSpPr/>
              <p:nvPr/>
            </p:nvSpPr>
            <p:spPr>
              <a:xfrm rot="5413798">
                <a:off x="3619012" y="4106675"/>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7" name="Striped Right Arrow 56"/>
              <p:cNvSpPr/>
              <p:nvPr/>
            </p:nvSpPr>
            <p:spPr>
              <a:xfrm rot="5413798">
                <a:off x="3915603" y="4115250"/>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8" name="Rectangle 57"/>
              <p:cNvSpPr/>
              <p:nvPr/>
            </p:nvSpPr>
            <p:spPr>
              <a:xfrm>
                <a:off x="293246" y="4156921"/>
                <a:ext cx="2178802"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Illumina HiSeq4000  </a:t>
                </a:r>
              </a:p>
            </p:txBody>
          </p:sp>
          <p:sp>
            <p:nvSpPr>
              <p:cNvPr id="59" name="Rectangle 58"/>
              <p:cNvSpPr/>
              <p:nvPr/>
            </p:nvSpPr>
            <p:spPr>
              <a:xfrm>
                <a:off x="5778582" y="4354557"/>
                <a:ext cx="1617751" cy="135421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2 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bases/min</a:t>
                </a:r>
                <a:endParaRPr kumimoji="0" lang="en-US" sz="2800" b="0" i="0" u="none" strike="noStrike" kern="1200" cap="none" spc="0" normalizeH="0" baseline="0" noProof="0" dirty="0">
                  <a:ln>
                    <a:noFill/>
                  </a:ln>
                  <a:solidFill>
                    <a:prstClr val="black"/>
                  </a:solidFill>
                  <a:effectLst/>
                  <a:uLnTx/>
                  <a:uFillTx/>
                  <a:latin typeface="Tahoma"/>
                  <a:ea typeface="+mn-ea"/>
                  <a:cs typeface="+mn-cs"/>
                </a:endParaRPr>
              </a:p>
            </p:txBody>
          </p:sp>
          <p:sp>
            <p:nvSpPr>
              <p:cNvPr id="60" name="Rectangle 59"/>
              <p:cNvSpPr/>
              <p:nvPr/>
            </p:nvSpPr>
            <p:spPr>
              <a:xfrm>
                <a:off x="5838545" y="4024155"/>
                <a:ext cx="1524776"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EECE1">
                        <a:lumMod val="75000"/>
                      </a:srgbClr>
                    </a:solidFill>
                    <a:effectLst/>
                    <a:uLnTx/>
                    <a:uFillTx/>
                    <a:latin typeface="Times New Roman" panose="02020603050405020304" pitchFamily="18" charset="0"/>
                    <a:ea typeface="Times New Roman" panose="02020603050405020304" pitchFamily="18" charset="0"/>
                    <a:cs typeface="+mn-cs"/>
                  </a:rPr>
                  <a:t>on average</a:t>
                </a:r>
                <a:endParaRPr kumimoji="0" lang="en-US" sz="1100" b="0" i="0" u="none" strike="noStrike" kern="1200" cap="none" spc="0" normalizeH="0" baseline="0" noProof="0" dirty="0">
                  <a:ln>
                    <a:noFill/>
                  </a:ln>
                  <a:solidFill>
                    <a:srgbClr val="EEECE1">
                      <a:lumMod val="75000"/>
                    </a:srgbClr>
                  </a:solidFill>
                  <a:effectLst/>
                  <a:uLnTx/>
                  <a:uFillTx/>
                  <a:latin typeface="Tahoma"/>
                  <a:ea typeface="+mn-ea"/>
                  <a:cs typeface="+mn-cs"/>
                </a:endParaRPr>
              </a:p>
            </p:txBody>
          </p:sp>
          <p:sp>
            <p:nvSpPr>
              <p:cNvPr id="61" name="Rectangle 60"/>
              <p:cNvSpPr/>
              <p:nvPr/>
            </p:nvSpPr>
            <p:spPr>
              <a:xfrm>
                <a:off x="5594468" y="5530453"/>
                <a:ext cx="2116285" cy="83099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FF0000"/>
                    </a:solidFill>
                    <a:effectLst/>
                    <a:uLnTx/>
                    <a:uFillTx/>
                    <a:latin typeface="Tahoma"/>
                    <a:ea typeface="Times New Roman" panose="02020603050405020304" pitchFamily="18" charset="0"/>
                    <a:cs typeface="+mn-cs"/>
                  </a:rPr>
                  <a:t>(0.6%)</a:t>
                </a:r>
                <a:endParaRPr kumimoji="0" lang="en-US" sz="800" b="0" i="0" u="none" strike="noStrike" kern="1200" cap="none" spc="0" normalizeH="0" baseline="0" noProof="0" dirty="0">
                  <a:ln>
                    <a:noFill/>
                  </a:ln>
                  <a:solidFill>
                    <a:srgbClr val="FF0000"/>
                  </a:solidFill>
                  <a:effectLst/>
                  <a:uLnTx/>
                  <a:uFillTx/>
                  <a:latin typeface="Tahoma"/>
                  <a:ea typeface="+mn-ea"/>
                  <a:cs typeface="+mn-cs"/>
                </a:endParaRPr>
              </a:p>
            </p:txBody>
          </p:sp>
        </p:grpSp>
      </p:grpSp>
      <p:sp>
        <p:nvSpPr>
          <p:cNvPr id="65" name="TextBox 64"/>
          <p:cNvSpPr txBox="1"/>
          <p:nvPr/>
        </p:nvSpPr>
        <p:spPr>
          <a:xfrm>
            <a:off x="1938728" y="3493395"/>
            <a:ext cx="5413161" cy="584775"/>
          </a:xfrm>
          <a:prstGeom prst="rect">
            <a:avLst/>
          </a:prstGeom>
          <a:solidFill>
            <a:srgbClr val="FFFF99"/>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Tahoma"/>
                <a:ea typeface="+mn-ea"/>
                <a:cs typeface="+mn-cs"/>
              </a:rPr>
              <a:t>Bottlenecked in Mapping!!</a:t>
            </a:r>
          </a:p>
        </p:txBody>
      </p:sp>
    </p:spTree>
    <p:extLst>
      <p:ext uri="{BB962C8B-B14F-4D97-AF65-F5344CB8AC3E}">
        <p14:creationId xmlns:p14="http://schemas.microsoft.com/office/powerpoint/2010/main" val="247932820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dissolve">
                                      <p:cBhvr>
                                        <p:cTn id="7" dur="500"/>
                                        <p:tgtEl>
                                          <p:spTgt spid="66"/>
                                        </p:tgtEl>
                                      </p:cBhvr>
                                    </p:animEffect>
                                  </p:childTnLst>
                                </p:cTn>
                              </p:par>
                              <p:par>
                                <p:cTn id="8" presetID="2" presetClass="entr" presetSubtype="4" fill="hold" grpId="0" nodeType="withEffect">
                                  <p:stCondLst>
                                    <p:cond delay="0"/>
                                  </p:stCondLst>
                                  <p:childTnLst>
                                    <p:set>
                                      <p:cBhvr>
                                        <p:cTn id="9" dur="1" fill="hold">
                                          <p:stCondLst>
                                            <p:cond delay="0"/>
                                          </p:stCondLst>
                                        </p:cTn>
                                        <p:tgtEl>
                                          <p:spTgt spid="65"/>
                                        </p:tgtEl>
                                        <p:attrNameLst>
                                          <p:attrName>style.visibility</p:attrName>
                                        </p:attrNameLst>
                                      </p:cBhvr>
                                      <p:to>
                                        <p:strVal val="visible"/>
                                      </p:to>
                                    </p:set>
                                    <p:anim calcmode="lin" valueType="num">
                                      <p:cBhvr additive="base">
                                        <p:cTn id="10" dur="500" fill="hold"/>
                                        <p:tgtEl>
                                          <p:spTgt spid="65"/>
                                        </p:tgtEl>
                                        <p:attrNameLst>
                                          <p:attrName>ppt_x</p:attrName>
                                        </p:attrNameLst>
                                      </p:cBhvr>
                                      <p:tavLst>
                                        <p:tav tm="0">
                                          <p:val>
                                            <p:strVal val="#ppt_x"/>
                                          </p:val>
                                        </p:tav>
                                        <p:tav tm="100000">
                                          <p:val>
                                            <p:strVal val="#ppt_x"/>
                                          </p:val>
                                        </p:tav>
                                      </p:tavLst>
                                    </p:anim>
                                    <p:anim calcmode="lin" valueType="num">
                                      <p:cBhvr additive="base">
                                        <p:cTn id="11" dur="500" fill="hold"/>
                                        <p:tgtEl>
                                          <p:spTgt spid="6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dirty="0"/>
              <a:t>The Read Mapping Bottleneck</a:t>
            </a:r>
          </a:p>
        </p:txBody>
      </p:sp>
      <p:sp>
        <p:nvSpPr>
          <p:cNvPr id="3" name="Slide Number Placeholder 2"/>
          <p:cNvSpPr>
            <a:spLocks noGrp="1"/>
          </p:cNvSpPr>
          <p:nvPr>
            <p:ph type="sldNum" sz="quarter" idx="11"/>
          </p:nvPr>
        </p:nvSpPr>
        <p:spPr/>
        <p:txBody>
          <a:bodyPr/>
          <a:lstStyle/>
          <a:p>
            <a:fld id="{018A7077-2B78-4FB5-8F56-24239751AEF0}" type="slidenum">
              <a:rPr lang="en-US" altLang="en-US" smtClean="0">
                <a:solidFill>
                  <a:prstClr val="black"/>
                </a:solidFill>
              </a:rPr>
              <a:pPr/>
              <a:t>20</a:t>
            </a:fld>
            <a:endParaRPr lang="en-US" altLang="en-US">
              <a:solidFill>
                <a:prstClr val="black"/>
              </a:solidFill>
            </a:endParaRPr>
          </a:p>
        </p:txBody>
      </p:sp>
      <p:grpSp>
        <p:nvGrpSpPr>
          <p:cNvPr id="4" name="Group 3"/>
          <p:cNvGrpSpPr/>
          <p:nvPr/>
        </p:nvGrpSpPr>
        <p:grpSpPr>
          <a:xfrm>
            <a:off x="563270" y="1786071"/>
            <a:ext cx="5124725" cy="1993963"/>
            <a:chOff x="629327" y="1793880"/>
            <a:chExt cx="7871460" cy="3062682"/>
          </a:xfrm>
        </p:grpSpPr>
        <p:sp>
          <p:nvSpPr>
            <p:cNvPr id="17" name="TextBox 16"/>
            <p:cNvSpPr txBox="1"/>
            <p:nvPr/>
          </p:nvSpPr>
          <p:spPr>
            <a:xfrm>
              <a:off x="4251493" y="1877363"/>
              <a:ext cx="3367597" cy="456979"/>
            </a:xfrm>
            <a:prstGeom prst="rect">
              <a:avLst/>
            </a:prstGeom>
            <a:noFill/>
          </p:spPr>
          <p:txBody>
            <a:bodyPr wrap="square" rtlCol="0">
              <a:spAutoFit/>
            </a:bodyPr>
            <a:lstStyle/>
            <a:p>
              <a:pPr>
                <a:lnSpc>
                  <a:spcPts val="1600"/>
                </a:lnSpc>
              </a:pPr>
              <a:r>
                <a:rPr lang="en-US" sz="1000" b="1" dirty="0">
                  <a:solidFill>
                    <a:srgbClr val="DE498D"/>
                  </a:solidFill>
                  <a:latin typeface="Arial Black" panose="020B0A04020102020204" pitchFamily="34" charset="0"/>
                </a:rPr>
                <a:t>A</a:t>
              </a:r>
              <a:r>
                <a:rPr lang="en-US" sz="1000" b="1" dirty="0">
                  <a:solidFill>
                    <a:srgbClr val="75BDD5"/>
                  </a:solidFill>
                  <a:latin typeface="Arial Black" panose="020B0A04020102020204" pitchFamily="34" charset="0"/>
                </a:rPr>
                <a:t>C</a:t>
              </a:r>
              <a:r>
                <a:rPr lang="en-US" sz="1000" b="1" dirty="0">
                  <a:solidFill>
                    <a:srgbClr val="7687CD"/>
                  </a:solidFill>
                  <a:latin typeface="Arial Black" panose="020B0A04020102020204" pitchFamily="34" charset="0"/>
                </a:rPr>
                <a:t>G</a:t>
              </a:r>
              <a:r>
                <a:rPr lang="en-US" sz="1000" b="1" dirty="0">
                  <a:solidFill>
                    <a:srgbClr val="EF866A"/>
                  </a:solidFill>
                  <a:latin typeface="Arial Black" panose="020B0A04020102020204" pitchFamily="34" charset="0"/>
                </a:rPr>
                <a:t>T</a:t>
              </a:r>
              <a:r>
                <a:rPr lang="en-US" sz="1000" b="1" dirty="0">
                  <a:solidFill>
                    <a:srgbClr val="DE498D"/>
                  </a:solidFill>
                  <a:latin typeface="Arial Black" panose="020B0A04020102020204" pitchFamily="34" charset="0"/>
                </a:rPr>
                <a:t>A</a:t>
              </a:r>
              <a:r>
                <a:rPr lang="en-US" sz="1000" b="1" dirty="0">
                  <a:solidFill>
                    <a:srgbClr val="75BDD5"/>
                  </a:solidFill>
                  <a:latin typeface="Arial Black" panose="020B0A04020102020204" pitchFamily="34" charset="0"/>
                </a:rPr>
                <a:t>C</a:t>
              </a:r>
              <a:r>
                <a:rPr lang="en-US" sz="1000" b="1" dirty="0">
                  <a:solidFill>
                    <a:srgbClr val="7687CD"/>
                  </a:solidFill>
                  <a:latin typeface="Arial Black" panose="020B0A04020102020204" pitchFamily="34" charset="0"/>
                </a:rPr>
                <a:t>G</a:t>
              </a:r>
              <a:r>
                <a:rPr lang="en-US" sz="1000" b="1" dirty="0">
                  <a:solidFill>
                    <a:srgbClr val="EF866A"/>
                  </a:solidFill>
                  <a:latin typeface="Arial Black" panose="020B0A04020102020204" pitchFamily="34" charset="0"/>
                </a:rPr>
                <a:t>T</a:t>
              </a:r>
              <a:r>
                <a:rPr lang="en-US" sz="1000" b="1" dirty="0">
                  <a:solidFill>
                    <a:srgbClr val="DE498D"/>
                  </a:solidFill>
                  <a:latin typeface="Arial Black" panose="020B0A04020102020204" pitchFamily="34" charset="0"/>
                </a:rPr>
                <a:t>A</a:t>
              </a:r>
              <a:r>
                <a:rPr lang="en-US" sz="1000" b="1" dirty="0">
                  <a:solidFill>
                    <a:srgbClr val="75BDD5"/>
                  </a:solidFill>
                  <a:latin typeface="Arial Black" panose="020B0A04020102020204" pitchFamily="34" charset="0"/>
                </a:rPr>
                <a:t>C</a:t>
              </a:r>
              <a:r>
                <a:rPr lang="en-US" sz="1000" b="1" dirty="0">
                  <a:solidFill>
                    <a:srgbClr val="7687CD"/>
                  </a:solidFill>
                  <a:latin typeface="Arial Black" panose="020B0A04020102020204" pitchFamily="34" charset="0"/>
                </a:rPr>
                <a:t>G</a:t>
              </a:r>
              <a:r>
                <a:rPr lang="en-US" sz="1000" b="1" dirty="0">
                  <a:solidFill>
                    <a:srgbClr val="EF866A"/>
                  </a:solidFill>
                  <a:latin typeface="Arial Black" panose="020B0A04020102020204" pitchFamily="34" charset="0"/>
                </a:rPr>
                <a:t>T</a:t>
              </a:r>
              <a:r>
                <a:rPr lang="en-US" sz="1000" b="1" dirty="0">
                  <a:solidFill>
                    <a:srgbClr val="DE498D"/>
                  </a:solidFill>
                  <a:latin typeface="Arial Black" panose="020B0A04020102020204" pitchFamily="34" charset="0"/>
                </a:rPr>
                <a:t>A</a:t>
              </a:r>
              <a:r>
                <a:rPr lang="en-US" sz="1000" b="1" dirty="0">
                  <a:solidFill>
                    <a:srgbClr val="75BDD5"/>
                  </a:solidFill>
                  <a:latin typeface="Arial Black" panose="020B0A04020102020204" pitchFamily="34" charset="0"/>
                </a:rPr>
                <a:t>C</a:t>
              </a:r>
              <a:r>
                <a:rPr lang="en-US" sz="1000" b="1" dirty="0">
                  <a:solidFill>
                    <a:srgbClr val="7687CD"/>
                  </a:solidFill>
                  <a:latin typeface="Arial Black" panose="020B0A04020102020204" pitchFamily="34" charset="0"/>
                </a:rPr>
                <a:t>G</a:t>
              </a:r>
              <a:r>
                <a:rPr lang="en-US" sz="1000" b="1" dirty="0">
                  <a:solidFill>
                    <a:srgbClr val="EF866A"/>
                  </a:solidFill>
                  <a:latin typeface="Arial Black" panose="020B0A04020102020204" pitchFamily="34" charset="0"/>
                </a:rPr>
                <a:t>T</a:t>
              </a:r>
            </a:p>
          </p:txBody>
        </p:sp>
        <p:sp>
          <p:nvSpPr>
            <p:cNvPr id="19" name="TextBox 18"/>
            <p:cNvSpPr txBox="1"/>
            <p:nvPr/>
          </p:nvSpPr>
          <p:spPr>
            <a:xfrm>
              <a:off x="4198153" y="2906064"/>
              <a:ext cx="3367597" cy="456979"/>
            </a:xfrm>
            <a:prstGeom prst="rect">
              <a:avLst/>
            </a:prstGeom>
            <a:noFill/>
          </p:spPr>
          <p:txBody>
            <a:bodyPr wrap="square" rtlCol="0">
              <a:spAutoFit/>
            </a:bodyPr>
            <a:lstStyle/>
            <a:p>
              <a:pPr>
                <a:lnSpc>
                  <a:spcPts val="1600"/>
                </a:lnSpc>
              </a:pPr>
              <a:r>
                <a:rPr lang="en-US" sz="700" b="1" dirty="0">
                  <a:solidFill>
                    <a:srgbClr val="EF866A"/>
                  </a:solidFill>
                  <a:latin typeface="Arial Black" panose="020B0A04020102020204" pitchFamily="34" charset="0"/>
                </a:rPr>
                <a:t>T</a:t>
              </a:r>
              <a:r>
                <a:rPr lang="en-US" sz="700" b="1" dirty="0">
                  <a:solidFill>
                    <a:srgbClr val="DE498D"/>
                  </a:solidFill>
                  <a:latin typeface="Arial Black" panose="020B0A04020102020204" pitchFamily="34" charset="0"/>
                </a:rPr>
                <a:t>A</a:t>
              </a:r>
              <a:r>
                <a:rPr lang="en-US" sz="700" b="1" dirty="0">
                  <a:solidFill>
                    <a:srgbClr val="EF866A"/>
                  </a:solidFill>
                  <a:latin typeface="Arial Black" panose="020B0A04020102020204" pitchFamily="34" charset="0"/>
                </a:rPr>
                <a:t>T</a:t>
              </a:r>
              <a:r>
                <a:rPr lang="en-US" sz="700" b="1" dirty="0">
                  <a:solidFill>
                    <a:srgbClr val="DE498D"/>
                  </a:solidFill>
                  <a:latin typeface="Arial Black" panose="020B0A04020102020204" pitchFamily="34" charset="0"/>
                </a:rPr>
                <a:t>A</a:t>
              </a:r>
              <a:r>
                <a:rPr lang="en-US" sz="700" b="1" dirty="0">
                  <a:solidFill>
                    <a:srgbClr val="EF866A"/>
                  </a:solidFill>
                  <a:latin typeface="Arial Black" panose="020B0A04020102020204" pitchFamily="34" charset="0"/>
                </a:rPr>
                <a:t>T</a:t>
              </a:r>
              <a:r>
                <a:rPr lang="en-US" sz="700" b="1" dirty="0">
                  <a:solidFill>
                    <a:srgbClr val="DE498D"/>
                  </a:solidFill>
                  <a:latin typeface="Arial Black" panose="020B0A04020102020204" pitchFamily="34" charset="0"/>
                </a:rPr>
                <a:t>A</a:t>
              </a:r>
              <a:r>
                <a:rPr lang="en-US" sz="700" b="1" dirty="0">
                  <a:solidFill>
                    <a:srgbClr val="EF866A"/>
                  </a:solidFill>
                  <a:latin typeface="Arial Black" panose="020B0A04020102020204" pitchFamily="34" charset="0"/>
                </a:rPr>
                <a:t>T</a:t>
              </a:r>
              <a:r>
                <a:rPr lang="en-US" sz="700" b="1" dirty="0">
                  <a:solidFill>
                    <a:srgbClr val="DE498D"/>
                  </a:solidFill>
                  <a:latin typeface="Arial Black" panose="020B0A04020102020204" pitchFamily="34" charset="0"/>
                </a:rPr>
                <a:t>A</a:t>
              </a:r>
              <a:r>
                <a:rPr lang="en-US" sz="700" b="1" dirty="0">
                  <a:solidFill>
                    <a:srgbClr val="75BDD5"/>
                  </a:solidFill>
                  <a:latin typeface="Arial Black" panose="020B0A04020102020204" pitchFamily="34" charset="0"/>
                </a:rPr>
                <a:t>C</a:t>
              </a:r>
              <a:r>
                <a:rPr lang="en-US" sz="700" b="1" dirty="0">
                  <a:solidFill>
                    <a:srgbClr val="7687CD"/>
                  </a:solidFill>
                  <a:latin typeface="Arial Black" panose="020B0A04020102020204" pitchFamily="34" charset="0"/>
                </a:rPr>
                <a:t>G</a:t>
              </a:r>
              <a:r>
                <a:rPr lang="en-US" sz="700" b="1" dirty="0">
                  <a:solidFill>
                    <a:srgbClr val="EF866A"/>
                  </a:solidFill>
                  <a:latin typeface="Arial Black" panose="020B0A04020102020204" pitchFamily="34" charset="0"/>
                </a:rPr>
                <a:t>T</a:t>
              </a:r>
              <a:r>
                <a:rPr lang="en-US" sz="700" b="1" dirty="0">
                  <a:solidFill>
                    <a:srgbClr val="DE498D"/>
                  </a:solidFill>
                  <a:latin typeface="Arial Black" panose="020B0A04020102020204" pitchFamily="34" charset="0"/>
                </a:rPr>
                <a:t>A</a:t>
              </a:r>
              <a:r>
                <a:rPr lang="en-US" sz="700" b="1" dirty="0">
                  <a:solidFill>
                    <a:srgbClr val="75BDD5"/>
                  </a:solidFill>
                  <a:latin typeface="Arial Black" panose="020B0A04020102020204" pitchFamily="34" charset="0"/>
                </a:rPr>
                <a:t>C</a:t>
              </a:r>
              <a:r>
                <a:rPr lang="en-US" sz="700" b="1" dirty="0">
                  <a:solidFill>
                    <a:srgbClr val="EF866A"/>
                  </a:solidFill>
                  <a:latin typeface="Arial Black" panose="020B0A04020102020204" pitchFamily="34" charset="0"/>
                </a:rPr>
                <a:t>T</a:t>
              </a:r>
              <a:r>
                <a:rPr lang="en-US" sz="700" b="1" dirty="0">
                  <a:solidFill>
                    <a:srgbClr val="DE498D"/>
                  </a:solidFill>
                  <a:latin typeface="Arial Black" panose="020B0A04020102020204" pitchFamily="34" charset="0"/>
                </a:rPr>
                <a:t>A</a:t>
              </a:r>
              <a:r>
                <a:rPr lang="en-US" sz="700" b="1" dirty="0">
                  <a:solidFill>
                    <a:srgbClr val="7687CD"/>
                  </a:solidFill>
                  <a:latin typeface="Arial Black" panose="020B0A04020102020204" pitchFamily="34" charset="0"/>
                </a:rPr>
                <a:t>G</a:t>
              </a:r>
              <a:r>
                <a:rPr lang="en-US" sz="700" b="1" dirty="0">
                  <a:solidFill>
                    <a:srgbClr val="EF866A"/>
                  </a:solidFill>
                  <a:latin typeface="Arial Black" panose="020B0A04020102020204" pitchFamily="34" charset="0"/>
                </a:rPr>
                <a:t>T</a:t>
              </a:r>
              <a:r>
                <a:rPr lang="en-US" sz="700" b="1" dirty="0">
                  <a:solidFill>
                    <a:srgbClr val="DE498D"/>
                  </a:solidFill>
                  <a:latin typeface="Arial Black" panose="020B0A04020102020204" pitchFamily="34" charset="0"/>
                </a:rPr>
                <a:t>A</a:t>
              </a:r>
              <a:r>
                <a:rPr lang="en-US" sz="700" b="1" dirty="0">
                  <a:solidFill>
                    <a:srgbClr val="75BDD5"/>
                  </a:solidFill>
                  <a:latin typeface="Arial Black" panose="020B0A04020102020204" pitchFamily="34" charset="0"/>
                </a:rPr>
                <a:t>C</a:t>
              </a:r>
              <a:r>
                <a:rPr lang="en-US" sz="700" b="1" dirty="0">
                  <a:solidFill>
                    <a:srgbClr val="7687CD"/>
                  </a:solidFill>
                  <a:latin typeface="Arial Black" panose="020B0A04020102020204" pitchFamily="34" charset="0"/>
                </a:rPr>
                <a:t>G</a:t>
              </a:r>
              <a:r>
                <a:rPr lang="en-US" sz="700" b="1" dirty="0">
                  <a:solidFill>
                    <a:srgbClr val="EF866A"/>
                  </a:solidFill>
                  <a:latin typeface="Arial Black" panose="020B0A04020102020204" pitchFamily="34" charset="0"/>
                </a:rPr>
                <a:t>T</a:t>
              </a:r>
            </a:p>
          </p:txBody>
        </p:sp>
        <p:sp>
          <p:nvSpPr>
            <p:cNvPr id="20" name="TextBox 19"/>
            <p:cNvSpPr txBox="1"/>
            <p:nvPr/>
          </p:nvSpPr>
          <p:spPr>
            <a:xfrm>
              <a:off x="4083855" y="2288844"/>
              <a:ext cx="4070236" cy="456979"/>
            </a:xfrm>
            <a:prstGeom prst="rect">
              <a:avLst/>
            </a:prstGeom>
            <a:noFill/>
          </p:spPr>
          <p:txBody>
            <a:bodyPr wrap="square" rtlCol="0">
              <a:spAutoFit/>
            </a:bodyPr>
            <a:lstStyle/>
            <a:p>
              <a:pPr>
                <a:lnSpc>
                  <a:spcPts val="1600"/>
                </a:lnSpc>
              </a:pPr>
              <a:r>
                <a:rPr lang="en-US" sz="1050" b="1" dirty="0">
                  <a:solidFill>
                    <a:srgbClr val="DE498D"/>
                  </a:solidFill>
                  <a:latin typeface="Arial Black" panose="020B0A04020102020204" pitchFamily="34" charset="0"/>
                </a:rPr>
                <a:t>A</a:t>
              </a:r>
              <a:r>
                <a:rPr lang="en-US" sz="1050" b="1" dirty="0">
                  <a:solidFill>
                    <a:srgbClr val="75BDD5"/>
                  </a:solidFill>
                  <a:latin typeface="Arial Black" panose="020B0A04020102020204" pitchFamily="34" charset="0"/>
                </a:rPr>
                <a:t>C</a:t>
              </a:r>
              <a:r>
                <a:rPr lang="en-US" sz="1050" b="1" dirty="0">
                  <a:solidFill>
                    <a:srgbClr val="7687CD"/>
                  </a:solidFill>
                  <a:latin typeface="Arial Black" panose="020B0A04020102020204" pitchFamily="34" charset="0"/>
                </a:rPr>
                <a:t>G</a:t>
              </a:r>
              <a:r>
                <a:rPr lang="en-US" sz="1050" b="1" dirty="0">
                  <a:solidFill>
                    <a:srgbClr val="DE498D"/>
                  </a:solidFill>
                  <a:latin typeface="Arial Black" panose="020B0A04020102020204" pitchFamily="34" charset="0"/>
                </a:rPr>
                <a:t>A</a:t>
              </a:r>
              <a:r>
                <a:rPr lang="en-US" sz="1050" b="1" dirty="0">
                  <a:solidFill>
                    <a:srgbClr val="75BDD5"/>
                  </a:solidFill>
                  <a:latin typeface="Arial Black" panose="020B0A04020102020204" pitchFamily="34" charset="0"/>
                </a:rPr>
                <a:t>C</a:t>
              </a:r>
              <a:r>
                <a:rPr lang="en-US" sz="1050" b="1" dirty="0">
                  <a:solidFill>
                    <a:srgbClr val="EF866A"/>
                  </a:solidFill>
                  <a:latin typeface="Arial Black" panose="020B0A04020102020204" pitchFamily="34" charset="0"/>
                </a:rPr>
                <a:t>TTT</a:t>
              </a:r>
              <a:r>
                <a:rPr lang="en-US" sz="1050" b="1" dirty="0">
                  <a:solidFill>
                    <a:srgbClr val="DE498D"/>
                  </a:solidFill>
                  <a:latin typeface="Arial Black" panose="020B0A04020102020204" pitchFamily="34" charset="0"/>
                </a:rPr>
                <a:t>A</a:t>
              </a:r>
              <a:r>
                <a:rPr lang="en-US" sz="1050" b="1" dirty="0">
                  <a:solidFill>
                    <a:srgbClr val="7687CD"/>
                  </a:solidFill>
                  <a:latin typeface="Arial Black" panose="020B0A04020102020204" pitchFamily="34" charset="0"/>
                </a:rPr>
                <a:t>G</a:t>
              </a:r>
              <a:r>
                <a:rPr lang="en-US" sz="1050" b="1" dirty="0">
                  <a:solidFill>
                    <a:srgbClr val="EF866A"/>
                  </a:solidFill>
                  <a:latin typeface="Arial Black" panose="020B0A04020102020204" pitchFamily="34" charset="0"/>
                </a:rPr>
                <a:t>T</a:t>
              </a:r>
              <a:r>
                <a:rPr lang="en-US" sz="1050" b="1" dirty="0">
                  <a:solidFill>
                    <a:srgbClr val="DE498D"/>
                  </a:solidFill>
                  <a:latin typeface="Arial Black" panose="020B0A04020102020204" pitchFamily="34" charset="0"/>
                </a:rPr>
                <a:t>A</a:t>
              </a:r>
              <a:r>
                <a:rPr lang="en-US" sz="1050" b="1" dirty="0">
                  <a:solidFill>
                    <a:srgbClr val="75BDD5"/>
                  </a:solidFill>
                  <a:latin typeface="Arial Black" panose="020B0A04020102020204" pitchFamily="34" charset="0"/>
                </a:rPr>
                <a:t>C</a:t>
              </a:r>
              <a:r>
                <a:rPr lang="en-US" sz="1050" b="1" dirty="0">
                  <a:solidFill>
                    <a:srgbClr val="7687CD"/>
                  </a:solidFill>
                  <a:latin typeface="Arial Black" panose="020B0A04020102020204" pitchFamily="34" charset="0"/>
                </a:rPr>
                <a:t>G</a:t>
              </a:r>
              <a:r>
                <a:rPr lang="en-US" sz="1050" b="1" dirty="0">
                  <a:solidFill>
                    <a:srgbClr val="EF866A"/>
                  </a:solidFill>
                  <a:latin typeface="Arial Black" panose="020B0A04020102020204" pitchFamily="34" charset="0"/>
                </a:rPr>
                <a:t>T</a:t>
              </a:r>
              <a:r>
                <a:rPr lang="en-US" sz="1050" b="1" dirty="0">
                  <a:solidFill>
                    <a:srgbClr val="DE498D"/>
                  </a:solidFill>
                  <a:latin typeface="Arial Black" panose="020B0A04020102020204" pitchFamily="34" charset="0"/>
                </a:rPr>
                <a:t>A</a:t>
              </a:r>
              <a:r>
                <a:rPr lang="en-US" sz="1050" b="1" dirty="0">
                  <a:solidFill>
                    <a:srgbClr val="75BDD5"/>
                  </a:solidFill>
                  <a:latin typeface="Arial Black" panose="020B0A04020102020204" pitchFamily="34" charset="0"/>
                </a:rPr>
                <a:t>C</a:t>
              </a:r>
              <a:r>
                <a:rPr lang="en-US" sz="1050" b="1" dirty="0">
                  <a:solidFill>
                    <a:srgbClr val="7687CD"/>
                  </a:solidFill>
                  <a:latin typeface="Arial Black" panose="020B0A04020102020204" pitchFamily="34" charset="0"/>
                </a:rPr>
                <a:t>G</a:t>
              </a:r>
              <a:r>
                <a:rPr lang="en-US" sz="1050" b="1" dirty="0">
                  <a:solidFill>
                    <a:srgbClr val="EF866A"/>
                  </a:solidFill>
                  <a:latin typeface="Arial Black" panose="020B0A04020102020204" pitchFamily="34" charset="0"/>
                </a:rPr>
                <a:t>T</a:t>
              </a:r>
            </a:p>
          </p:txBody>
        </p:sp>
        <p:sp>
          <p:nvSpPr>
            <p:cNvPr id="21" name="TextBox 20"/>
            <p:cNvSpPr txBox="1"/>
            <p:nvPr/>
          </p:nvSpPr>
          <p:spPr>
            <a:xfrm>
              <a:off x="4350552" y="2479344"/>
              <a:ext cx="3367597" cy="456979"/>
            </a:xfrm>
            <a:prstGeom prst="rect">
              <a:avLst/>
            </a:prstGeom>
            <a:noFill/>
          </p:spPr>
          <p:txBody>
            <a:bodyPr wrap="square" rtlCol="0">
              <a:spAutoFit/>
            </a:bodyPr>
            <a:lstStyle/>
            <a:p>
              <a:pPr>
                <a:lnSpc>
                  <a:spcPts val="1600"/>
                </a:lnSpc>
              </a:pP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t>
              </a: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t>
              </a: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t>
              </a: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t>
              </a:r>
              <a:r>
                <a:rPr lang="en-US" sz="800" b="1" dirty="0">
                  <a:solidFill>
                    <a:srgbClr val="75BDD5"/>
                  </a:solidFill>
                  <a:latin typeface="Arial Black" panose="020B0A04020102020204" pitchFamily="34" charset="0"/>
                </a:rPr>
                <a:t>C</a:t>
              </a:r>
              <a:r>
                <a:rPr lang="en-US" sz="800" b="1" dirty="0">
                  <a:solidFill>
                    <a:srgbClr val="7687CD"/>
                  </a:solidFill>
                  <a:latin typeface="Arial Black" panose="020B0A04020102020204" pitchFamily="34" charset="0"/>
                </a:rPr>
                <a:t>G</a:t>
              </a: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t>
              </a:r>
              <a:r>
                <a:rPr lang="en-US" sz="800" b="1" dirty="0">
                  <a:solidFill>
                    <a:srgbClr val="75BDD5"/>
                  </a:solidFill>
                  <a:latin typeface="Arial Black" panose="020B0A04020102020204" pitchFamily="34" charset="0"/>
                </a:rPr>
                <a:t>C</a:t>
              </a: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t>
              </a:r>
              <a:r>
                <a:rPr lang="en-US" sz="800" b="1" dirty="0">
                  <a:solidFill>
                    <a:srgbClr val="7687CD"/>
                  </a:solidFill>
                  <a:latin typeface="Arial Black" panose="020B0A04020102020204" pitchFamily="34" charset="0"/>
                </a:rPr>
                <a:t>G</a:t>
              </a: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t>
              </a:r>
              <a:r>
                <a:rPr lang="en-US" sz="800" b="1" dirty="0">
                  <a:solidFill>
                    <a:srgbClr val="75BDD5"/>
                  </a:solidFill>
                  <a:latin typeface="Arial Black" panose="020B0A04020102020204" pitchFamily="34" charset="0"/>
                </a:rPr>
                <a:t>C</a:t>
              </a:r>
              <a:r>
                <a:rPr lang="en-US" sz="800" b="1" dirty="0">
                  <a:solidFill>
                    <a:srgbClr val="7687CD"/>
                  </a:solidFill>
                  <a:latin typeface="Arial Black" panose="020B0A04020102020204" pitchFamily="34" charset="0"/>
                </a:rPr>
                <a:t>G</a:t>
              </a:r>
              <a:r>
                <a:rPr lang="en-US" sz="800" b="1" dirty="0">
                  <a:solidFill>
                    <a:srgbClr val="EF866A"/>
                  </a:solidFill>
                  <a:latin typeface="Arial Black" panose="020B0A04020102020204" pitchFamily="34" charset="0"/>
                </a:rPr>
                <a:t>T</a:t>
              </a:r>
            </a:p>
          </p:txBody>
        </p:sp>
        <p:sp>
          <p:nvSpPr>
            <p:cNvPr id="25" name="TextBox 24"/>
            <p:cNvSpPr txBox="1"/>
            <p:nvPr/>
          </p:nvSpPr>
          <p:spPr>
            <a:xfrm>
              <a:off x="4137193" y="2746042"/>
              <a:ext cx="4363594" cy="456979"/>
            </a:xfrm>
            <a:prstGeom prst="rect">
              <a:avLst/>
            </a:prstGeom>
            <a:noFill/>
          </p:spPr>
          <p:txBody>
            <a:bodyPr wrap="square" rtlCol="0">
              <a:spAutoFit/>
            </a:bodyPr>
            <a:lstStyle/>
            <a:p>
              <a:pPr>
                <a:lnSpc>
                  <a:spcPts val="1600"/>
                </a:lnSpc>
              </a:pPr>
              <a:r>
                <a:rPr lang="en-US" sz="1100" b="1" dirty="0">
                  <a:solidFill>
                    <a:srgbClr val="DE498D"/>
                  </a:solidFill>
                  <a:latin typeface="Arial Black" panose="020B0A04020102020204" pitchFamily="34" charset="0"/>
                </a:rPr>
                <a:t>A</a:t>
              </a:r>
              <a:r>
                <a:rPr lang="en-US" sz="1100" b="1" dirty="0">
                  <a:solidFill>
                    <a:srgbClr val="75BDD5"/>
                  </a:solidFill>
                  <a:latin typeface="Arial Black" panose="020B0A04020102020204" pitchFamily="34" charset="0"/>
                </a:rPr>
                <a:t>C</a:t>
              </a:r>
              <a:r>
                <a:rPr lang="en-US" sz="1100" b="1" dirty="0">
                  <a:solidFill>
                    <a:srgbClr val="7687CD"/>
                  </a:solidFill>
                  <a:latin typeface="Arial Black" panose="020B0A04020102020204" pitchFamily="34" charset="0"/>
                </a:rPr>
                <a:t>G</a:t>
              </a:r>
              <a:r>
                <a:rPr lang="en-US" sz="1100" b="1" dirty="0">
                  <a:solidFill>
                    <a:srgbClr val="EF866A"/>
                  </a:solidFill>
                  <a:latin typeface="Arial Black" panose="020B0A04020102020204" pitchFamily="34" charset="0"/>
                </a:rPr>
                <a:t>T</a:t>
              </a:r>
              <a:r>
                <a:rPr lang="en-US" sz="1100" b="1" dirty="0">
                  <a:solidFill>
                    <a:srgbClr val="DE498D"/>
                  </a:solidFill>
                  <a:latin typeface="Arial Black" panose="020B0A04020102020204" pitchFamily="34" charset="0"/>
                </a:rPr>
                <a:t>A</a:t>
              </a:r>
              <a:r>
                <a:rPr lang="en-US" sz="1100" b="1" dirty="0">
                  <a:solidFill>
                    <a:srgbClr val="75BDD5"/>
                  </a:solidFill>
                  <a:latin typeface="Arial Black" panose="020B0A04020102020204" pitchFamily="34" charset="0"/>
                </a:rPr>
                <a:t>C</a:t>
              </a:r>
              <a:r>
                <a:rPr lang="en-US" sz="1100" b="1" dirty="0">
                  <a:solidFill>
                    <a:srgbClr val="7687CD"/>
                  </a:solidFill>
                  <a:latin typeface="Arial Black" panose="020B0A04020102020204" pitchFamily="34" charset="0"/>
                </a:rPr>
                <a:t>G</a:t>
              </a:r>
              <a:r>
                <a:rPr lang="en-US" sz="1100" b="1" dirty="0">
                  <a:solidFill>
                    <a:srgbClr val="75BDD5"/>
                  </a:solidFill>
                  <a:latin typeface="Arial Black" panose="020B0A04020102020204" pitchFamily="34" charset="0"/>
                </a:rPr>
                <a:t>CCCC</a:t>
              </a:r>
              <a:r>
                <a:rPr lang="en-US" sz="1100" b="1" dirty="0">
                  <a:solidFill>
                    <a:srgbClr val="EF866A"/>
                  </a:solidFill>
                  <a:latin typeface="Arial Black" panose="020B0A04020102020204" pitchFamily="34" charset="0"/>
                </a:rPr>
                <a:t>T</a:t>
              </a:r>
              <a:r>
                <a:rPr lang="en-US" sz="1100" b="1" dirty="0">
                  <a:solidFill>
                    <a:srgbClr val="DE498D"/>
                  </a:solidFill>
                  <a:latin typeface="Arial Black" panose="020B0A04020102020204" pitchFamily="34" charset="0"/>
                </a:rPr>
                <a:t>A</a:t>
              </a:r>
              <a:r>
                <a:rPr lang="en-US" sz="1100" b="1" dirty="0">
                  <a:solidFill>
                    <a:srgbClr val="75BDD5"/>
                  </a:solidFill>
                  <a:latin typeface="Arial Black" panose="020B0A04020102020204" pitchFamily="34" charset="0"/>
                </a:rPr>
                <a:t>C</a:t>
              </a:r>
              <a:r>
                <a:rPr lang="en-US" sz="1100" b="1" dirty="0">
                  <a:solidFill>
                    <a:srgbClr val="7687CD"/>
                  </a:solidFill>
                  <a:latin typeface="Arial Black" panose="020B0A04020102020204" pitchFamily="34" charset="0"/>
                </a:rPr>
                <a:t>G</a:t>
              </a:r>
              <a:r>
                <a:rPr lang="en-US" sz="1100" b="1" dirty="0">
                  <a:solidFill>
                    <a:srgbClr val="EF866A"/>
                  </a:solidFill>
                  <a:latin typeface="Arial Black" panose="020B0A04020102020204" pitchFamily="34" charset="0"/>
                </a:rPr>
                <a:t>T</a:t>
              </a:r>
              <a:r>
                <a:rPr lang="en-US" sz="1100" b="1" dirty="0">
                  <a:solidFill>
                    <a:srgbClr val="DE498D"/>
                  </a:solidFill>
                  <a:latin typeface="Arial Black" panose="020B0A04020102020204" pitchFamily="34" charset="0"/>
                </a:rPr>
                <a:t>A</a:t>
              </a:r>
              <a:endParaRPr lang="en-US" sz="1100" b="1" dirty="0">
                <a:solidFill>
                  <a:srgbClr val="EF866A"/>
                </a:solidFill>
                <a:latin typeface="Arial Black" panose="020B0A04020102020204" pitchFamily="34" charset="0"/>
              </a:endParaRPr>
            </a:p>
          </p:txBody>
        </p:sp>
        <p:sp>
          <p:nvSpPr>
            <p:cNvPr id="26" name="TextBox 25"/>
            <p:cNvSpPr txBox="1"/>
            <p:nvPr/>
          </p:nvSpPr>
          <p:spPr>
            <a:xfrm>
              <a:off x="3969552" y="3165144"/>
              <a:ext cx="4070236" cy="456979"/>
            </a:xfrm>
            <a:prstGeom prst="rect">
              <a:avLst/>
            </a:prstGeom>
            <a:noFill/>
          </p:spPr>
          <p:txBody>
            <a:bodyPr wrap="square" rtlCol="0">
              <a:spAutoFit/>
            </a:bodyPr>
            <a:lstStyle/>
            <a:p>
              <a:pPr>
                <a:lnSpc>
                  <a:spcPts val="1600"/>
                </a:lnSpc>
              </a:pPr>
              <a:r>
                <a:rPr lang="en-US" sz="1050" b="1" dirty="0">
                  <a:solidFill>
                    <a:srgbClr val="DE498D"/>
                  </a:solidFill>
                  <a:latin typeface="Arial Black" panose="020B0A04020102020204" pitchFamily="34" charset="0"/>
                </a:rPr>
                <a:t>A</a:t>
              </a:r>
              <a:r>
                <a:rPr lang="en-US" sz="1050" b="1" dirty="0">
                  <a:solidFill>
                    <a:srgbClr val="75BDD5"/>
                  </a:solidFill>
                  <a:latin typeface="Arial Black" panose="020B0A04020102020204" pitchFamily="34" charset="0"/>
                </a:rPr>
                <a:t>C</a:t>
              </a:r>
              <a:r>
                <a:rPr lang="en-US" sz="1050" b="1" dirty="0">
                  <a:solidFill>
                    <a:srgbClr val="7687CD"/>
                  </a:solidFill>
                  <a:latin typeface="Arial Black" panose="020B0A04020102020204" pitchFamily="34" charset="0"/>
                </a:rPr>
                <a:t>G</a:t>
              </a:r>
              <a:r>
                <a:rPr lang="en-US" sz="1050" b="1" dirty="0">
                  <a:solidFill>
                    <a:srgbClr val="DE498D"/>
                  </a:solidFill>
                  <a:latin typeface="Arial Black" panose="020B0A04020102020204" pitchFamily="34" charset="0"/>
                </a:rPr>
                <a:t>A</a:t>
              </a:r>
              <a:r>
                <a:rPr lang="en-US" sz="1050" b="1" dirty="0">
                  <a:solidFill>
                    <a:srgbClr val="75BDD5"/>
                  </a:solidFill>
                  <a:latin typeface="Arial Black" panose="020B0A04020102020204" pitchFamily="34" charset="0"/>
                </a:rPr>
                <a:t>C</a:t>
              </a:r>
              <a:r>
                <a:rPr lang="en-US" sz="1050" b="1" dirty="0">
                  <a:solidFill>
                    <a:srgbClr val="EF866A"/>
                  </a:solidFill>
                  <a:latin typeface="Arial Black" panose="020B0A04020102020204" pitchFamily="34" charset="0"/>
                </a:rPr>
                <a:t>TTT</a:t>
              </a:r>
              <a:r>
                <a:rPr lang="en-US" sz="1050" b="1" dirty="0">
                  <a:solidFill>
                    <a:srgbClr val="DE498D"/>
                  </a:solidFill>
                  <a:latin typeface="Arial Black" panose="020B0A04020102020204" pitchFamily="34" charset="0"/>
                </a:rPr>
                <a:t>A</a:t>
              </a:r>
              <a:r>
                <a:rPr lang="en-US" sz="1050" b="1" dirty="0">
                  <a:solidFill>
                    <a:srgbClr val="7687CD"/>
                  </a:solidFill>
                  <a:latin typeface="Arial Black" panose="020B0A04020102020204" pitchFamily="34" charset="0"/>
                </a:rPr>
                <a:t>G</a:t>
              </a:r>
              <a:r>
                <a:rPr lang="en-US" sz="1050" b="1" dirty="0">
                  <a:solidFill>
                    <a:srgbClr val="EF866A"/>
                  </a:solidFill>
                  <a:latin typeface="Arial Black" panose="020B0A04020102020204" pitchFamily="34" charset="0"/>
                </a:rPr>
                <a:t>T</a:t>
              </a:r>
              <a:r>
                <a:rPr lang="en-US" sz="1050" b="1" dirty="0">
                  <a:solidFill>
                    <a:srgbClr val="DE498D"/>
                  </a:solidFill>
                  <a:latin typeface="Arial Black" panose="020B0A04020102020204" pitchFamily="34" charset="0"/>
                </a:rPr>
                <a:t>A</a:t>
              </a:r>
              <a:r>
                <a:rPr lang="en-US" sz="1050" b="1" dirty="0">
                  <a:solidFill>
                    <a:srgbClr val="75BDD5"/>
                  </a:solidFill>
                  <a:latin typeface="Arial Black" panose="020B0A04020102020204" pitchFamily="34" charset="0"/>
                </a:rPr>
                <a:t>C</a:t>
              </a:r>
              <a:r>
                <a:rPr lang="en-US" sz="1050" b="1" dirty="0">
                  <a:solidFill>
                    <a:srgbClr val="7687CD"/>
                  </a:solidFill>
                  <a:latin typeface="Arial Black" panose="020B0A04020102020204" pitchFamily="34" charset="0"/>
                </a:rPr>
                <a:t>G</a:t>
              </a:r>
              <a:r>
                <a:rPr lang="en-US" sz="1050" b="1" dirty="0">
                  <a:solidFill>
                    <a:srgbClr val="EF866A"/>
                  </a:solidFill>
                  <a:latin typeface="Arial Black" panose="020B0A04020102020204" pitchFamily="34" charset="0"/>
                </a:rPr>
                <a:t>T</a:t>
              </a:r>
              <a:r>
                <a:rPr lang="en-US" sz="1050" b="1" dirty="0">
                  <a:solidFill>
                    <a:srgbClr val="DE498D"/>
                  </a:solidFill>
                  <a:latin typeface="Arial Black" panose="020B0A04020102020204" pitchFamily="34" charset="0"/>
                </a:rPr>
                <a:t>A</a:t>
              </a:r>
              <a:r>
                <a:rPr lang="en-US" sz="1050" b="1" dirty="0">
                  <a:solidFill>
                    <a:srgbClr val="75BDD5"/>
                  </a:solidFill>
                  <a:latin typeface="Arial Black" panose="020B0A04020102020204" pitchFamily="34" charset="0"/>
                </a:rPr>
                <a:t>C</a:t>
              </a:r>
              <a:r>
                <a:rPr lang="en-US" sz="1050" b="1" dirty="0">
                  <a:solidFill>
                    <a:srgbClr val="7687CD"/>
                  </a:solidFill>
                  <a:latin typeface="Arial Black" panose="020B0A04020102020204" pitchFamily="34" charset="0"/>
                </a:rPr>
                <a:t>G</a:t>
              </a:r>
              <a:r>
                <a:rPr lang="en-US" sz="1050" b="1" dirty="0">
                  <a:solidFill>
                    <a:srgbClr val="EF866A"/>
                  </a:solidFill>
                  <a:latin typeface="Arial Black" panose="020B0A04020102020204" pitchFamily="34" charset="0"/>
                </a:rPr>
                <a:t>T</a:t>
              </a:r>
            </a:p>
          </p:txBody>
        </p:sp>
        <p:sp>
          <p:nvSpPr>
            <p:cNvPr id="27" name="TextBox 26"/>
            <p:cNvSpPr txBox="1"/>
            <p:nvPr/>
          </p:nvSpPr>
          <p:spPr>
            <a:xfrm>
              <a:off x="4236253" y="3340404"/>
              <a:ext cx="3367597" cy="456979"/>
            </a:xfrm>
            <a:prstGeom prst="rect">
              <a:avLst/>
            </a:prstGeom>
            <a:noFill/>
          </p:spPr>
          <p:txBody>
            <a:bodyPr wrap="square" rtlCol="0">
              <a:spAutoFit/>
            </a:bodyPr>
            <a:lstStyle/>
            <a:p>
              <a:pPr>
                <a:lnSpc>
                  <a:spcPts val="1600"/>
                </a:lnSpc>
              </a:pP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t>
              </a: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t>
              </a: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t>
              </a: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t>
              </a:r>
              <a:r>
                <a:rPr lang="en-US" sz="800" b="1" dirty="0">
                  <a:solidFill>
                    <a:srgbClr val="75BDD5"/>
                  </a:solidFill>
                  <a:latin typeface="Arial Black" panose="020B0A04020102020204" pitchFamily="34" charset="0"/>
                </a:rPr>
                <a:t>C</a:t>
              </a:r>
              <a:r>
                <a:rPr lang="en-US" sz="800" b="1" dirty="0">
                  <a:solidFill>
                    <a:srgbClr val="7687CD"/>
                  </a:solidFill>
                  <a:latin typeface="Arial Black" panose="020B0A04020102020204" pitchFamily="34" charset="0"/>
                </a:rPr>
                <a:t>G</a:t>
              </a: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t>
              </a:r>
              <a:r>
                <a:rPr lang="en-US" sz="800" b="1" dirty="0">
                  <a:solidFill>
                    <a:srgbClr val="75BDD5"/>
                  </a:solidFill>
                  <a:latin typeface="Arial Black" panose="020B0A04020102020204" pitchFamily="34" charset="0"/>
                </a:rPr>
                <a:t>C</a:t>
              </a: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AAA</a:t>
              </a:r>
              <a:r>
                <a:rPr lang="en-US" sz="800" b="1" dirty="0">
                  <a:solidFill>
                    <a:srgbClr val="7687CD"/>
                  </a:solidFill>
                  <a:latin typeface="Arial Black" panose="020B0A04020102020204" pitchFamily="34" charset="0"/>
                </a:rPr>
                <a:t>G</a:t>
              </a: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t>
              </a:r>
              <a:r>
                <a:rPr lang="en-US" sz="800" b="1" dirty="0">
                  <a:solidFill>
                    <a:srgbClr val="75BDD5"/>
                  </a:solidFill>
                  <a:latin typeface="Arial Black" panose="020B0A04020102020204" pitchFamily="34" charset="0"/>
                </a:rPr>
                <a:t>C</a:t>
              </a:r>
              <a:r>
                <a:rPr lang="en-US" sz="800" b="1" dirty="0">
                  <a:solidFill>
                    <a:srgbClr val="7687CD"/>
                  </a:solidFill>
                  <a:latin typeface="Arial Black" panose="020B0A04020102020204" pitchFamily="34" charset="0"/>
                </a:rPr>
                <a:t>G</a:t>
              </a:r>
              <a:r>
                <a:rPr lang="en-US" sz="800" b="1" dirty="0">
                  <a:solidFill>
                    <a:srgbClr val="EF866A"/>
                  </a:solidFill>
                  <a:latin typeface="Arial Black" panose="020B0A04020102020204" pitchFamily="34" charset="0"/>
                </a:rPr>
                <a:t>T</a:t>
              </a:r>
            </a:p>
          </p:txBody>
        </p:sp>
        <p:sp>
          <p:nvSpPr>
            <p:cNvPr id="28" name="TextBox 27"/>
            <p:cNvSpPr txBox="1"/>
            <p:nvPr/>
          </p:nvSpPr>
          <p:spPr>
            <a:xfrm>
              <a:off x="4259113" y="2045005"/>
              <a:ext cx="3367597" cy="456979"/>
            </a:xfrm>
            <a:prstGeom prst="rect">
              <a:avLst/>
            </a:prstGeom>
            <a:noFill/>
          </p:spPr>
          <p:txBody>
            <a:bodyPr wrap="square" rtlCol="0">
              <a:spAutoFit/>
            </a:bodyPr>
            <a:lstStyle/>
            <a:p>
              <a:pPr>
                <a:lnSpc>
                  <a:spcPts val="1600"/>
                </a:lnSpc>
              </a:pPr>
              <a:r>
                <a:rPr lang="en-US" sz="700" b="1" dirty="0">
                  <a:solidFill>
                    <a:srgbClr val="75BDD5"/>
                  </a:solidFill>
                  <a:latin typeface="Arial Black" panose="020B0A04020102020204" pitchFamily="34" charset="0"/>
                </a:rPr>
                <a:t>CCCCCC</a:t>
              </a:r>
              <a:r>
                <a:rPr lang="en-US" sz="700" b="1" dirty="0">
                  <a:solidFill>
                    <a:srgbClr val="EF866A"/>
                  </a:solidFill>
                  <a:latin typeface="Arial Black" panose="020B0A04020102020204" pitchFamily="34" charset="0"/>
                </a:rPr>
                <a:t>T</a:t>
              </a:r>
              <a:r>
                <a:rPr lang="en-US" sz="700" b="1" dirty="0">
                  <a:solidFill>
                    <a:srgbClr val="DE498D"/>
                  </a:solidFill>
                  <a:latin typeface="Arial Black" panose="020B0A04020102020204" pitchFamily="34" charset="0"/>
                </a:rPr>
                <a:t>A</a:t>
              </a:r>
              <a:r>
                <a:rPr lang="en-US" sz="700" b="1" dirty="0">
                  <a:solidFill>
                    <a:srgbClr val="EF866A"/>
                  </a:solidFill>
                  <a:latin typeface="Arial Black" panose="020B0A04020102020204" pitchFamily="34" charset="0"/>
                </a:rPr>
                <a:t>T</a:t>
              </a:r>
              <a:r>
                <a:rPr lang="en-US" sz="700" b="1" dirty="0">
                  <a:solidFill>
                    <a:srgbClr val="DE498D"/>
                  </a:solidFill>
                  <a:latin typeface="Arial Black" panose="020B0A04020102020204" pitchFamily="34" charset="0"/>
                </a:rPr>
                <a:t>A</a:t>
              </a:r>
              <a:r>
                <a:rPr lang="en-US" sz="700" b="1" dirty="0">
                  <a:solidFill>
                    <a:srgbClr val="EF866A"/>
                  </a:solidFill>
                  <a:latin typeface="Arial Black" panose="020B0A04020102020204" pitchFamily="34" charset="0"/>
                </a:rPr>
                <a:t>T</a:t>
              </a:r>
              <a:r>
                <a:rPr lang="en-US" sz="700" b="1" dirty="0">
                  <a:solidFill>
                    <a:srgbClr val="DE498D"/>
                  </a:solidFill>
                  <a:latin typeface="Arial Black" panose="020B0A04020102020204" pitchFamily="34" charset="0"/>
                </a:rPr>
                <a:t>A</a:t>
              </a:r>
              <a:r>
                <a:rPr lang="en-US" sz="700" b="1" dirty="0">
                  <a:solidFill>
                    <a:srgbClr val="EF866A"/>
                  </a:solidFill>
                  <a:latin typeface="Arial Black" panose="020B0A04020102020204" pitchFamily="34" charset="0"/>
                </a:rPr>
                <a:t>T</a:t>
              </a:r>
              <a:r>
                <a:rPr lang="en-US" sz="700" b="1" dirty="0">
                  <a:solidFill>
                    <a:srgbClr val="DE498D"/>
                  </a:solidFill>
                  <a:latin typeface="Arial Black" panose="020B0A04020102020204" pitchFamily="34" charset="0"/>
                </a:rPr>
                <a:t>A</a:t>
              </a:r>
              <a:r>
                <a:rPr lang="en-US" sz="700" b="1" dirty="0">
                  <a:solidFill>
                    <a:srgbClr val="75BDD5"/>
                  </a:solidFill>
                  <a:latin typeface="Arial Black" panose="020B0A04020102020204" pitchFamily="34" charset="0"/>
                </a:rPr>
                <a:t>C</a:t>
              </a:r>
              <a:r>
                <a:rPr lang="en-US" sz="700" b="1" dirty="0">
                  <a:solidFill>
                    <a:srgbClr val="7687CD"/>
                  </a:solidFill>
                  <a:latin typeface="Arial Black" panose="020B0A04020102020204" pitchFamily="34" charset="0"/>
                </a:rPr>
                <a:t>G</a:t>
              </a:r>
              <a:r>
                <a:rPr lang="en-US" sz="700" b="1" dirty="0">
                  <a:solidFill>
                    <a:srgbClr val="EF866A"/>
                  </a:solidFill>
                  <a:latin typeface="Arial Black" panose="020B0A04020102020204" pitchFamily="34" charset="0"/>
                </a:rPr>
                <a:t>T</a:t>
              </a:r>
              <a:r>
                <a:rPr lang="en-US" sz="700" b="1" dirty="0">
                  <a:solidFill>
                    <a:srgbClr val="DE498D"/>
                  </a:solidFill>
                  <a:latin typeface="Arial Black" panose="020B0A04020102020204" pitchFamily="34" charset="0"/>
                </a:rPr>
                <a:t>A</a:t>
              </a:r>
              <a:r>
                <a:rPr lang="en-US" sz="700" b="1" dirty="0">
                  <a:solidFill>
                    <a:srgbClr val="75BDD5"/>
                  </a:solidFill>
                  <a:latin typeface="Arial Black" panose="020B0A04020102020204" pitchFamily="34" charset="0"/>
                </a:rPr>
                <a:t>C</a:t>
              </a:r>
              <a:r>
                <a:rPr lang="en-US" sz="700" b="1" dirty="0">
                  <a:solidFill>
                    <a:srgbClr val="EF866A"/>
                  </a:solidFill>
                  <a:latin typeface="Arial Black" panose="020B0A04020102020204" pitchFamily="34" charset="0"/>
                </a:rPr>
                <a:t>T</a:t>
              </a:r>
              <a:r>
                <a:rPr lang="en-US" sz="700" b="1" dirty="0">
                  <a:solidFill>
                    <a:srgbClr val="DE498D"/>
                  </a:solidFill>
                  <a:latin typeface="Arial Black" panose="020B0A04020102020204" pitchFamily="34" charset="0"/>
                </a:rPr>
                <a:t>A</a:t>
              </a:r>
              <a:r>
                <a:rPr lang="en-US" sz="700" b="1" dirty="0">
                  <a:solidFill>
                    <a:srgbClr val="7687CD"/>
                  </a:solidFill>
                  <a:latin typeface="Arial Black" panose="020B0A04020102020204" pitchFamily="34" charset="0"/>
                </a:rPr>
                <a:t>G</a:t>
              </a:r>
              <a:r>
                <a:rPr lang="en-US" sz="700" b="1" dirty="0">
                  <a:solidFill>
                    <a:srgbClr val="EF866A"/>
                  </a:solidFill>
                  <a:latin typeface="Arial Black" panose="020B0A04020102020204" pitchFamily="34" charset="0"/>
                </a:rPr>
                <a:t>T</a:t>
              </a:r>
              <a:r>
                <a:rPr lang="en-US" sz="700" b="1" dirty="0">
                  <a:solidFill>
                    <a:srgbClr val="DE498D"/>
                  </a:solidFill>
                  <a:latin typeface="Arial Black" panose="020B0A04020102020204" pitchFamily="34" charset="0"/>
                </a:rPr>
                <a:t>A</a:t>
              </a:r>
              <a:r>
                <a:rPr lang="en-US" sz="700" b="1" dirty="0">
                  <a:solidFill>
                    <a:srgbClr val="75BDD5"/>
                  </a:solidFill>
                  <a:latin typeface="Arial Black" panose="020B0A04020102020204" pitchFamily="34" charset="0"/>
                </a:rPr>
                <a:t>C</a:t>
              </a:r>
              <a:r>
                <a:rPr lang="en-US" sz="700" b="1" dirty="0">
                  <a:solidFill>
                    <a:srgbClr val="7687CD"/>
                  </a:solidFill>
                  <a:latin typeface="Arial Black" panose="020B0A04020102020204" pitchFamily="34" charset="0"/>
                </a:rPr>
                <a:t>G</a:t>
              </a:r>
              <a:r>
                <a:rPr lang="en-US" sz="700" b="1" dirty="0">
                  <a:solidFill>
                    <a:srgbClr val="EF866A"/>
                  </a:solidFill>
                  <a:latin typeface="Arial Black" panose="020B0A04020102020204" pitchFamily="34" charset="0"/>
                </a:rPr>
                <a:t>T</a:t>
              </a:r>
            </a:p>
          </p:txBody>
        </p:sp>
        <p:sp>
          <p:nvSpPr>
            <p:cNvPr id="29" name="TextBox 28"/>
            <p:cNvSpPr txBox="1"/>
            <p:nvPr/>
          </p:nvSpPr>
          <p:spPr>
            <a:xfrm>
              <a:off x="4114333" y="3965244"/>
              <a:ext cx="3367597" cy="456979"/>
            </a:xfrm>
            <a:prstGeom prst="rect">
              <a:avLst/>
            </a:prstGeom>
            <a:noFill/>
          </p:spPr>
          <p:txBody>
            <a:bodyPr wrap="square" rtlCol="0">
              <a:spAutoFit/>
            </a:bodyPr>
            <a:lstStyle/>
            <a:p>
              <a:pPr>
                <a:lnSpc>
                  <a:spcPts val="1600"/>
                </a:lnSpc>
              </a:pPr>
              <a:r>
                <a:rPr lang="en-US" sz="700" b="1" dirty="0">
                  <a:solidFill>
                    <a:srgbClr val="EF866A"/>
                  </a:solidFill>
                  <a:latin typeface="Arial Black" panose="020B0A04020102020204" pitchFamily="34" charset="0"/>
                </a:rPr>
                <a:t>T</a:t>
              </a:r>
              <a:r>
                <a:rPr lang="en-US" sz="700" b="1" dirty="0">
                  <a:solidFill>
                    <a:srgbClr val="DE498D"/>
                  </a:solidFill>
                  <a:latin typeface="Arial Black" panose="020B0A04020102020204" pitchFamily="34" charset="0"/>
                </a:rPr>
                <a:t>A</a:t>
              </a:r>
              <a:r>
                <a:rPr lang="en-US" sz="700" b="1" dirty="0">
                  <a:solidFill>
                    <a:srgbClr val="EF866A"/>
                  </a:solidFill>
                  <a:latin typeface="Arial Black" panose="020B0A04020102020204" pitchFamily="34" charset="0"/>
                </a:rPr>
                <a:t>T</a:t>
              </a:r>
              <a:r>
                <a:rPr lang="en-US" sz="700" b="1" dirty="0">
                  <a:solidFill>
                    <a:srgbClr val="DE498D"/>
                  </a:solidFill>
                  <a:latin typeface="Arial Black" panose="020B0A04020102020204" pitchFamily="34" charset="0"/>
                </a:rPr>
                <a:t>A</a:t>
              </a:r>
              <a:r>
                <a:rPr lang="en-US" sz="700" b="1" dirty="0">
                  <a:solidFill>
                    <a:srgbClr val="EF866A"/>
                  </a:solidFill>
                  <a:latin typeface="Arial Black" panose="020B0A04020102020204" pitchFamily="34" charset="0"/>
                </a:rPr>
                <a:t>T</a:t>
              </a:r>
              <a:r>
                <a:rPr lang="en-US" sz="700" b="1" dirty="0">
                  <a:solidFill>
                    <a:srgbClr val="DE498D"/>
                  </a:solidFill>
                  <a:latin typeface="Arial Black" panose="020B0A04020102020204" pitchFamily="34" charset="0"/>
                </a:rPr>
                <a:t>A</a:t>
              </a:r>
              <a:r>
                <a:rPr lang="en-US" sz="700" b="1" dirty="0">
                  <a:solidFill>
                    <a:srgbClr val="EF866A"/>
                  </a:solidFill>
                  <a:latin typeface="Arial Black" panose="020B0A04020102020204" pitchFamily="34" charset="0"/>
                </a:rPr>
                <a:t>T</a:t>
              </a:r>
              <a:r>
                <a:rPr lang="en-US" sz="700" b="1" dirty="0">
                  <a:solidFill>
                    <a:srgbClr val="DE498D"/>
                  </a:solidFill>
                  <a:latin typeface="Arial Black" panose="020B0A04020102020204" pitchFamily="34" charset="0"/>
                </a:rPr>
                <a:t>A</a:t>
              </a:r>
              <a:r>
                <a:rPr lang="en-US" sz="700" b="1" dirty="0">
                  <a:solidFill>
                    <a:srgbClr val="75BDD5"/>
                  </a:solidFill>
                  <a:latin typeface="Arial Black" panose="020B0A04020102020204" pitchFamily="34" charset="0"/>
                </a:rPr>
                <a:t>C</a:t>
              </a:r>
              <a:r>
                <a:rPr lang="en-US" sz="700" b="1" dirty="0">
                  <a:solidFill>
                    <a:srgbClr val="7687CD"/>
                  </a:solidFill>
                  <a:latin typeface="Arial Black" panose="020B0A04020102020204" pitchFamily="34" charset="0"/>
                </a:rPr>
                <a:t>G</a:t>
              </a:r>
              <a:r>
                <a:rPr lang="en-US" sz="700" b="1" dirty="0">
                  <a:solidFill>
                    <a:srgbClr val="EF866A"/>
                  </a:solidFill>
                  <a:latin typeface="Arial Black" panose="020B0A04020102020204" pitchFamily="34" charset="0"/>
                </a:rPr>
                <a:t>T</a:t>
              </a:r>
              <a:r>
                <a:rPr lang="en-US" sz="700" b="1" dirty="0">
                  <a:solidFill>
                    <a:srgbClr val="DE498D"/>
                  </a:solidFill>
                  <a:latin typeface="Arial Black" panose="020B0A04020102020204" pitchFamily="34" charset="0"/>
                </a:rPr>
                <a:t>A</a:t>
              </a:r>
              <a:r>
                <a:rPr lang="en-US" sz="700" b="1" dirty="0">
                  <a:solidFill>
                    <a:srgbClr val="75BDD5"/>
                  </a:solidFill>
                  <a:latin typeface="Arial Black" panose="020B0A04020102020204" pitchFamily="34" charset="0"/>
                </a:rPr>
                <a:t>C</a:t>
              </a:r>
              <a:r>
                <a:rPr lang="en-US" sz="700" b="1" dirty="0">
                  <a:solidFill>
                    <a:srgbClr val="EF866A"/>
                  </a:solidFill>
                  <a:latin typeface="Arial Black" panose="020B0A04020102020204" pitchFamily="34" charset="0"/>
                </a:rPr>
                <a:t>T</a:t>
              </a:r>
              <a:r>
                <a:rPr lang="en-US" sz="700" b="1" dirty="0">
                  <a:solidFill>
                    <a:srgbClr val="DE498D"/>
                  </a:solidFill>
                  <a:latin typeface="Arial Black" panose="020B0A04020102020204" pitchFamily="34" charset="0"/>
                </a:rPr>
                <a:t>A</a:t>
              </a:r>
              <a:r>
                <a:rPr lang="en-US" sz="700" b="1" dirty="0">
                  <a:solidFill>
                    <a:srgbClr val="7687CD"/>
                  </a:solidFill>
                  <a:latin typeface="Arial Black" panose="020B0A04020102020204" pitchFamily="34" charset="0"/>
                </a:rPr>
                <a:t>G</a:t>
              </a:r>
              <a:r>
                <a:rPr lang="en-US" sz="700" b="1" dirty="0">
                  <a:solidFill>
                    <a:srgbClr val="EF866A"/>
                  </a:solidFill>
                  <a:latin typeface="Arial Black" panose="020B0A04020102020204" pitchFamily="34" charset="0"/>
                </a:rPr>
                <a:t>T</a:t>
              </a:r>
              <a:r>
                <a:rPr lang="en-US" sz="700" b="1" dirty="0">
                  <a:solidFill>
                    <a:srgbClr val="DE498D"/>
                  </a:solidFill>
                  <a:latin typeface="Arial Black" panose="020B0A04020102020204" pitchFamily="34" charset="0"/>
                </a:rPr>
                <a:t>A</a:t>
              </a:r>
              <a:r>
                <a:rPr lang="en-US" sz="700" b="1" dirty="0">
                  <a:solidFill>
                    <a:srgbClr val="75BDD5"/>
                  </a:solidFill>
                  <a:latin typeface="Arial Black" panose="020B0A04020102020204" pitchFamily="34" charset="0"/>
                </a:rPr>
                <a:t>C</a:t>
              </a:r>
              <a:r>
                <a:rPr lang="en-US" sz="700" b="1" dirty="0">
                  <a:solidFill>
                    <a:srgbClr val="7687CD"/>
                  </a:solidFill>
                  <a:latin typeface="Arial Black" panose="020B0A04020102020204" pitchFamily="34" charset="0"/>
                </a:rPr>
                <a:t>G</a:t>
              </a:r>
              <a:r>
                <a:rPr lang="en-US" sz="700" b="1" dirty="0">
                  <a:solidFill>
                    <a:srgbClr val="EF866A"/>
                  </a:solidFill>
                  <a:latin typeface="Arial Black" panose="020B0A04020102020204" pitchFamily="34" charset="0"/>
                </a:rPr>
                <a:t>T</a:t>
              </a:r>
            </a:p>
          </p:txBody>
        </p:sp>
        <p:sp>
          <p:nvSpPr>
            <p:cNvPr id="30" name="TextBox 29"/>
            <p:cNvSpPr txBox="1"/>
            <p:nvPr/>
          </p:nvSpPr>
          <p:spPr>
            <a:xfrm>
              <a:off x="4266733" y="3538523"/>
              <a:ext cx="3367597" cy="456979"/>
            </a:xfrm>
            <a:prstGeom prst="rect">
              <a:avLst/>
            </a:prstGeom>
            <a:noFill/>
          </p:spPr>
          <p:txBody>
            <a:bodyPr wrap="square" rtlCol="0">
              <a:spAutoFit/>
            </a:bodyPr>
            <a:lstStyle/>
            <a:p>
              <a:pPr>
                <a:lnSpc>
                  <a:spcPts val="1600"/>
                </a:lnSpc>
              </a:pP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t>
              </a: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t>
              </a: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t>
              </a: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t>
              </a:r>
              <a:r>
                <a:rPr lang="en-US" sz="800" b="1" dirty="0">
                  <a:solidFill>
                    <a:srgbClr val="75BDD5"/>
                  </a:solidFill>
                  <a:latin typeface="Arial Black" panose="020B0A04020102020204" pitchFamily="34" charset="0"/>
                </a:rPr>
                <a:t>C</a:t>
              </a:r>
              <a:r>
                <a:rPr lang="en-US" sz="800" b="1" dirty="0">
                  <a:solidFill>
                    <a:srgbClr val="7687CD"/>
                  </a:solidFill>
                  <a:latin typeface="Arial Black" panose="020B0A04020102020204" pitchFamily="34" charset="0"/>
                </a:rPr>
                <a:t>G</a:t>
              </a: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t>
              </a:r>
              <a:r>
                <a:rPr lang="en-US" sz="800" b="1" dirty="0">
                  <a:solidFill>
                    <a:srgbClr val="75BDD5"/>
                  </a:solidFill>
                  <a:latin typeface="Arial Black" panose="020B0A04020102020204" pitchFamily="34" charset="0"/>
                </a:rPr>
                <a:t>C</a:t>
              </a: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t>
              </a:r>
              <a:r>
                <a:rPr lang="en-US" sz="800" b="1" dirty="0">
                  <a:solidFill>
                    <a:srgbClr val="7687CD"/>
                  </a:solidFill>
                  <a:latin typeface="Arial Black" panose="020B0A04020102020204" pitchFamily="34" charset="0"/>
                </a:rPr>
                <a:t>G</a:t>
              </a: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t>
              </a:r>
              <a:r>
                <a:rPr lang="en-US" sz="800" b="1" dirty="0">
                  <a:solidFill>
                    <a:srgbClr val="75BDD5"/>
                  </a:solidFill>
                  <a:latin typeface="Arial Black" panose="020B0A04020102020204" pitchFamily="34" charset="0"/>
                </a:rPr>
                <a:t>C</a:t>
              </a:r>
              <a:r>
                <a:rPr lang="en-US" sz="800" b="1" dirty="0">
                  <a:solidFill>
                    <a:srgbClr val="7687CD"/>
                  </a:solidFill>
                  <a:latin typeface="Arial Black" panose="020B0A04020102020204" pitchFamily="34" charset="0"/>
                </a:rPr>
                <a:t>G</a:t>
              </a:r>
              <a:r>
                <a:rPr lang="en-US" sz="800" b="1" dirty="0">
                  <a:solidFill>
                    <a:srgbClr val="EF866A"/>
                  </a:solidFill>
                  <a:latin typeface="Arial Black" panose="020B0A04020102020204" pitchFamily="34" charset="0"/>
                </a:rPr>
                <a:t>T</a:t>
              </a:r>
            </a:p>
          </p:txBody>
        </p:sp>
        <p:sp>
          <p:nvSpPr>
            <p:cNvPr id="31" name="TextBox 30"/>
            <p:cNvSpPr txBox="1"/>
            <p:nvPr/>
          </p:nvSpPr>
          <p:spPr>
            <a:xfrm>
              <a:off x="4053373" y="3805224"/>
              <a:ext cx="4363594" cy="456979"/>
            </a:xfrm>
            <a:prstGeom prst="rect">
              <a:avLst/>
            </a:prstGeom>
            <a:noFill/>
          </p:spPr>
          <p:txBody>
            <a:bodyPr wrap="square" rtlCol="0">
              <a:spAutoFit/>
            </a:bodyPr>
            <a:lstStyle/>
            <a:p>
              <a:pPr>
                <a:lnSpc>
                  <a:spcPts val="1600"/>
                </a:lnSpc>
              </a:pPr>
              <a:r>
                <a:rPr lang="en-US" sz="1100" b="1" dirty="0">
                  <a:solidFill>
                    <a:srgbClr val="DE498D"/>
                  </a:solidFill>
                  <a:latin typeface="Arial Black" panose="020B0A04020102020204" pitchFamily="34" charset="0"/>
                </a:rPr>
                <a:t>A</a:t>
              </a:r>
              <a:r>
                <a:rPr lang="en-US" sz="1100" b="1" dirty="0">
                  <a:solidFill>
                    <a:srgbClr val="75BDD5"/>
                  </a:solidFill>
                  <a:latin typeface="Arial Black" panose="020B0A04020102020204" pitchFamily="34" charset="0"/>
                </a:rPr>
                <a:t>C</a:t>
              </a:r>
              <a:r>
                <a:rPr lang="en-US" sz="1100" b="1" dirty="0">
                  <a:solidFill>
                    <a:srgbClr val="7687CD"/>
                  </a:solidFill>
                  <a:latin typeface="Arial Black" panose="020B0A04020102020204" pitchFamily="34" charset="0"/>
                </a:rPr>
                <a:t>G</a:t>
              </a:r>
              <a:r>
                <a:rPr lang="en-US" sz="1100" b="1" dirty="0">
                  <a:solidFill>
                    <a:srgbClr val="EF866A"/>
                  </a:solidFill>
                  <a:latin typeface="Arial Black" panose="020B0A04020102020204" pitchFamily="34" charset="0"/>
                </a:rPr>
                <a:t>TTTTT</a:t>
              </a:r>
              <a:r>
                <a:rPr lang="en-US" sz="1100" b="1" dirty="0">
                  <a:solidFill>
                    <a:srgbClr val="DE498D"/>
                  </a:solidFill>
                  <a:latin typeface="Arial Black" panose="020B0A04020102020204" pitchFamily="34" charset="0"/>
                </a:rPr>
                <a:t>AAAA</a:t>
              </a:r>
              <a:r>
                <a:rPr lang="en-US" sz="1100" b="1" dirty="0">
                  <a:solidFill>
                    <a:srgbClr val="75BDD5"/>
                  </a:solidFill>
                  <a:latin typeface="Arial Black" panose="020B0A04020102020204" pitchFamily="34" charset="0"/>
                </a:rPr>
                <a:t>C</a:t>
              </a:r>
              <a:r>
                <a:rPr lang="en-US" sz="1100" b="1" dirty="0">
                  <a:solidFill>
                    <a:srgbClr val="7687CD"/>
                  </a:solidFill>
                  <a:latin typeface="Arial Black" panose="020B0A04020102020204" pitchFamily="34" charset="0"/>
                </a:rPr>
                <a:t>G</a:t>
              </a:r>
              <a:r>
                <a:rPr lang="en-US" sz="1100" b="1" dirty="0">
                  <a:solidFill>
                    <a:srgbClr val="EF866A"/>
                  </a:solidFill>
                  <a:latin typeface="Arial Black" panose="020B0A04020102020204" pitchFamily="34" charset="0"/>
                </a:rPr>
                <a:t>T</a:t>
              </a:r>
              <a:r>
                <a:rPr lang="en-US" sz="1100" b="1" dirty="0">
                  <a:solidFill>
                    <a:srgbClr val="DE498D"/>
                  </a:solidFill>
                  <a:latin typeface="Arial Black" panose="020B0A04020102020204" pitchFamily="34" charset="0"/>
                </a:rPr>
                <a:t>A</a:t>
              </a:r>
              <a:endParaRPr lang="en-US" sz="1100" b="1" dirty="0">
                <a:solidFill>
                  <a:srgbClr val="EF866A"/>
                </a:solidFill>
                <a:latin typeface="Arial Black" panose="020B0A04020102020204" pitchFamily="34" charset="0"/>
              </a:endParaRPr>
            </a:p>
          </p:txBody>
        </p:sp>
        <p:sp>
          <p:nvSpPr>
            <p:cNvPr id="32" name="TextBox 31"/>
            <p:cNvSpPr txBox="1"/>
            <p:nvPr/>
          </p:nvSpPr>
          <p:spPr>
            <a:xfrm>
              <a:off x="3885732" y="4224325"/>
              <a:ext cx="4268357" cy="456979"/>
            </a:xfrm>
            <a:prstGeom prst="rect">
              <a:avLst/>
            </a:prstGeom>
            <a:noFill/>
          </p:spPr>
          <p:txBody>
            <a:bodyPr wrap="square" rtlCol="0">
              <a:spAutoFit/>
            </a:bodyPr>
            <a:lstStyle/>
            <a:p>
              <a:pPr>
                <a:lnSpc>
                  <a:spcPts val="1600"/>
                </a:lnSpc>
              </a:pPr>
              <a:r>
                <a:rPr lang="en-US" sz="1050" b="1" dirty="0">
                  <a:solidFill>
                    <a:srgbClr val="DE498D"/>
                  </a:solidFill>
                  <a:latin typeface="Arial Black" panose="020B0A04020102020204" pitchFamily="34" charset="0"/>
                </a:rPr>
                <a:t>A</a:t>
              </a:r>
              <a:r>
                <a:rPr lang="en-US" sz="1050" b="1" dirty="0">
                  <a:solidFill>
                    <a:srgbClr val="75BDD5"/>
                  </a:solidFill>
                  <a:latin typeface="Arial Black" panose="020B0A04020102020204" pitchFamily="34" charset="0"/>
                </a:rPr>
                <a:t>C</a:t>
              </a:r>
              <a:r>
                <a:rPr lang="en-US" sz="1050" b="1" dirty="0">
                  <a:solidFill>
                    <a:srgbClr val="7687CD"/>
                  </a:solidFill>
                  <a:latin typeface="Arial Black" panose="020B0A04020102020204" pitchFamily="34" charset="0"/>
                </a:rPr>
                <a:t>G</a:t>
              </a:r>
              <a:r>
                <a:rPr lang="en-US" sz="1050" b="1" dirty="0">
                  <a:solidFill>
                    <a:srgbClr val="DE498D"/>
                  </a:solidFill>
                  <a:latin typeface="Arial Black" panose="020B0A04020102020204" pitchFamily="34" charset="0"/>
                </a:rPr>
                <a:t>A</a:t>
              </a:r>
              <a:r>
                <a:rPr lang="en-US" sz="1050" b="1" dirty="0">
                  <a:solidFill>
                    <a:srgbClr val="75BDD5"/>
                  </a:solidFill>
                  <a:latin typeface="Arial Black" panose="020B0A04020102020204" pitchFamily="34" charset="0"/>
                </a:rPr>
                <a:t>C</a:t>
              </a:r>
              <a:r>
                <a:rPr lang="en-US" sz="1050" b="1" dirty="0">
                  <a:solidFill>
                    <a:srgbClr val="7687CD"/>
                  </a:solidFill>
                  <a:latin typeface="Arial Black" panose="020B0A04020102020204" pitchFamily="34" charset="0"/>
                </a:rPr>
                <a:t>GGGG</a:t>
              </a:r>
              <a:r>
                <a:rPr lang="en-US" sz="1050" b="1" dirty="0">
                  <a:solidFill>
                    <a:srgbClr val="DE498D"/>
                  </a:solidFill>
                  <a:latin typeface="Arial Black" panose="020B0A04020102020204" pitchFamily="34" charset="0"/>
                </a:rPr>
                <a:t>A</a:t>
              </a:r>
              <a:r>
                <a:rPr lang="en-US" sz="1050" b="1" dirty="0">
                  <a:solidFill>
                    <a:srgbClr val="7687CD"/>
                  </a:solidFill>
                  <a:latin typeface="Arial Black" panose="020B0A04020102020204" pitchFamily="34" charset="0"/>
                </a:rPr>
                <a:t>G</a:t>
              </a:r>
              <a:r>
                <a:rPr lang="en-US" sz="1050" b="1" dirty="0">
                  <a:solidFill>
                    <a:srgbClr val="EF866A"/>
                  </a:solidFill>
                  <a:latin typeface="Arial Black" panose="020B0A04020102020204" pitchFamily="34" charset="0"/>
                </a:rPr>
                <a:t>T</a:t>
              </a:r>
              <a:r>
                <a:rPr lang="en-US" sz="1050" b="1" dirty="0">
                  <a:solidFill>
                    <a:srgbClr val="DE498D"/>
                  </a:solidFill>
                  <a:latin typeface="Arial Black" panose="020B0A04020102020204" pitchFamily="34" charset="0"/>
                </a:rPr>
                <a:t>A</a:t>
              </a:r>
              <a:r>
                <a:rPr lang="en-US" sz="1050" b="1" dirty="0">
                  <a:solidFill>
                    <a:srgbClr val="75BDD5"/>
                  </a:solidFill>
                  <a:latin typeface="Arial Black" panose="020B0A04020102020204" pitchFamily="34" charset="0"/>
                </a:rPr>
                <a:t>C</a:t>
              </a:r>
              <a:r>
                <a:rPr lang="en-US" sz="1050" b="1" dirty="0">
                  <a:solidFill>
                    <a:srgbClr val="7687CD"/>
                  </a:solidFill>
                  <a:latin typeface="Arial Black" panose="020B0A04020102020204" pitchFamily="34" charset="0"/>
                </a:rPr>
                <a:t>G</a:t>
              </a:r>
              <a:r>
                <a:rPr lang="en-US" sz="1050" b="1" dirty="0">
                  <a:solidFill>
                    <a:srgbClr val="EF866A"/>
                  </a:solidFill>
                  <a:latin typeface="Arial Black" panose="020B0A04020102020204" pitchFamily="34" charset="0"/>
                </a:rPr>
                <a:t>T</a:t>
              </a:r>
              <a:r>
                <a:rPr lang="en-US" sz="1050" b="1" dirty="0">
                  <a:solidFill>
                    <a:srgbClr val="DE498D"/>
                  </a:solidFill>
                  <a:latin typeface="Arial Black" panose="020B0A04020102020204" pitchFamily="34" charset="0"/>
                </a:rPr>
                <a:t>A</a:t>
              </a:r>
              <a:r>
                <a:rPr lang="en-US" sz="1050" b="1" dirty="0">
                  <a:solidFill>
                    <a:srgbClr val="75BDD5"/>
                  </a:solidFill>
                  <a:latin typeface="Arial Black" panose="020B0A04020102020204" pitchFamily="34" charset="0"/>
                </a:rPr>
                <a:t>C</a:t>
              </a:r>
              <a:r>
                <a:rPr lang="en-US" sz="1050" b="1" dirty="0">
                  <a:solidFill>
                    <a:srgbClr val="7687CD"/>
                  </a:solidFill>
                  <a:latin typeface="Arial Black" panose="020B0A04020102020204" pitchFamily="34" charset="0"/>
                </a:rPr>
                <a:t>G</a:t>
              </a:r>
              <a:r>
                <a:rPr lang="en-US" sz="1050" b="1" dirty="0">
                  <a:solidFill>
                    <a:srgbClr val="EF866A"/>
                  </a:solidFill>
                  <a:latin typeface="Arial Black" panose="020B0A04020102020204" pitchFamily="34" charset="0"/>
                </a:rPr>
                <a:t>T</a:t>
              </a:r>
            </a:p>
          </p:txBody>
        </p:sp>
        <p:sp>
          <p:nvSpPr>
            <p:cNvPr id="33" name="TextBox 32"/>
            <p:cNvSpPr txBox="1"/>
            <p:nvPr/>
          </p:nvSpPr>
          <p:spPr>
            <a:xfrm>
              <a:off x="4152433" y="4399583"/>
              <a:ext cx="3367597" cy="456979"/>
            </a:xfrm>
            <a:prstGeom prst="rect">
              <a:avLst/>
            </a:prstGeom>
            <a:noFill/>
          </p:spPr>
          <p:txBody>
            <a:bodyPr wrap="square" rtlCol="0">
              <a:spAutoFit/>
            </a:bodyPr>
            <a:lstStyle/>
            <a:p>
              <a:pPr>
                <a:lnSpc>
                  <a:spcPts val="1600"/>
                </a:lnSpc>
              </a:pP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t>
              </a: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t>
              </a: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t>
              </a: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t>
              </a:r>
              <a:r>
                <a:rPr lang="en-US" sz="800" b="1" dirty="0">
                  <a:solidFill>
                    <a:srgbClr val="75BDD5"/>
                  </a:solidFill>
                  <a:latin typeface="Arial Black" panose="020B0A04020102020204" pitchFamily="34" charset="0"/>
                </a:rPr>
                <a:t>C</a:t>
              </a:r>
              <a:r>
                <a:rPr lang="en-US" sz="800" b="1" dirty="0">
                  <a:solidFill>
                    <a:srgbClr val="7687CD"/>
                  </a:solidFill>
                  <a:latin typeface="Arial Black" panose="020B0A04020102020204" pitchFamily="34" charset="0"/>
                </a:rPr>
                <a:t>G</a:t>
              </a: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t>
              </a:r>
              <a:r>
                <a:rPr lang="en-US" sz="800" b="1" dirty="0">
                  <a:solidFill>
                    <a:srgbClr val="75BDD5"/>
                  </a:solidFill>
                  <a:latin typeface="Arial Black" panose="020B0A04020102020204" pitchFamily="34" charset="0"/>
                </a:rPr>
                <a:t>C</a:t>
              </a: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AAA</a:t>
              </a:r>
              <a:r>
                <a:rPr lang="en-US" sz="800" b="1" dirty="0">
                  <a:solidFill>
                    <a:srgbClr val="7687CD"/>
                  </a:solidFill>
                  <a:latin typeface="Arial Black" panose="020B0A04020102020204" pitchFamily="34" charset="0"/>
                </a:rPr>
                <a:t>G</a:t>
              </a:r>
              <a:r>
                <a:rPr lang="en-US" sz="800" b="1" dirty="0">
                  <a:solidFill>
                    <a:srgbClr val="EF866A"/>
                  </a:solidFill>
                  <a:latin typeface="Arial Black" panose="020B0A04020102020204" pitchFamily="34" charset="0"/>
                </a:rPr>
                <a:t>T</a:t>
              </a:r>
              <a:r>
                <a:rPr lang="en-US" sz="800" b="1" dirty="0">
                  <a:solidFill>
                    <a:srgbClr val="DE498D"/>
                  </a:solidFill>
                  <a:latin typeface="Arial Black" panose="020B0A04020102020204" pitchFamily="34" charset="0"/>
                </a:rPr>
                <a:t>A</a:t>
              </a:r>
              <a:r>
                <a:rPr lang="en-US" sz="800" b="1" dirty="0">
                  <a:solidFill>
                    <a:srgbClr val="75BDD5"/>
                  </a:solidFill>
                  <a:latin typeface="Arial Black" panose="020B0A04020102020204" pitchFamily="34" charset="0"/>
                </a:rPr>
                <a:t>C</a:t>
              </a:r>
              <a:r>
                <a:rPr lang="en-US" sz="800" b="1" dirty="0">
                  <a:solidFill>
                    <a:srgbClr val="7687CD"/>
                  </a:solidFill>
                  <a:latin typeface="Arial Black" panose="020B0A04020102020204" pitchFamily="34" charset="0"/>
                </a:rPr>
                <a:t>G</a:t>
              </a:r>
              <a:r>
                <a:rPr lang="en-US" sz="800" b="1" dirty="0">
                  <a:solidFill>
                    <a:srgbClr val="EF866A"/>
                  </a:solidFill>
                  <a:latin typeface="Arial Black" panose="020B0A04020102020204" pitchFamily="34" charset="0"/>
                </a:rPr>
                <a:t>T</a:t>
              </a:r>
            </a:p>
          </p:txBody>
        </p:sp>
        <p:grpSp>
          <p:nvGrpSpPr>
            <p:cNvPr id="38" name="Group 37"/>
            <p:cNvGrpSpPr/>
            <p:nvPr/>
          </p:nvGrpSpPr>
          <p:grpSpPr>
            <a:xfrm>
              <a:off x="629327" y="1793880"/>
              <a:ext cx="3756660" cy="3002280"/>
              <a:chOff x="629327" y="2127171"/>
              <a:chExt cx="3756660" cy="3002280"/>
            </a:xfrm>
          </p:grpSpPr>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22638" t="24447" r="54362" b="17183"/>
              <a:stretch/>
            </p:blipFill>
            <p:spPr>
              <a:xfrm>
                <a:off x="2282867" y="2127171"/>
                <a:ext cx="2103120" cy="3002280"/>
              </a:xfrm>
              <a:prstGeom prst="roundRect">
                <a:avLst>
                  <a:gd name="adj" fmla="val 3215"/>
                </a:avLst>
              </a:prstGeom>
            </p:spPr>
          </p:pic>
          <p:pic>
            <p:nvPicPr>
              <p:cNvPr id="34" name="Picture 33"/>
              <p:cNvPicPr>
                <a:picLocks noChangeAspect="1"/>
              </p:cNvPicPr>
              <p:nvPr/>
            </p:nvPicPr>
            <p:blipFill rotWithShape="1">
              <a:blip r:embed="rId2" cstate="print">
                <a:clrChange>
                  <a:clrFrom>
                    <a:srgbClr val="C8CBAC"/>
                  </a:clrFrom>
                  <a:clrTo>
                    <a:srgbClr val="C8CBAC">
                      <a:alpha val="0"/>
                    </a:srgbClr>
                  </a:clrTo>
                </a:clrChange>
                <a:extLst>
                  <a:ext uri="{28A0092B-C50C-407E-A947-70E740481C1C}">
                    <a14:useLocalDpi xmlns:a14="http://schemas.microsoft.com/office/drawing/2010/main" val="0"/>
                  </a:ext>
                </a:extLst>
              </a:blip>
              <a:srcRect l="5138" t="26964" r="77695" b="53629"/>
              <a:stretch/>
            </p:blipFill>
            <p:spPr>
              <a:xfrm>
                <a:off x="737340" y="2248806"/>
                <a:ext cx="1569720" cy="998221"/>
              </a:xfrm>
              <a:prstGeom prst="rect">
                <a:avLst/>
              </a:prstGeom>
            </p:spPr>
          </p:pic>
          <p:pic>
            <p:nvPicPr>
              <p:cNvPr id="35" name="Picture 34"/>
              <p:cNvPicPr>
                <a:picLocks noChangeAspect="1"/>
              </p:cNvPicPr>
              <p:nvPr/>
            </p:nvPicPr>
            <p:blipFill rotWithShape="1">
              <a:blip r:embed="rId2" cstate="print">
                <a:extLst>
                  <a:ext uri="{28A0092B-C50C-407E-A947-70E740481C1C}">
                    <a14:useLocalDpi xmlns:a14="http://schemas.microsoft.com/office/drawing/2010/main" val="0"/>
                  </a:ext>
                </a:extLst>
              </a:blip>
              <a:srcRect l="3721" t="48297" r="76862" b="18666"/>
              <a:stretch/>
            </p:blipFill>
            <p:spPr>
              <a:xfrm>
                <a:off x="629327" y="3361558"/>
                <a:ext cx="1775460" cy="1699260"/>
              </a:xfrm>
              <a:prstGeom prst="roundRect">
                <a:avLst>
                  <a:gd name="adj" fmla="val 5499"/>
                </a:avLst>
              </a:prstGeom>
            </p:spPr>
          </p:pic>
          <p:pic>
            <p:nvPicPr>
              <p:cNvPr id="37" name="Picture 3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793589" y="2311999"/>
                <a:ext cx="1481658" cy="864732"/>
              </a:xfrm>
              <a:prstGeom prst="rect">
                <a:avLst/>
              </a:prstGeom>
            </p:spPr>
          </p:pic>
        </p:grpSp>
      </p:grpSp>
      <p:pic>
        <p:nvPicPr>
          <p:cNvPr id="23" name="Picture 22"/>
          <p:cNvPicPr>
            <a:picLocks noChangeAspect="1"/>
          </p:cNvPicPr>
          <p:nvPr/>
        </p:nvPicPr>
        <p:blipFill rotWithShape="1">
          <a:blip r:embed="rId4">
            <a:clrChange>
              <a:clrFrom>
                <a:srgbClr val="F6F4E5"/>
              </a:clrFrom>
              <a:clrTo>
                <a:srgbClr val="F6F4E5">
                  <a:alpha val="0"/>
                </a:srgbClr>
              </a:clrTo>
            </a:clrChange>
          </a:blip>
          <a:srcRect l="40846" t="72302" r="40084" b="3596"/>
          <a:stretch/>
        </p:blipFill>
        <p:spPr>
          <a:xfrm>
            <a:off x="6442093" y="1481626"/>
            <a:ext cx="2192529" cy="2810935"/>
          </a:xfrm>
          <a:prstGeom prst="rect">
            <a:avLst/>
          </a:prstGeom>
        </p:spPr>
      </p:pic>
      <p:sp>
        <p:nvSpPr>
          <p:cNvPr id="78" name="Rectangle 77"/>
          <p:cNvSpPr/>
          <p:nvPr/>
        </p:nvSpPr>
        <p:spPr>
          <a:xfrm>
            <a:off x="3783955" y="5597645"/>
            <a:ext cx="2667718" cy="646331"/>
          </a:xfrm>
          <a:prstGeom prst="rect">
            <a:avLst/>
          </a:prstGeom>
        </p:spPr>
        <p:txBody>
          <a:bodyPr wrap="none">
            <a:spAutoFit/>
          </a:bodyPr>
          <a:lstStyle/>
          <a:p>
            <a:r>
              <a:rPr lang="en-US" sz="3600" dirty="0">
                <a:solidFill>
                  <a:srgbClr val="FF0000"/>
                </a:solidFill>
                <a:ea typeface="Times New Roman" panose="02020603050405020304" pitchFamily="18" charset="0"/>
              </a:rPr>
              <a:t>150X slower</a:t>
            </a:r>
            <a:endParaRPr lang="en-US" sz="500" dirty="0">
              <a:solidFill>
                <a:srgbClr val="FF0000"/>
              </a:solidFill>
            </a:endParaRPr>
          </a:p>
        </p:txBody>
      </p:sp>
      <p:sp>
        <p:nvSpPr>
          <p:cNvPr id="79" name="Rectangle 78"/>
          <p:cNvSpPr/>
          <p:nvPr/>
        </p:nvSpPr>
        <p:spPr>
          <a:xfrm>
            <a:off x="517889" y="3669131"/>
            <a:ext cx="2126294" cy="307777"/>
          </a:xfrm>
          <a:prstGeom prst="rect">
            <a:avLst/>
          </a:prstGeom>
        </p:spPr>
        <p:txBody>
          <a:bodyPr wrap="square">
            <a:spAutoFit/>
          </a:bodyPr>
          <a:lstStyle/>
          <a:p>
            <a:r>
              <a:rPr lang="en-US" sz="1400" dirty="0">
                <a:solidFill>
                  <a:prstClr val="black"/>
                </a:solidFill>
                <a:latin typeface="Times New Roman" panose="02020603050405020304" pitchFamily="18" charset="0"/>
                <a:ea typeface="Times New Roman" panose="02020603050405020304" pitchFamily="18" charset="0"/>
              </a:rPr>
              <a:t>Illumina HiSeq4000  </a:t>
            </a:r>
          </a:p>
        </p:txBody>
      </p:sp>
      <p:sp>
        <p:nvSpPr>
          <p:cNvPr id="5" name="Rectangle 4"/>
          <p:cNvSpPr/>
          <p:nvPr/>
        </p:nvSpPr>
        <p:spPr>
          <a:xfrm>
            <a:off x="1737401" y="4146886"/>
            <a:ext cx="1853392" cy="1077218"/>
          </a:xfrm>
          <a:prstGeom prst="rect">
            <a:avLst/>
          </a:prstGeom>
        </p:spPr>
        <p:txBody>
          <a:bodyPr wrap="none">
            <a:spAutoFit/>
          </a:bodyPr>
          <a:lstStyle/>
          <a:p>
            <a:r>
              <a:rPr lang="en-US" sz="4000" dirty="0">
                <a:solidFill>
                  <a:srgbClr val="7588CD"/>
                </a:solidFill>
                <a:latin typeface="Times New Roman" panose="02020603050405020304" pitchFamily="18" charset="0"/>
                <a:ea typeface="Times New Roman" panose="02020603050405020304" pitchFamily="18" charset="0"/>
              </a:rPr>
              <a:t>Million </a:t>
            </a:r>
          </a:p>
          <a:p>
            <a:r>
              <a:rPr lang="en-US" sz="2400" dirty="0">
                <a:solidFill>
                  <a:prstClr val="black"/>
                </a:solidFill>
                <a:latin typeface="Times New Roman" panose="02020603050405020304" pitchFamily="18" charset="0"/>
                <a:ea typeface="Times New Roman" panose="02020603050405020304" pitchFamily="18" charset="0"/>
              </a:rPr>
              <a:t>bases/minute</a:t>
            </a:r>
            <a:endParaRPr lang="en-US" sz="2400" dirty="0"/>
          </a:p>
        </p:txBody>
      </p:sp>
      <p:sp>
        <p:nvSpPr>
          <p:cNvPr id="6" name="Rectangle 5"/>
          <p:cNvSpPr/>
          <p:nvPr/>
        </p:nvSpPr>
        <p:spPr>
          <a:xfrm>
            <a:off x="437603" y="4153523"/>
            <a:ext cx="1454244" cy="1107996"/>
          </a:xfrm>
          <a:prstGeom prst="rect">
            <a:avLst/>
          </a:prstGeom>
        </p:spPr>
        <p:txBody>
          <a:bodyPr wrap="none">
            <a:spAutoFit/>
          </a:bodyPr>
          <a:lstStyle/>
          <a:p>
            <a:r>
              <a:rPr lang="en-US" sz="6600" dirty="0">
                <a:solidFill>
                  <a:srgbClr val="7588CD"/>
                </a:solidFill>
                <a:latin typeface="Times New Roman" panose="02020603050405020304" pitchFamily="18" charset="0"/>
                <a:ea typeface="Times New Roman" panose="02020603050405020304" pitchFamily="18" charset="0"/>
              </a:rPr>
              <a:t>300</a:t>
            </a:r>
            <a:endParaRPr lang="en-US" sz="2800" dirty="0">
              <a:solidFill>
                <a:prstClr val="black"/>
              </a:solidFill>
            </a:endParaRPr>
          </a:p>
        </p:txBody>
      </p:sp>
      <p:sp>
        <p:nvSpPr>
          <p:cNvPr id="80" name="Rectangle 79"/>
          <p:cNvSpPr/>
          <p:nvPr/>
        </p:nvSpPr>
        <p:spPr>
          <a:xfrm>
            <a:off x="6916045" y="4119338"/>
            <a:ext cx="1853392" cy="1077218"/>
          </a:xfrm>
          <a:prstGeom prst="rect">
            <a:avLst/>
          </a:prstGeom>
        </p:spPr>
        <p:txBody>
          <a:bodyPr wrap="none">
            <a:spAutoFit/>
          </a:bodyPr>
          <a:lstStyle/>
          <a:p>
            <a:r>
              <a:rPr lang="en-US" sz="4000" dirty="0">
                <a:solidFill>
                  <a:srgbClr val="7588CD"/>
                </a:solidFill>
                <a:latin typeface="Times New Roman" panose="02020603050405020304" pitchFamily="18" charset="0"/>
                <a:ea typeface="Times New Roman" panose="02020603050405020304" pitchFamily="18" charset="0"/>
              </a:rPr>
              <a:t>Million </a:t>
            </a:r>
          </a:p>
          <a:p>
            <a:r>
              <a:rPr lang="en-US" sz="2400" dirty="0">
                <a:solidFill>
                  <a:prstClr val="black"/>
                </a:solidFill>
                <a:latin typeface="Times New Roman" panose="02020603050405020304" pitchFamily="18" charset="0"/>
                <a:ea typeface="Times New Roman" panose="02020603050405020304" pitchFamily="18" charset="0"/>
              </a:rPr>
              <a:t>bases/minute</a:t>
            </a:r>
            <a:endParaRPr lang="en-US" sz="2400" dirty="0"/>
          </a:p>
        </p:txBody>
      </p:sp>
      <p:sp>
        <p:nvSpPr>
          <p:cNvPr id="81" name="Rectangle 80"/>
          <p:cNvSpPr/>
          <p:nvPr/>
        </p:nvSpPr>
        <p:spPr>
          <a:xfrm>
            <a:off x="6470827" y="4091790"/>
            <a:ext cx="607859" cy="1107996"/>
          </a:xfrm>
          <a:prstGeom prst="rect">
            <a:avLst/>
          </a:prstGeom>
        </p:spPr>
        <p:txBody>
          <a:bodyPr wrap="none">
            <a:spAutoFit/>
          </a:bodyPr>
          <a:lstStyle/>
          <a:p>
            <a:r>
              <a:rPr lang="en-US" sz="6600" dirty="0">
                <a:solidFill>
                  <a:srgbClr val="7588CD"/>
                </a:solidFill>
                <a:latin typeface="Times New Roman" panose="02020603050405020304" pitchFamily="18" charset="0"/>
                <a:ea typeface="Times New Roman" panose="02020603050405020304" pitchFamily="18" charset="0"/>
              </a:rPr>
              <a:t>2</a:t>
            </a:r>
            <a:endParaRPr lang="en-US" sz="2800" dirty="0">
              <a:solidFill>
                <a:prstClr val="black"/>
              </a:solidFill>
            </a:endParaRPr>
          </a:p>
        </p:txBody>
      </p:sp>
      <p:sp>
        <p:nvSpPr>
          <p:cNvPr id="8" name="Lightning Bolt 7"/>
          <p:cNvSpPr/>
          <p:nvPr/>
        </p:nvSpPr>
        <p:spPr>
          <a:xfrm>
            <a:off x="4318269" y="4925537"/>
            <a:ext cx="1231963" cy="778661"/>
          </a:xfrm>
          <a:prstGeom prst="lightningBolt">
            <a:avLst/>
          </a:prstGeom>
          <a:solidFill>
            <a:srgbClr val="FF0000"/>
          </a:solidFill>
        </p:spPr>
        <p:txBody>
          <a:bodyPr wrap="square" rtlCol="0" anchor="ctr">
            <a:spAutoFit/>
          </a:bodyPr>
          <a:lstStyle/>
          <a:p>
            <a:pPr algn="just"/>
            <a:endParaRPr lang="en-US" sz="400" b="1" dirty="0">
              <a:solidFill>
                <a:schemeClr val="bg2"/>
              </a:solidFill>
              <a:latin typeface="europa"/>
            </a:endParaRPr>
          </a:p>
        </p:txBody>
      </p:sp>
    </p:spTree>
    <p:extLst>
      <p:ext uri="{BB962C8B-B14F-4D97-AF65-F5344CB8AC3E}">
        <p14:creationId xmlns:p14="http://schemas.microsoft.com/office/powerpoint/2010/main" val="255283514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arn(inVertical)">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0"/>
                                        </p:tgtEl>
                                        <p:attrNameLst>
                                          <p:attrName>style.visibility</p:attrName>
                                        </p:attrNameLst>
                                      </p:cBhvr>
                                      <p:to>
                                        <p:strVal val="visible"/>
                                      </p:to>
                                    </p:set>
                                    <p:animEffect transition="in" filter="barn(inVertical)">
                                      <p:cBhvr>
                                        <p:cTn id="12" dur="500"/>
                                        <p:tgtEl>
                                          <p:spTgt spid="80"/>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81"/>
                                        </p:tgtEl>
                                        <p:attrNameLst>
                                          <p:attrName>style.visibility</p:attrName>
                                        </p:attrNameLst>
                                      </p:cBhvr>
                                      <p:to>
                                        <p:strVal val="visible"/>
                                      </p:to>
                                    </p:set>
                                    <p:animEffect transition="in" filter="barn(inVertical)">
                                      <p:cBhvr>
                                        <p:cTn id="15" dur="500"/>
                                        <p:tgtEl>
                                          <p:spTgt spid="81"/>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barn(inVertical)">
                                      <p:cBhvr>
                                        <p:cTn id="20" dur="500"/>
                                        <p:tgtEl>
                                          <p:spTgt spid="8"/>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78"/>
                                        </p:tgtEl>
                                        <p:attrNameLst>
                                          <p:attrName>style.visibility</p:attrName>
                                        </p:attrNameLst>
                                      </p:cBhvr>
                                      <p:to>
                                        <p:strVal val="visible"/>
                                      </p:to>
                                    </p:set>
                                    <p:animEffect transition="in" filter="barn(inVertical)">
                                      <p:cBhvr>
                                        <p:cTn id="23"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p:bldP spid="80" grpId="0"/>
      <p:bldP spid="81" grpId="0"/>
      <p:bldP spid="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4" name="Chart 63"/>
          <p:cNvGraphicFramePr>
            <a:graphicFrameLocks/>
          </p:cNvGraphicFramePr>
          <p:nvPr>
            <p:extLst>
              <p:ext uri="{D42A27DB-BD31-4B8C-83A1-F6EECF244321}">
                <p14:modId xmlns:p14="http://schemas.microsoft.com/office/powerpoint/2010/main" val="2014762177"/>
              </p:ext>
            </p:extLst>
          </p:nvPr>
        </p:nvGraphicFramePr>
        <p:xfrm>
          <a:off x="846314" y="897229"/>
          <a:ext cx="7127725" cy="5580256"/>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228600" y="152400"/>
            <a:ext cx="8915400" cy="1066800"/>
          </a:xfrm>
        </p:spPr>
        <p:txBody>
          <a:bodyPr/>
          <a:lstStyle/>
          <a:p>
            <a:r>
              <a:rPr lang="en-US" dirty="0"/>
              <a:t>Read Mapping Execution Time Breakdown </a:t>
            </a:r>
          </a:p>
        </p:txBody>
      </p:sp>
    </p:spTree>
    <p:extLst>
      <p:ext uri="{BB962C8B-B14F-4D97-AF65-F5344CB8AC3E}">
        <p14:creationId xmlns:p14="http://schemas.microsoft.com/office/powerpoint/2010/main" val="18971037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randombar(horizontal)">
                                      <p:cBhvr>
                                        <p:cTn id="7"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4" grpId="0">
        <p:bldAsOne/>
      </p:bldGraphic>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t>Read Mapping</a:t>
            </a:r>
          </a:p>
        </p:txBody>
      </p:sp>
      <p:sp>
        <p:nvSpPr>
          <p:cNvPr id="3" name="Content Placeholder 2"/>
          <p:cNvSpPr>
            <a:spLocks noGrp="1"/>
          </p:cNvSpPr>
          <p:nvPr>
            <p:ph idx="1"/>
          </p:nvPr>
        </p:nvSpPr>
        <p:spPr/>
        <p:txBody>
          <a:bodyPr/>
          <a:lstStyle/>
          <a:p>
            <a:r>
              <a:rPr lang="en-US" sz="2600" dirty="0"/>
              <a:t>Map many short DNA fragments (</a:t>
            </a:r>
            <a:r>
              <a:rPr lang="en-US" sz="2600" dirty="0">
                <a:solidFill>
                  <a:srgbClr val="0000FF"/>
                </a:solidFill>
              </a:rPr>
              <a:t>reads</a:t>
            </a:r>
            <a:r>
              <a:rPr lang="en-US" sz="2600" dirty="0"/>
              <a:t>) to a known reference genome with some minor differences allowed</a:t>
            </a:r>
          </a:p>
          <a:p>
            <a:endParaRPr lang="en-US" dirty="0"/>
          </a:p>
          <a:p>
            <a:endParaRPr lang="en-US" dirty="0"/>
          </a:p>
          <a:p>
            <a:pPr lvl="1"/>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2626174"/>
            <a:ext cx="2448272" cy="244827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2" name="Picture 11"/>
          <p:cNvPicPr>
            <a:picLocks noChangeAspect="1"/>
          </p:cNvPicPr>
          <p:nvPr/>
        </p:nvPicPr>
        <p:blipFill>
          <a:blip r:embed="rId4"/>
          <a:stretch>
            <a:fillRect/>
          </a:stretch>
        </p:blipFill>
        <p:spPr>
          <a:xfrm>
            <a:off x="1007604" y="3238242"/>
            <a:ext cx="1409328" cy="1409328"/>
          </a:xfrm>
          <a:prstGeom prst="rect">
            <a:avLst/>
          </a:prstGeom>
        </p:spPr>
      </p:pic>
      <p:sp>
        <p:nvSpPr>
          <p:cNvPr id="8" name="Freeform 7"/>
          <p:cNvSpPr/>
          <p:nvPr/>
        </p:nvSpPr>
        <p:spPr>
          <a:xfrm>
            <a:off x="3957092" y="2906535"/>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6" name="Freeform 15"/>
          <p:cNvSpPr/>
          <p:nvPr/>
        </p:nvSpPr>
        <p:spPr>
          <a:xfrm>
            <a:off x="4109492" y="3058935"/>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7" name="Freeform 16"/>
          <p:cNvSpPr/>
          <p:nvPr/>
        </p:nvSpPr>
        <p:spPr>
          <a:xfrm>
            <a:off x="4385301" y="2957335"/>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8" name="Freeform 17"/>
          <p:cNvSpPr/>
          <p:nvPr/>
        </p:nvSpPr>
        <p:spPr>
          <a:xfrm>
            <a:off x="4051510" y="3482268"/>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9" name="Freeform 18"/>
          <p:cNvSpPr/>
          <p:nvPr/>
        </p:nvSpPr>
        <p:spPr>
          <a:xfrm>
            <a:off x="4327319" y="3318578"/>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0" name="Freeform 19"/>
          <p:cNvSpPr/>
          <p:nvPr/>
        </p:nvSpPr>
        <p:spPr>
          <a:xfrm>
            <a:off x="4167474" y="353439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1" name="Freeform 20"/>
          <p:cNvSpPr/>
          <p:nvPr/>
        </p:nvSpPr>
        <p:spPr>
          <a:xfrm>
            <a:off x="4442009" y="364595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2" name="Freeform 21"/>
          <p:cNvSpPr/>
          <p:nvPr/>
        </p:nvSpPr>
        <p:spPr>
          <a:xfrm>
            <a:off x="4359143" y="3713690"/>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3" name="Freeform 22"/>
          <p:cNvSpPr/>
          <p:nvPr/>
        </p:nvSpPr>
        <p:spPr>
          <a:xfrm>
            <a:off x="4051510" y="3990268"/>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4" name="Freeform 23"/>
          <p:cNvSpPr/>
          <p:nvPr/>
        </p:nvSpPr>
        <p:spPr>
          <a:xfrm>
            <a:off x="4269337" y="3872171"/>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5" name="Freeform 24"/>
          <p:cNvSpPr/>
          <p:nvPr/>
        </p:nvSpPr>
        <p:spPr>
          <a:xfrm>
            <a:off x="4167474" y="4041068"/>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6" name="Freeform 25"/>
          <p:cNvSpPr/>
          <p:nvPr/>
        </p:nvSpPr>
        <p:spPr>
          <a:xfrm>
            <a:off x="4384027" y="4176534"/>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 name="Freeform 9"/>
          <p:cNvSpPr/>
          <p:nvPr/>
        </p:nvSpPr>
        <p:spPr>
          <a:xfrm>
            <a:off x="6863049" y="2338143"/>
            <a:ext cx="517263" cy="3384376"/>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9231" h="2754489">
                <a:moveTo>
                  <a:pt x="47703" y="0"/>
                </a:moveTo>
                <a:cubicBezTo>
                  <a:pt x="19481" y="79022"/>
                  <a:pt x="-8741" y="158045"/>
                  <a:pt x="2548" y="225778"/>
                </a:cubicBezTo>
                <a:cubicBezTo>
                  <a:pt x="13837" y="293511"/>
                  <a:pt x="107911" y="340548"/>
                  <a:pt x="115437" y="406400"/>
                </a:cubicBezTo>
                <a:cubicBezTo>
                  <a:pt x="122963" y="472252"/>
                  <a:pt x="40177" y="547511"/>
                  <a:pt x="47703" y="620889"/>
                </a:cubicBezTo>
                <a:cubicBezTo>
                  <a:pt x="55229" y="694267"/>
                  <a:pt x="164355" y="765763"/>
                  <a:pt x="160592" y="846667"/>
                </a:cubicBezTo>
                <a:cubicBezTo>
                  <a:pt x="156829" y="927571"/>
                  <a:pt x="21362" y="1021644"/>
                  <a:pt x="25125" y="1106311"/>
                </a:cubicBezTo>
                <a:cubicBezTo>
                  <a:pt x="28888" y="1190978"/>
                  <a:pt x="175644" y="1273763"/>
                  <a:pt x="183170" y="1354667"/>
                </a:cubicBezTo>
                <a:cubicBezTo>
                  <a:pt x="190696" y="1435571"/>
                  <a:pt x="68400" y="1505186"/>
                  <a:pt x="70281" y="1591734"/>
                </a:cubicBezTo>
                <a:cubicBezTo>
                  <a:pt x="72162" y="1678282"/>
                  <a:pt x="194459" y="1779882"/>
                  <a:pt x="194459" y="1873956"/>
                </a:cubicBezTo>
                <a:cubicBezTo>
                  <a:pt x="194459" y="1968030"/>
                  <a:pt x="64637" y="2073393"/>
                  <a:pt x="70281" y="2156178"/>
                </a:cubicBezTo>
                <a:cubicBezTo>
                  <a:pt x="75925" y="2238963"/>
                  <a:pt x="217036" y="2291645"/>
                  <a:pt x="228325" y="2370667"/>
                </a:cubicBezTo>
                <a:cubicBezTo>
                  <a:pt x="239614" y="2449689"/>
                  <a:pt x="141777" y="2566341"/>
                  <a:pt x="138014" y="2630311"/>
                </a:cubicBezTo>
                <a:cubicBezTo>
                  <a:pt x="134251" y="2694281"/>
                  <a:pt x="192578" y="2718741"/>
                  <a:pt x="205748" y="2754489"/>
                </a:cubicBezTo>
              </a:path>
            </a:pathLst>
          </a:custGeom>
          <a:ln>
            <a:solidFill>
              <a:schemeClr val="tx1">
                <a:lumMod val="75000"/>
                <a:lumOff val="25000"/>
              </a:schemeClr>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32" name="Right Arrow 31"/>
          <p:cNvSpPr/>
          <p:nvPr/>
        </p:nvSpPr>
        <p:spPr>
          <a:xfrm>
            <a:off x="2915816" y="3654340"/>
            <a:ext cx="432048" cy="442507"/>
          </a:xfrm>
          <a:prstGeom prst="right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7" name="Freeform 26"/>
          <p:cNvSpPr/>
          <p:nvPr/>
        </p:nvSpPr>
        <p:spPr>
          <a:xfrm>
            <a:off x="6863049" y="2348880"/>
            <a:ext cx="517263" cy="3384376"/>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9231" h="2754489">
                <a:moveTo>
                  <a:pt x="47703" y="0"/>
                </a:moveTo>
                <a:cubicBezTo>
                  <a:pt x="19481" y="79022"/>
                  <a:pt x="-8741" y="158045"/>
                  <a:pt x="2548" y="225778"/>
                </a:cubicBezTo>
                <a:cubicBezTo>
                  <a:pt x="13837" y="293511"/>
                  <a:pt x="107911" y="340548"/>
                  <a:pt x="115437" y="406400"/>
                </a:cubicBezTo>
                <a:cubicBezTo>
                  <a:pt x="122963" y="472252"/>
                  <a:pt x="40177" y="547511"/>
                  <a:pt x="47703" y="620889"/>
                </a:cubicBezTo>
                <a:cubicBezTo>
                  <a:pt x="55229" y="694267"/>
                  <a:pt x="164355" y="765763"/>
                  <a:pt x="160592" y="846667"/>
                </a:cubicBezTo>
                <a:cubicBezTo>
                  <a:pt x="156829" y="927571"/>
                  <a:pt x="21362" y="1021644"/>
                  <a:pt x="25125" y="1106311"/>
                </a:cubicBezTo>
                <a:cubicBezTo>
                  <a:pt x="28888" y="1190978"/>
                  <a:pt x="175644" y="1273763"/>
                  <a:pt x="183170" y="1354667"/>
                </a:cubicBezTo>
                <a:cubicBezTo>
                  <a:pt x="190696" y="1435571"/>
                  <a:pt x="68400" y="1505186"/>
                  <a:pt x="70281" y="1591734"/>
                </a:cubicBezTo>
                <a:cubicBezTo>
                  <a:pt x="72162" y="1678282"/>
                  <a:pt x="194459" y="1779882"/>
                  <a:pt x="194459" y="1873956"/>
                </a:cubicBezTo>
                <a:cubicBezTo>
                  <a:pt x="194459" y="1968030"/>
                  <a:pt x="64637" y="2073393"/>
                  <a:pt x="70281" y="2156178"/>
                </a:cubicBezTo>
                <a:cubicBezTo>
                  <a:pt x="75925" y="2238963"/>
                  <a:pt x="217036" y="2291645"/>
                  <a:pt x="228325" y="2370667"/>
                </a:cubicBezTo>
                <a:cubicBezTo>
                  <a:pt x="239614" y="2449689"/>
                  <a:pt x="141777" y="2566341"/>
                  <a:pt x="138014" y="2630311"/>
                </a:cubicBezTo>
                <a:cubicBezTo>
                  <a:pt x="134251" y="2694281"/>
                  <a:pt x="192578" y="2718741"/>
                  <a:pt x="205748" y="2754489"/>
                </a:cubicBezTo>
              </a:path>
            </a:pathLst>
          </a:custGeom>
          <a:ln>
            <a:solidFill>
              <a:schemeClr val="accent1"/>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28" name="TextBox 27"/>
          <p:cNvSpPr txBox="1"/>
          <p:nvPr/>
        </p:nvSpPr>
        <p:spPr>
          <a:xfrm>
            <a:off x="6012160" y="1968810"/>
            <a:ext cx="208948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Reference genome</a:t>
            </a:r>
          </a:p>
        </p:txBody>
      </p:sp>
      <p:sp>
        <p:nvSpPr>
          <p:cNvPr id="5" name="TextBox 4"/>
          <p:cNvSpPr txBox="1"/>
          <p:nvPr/>
        </p:nvSpPr>
        <p:spPr>
          <a:xfrm>
            <a:off x="3779912" y="4930430"/>
            <a:ext cx="79702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Reads</a:t>
            </a:r>
          </a:p>
        </p:txBody>
      </p:sp>
      <p:sp>
        <p:nvSpPr>
          <p:cNvPr id="6" name="TextBox 5"/>
          <p:cNvSpPr txBox="1"/>
          <p:nvPr/>
        </p:nvSpPr>
        <p:spPr>
          <a:xfrm>
            <a:off x="971600" y="5146454"/>
            <a:ext cx="158296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DNA, logically</a:t>
            </a:r>
          </a:p>
        </p:txBody>
      </p:sp>
      <p:sp>
        <p:nvSpPr>
          <p:cNvPr id="29" name="TextBox 28"/>
          <p:cNvSpPr txBox="1"/>
          <p:nvPr/>
        </p:nvSpPr>
        <p:spPr>
          <a:xfrm>
            <a:off x="971600" y="5137162"/>
            <a:ext cx="174954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DNA, physically</a:t>
            </a:r>
          </a:p>
        </p:txBody>
      </p:sp>
      <p:sp>
        <p:nvSpPr>
          <p:cNvPr id="7" name="Rectangle 6"/>
          <p:cNvSpPr/>
          <p:nvPr/>
        </p:nvSpPr>
        <p:spPr>
          <a:xfrm>
            <a:off x="1259632" y="5589240"/>
            <a:ext cx="6840760" cy="1173707"/>
          </a:xfrm>
          <a:prstGeom prst="rect">
            <a:avLst/>
          </a:prstGeom>
          <a:solidFill>
            <a:schemeClr val="accent6">
              <a:lumMod val="60000"/>
              <a:lumOff val="4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90"/>
                </a:solidFill>
                <a:effectLst/>
                <a:uLnTx/>
                <a:uFillTx/>
                <a:latin typeface="Tahoma"/>
                <a:ea typeface="+mn-ea"/>
                <a:cs typeface="+mn-cs"/>
              </a:rPr>
              <a:t>Mapping short reads to reference genome is challenging (billions of 50-300 base pair reads)</a:t>
            </a:r>
          </a:p>
        </p:txBody>
      </p:sp>
    </p:spTree>
    <p:extLst>
      <p:ext uri="{BB962C8B-B14F-4D97-AF65-F5344CB8AC3E}">
        <p14:creationId xmlns:p14="http://schemas.microsoft.com/office/powerpoint/2010/main" val="38245956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1026"/>
                                        </p:tgtEl>
                                        <p:attrNameLst>
                                          <p:attrName>style.visibility</p:attrName>
                                        </p:attrNameLst>
                                      </p:cBhvr>
                                      <p:to>
                                        <p:strVal val="hidden"/>
                                      </p:to>
                                    </p:set>
                                  </p:childTnLst>
                                </p:cTn>
                              </p:par>
                              <p:par>
                                <p:cTn id="17" presetID="1" presetClass="exit" presetSubtype="0" fill="hold" grpId="1" nodeType="withEffect">
                                  <p:stCondLst>
                                    <p:cond delay="0"/>
                                  </p:stCondLst>
                                  <p:childTnLst>
                                    <p:set>
                                      <p:cBhvr>
                                        <p:cTn id="18" dur="1" fill="hold">
                                          <p:stCondLst>
                                            <p:cond delay="0"/>
                                          </p:stCondLst>
                                        </p:cTn>
                                        <p:tgtEl>
                                          <p:spTgt spid="6"/>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5"/>
                                        </p:tgtEl>
                                        <p:attrNameLst>
                                          <p:attrName>style.visibility</p:attrName>
                                        </p:attrNameLst>
                                      </p:cBhvr>
                                      <p:to>
                                        <p:strVal val="visible"/>
                                      </p:to>
                                    </p:set>
                                  </p:childTnLst>
                                </p:cTn>
                              </p:par>
                              <p:par>
                                <p:cTn id="45" presetID="1" presetClass="entr" presetSubtype="0" fill="hold" grpId="1" nodeType="withEffect">
                                  <p:stCondLst>
                                    <p:cond delay="0"/>
                                  </p:stCondLst>
                                  <p:childTnLst>
                                    <p:set>
                                      <p:cBhvr>
                                        <p:cTn id="46" dur="1" fill="hold">
                                          <p:stCondLst>
                                            <p:cond delay="0"/>
                                          </p:stCondLst>
                                        </p:cTn>
                                        <p:tgtEl>
                                          <p:spTgt spid="1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42" presetClass="path" presetSubtype="0" accel="50000" decel="50000" fill="hold" grpId="0" nodeType="clickEffect">
                                  <p:stCondLst>
                                    <p:cond delay="0"/>
                                  </p:stCondLst>
                                  <p:childTnLst>
                                    <p:animMotion origin="layout" path="M -1.38889E-6 -1.48148E-6 L 0.2757 -0.01481 " pathEditMode="relative" rAng="0" ptsTypes="AA">
                                      <p:cBhvr>
                                        <p:cTn id="56" dur="2000" fill="hold"/>
                                        <p:tgtEl>
                                          <p:spTgt spid="17"/>
                                        </p:tgtEl>
                                        <p:attrNameLst>
                                          <p:attrName>ppt_x</p:attrName>
                                          <p:attrName>ppt_y</p:attrName>
                                        </p:attrNameLst>
                                      </p:cBhvr>
                                      <p:rCtr x="13785" y="-741"/>
                                    </p:animMotion>
                                  </p:childTnLst>
                                </p:cTn>
                              </p:par>
                              <p:par>
                                <p:cTn id="57" presetID="1" presetClass="entr" presetSubtype="0" fill="hold" grpId="0" nodeType="withEffect">
                                  <p:stCondLst>
                                    <p:cond delay="0"/>
                                  </p:stCondLst>
                                  <p:childTnLst>
                                    <p:set>
                                      <p:cBhvr>
                                        <p:cTn id="58" dur="1" fill="hold">
                                          <p:stCondLst>
                                            <p:cond delay="0"/>
                                          </p:stCondLst>
                                        </p:cTn>
                                        <p:tgtEl>
                                          <p:spTgt spid="10"/>
                                        </p:tgtEl>
                                        <p:attrNameLst>
                                          <p:attrName>style.visibility</p:attrName>
                                        </p:attrNameLst>
                                      </p:cBhvr>
                                      <p:to>
                                        <p:strVal val="visible"/>
                                      </p:to>
                                    </p:set>
                                  </p:childTnLst>
                                </p:cTn>
                              </p:par>
                              <p:par>
                                <p:cTn id="59" presetID="1" presetClass="entr" presetSubtype="0" fill="hold" grpId="1" nodeType="withEffect">
                                  <p:stCondLst>
                                    <p:cond delay="0"/>
                                  </p:stCondLst>
                                  <p:childTnLst>
                                    <p:set>
                                      <p:cBhvr>
                                        <p:cTn id="60" dur="1" fill="hold">
                                          <p:stCondLst>
                                            <p:cond delay="0"/>
                                          </p:stCondLst>
                                        </p:cTn>
                                        <p:tgtEl>
                                          <p:spTgt spid="28"/>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42" presetClass="path" presetSubtype="0" accel="50000" decel="50000" fill="hold" grpId="1" nodeType="clickEffect">
                                  <p:stCondLst>
                                    <p:cond delay="0"/>
                                  </p:stCondLst>
                                  <p:childTnLst>
                                    <p:animMotion origin="layout" path="M -1.38889E-6 7.40741E-7 L 0.27413 -0.16204 " pathEditMode="relative" rAng="0" ptsTypes="AA">
                                      <p:cBhvr>
                                        <p:cTn id="64" dur="2000" fill="hold"/>
                                        <p:tgtEl>
                                          <p:spTgt spid="19"/>
                                        </p:tgtEl>
                                        <p:attrNameLst>
                                          <p:attrName>ppt_x</p:attrName>
                                          <p:attrName>ppt_y</p:attrName>
                                        </p:attrNameLst>
                                      </p:cBhvr>
                                      <p:rCtr x="13698" y="-8102"/>
                                    </p:animMotion>
                                  </p:childTnLst>
                                </p:cTn>
                              </p:par>
                              <p:par>
                                <p:cTn id="65" presetID="42" presetClass="path" presetSubtype="0" accel="50000" decel="50000" fill="hold" grpId="1" nodeType="withEffect">
                                  <p:stCondLst>
                                    <p:cond delay="0"/>
                                  </p:stCondLst>
                                  <p:childTnLst>
                                    <p:animMotion origin="layout" path="M -1.38889E-6 -4.44444E-6 L 0.28524 -0.16759 " pathEditMode="relative" rAng="0" ptsTypes="AA">
                                      <p:cBhvr>
                                        <p:cTn id="66" dur="2000" fill="hold"/>
                                        <p:tgtEl>
                                          <p:spTgt spid="21"/>
                                        </p:tgtEl>
                                        <p:attrNameLst>
                                          <p:attrName>ppt_x</p:attrName>
                                          <p:attrName>ppt_y</p:attrName>
                                        </p:attrNameLst>
                                      </p:cBhvr>
                                      <p:rCtr x="14253" y="-8380"/>
                                    </p:animMotion>
                                  </p:childTnLst>
                                </p:cTn>
                              </p:par>
                              <p:par>
                                <p:cTn id="67" presetID="42" presetClass="path" presetSubtype="0" accel="50000" decel="50000" fill="hold" grpId="1" nodeType="withEffect">
                                  <p:stCondLst>
                                    <p:cond delay="0"/>
                                  </p:stCondLst>
                                  <p:childTnLst>
                                    <p:animMotion origin="layout" path="M -1.38889E-6 7.40741E-7 L 0.29149 0.06991 " pathEditMode="relative" rAng="0" ptsTypes="AA">
                                      <p:cBhvr>
                                        <p:cTn id="68" dur="2000" fill="hold"/>
                                        <p:tgtEl>
                                          <p:spTgt spid="26"/>
                                        </p:tgtEl>
                                        <p:attrNameLst>
                                          <p:attrName>ppt_x</p:attrName>
                                          <p:attrName>ppt_y</p:attrName>
                                        </p:attrNameLst>
                                      </p:cBhvr>
                                      <p:rCtr x="14566" y="3495"/>
                                    </p:animMotion>
                                  </p:childTnLst>
                                </p:cTn>
                              </p:par>
                              <p:par>
                                <p:cTn id="69" presetID="42" presetClass="path" presetSubtype="0" accel="50000" decel="50000" fill="hold" grpId="1" nodeType="withEffect">
                                  <p:stCondLst>
                                    <p:cond delay="0"/>
                                  </p:stCondLst>
                                  <p:childTnLst>
                                    <p:animMotion origin="layout" path="M -3.61111E-6 1.85185E-6 L 0.3099 0.10579 " pathEditMode="relative" rAng="0" ptsTypes="AA">
                                      <p:cBhvr>
                                        <p:cTn id="70" dur="2000" fill="hold"/>
                                        <p:tgtEl>
                                          <p:spTgt spid="22"/>
                                        </p:tgtEl>
                                        <p:attrNameLst>
                                          <p:attrName>ppt_x</p:attrName>
                                          <p:attrName>ppt_y</p:attrName>
                                        </p:attrNameLst>
                                      </p:cBhvr>
                                      <p:rCtr x="15486" y="5278"/>
                                    </p:animMotion>
                                  </p:childTnLst>
                                </p:cTn>
                              </p:par>
                              <p:par>
                                <p:cTn id="71" presetID="42" presetClass="path" presetSubtype="0" accel="50000" decel="50000" fill="hold" grpId="1" nodeType="withEffect">
                                  <p:stCondLst>
                                    <p:cond delay="0"/>
                                  </p:stCondLst>
                                  <p:childTnLst>
                                    <p:animMotion origin="layout" path="M 3.61111E-6 -1.11111E-6 L 0.32274 -0.11921 " pathEditMode="relative" rAng="0" ptsTypes="AA">
                                      <p:cBhvr>
                                        <p:cTn id="72" dur="2000" fill="hold"/>
                                        <p:tgtEl>
                                          <p:spTgt spid="24"/>
                                        </p:tgtEl>
                                        <p:attrNameLst>
                                          <p:attrName>ppt_x</p:attrName>
                                          <p:attrName>ppt_y</p:attrName>
                                        </p:attrNameLst>
                                      </p:cBhvr>
                                      <p:rCtr x="16128" y="-5972"/>
                                    </p:animMotion>
                                  </p:childTnLst>
                                </p:cTn>
                              </p:par>
                              <p:par>
                                <p:cTn id="73" presetID="42" presetClass="path" presetSubtype="0" accel="50000" decel="50000" fill="hold" grpId="1" nodeType="withEffect">
                                  <p:stCondLst>
                                    <p:cond delay="0"/>
                                  </p:stCondLst>
                                  <p:childTnLst>
                                    <p:animMotion origin="layout" path="M 3.33333E-6 3.7037E-6 L 0.30573 0.04398 " pathEditMode="relative" rAng="0" ptsTypes="AA">
                                      <p:cBhvr>
                                        <p:cTn id="74" dur="2000" fill="hold"/>
                                        <p:tgtEl>
                                          <p:spTgt spid="16"/>
                                        </p:tgtEl>
                                        <p:attrNameLst>
                                          <p:attrName>ppt_x</p:attrName>
                                          <p:attrName>ppt_y</p:attrName>
                                        </p:attrNameLst>
                                      </p:cBhvr>
                                      <p:rCtr x="15278" y="2199"/>
                                    </p:animMotion>
                                  </p:childTnLst>
                                </p:cTn>
                              </p:par>
                              <p:par>
                                <p:cTn id="75" presetID="42" presetClass="path" presetSubtype="0" accel="50000" decel="50000" fill="hold" grpId="1" nodeType="withEffect">
                                  <p:stCondLst>
                                    <p:cond delay="0"/>
                                  </p:stCondLst>
                                  <p:childTnLst>
                                    <p:animMotion origin="layout" path="M 3.33333E-6 -7.40741E-7 L 0.31527 0.00602 " pathEditMode="relative" rAng="0" ptsTypes="AA">
                                      <p:cBhvr>
                                        <p:cTn id="76" dur="2000" fill="hold"/>
                                        <p:tgtEl>
                                          <p:spTgt spid="20"/>
                                        </p:tgtEl>
                                        <p:attrNameLst>
                                          <p:attrName>ppt_x</p:attrName>
                                          <p:attrName>ppt_y</p:attrName>
                                        </p:attrNameLst>
                                      </p:cBhvr>
                                      <p:rCtr x="15764" y="301"/>
                                    </p:animMotion>
                                  </p:childTnLst>
                                </p:cTn>
                              </p:par>
                              <p:par>
                                <p:cTn id="77" presetID="42" presetClass="path" presetSubtype="0" accel="50000" decel="50000" fill="hold" grpId="1" nodeType="withEffect">
                                  <p:stCondLst>
                                    <p:cond delay="0"/>
                                  </p:stCondLst>
                                  <p:childTnLst>
                                    <p:animMotion origin="layout" path="M 5.55112E-17 -4.07407E-6 L 0.34601 0.13959 " pathEditMode="relative" rAng="0" ptsTypes="AA">
                                      <p:cBhvr>
                                        <p:cTn id="78" dur="2000" fill="hold"/>
                                        <p:tgtEl>
                                          <p:spTgt spid="8"/>
                                        </p:tgtEl>
                                        <p:attrNameLst>
                                          <p:attrName>ppt_x</p:attrName>
                                          <p:attrName>ppt_y</p:attrName>
                                        </p:attrNameLst>
                                      </p:cBhvr>
                                      <p:rCtr x="17292" y="6968"/>
                                    </p:animMotion>
                                  </p:childTnLst>
                                </p:cTn>
                              </p:par>
                              <p:par>
                                <p:cTn id="79" presetID="42" presetClass="path" presetSubtype="0" accel="50000" decel="50000" fill="hold" grpId="1" nodeType="withEffect">
                                  <p:stCondLst>
                                    <p:cond delay="0"/>
                                  </p:stCondLst>
                                  <p:childTnLst>
                                    <p:animMotion origin="layout" path="M -3.05556E-6 -1.85185E-6 L 0.33577 0.09769 " pathEditMode="relative" rAng="0" ptsTypes="AA">
                                      <p:cBhvr>
                                        <p:cTn id="80" dur="2000" fill="hold"/>
                                        <p:tgtEl>
                                          <p:spTgt spid="18"/>
                                        </p:tgtEl>
                                        <p:attrNameLst>
                                          <p:attrName>ppt_x</p:attrName>
                                          <p:attrName>ppt_y</p:attrName>
                                        </p:attrNameLst>
                                      </p:cBhvr>
                                      <p:rCtr x="16788" y="4884"/>
                                    </p:animMotion>
                                  </p:childTnLst>
                                </p:cTn>
                              </p:par>
                              <p:par>
                                <p:cTn id="81" presetID="42" presetClass="path" presetSubtype="0" accel="50000" decel="50000" fill="hold" grpId="1" nodeType="withEffect">
                                  <p:stCondLst>
                                    <p:cond delay="0"/>
                                  </p:stCondLst>
                                  <p:childTnLst>
                                    <p:animMotion origin="layout" path="M -3.05556E-6 4.07407E-6 L 0.35938 0.13912 " pathEditMode="relative" rAng="0" ptsTypes="AA">
                                      <p:cBhvr>
                                        <p:cTn id="82" dur="2000" fill="hold"/>
                                        <p:tgtEl>
                                          <p:spTgt spid="23"/>
                                        </p:tgtEl>
                                        <p:attrNameLst>
                                          <p:attrName>ppt_x</p:attrName>
                                          <p:attrName>ppt_y</p:attrName>
                                        </p:attrNameLst>
                                      </p:cBhvr>
                                      <p:rCtr x="17969" y="6944"/>
                                    </p:animMotion>
                                  </p:childTnLst>
                                </p:cTn>
                              </p:par>
                              <p:par>
                                <p:cTn id="83" presetID="42" presetClass="path" presetSubtype="0" accel="50000" decel="50000" fill="hold" grpId="1" nodeType="withEffect">
                                  <p:stCondLst>
                                    <p:cond delay="0"/>
                                  </p:stCondLst>
                                  <p:childTnLst>
                                    <p:animMotion origin="layout" path="M 3.33333E-6 -3.33333E-6 L 0.3309 0.17361 " pathEditMode="relative" rAng="0" ptsTypes="AA">
                                      <p:cBhvr>
                                        <p:cTn id="84" dur="2000" fill="hold"/>
                                        <p:tgtEl>
                                          <p:spTgt spid="25"/>
                                        </p:tgtEl>
                                        <p:attrNameLst>
                                          <p:attrName>ppt_x</p:attrName>
                                          <p:attrName>ppt_y</p:attrName>
                                        </p:attrNameLst>
                                      </p:cBhvr>
                                      <p:rCtr x="16545" y="8681"/>
                                    </p:animMotion>
                                  </p:childTnLst>
                                </p:cTn>
                              </p:par>
                            </p:childTnLst>
                          </p:cTn>
                        </p:par>
                      </p:childTnLst>
                    </p:cTn>
                  </p:par>
                  <p:par>
                    <p:cTn id="85" fill="hold">
                      <p:stCondLst>
                        <p:cond delay="indefinite"/>
                      </p:stCondLst>
                      <p:childTnLst>
                        <p:par>
                          <p:cTn id="86" fill="hold">
                            <p:stCondLst>
                              <p:cond delay="0"/>
                            </p:stCondLst>
                            <p:childTnLst>
                              <p:par>
                                <p:cTn id="87" presetID="10" presetClass="exit" presetSubtype="0" fill="hold" grpId="2" nodeType="clickEffect">
                                  <p:stCondLst>
                                    <p:cond delay="0"/>
                                  </p:stCondLst>
                                  <p:childTnLst>
                                    <p:animEffect transition="out" filter="fade">
                                      <p:cBhvr>
                                        <p:cTn id="88" dur="500"/>
                                        <p:tgtEl>
                                          <p:spTgt spid="8"/>
                                        </p:tgtEl>
                                      </p:cBhvr>
                                    </p:animEffect>
                                    <p:set>
                                      <p:cBhvr>
                                        <p:cTn id="89" dur="1" fill="hold">
                                          <p:stCondLst>
                                            <p:cond delay="499"/>
                                          </p:stCondLst>
                                        </p:cTn>
                                        <p:tgtEl>
                                          <p:spTgt spid="8"/>
                                        </p:tgtEl>
                                        <p:attrNameLst>
                                          <p:attrName>style.visibility</p:attrName>
                                        </p:attrNameLst>
                                      </p:cBhvr>
                                      <p:to>
                                        <p:strVal val="hidden"/>
                                      </p:to>
                                    </p:set>
                                  </p:childTnLst>
                                </p:cTn>
                              </p:par>
                              <p:par>
                                <p:cTn id="90" presetID="10" presetClass="exit" presetSubtype="0" fill="hold" grpId="2" nodeType="withEffect">
                                  <p:stCondLst>
                                    <p:cond delay="0"/>
                                  </p:stCondLst>
                                  <p:childTnLst>
                                    <p:animEffect transition="out" filter="fade">
                                      <p:cBhvr>
                                        <p:cTn id="91" dur="500"/>
                                        <p:tgtEl>
                                          <p:spTgt spid="16"/>
                                        </p:tgtEl>
                                      </p:cBhvr>
                                    </p:animEffect>
                                    <p:set>
                                      <p:cBhvr>
                                        <p:cTn id="92" dur="1" fill="hold">
                                          <p:stCondLst>
                                            <p:cond delay="499"/>
                                          </p:stCondLst>
                                        </p:cTn>
                                        <p:tgtEl>
                                          <p:spTgt spid="16"/>
                                        </p:tgtEl>
                                        <p:attrNameLst>
                                          <p:attrName>style.visibility</p:attrName>
                                        </p:attrNameLst>
                                      </p:cBhvr>
                                      <p:to>
                                        <p:strVal val="hidden"/>
                                      </p:to>
                                    </p:set>
                                  </p:childTnLst>
                                </p:cTn>
                              </p:par>
                              <p:par>
                                <p:cTn id="93" presetID="10" presetClass="exit" presetSubtype="0" fill="hold" grpId="2" nodeType="withEffect">
                                  <p:stCondLst>
                                    <p:cond delay="0"/>
                                  </p:stCondLst>
                                  <p:childTnLst>
                                    <p:animEffect transition="out" filter="fade">
                                      <p:cBhvr>
                                        <p:cTn id="94" dur="500"/>
                                        <p:tgtEl>
                                          <p:spTgt spid="18"/>
                                        </p:tgtEl>
                                      </p:cBhvr>
                                    </p:animEffect>
                                    <p:set>
                                      <p:cBhvr>
                                        <p:cTn id="95" dur="1" fill="hold">
                                          <p:stCondLst>
                                            <p:cond delay="499"/>
                                          </p:stCondLst>
                                        </p:cTn>
                                        <p:tgtEl>
                                          <p:spTgt spid="18"/>
                                        </p:tgtEl>
                                        <p:attrNameLst>
                                          <p:attrName>style.visibility</p:attrName>
                                        </p:attrNameLst>
                                      </p:cBhvr>
                                      <p:to>
                                        <p:strVal val="hidden"/>
                                      </p:to>
                                    </p:set>
                                  </p:childTnLst>
                                </p:cTn>
                              </p:par>
                              <p:par>
                                <p:cTn id="96" presetID="10" presetClass="exit" presetSubtype="0" fill="hold" grpId="2" nodeType="withEffect">
                                  <p:stCondLst>
                                    <p:cond delay="0"/>
                                  </p:stCondLst>
                                  <p:childTnLst>
                                    <p:animEffect transition="out" filter="fade">
                                      <p:cBhvr>
                                        <p:cTn id="97" dur="500"/>
                                        <p:tgtEl>
                                          <p:spTgt spid="19"/>
                                        </p:tgtEl>
                                      </p:cBhvr>
                                    </p:animEffect>
                                    <p:set>
                                      <p:cBhvr>
                                        <p:cTn id="98" dur="1" fill="hold">
                                          <p:stCondLst>
                                            <p:cond delay="499"/>
                                          </p:stCondLst>
                                        </p:cTn>
                                        <p:tgtEl>
                                          <p:spTgt spid="19"/>
                                        </p:tgtEl>
                                        <p:attrNameLst>
                                          <p:attrName>style.visibility</p:attrName>
                                        </p:attrNameLst>
                                      </p:cBhvr>
                                      <p:to>
                                        <p:strVal val="hidden"/>
                                      </p:to>
                                    </p:set>
                                  </p:childTnLst>
                                </p:cTn>
                              </p:par>
                              <p:par>
                                <p:cTn id="99" presetID="10" presetClass="exit" presetSubtype="0" fill="hold" grpId="2" nodeType="withEffect">
                                  <p:stCondLst>
                                    <p:cond delay="0"/>
                                  </p:stCondLst>
                                  <p:childTnLst>
                                    <p:animEffect transition="out" filter="fade">
                                      <p:cBhvr>
                                        <p:cTn id="100" dur="500"/>
                                        <p:tgtEl>
                                          <p:spTgt spid="20"/>
                                        </p:tgtEl>
                                      </p:cBhvr>
                                    </p:animEffect>
                                    <p:set>
                                      <p:cBhvr>
                                        <p:cTn id="101" dur="1" fill="hold">
                                          <p:stCondLst>
                                            <p:cond delay="499"/>
                                          </p:stCondLst>
                                        </p:cTn>
                                        <p:tgtEl>
                                          <p:spTgt spid="20"/>
                                        </p:tgtEl>
                                        <p:attrNameLst>
                                          <p:attrName>style.visibility</p:attrName>
                                        </p:attrNameLst>
                                      </p:cBhvr>
                                      <p:to>
                                        <p:strVal val="hidden"/>
                                      </p:to>
                                    </p:set>
                                  </p:childTnLst>
                                </p:cTn>
                              </p:par>
                              <p:par>
                                <p:cTn id="102" presetID="10" presetClass="exit" presetSubtype="0" fill="hold" grpId="2" nodeType="withEffect">
                                  <p:stCondLst>
                                    <p:cond delay="0"/>
                                  </p:stCondLst>
                                  <p:childTnLst>
                                    <p:animEffect transition="out" filter="fade">
                                      <p:cBhvr>
                                        <p:cTn id="103" dur="500"/>
                                        <p:tgtEl>
                                          <p:spTgt spid="21"/>
                                        </p:tgtEl>
                                      </p:cBhvr>
                                    </p:animEffect>
                                    <p:set>
                                      <p:cBhvr>
                                        <p:cTn id="104" dur="1" fill="hold">
                                          <p:stCondLst>
                                            <p:cond delay="499"/>
                                          </p:stCondLst>
                                        </p:cTn>
                                        <p:tgtEl>
                                          <p:spTgt spid="21"/>
                                        </p:tgtEl>
                                        <p:attrNameLst>
                                          <p:attrName>style.visibility</p:attrName>
                                        </p:attrNameLst>
                                      </p:cBhvr>
                                      <p:to>
                                        <p:strVal val="hidden"/>
                                      </p:to>
                                    </p:set>
                                  </p:childTnLst>
                                </p:cTn>
                              </p:par>
                              <p:par>
                                <p:cTn id="105" presetID="10" presetClass="exit" presetSubtype="0" fill="hold" grpId="2" nodeType="withEffect">
                                  <p:stCondLst>
                                    <p:cond delay="0"/>
                                  </p:stCondLst>
                                  <p:childTnLst>
                                    <p:animEffect transition="out" filter="fade">
                                      <p:cBhvr>
                                        <p:cTn id="106" dur="500"/>
                                        <p:tgtEl>
                                          <p:spTgt spid="22"/>
                                        </p:tgtEl>
                                      </p:cBhvr>
                                    </p:animEffect>
                                    <p:set>
                                      <p:cBhvr>
                                        <p:cTn id="107" dur="1" fill="hold">
                                          <p:stCondLst>
                                            <p:cond delay="499"/>
                                          </p:stCondLst>
                                        </p:cTn>
                                        <p:tgtEl>
                                          <p:spTgt spid="22"/>
                                        </p:tgtEl>
                                        <p:attrNameLst>
                                          <p:attrName>style.visibility</p:attrName>
                                        </p:attrNameLst>
                                      </p:cBhvr>
                                      <p:to>
                                        <p:strVal val="hidden"/>
                                      </p:to>
                                    </p:set>
                                  </p:childTnLst>
                                </p:cTn>
                              </p:par>
                              <p:par>
                                <p:cTn id="108" presetID="10" presetClass="exit" presetSubtype="0" fill="hold" grpId="2" nodeType="withEffect">
                                  <p:stCondLst>
                                    <p:cond delay="0"/>
                                  </p:stCondLst>
                                  <p:childTnLst>
                                    <p:animEffect transition="out" filter="fade">
                                      <p:cBhvr>
                                        <p:cTn id="109" dur="500"/>
                                        <p:tgtEl>
                                          <p:spTgt spid="23"/>
                                        </p:tgtEl>
                                      </p:cBhvr>
                                    </p:animEffect>
                                    <p:set>
                                      <p:cBhvr>
                                        <p:cTn id="110" dur="1" fill="hold">
                                          <p:stCondLst>
                                            <p:cond delay="499"/>
                                          </p:stCondLst>
                                        </p:cTn>
                                        <p:tgtEl>
                                          <p:spTgt spid="23"/>
                                        </p:tgtEl>
                                        <p:attrNameLst>
                                          <p:attrName>style.visibility</p:attrName>
                                        </p:attrNameLst>
                                      </p:cBhvr>
                                      <p:to>
                                        <p:strVal val="hidden"/>
                                      </p:to>
                                    </p:set>
                                  </p:childTnLst>
                                </p:cTn>
                              </p:par>
                              <p:par>
                                <p:cTn id="111" presetID="10" presetClass="exit" presetSubtype="0" fill="hold" grpId="2" nodeType="withEffect">
                                  <p:stCondLst>
                                    <p:cond delay="0"/>
                                  </p:stCondLst>
                                  <p:childTnLst>
                                    <p:animEffect transition="out" filter="fade">
                                      <p:cBhvr>
                                        <p:cTn id="112" dur="500"/>
                                        <p:tgtEl>
                                          <p:spTgt spid="24"/>
                                        </p:tgtEl>
                                      </p:cBhvr>
                                    </p:animEffect>
                                    <p:set>
                                      <p:cBhvr>
                                        <p:cTn id="113" dur="1" fill="hold">
                                          <p:stCondLst>
                                            <p:cond delay="499"/>
                                          </p:stCondLst>
                                        </p:cTn>
                                        <p:tgtEl>
                                          <p:spTgt spid="24"/>
                                        </p:tgtEl>
                                        <p:attrNameLst>
                                          <p:attrName>style.visibility</p:attrName>
                                        </p:attrNameLst>
                                      </p:cBhvr>
                                      <p:to>
                                        <p:strVal val="hidden"/>
                                      </p:to>
                                    </p:set>
                                  </p:childTnLst>
                                </p:cTn>
                              </p:par>
                              <p:par>
                                <p:cTn id="114" presetID="10" presetClass="exit" presetSubtype="0" fill="hold" grpId="2" nodeType="withEffect">
                                  <p:stCondLst>
                                    <p:cond delay="0"/>
                                  </p:stCondLst>
                                  <p:childTnLst>
                                    <p:animEffect transition="out" filter="fade">
                                      <p:cBhvr>
                                        <p:cTn id="115" dur="500"/>
                                        <p:tgtEl>
                                          <p:spTgt spid="25"/>
                                        </p:tgtEl>
                                      </p:cBhvr>
                                    </p:animEffect>
                                    <p:set>
                                      <p:cBhvr>
                                        <p:cTn id="116" dur="1" fill="hold">
                                          <p:stCondLst>
                                            <p:cond delay="499"/>
                                          </p:stCondLst>
                                        </p:cTn>
                                        <p:tgtEl>
                                          <p:spTgt spid="25"/>
                                        </p:tgtEl>
                                        <p:attrNameLst>
                                          <p:attrName>style.visibility</p:attrName>
                                        </p:attrNameLst>
                                      </p:cBhvr>
                                      <p:to>
                                        <p:strVal val="hidden"/>
                                      </p:to>
                                    </p:set>
                                  </p:childTnLst>
                                </p:cTn>
                              </p:par>
                              <p:par>
                                <p:cTn id="117" presetID="10" presetClass="exit" presetSubtype="0" fill="hold" grpId="2" nodeType="withEffect">
                                  <p:stCondLst>
                                    <p:cond delay="0"/>
                                  </p:stCondLst>
                                  <p:childTnLst>
                                    <p:animEffect transition="out" filter="fade">
                                      <p:cBhvr>
                                        <p:cTn id="118" dur="500"/>
                                        <p:tgtEl>
                                          <p:spTgt spid="17"/>
                                        </p:tgtEl>
                                      </p:cBhvr>
                                    </p:animEffect>
                                    <p:set>
                                      <p:cBhvr>
                                        <p:cTn id="119" dur="1" fill="hold">
                                          <p:stCondLst>
                                            <p:cond delay="499"/>
                                          </p:stCondLst>
                                        </p:cTn>
                                        <p:tgtEl>
                                          <p:spTgt spid="17"/>
                                        </p:tgtEl>
                                        <p:attrNameLst>
                                          <p:attrName>style.visibility</p:attrName>
                                        </p:attrNameLst>
                                      </p:cBhvr>
                                      <p:to>
                                        <p:strVal val="hidden"/>
                                      </p:to>
                                    </p:set>
                                  </p:childTnLst>
                                </p:cTn>
                              </p:par>
                              <p:par>
                                <p:cTn id="120" presetID="10" presetClass="exit" presetSubtype="0" fill="hold" grpId="2" nodeType="withEffect">
                                  <p:stCondLst>
                                    <p:cond delay="0"/>
                                  </p:stCondLst>
                                  <p:childTnLst>
                                    <p:animEffect transition="out" filter="fade">
                                      <p:cBhvr>
                                        <p:cTn id="121" dur="500"/>
                                        <p:tgtEl>
                                          <p:spTgt spid="26"/>
                                        </p:tgtEl>
                                      </p:cBhvr>
                                    </p:animEffect>
                                    <p:set>
                                      <p:cBhvr>
                                        <p:cTn id="122" dur="1" fill="hold">
                                          <p:stCondLst>
                                            <p:cond delay="499"/>
                                          </p:stCondLst>
                                        </p:cTn>
                                        <p:tgtEl>
                                          <p:spTgt spid="26"/>
                                        </p:tgtEl>
                                        <p:attrNameLst>
                                          <p:attrName>style.visibility</p:attrName>
                                        </p:attrNameLst>
                                      </p:cBhvr>
                                      <p:to>
                                        <p:strVal val="hidden"/>
                                      </p:to>
                                    </p:set>
                                  </p:childTnLst>
                                </p:cTn>
                              </p:par>
                              <p:par>
                                <p:cTn id="123" presetID="10" presetClass="entr" presetSubtype="0" fill="hold" grpId="0" nodeType="withEffect">
                                  <p:stCondLst>
                                    <p:cond delay="0"/>
                                  </p:stCondLst>
                                  <p:childTnLst>
                                    <p:set>
                                      <p:cBhvr>
                                        <p:cTn id="124" dur="1" fill="hold">
                                          <p:stCondLst>
                                            <p:cond delay="0"/>
                                          </p:stCondLst>
                                        </p:cTn>
                                        <p:tgtEl>
                                          <p:spTgt spid="27"/>
                                        </p:tgtEl>
                                        <p:attrNameLst>
                                          <p:attrName>style.visibility</p:attrName>
                                        </p:attrNameLst>
                                      </p:cBhvr>
                                      <p:to>
                                        <p:strVal val="visible"/>
                                      </p:to>
                                    </p:set>
                                    <p:animEffect transition="in" filter="fade">
                                      <p:cBhvr>
                                        <p:cTn id="125" dur="500"/>
                                        <p:tgtEl>
                                          <p:spTgt spid="27"/>
                                        </p:tgtEl>
                                      </p:cBhvr>
                                    </p:animEffect>
                                  </p:childTnLst>
                                </p:cTn>
                              </p:par>
                              <p:par>
                                <p:cTn id="126" presetID="1" presetClass="entr" presetSubtype="0" fill="hold" grpId="0" nodeType="withEffect">
                                  <p:stCondLst>
                                    <p:cond delay="0"/>
                                  </p:stCondLst>
                                  <p:childTnLst>
                                    <p:set>
                                      <p:cBhvr>
                                        <p:cTn id="127" dur="1" fill="hold">
                                          <p:stCondLst>
                                            <p:cond delay="0"/>
                                          </p:stCondLst>
                                        </p:cTn>
                                        <p:tgtEl>
                                          <p:spTgt spid="28"/>
                                        </p:tgtEl>
                                        <p:attrNameLst>
                                          <p:attrName>style.visibility</p:attrName>
                                        </p:attrNameLst>
                                      </p:cBhvr>
                                      <p:to>
                                        <p:strVal val="visible"/>
                                      </p:to>
                                    </p:set>
                                  </p:childTnLst>
                                </p:cTn>
                              </p:par>
                            </p:childTnLst>
                          </p:cTn>
                        </p:par>
                      </p:childTnLst>
                    </p:cTn>
                  </p:par>
                  <p:par>
                    <p:cTn id="128" fill="hold">
                      <p:stCondLst>
                        <p:cond delay="indefinite"/>
                      </p:stCondLst>
                      <p:childTnLst>
                        <p:par>
                          <p:cTn id="129" fill="hold">
                            <p:stCondLst>
                              <p:cond delay="0"/>
                            </p:stCondLst>
                            <p:childTnLst>
                              <p:par>
                                <p:cTn id="130" presetID="1" presetClass="entr" presetSubtype="0" fill="hold" grpId="0" nodeType="clickEffect">
                                  <p:stCondLst>
                                    <p:cond delay="0"/>
                                  </p:stCondLst>
                                  <p:childTnLst>
                                    <p:set>
                                      <p:cBhvr>
                                        <p:cTn id="131"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animBg="1"/>
      <p:bldP spid="8" grpId="1" animBg="1"/>
      <p:bldP spid="8" grpId="2" animBg="1"/>
      <p:bldP spid="16" grpId="0" animBg="1"/>
      <p:bldP spid="16" grpId="1" animBg="1"/>
      <p:bldP spid="16" grpId="2" animBg="1"/>
      <p:bldP spid="17" grpId="0" animBg="1"/>
      <p:bldP spid="17" grpId="1" animBg="1"/>
      <p:bldP spid="17" grpId="2" animBg="1"/>
      <p:bldP spid="18" grpId="0" animBg="1"/>
      <p:bldP spid="18" grpId="1" animBg="1"/>
      <p:bldP spid="18" grpId="2" animBg="1"/>
      <p:bldP spid="19" grpId="0" animBg="1"/>
      <p:bldP spid="19" grpId="1" animBg="1"/>
      <p:bldP spid="19" grpId="2" animBg="1"/>
      <p:bldP spid="20" grpId="0" animBg="1"/>
      <p:bldP spid="20" grpId="1" animBg="1"/>
      <p:bldP spid="20" grpId="2" animBg="1"/>
      <p:bldP spid="21" grpId="0" animBg="1"/>
      <p:bldP spid="21" grpId="1" animBg="1"/>
      <p:bldP spid="21" grpId="2" animBg="1"/>
      <p:bldP spid="22" grpId="0" animBg="1"/>
      <p:bldP spid="22" grpId="1" animBg="1"/>
      <p:bldP spid="22" grpId="2" animBg="1"/>
      <p:bldP spid="23" grpId="0" animBg="1"/>
      <p:bldP spid="23" grpId="1" animBg="1"/>
      <p:bldP spid="23" grpId="2" animBg="1"/>
      <p:bldP spid="24" grpId="0" animBg="1"/>
      <p:bldP spid="24" grpId="1" animBg="1"/>
      <p:bldP spid="24" grpId="2" animBg="1"/>
      <p:bldP spid="25" grpId="0" animBg="1"/>
      <p:bldP spid="25" grpId="1" animBg="1"/>
      <p:bldP spid="25" grpId="2" animBg="1"/>
      <p:bldP spid="26" grpId="0" animBg="1"/>
      <p:bldP spid="26" grpId="1" animBg="1"/>
      <p:bldP spid="26" grpId="2" animBg="1"/>
      <p:bldP spid="10" grpId="0" animBg="1"/>
      <p:bldP spid="32" grpId="0" animBg="1"/>
      <p:bldP spid="27" grpId="0" animBg="1"/>
      <p:bldP spid="28" grpId="0"/>
      <p:bldP spid="28" grpId="1"/>
      <p:bldP spid="5" grpId="0"/>
      <p:bldP spid="6" grpId="0"/>
      <p:bldP spid="6" grpId="1"/>
      <p:bldP spid="29" grpId="0"/>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dirty="0"/>
              <a:t>Challenges in Read Mapping</a:t>
            </a:r>
          </a:p>
        </p:txBody>
      </p:sp>
      <p:sp>
        <p:nvSpPr>
          <p:cNvPr id="3" name="内容占位符 2"/>
          <p:cNvSpPr>
            <a:spLocks noGrp="1"/>
          </p:cNvSpPr>
          <p:nvPr>
            <p:ph idx="1"/>
          </p:nvPr>
        </p:nvSpPr>
        <p:spPr/>
        <p:txBody>
          <a:bodyPr/>
          <a:lstStyle/>
          <a:p>
            <a:r>
              <a:rPr lang="en-US" sz="2000" dirty="0">
                <a:solidFill>
                  <a:srgbClr val="0000FF"/>
                </a:solidFill>
              </a:rPr>
              <a:t>Need to find many mappings of each read</a:t>
            </a:r>
          </a:p>
          <a:p>
            <a:pPr lvl="1"/>
            <a:r>
              <a:rPr lang="en-US" sz="2000" dirty="0"/>
              <a:t>A short read may map to many locations, especially with High-Throughput DNA Sequencing technologies</a:t>
            </a:r>
          </a:p>
          <a:p>
            <a:pPr lvl="1"/>
            <a:r>
              <a:rPr lang="en-US" sz="2000" dirty="0">
                <a:solidFill>
                  <a:srgbClr val="FF0000"/>
                </a:solidFill>
              </a:rPr>
              <a:t>How can we find all mappings efficiently?</a:t>
            </a:r>
          </a:p>
          <a:p>
            <a:pPr lvl="1"/>
            <a:endParaRPr lang="en-US" sz="2000" dirty="0"/>
          </a:p>
          <a:p>
            <a:r>
              <a:rPr lang="en-US" sz="2000" dirty="0">
                <a:solidFill>
                  <a:srgbClr val="0000FF"/>
                </a:solidFill>
              </a:rPr>
              <a:t>Need to tolerate small variances/errors in each read</a:t>
            </a:r>
          </a:p>
          <a:p>
            <a:pPr lvl="1"/>
            <a:r>
              <a:rPr lang="en-US" sz="2000" dirty="0"/>
              <a:t>Each individual is different: Subject’s DNA may slightly differ from the reference (Mismatches, insertions, deletions)</a:t>
            </a:r>
          </a:p>
          <a:p>
            <a:pPr lvl="1"/>
            <a:r>
              <a:rPr lang="en-US" sz="2000" dirty="0">
                <a:solidFill>
                  <a:srgbClr val="FF0000"/>
                </a:solidFill>
              </a:rPr>
              <a:t>How can we efficiently map each read with up to </a:t>
            </a:r>
            <a:r>
              <a:rPr lang="en-US" sz="2000" i="1" dirty="0">
                <a:solidFill>
                  <a:srgbClr val="FF0000"/>
                </a:solidFill>
              </a:rPr>
              <a:t>e</a:t>
            </a:r>
            <a:r>
              <a:rPr lang="en-US" sz="2000" dirty="0">
                <a:solidFill>
                  <a:srgbClr val="FF0000"/>
                </a:solidFill>
              </a:rPr>
              <a:t> errors present?</a:t>
            </a:r>
          </a:p>
          <a:p>
            <a:endParaRPr lang="en-US" sz="2000" dirty="0"/>
          </a:p>
          <a:p>
            <a:r>
              <a:rPr lang="en-US" sz="2000" dirty="0">
                <a:solidFill>
                  <a:srgbClr val="0000FF"/>
                </a:solidFill>
              </a:rPr>
              <a:t>Need to map each read very fast (i.e., performance is important)</a:t>
            </a:r>
          </a:p>
          <a:p>
            <a:pPr lvl="1"/>
            <a:r>
              <a:rPr lang="en-US" sz="2000" dirty="0"/>
              <a:t>Human DNA is 3.2 billion base pairs long </a:t>
            </a:r>
            <a:r>
              <a:rPr lang="en-US" sz="2000" dirty="0">
                <a:sym typeface="Wingdings"/>
              </a:rPr>
              <a:t> </a:t>
            </a:r>
            <a:r>
              <a:rPr lang="en-US" sz="2000" dirty="0"/>
              <a:t>Millions to billions of reads (State-of-the-art mappers take weeks to map a human’s DNA)</a:t>
            </a:r>
          </a:p>
          <a:p>
            <a:pPr lvl="1"/>
            <a:r>
              <a:rPr lang="en-US" sz="2000" dirty="0">
                <a:solidFill>
                  <a:srgbClr val="FF0000"/>
                </a:solidFill>
              </a:rPr>
              <a:t>How can we design a much higher performance read mapper?</a:t>
            </a:r>
          </a:p>
        </p:txBody>
      </p:sp>
      <p:sp>
        <p:nvSpPr>
          <p:cNvPr id="4" name="灯片编号占位符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68388976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Read Alignment/Verification</a:t>
            </a:r>
          </a:p>
        </p:txBody>
      </p:sp>
      <p:sp>
        <p:nvSpPr>
          <p:cNvPr id="5" name="Content Placeholder 4"/>
          <p:cNvSpPr>
            <a:spLocks noGrp="1"/>
          </p:cNvSpPr>
          <p:nvPr>
            <p:ph idx="1"/>
          </p:nvPr>
        </p:nvSpPr>
        <p:spPr>
          <a:xfrm>
            <a:off x="228600" y="1052736"/>
            <a:ext cx="8610600" cy="5195664"/>
          </a:xfrm>
        </p:spPr>
        <p:txBody>
          <a:bodyPr/>
          <a:lstStyle/>
          <a:p>
            <a:r>
              <a:rPr lang="en-US" b="1" u="sng" dirty="0"/>
              <a:t>Edit distance </a:t>
            </a:r>
            <a:r>
              <a:rPr lang="en-US" dirty="0"/>
              <a:t>is defined as the minimum number of edits (i.e. insertions, deletions, or substitutions) needed to make the read exactly match the reference segment.</a:t>
            </a:r>
          </a:p>
        </p:txBody>
      </p:sp>
      <p:graphicFrame>
        <p:nvGraphicFramePr>
          <p:cNvPr id="10" name="Table 9"/>
          <p:cNvGraphicFramePr>
            <a:graphicFrameLocks noGrp="1"/>
          </p:cNvGraphicFramePr>
          <p:nvPr>
            <p:extLst/>
          </p:nvPr>
        </p:nvGraphicFramePr>
        <p:xfrm>
          <a:off x="1289685" y="3041627"/>
          <a:ext cx="2915920" cy="731520"/>
        </p:xfrm>
        <a:graphic>
          <a:graphicData uri="http://schemas.openxmlformats.org/drawingml/2006/table">
            <a:tbl>
              <a:tblPr/>
              <a:tblGrid>
                <a:gridCol w="208280">
                  <a:extLst>
                    <a:ext uri="{9D8B030D-6E8A-4147-A177-3AD203B41FA5}">
                      <a16:colId xmlns:a16="http://schemas.microsoft.com/office/drawing/2014/main" val="20000"/>
                    </a:ext>
                  </a:extLst>
                </a:gridCol>
                <a:gridCol w="208280">
                  <a:extLst>
                    <a:ext uri="{9D8B030D-6E8A-4147-A177-3AD203B41FA5}">
                      <a16:colId xmlns:a16="http://schemas.microsoft.com/office/drawing/2014/main" val="20001"/>
                    </a:ext>
                  </a:extLst>
                </a:gridCol>
                <a:gridCol w="208280">
                  <a:extLst>
                    <a:ext uri="{9D8B030D-6E8A-4147-A177-3AD203B41FA5}">
                      <a16:colId xmlns:a16="http://schemas.microsoft.com/office/drawing/2014/main" val="20002"/>
                    </a:ext>
                  </a:extLst>
                </a:gridCol>
                <a:gridCol w="208280">
                  <a:extLst>
                    <a:ext uri="{9D8B030D-6E8A-4147-A177-3AD203B41FA5}">
                      <a16:colId xmlns:a16="http://schemas.microsoft.com/office/drawing/2014/main" val="20003"/>
                    </a:ext>
                  </a:extLst>
                </a:gridCol>
                <a:gridCol w="208280">
                  <a:extLst>
                    <a:ext uri="{9D8B030D-6E8A-4147-A177-3AD203B41FA5}">
                      <a16:colId xmlns:a16="http://schemas.microsoft.com/office/drawing/2014/main" val="20004"/>
                    </a:ext>
                  </a:extLst>
                </a:gridCol>
                <a:gridCol w="208280">
                  <a:extLst>
                    <a:ext uri="{9D8B030D-6E8A-4147-A177-3AD203B41FA5}">
                      <a16:colId xmlns:a16="http://schemas.microsoft.com/office/drawing/2014/main" val="20005"/>
                    </a:ext>
                  </a:extLst>
                </a:gridCol>
                <a:gridCol w="208280">
                  <a:extLst>
                    <a:ext uri="{9D8B030D-6E8A-4147-A177-3AD203B41FA5}">
                      <a16:colId xmlns:a16="http://schemas.microsoft.com/office/drawing/2014/main" val="20006"/>
                    </a:ext>
                  </a:extLst>
                </a:gridCol>
                <a:gridCol w="208280">
                  <a:extLst>
                    <a:ext uri="{9D8B030D-6E8A-4147-A177-3AD203B41FA5}">
                      <a16:colId xmlns:a16="http://schemas.microsoft.com/office/drawing/2014/main" val="20007"/>
                    </a:ext>
                  </a:extLst>
                </a:gridCol>
                <a:gridCol w="208280">
                  <a:extLst>
                    <a:ext uri="{9D8B030D-6E8A-4147-A177-3AD203B41FA5}">
                      <a16:colId xmlns:a16="http://schemas.microsoft.com/office/drawing/2014/main" val="20008"/>
                    </a:ext>
                  </a:extLst>
                </a:gridCol>
                <a:gridCol w="208280">
                  <a:extLst>
                    <a:ext uri="{9D8B030D-6E8A-4147-A177-3AD203B41FA5}">
                      <a16:colId xmlns:a16="http://schemas.microsoft.com/office/drawing/2014/main" val="20009"/>
                    </a:ext>
                  </a:extLst>
                </a:gridCol>
                <a:gridCol w="208280">
                  <a:extLst>
                    <a:ext uri="{9D8B030D-6E8A-4147-A177-3AD203B41FA5}">
                      <a16:colId xmlns:a16="http://schemas.microsoft.com/office/drawing/2014/main" val="20010"/>
                    </a:ext>
                  </a:extLst>
                </a:gridCol>
                <a:gridCol w="208280">
                  <a:extLst>
                    <a:ext uri="{9D8B030D-6E8A-4147-A177-3AD203B41FA5}">
                      <a16:colId xmlns:a16="http://schemas.microsoft.com/office/drawing/2014/main" val="20011"/>
                    </a:ext>
                  </a:extLst>
                </a:gridCol>
                <a:gridCol w="208280">
                  <a:extLst>
                    <a:ext uri="{9D8B030D-6E8A-4147-A177-3AD203B41FA5}">
                      <a16:colId xmlns:a16="http://schemas.microsoft.com/office/drawing/2014/main" val="20012"/>
                    </a:ext>
                  </a:extLst>
                </a:gridCol>
                <a:gridCol w="208280">
                  <a:extLst>
                    <a:ext uri="{9D8B030D-6E8A-4147-A177-3AD203B41FA5}">
                      <a16:colId xmlns:a16="http://schemas.microsoft.com/office/drawing/2014/main" val="20013"/>
                    </a:ext>
                  </a:extLst>
                </a:gridCol>
              </a:tblGrid>
              <a:tr h="316416">
                <a:tc>
                  <a:txBody>
                    <a:bodyPr/>
                    <a:lstStyle/>
                    <a:p>
                      <a:pPr algn="ctr"/>
                      <a:r>
                        <a:rPr lang="en-US" sz="1800" dirty="0"/>
                        <a:t>o</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ar-SA" sz="1800" dirty="0"/>
                        <a:t>-</a:t>
                      </a:r>
                      <a:endParaRPr lang="en-US" sz="1800" dirty="0"/>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B0F0"/>
                    </a:solidFill>
                  </a:tcPr>
                </a:tc>
                <a:tc>
                  <a:txBody>
                    <a:bodyPr/>
                    <a:lstStyle/>
                    <a:p>
                      <a:pPr algn="ctr"/>
                      <a:r>
                        <a:rPr lang="ar-SA" sz="1800" dirty="0"/>
                        <a:t>-</a:t>
                      </a:r>
                      <a:endParaRPr lang="en-US" sz="1800" dirty="0"/>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B0F0"/>
                    </a:solidFill>
                  </a:tcPr>
                </a:tc>
                <a:tc>
                  <a:txBody>
                    <a:bodyPr/>
                    <a:lstStyle/>
                    <a:p>
                      <a:pPr algn="ctr"/>
                      <a:r>
                        <a:rPr lang="en-US" sz="1800" dirty="0"/>
                        <a:t>r</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g</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sz="1800"/>
                        <a:t>a</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sz="1800"/>
                        <a:t>n</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sz="1800"/>
                        <a:t>i</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sz="1800"/>
                        <a:t>z</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sz="1800"/>
                        <a:t>a</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dirty="0"/>
                        <a:t>t</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dirty="0"/>
                        <a:t>i</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o</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dirty="0"/>
                        <a:t>n</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extLst>
                  <a:ext uri="{0D108BD9-81ED-4DB2-BD59-A6C34878D82A}">
                    <a16:rowId xmlns:a16="http://schemas.microsoft.com/office/drawing/2014/main" val="10000"/>
                  </a:ext>
                </a:extLst>
              </a:tr>
              <a:tr h="316416">
                <a:tc>
                  <a:txBody>
                    <a:bodyPr/>
                    <a:lstStyle/>
                    <a:p>
                      <a:pPr algn="ctr"/>
                      <a:r>
                        <a:rPr lang="en-US" sz="1800"/>
                        <a:t>o</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p</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B0F0"/>
                    </a:solidFill>
                  </a:tcPr>
                </a:tc>
                <a:tc>
                  <a:txBody>
                    <a:bodyPr/>
                    <a:lstStyle/>
                    <a:p>
                      <a:pPr algn="ctr"/>
                      <a:r>
                        <a:rPr lang="en-US" sz="1800" dirty="0"/>
                        <a:t>e</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B0F0"/>
                    </a:solidFill>
                  </a:tcPr>
                </a:tc>
                <a:tc>
                  <a:txBody>
                    <a:bodyPr/>
                    <a:lstStyle/>
                    <a:p>
                      <a:pPr algn="ctr"/>
                      <a:r>
                        <a:rPr lang="en-US" sz="1800" dirty="0"/>
                        <a:t>r</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ar-SA" sz="1800" dirty="0"/>
                        <a:t>-</a:t>
                      </a:r>
                      <a:endParaRPr lang="en-US" sz="1800" dirty="0"/>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ar-SA" sz="1800" dirty="0"/>
                        <a:t>-</a:t>
                      </a:r>
                      <a:endParaRPr lang="en-US" sz="1800" dirty="0"/>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ar-SA" sz="1800" dirty="0"/>
                        <a:t>-</a:t>
                      </a:r>
                      <a:endParaRPr lang="en-US" sz="1800" dirty="0"/>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ar-SA" sz="1800" dirty="0"/>
                        <a:t>-</a:t>
                      </a:r>
                      <a:endParaRPr lang="en-US" sz="1800" dirty="0"/>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ar-SA" sz="1800" dirty="0"/>
                        <a:t>-</a:t>
                      </a:r>
                      <a:endParaRPr lang="en-US" sz="1800" dirty="0"/>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sz="1800" dirty="0"/>
                        <a:t>a</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dirty="0"/>
                        <a:t>t</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i</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o</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dirty="0"/>
                        <a:t>n</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extLst>
                  <a:ext uri="{0D108BD9-81ED-4DB2-BD59-A6C34878D82A}">
                    <a16:rowId xmlns:a16="http://schemas.microsoft.com/office/drawing/2014/main" val="10001"/>
                  </a:ext>
                </a:extLst>
              </a:tr>
            </a:tbl>
          </a:graphicData>
        </a:graphic>
      </p:graphicFrame>
      <p:graphicFrame>
        <p:nvGraphicFramePr>
          <p:cNvPr id="11" name="Table 10"/>
          <p:cNvGraphicFramePr>
            <a:graphicFrameLocks noGrp="1"/>
          </p:cNvGraphicFramePr>
          <p:nvPr>
            <p:extLst/>
          </p:nvPr>
        </p:nvGraphicFramePr>
        <p:xfrm>
          <a:off x="1289685" y="4074834"/>
          <a:ext cx="2915920" cy="731520"/>
        </p:xfrm>
        <a:graphic>
          <a:graphicData uri="http://schemas.openxmlformats.org/drawingml/2006/table">
            <a:tbl>
              <a:tblPr/>
              <a:tblGrid>
                <a:gridCol w="208280">
                  <a:extLst>
                    <a:ext uri="{9D8B030D-6E8A-4147-A177-3AD203B41FA5}">
                      <a16:colId xmlns:a16="http://schemas.microsoft.com/office/drawing/2014/main" val="20000"/>
                    </a:ext>
                  </a:extLst>
                </a:gridCol>
                <a:gridCol w="208280">
                  <a:extLst>
                    <a:ext uri="{9D8B030D-6E8A-4147-A177-3AD203B41FA5}">
                      <a16:colId xmlns:a16="http://schemas.microsoft.com/office/drawing/2014/main" val="20001"/>
                    </a:ext>
                  </a:extLst>
                </a:gridCol>
                <a:gridCol w="208280">
                  <a:extLst>
                    <a:ext uri="{9D8B030D-6E8A-4147-A177-3AD203B41FA5}">
                      <a16:colId xmlns:a16="http://schemas.microsoft.com/office/drawing/2014/main" val="20002"/>
                    </a:ext>
                  </a:extLst>
                </a:gridCol>
                <a:gridCol w="208280">
                  <a:extLst>
                    <a:ext uri="{9D8B030D-6E8A-4147-A177-3AD203B41FA5}">
                      <a16:colId xmlns:a16="http://schemas.microsoft.com/office/drawing/2014/main" val="20003"/>
                    </a:ext>
                  </a:extLst>
                </a:gridCol>
                <a:gridCol w="208280">
                  <a:extLst>
                    <a:ext uri="{9D8B030D-6E8A-4147-A177-3AD203B41FA5}">
                      <a16:colId xmlns:a16="http://schemas.microsoft.com/office/drawing/2014/main" val="20004"/>
                    </a:ext>
                  </a:extLst>
                </a:gridCol>
                <a:gridCol w="208280">
                  <a:extLst>
                    <a:ext uri="{9D8B030D-6E8A-4147-A177-3AD203B41FA5}">
                      <a16:colId xmlns:a16="http://schemas.microsoft.com/office/drawing/2014/main" val="20005"/>
                    </a:ext>
                  </a:extLst>
                </a:gridCol>
                <a:gridCol w="208280">
                  <a:extLst>
                    <a:ext uri="{9D8B030D-6E8A-4147-A177-3AD203B41FA5}">
                      <a16:colId xmlns:a16="http://schemas.microsoft.com/office/drawing/2014/main" val="20006"/>
                    </a:ext>
                  </a:extLst>
                </a:gridCol>
                <a:gridCol w="208280">
                  <a:extLst>
                    <a:ext uri="{9D8B030D-6E8A-4147-A177-3AD203B41FA5}">
                      <a16:colId xmlns:a16="http://schemas.microsoft.com/office/drawing/2014/main" val="20007"/>
                    </a:ext>
                  </a:extLst>
                </a:gridCol>
                <a:gridCol w="208280">
                  <a:extLst>
                    <a:ext uri="{9D8B030D-6E8A-4147-A177-3AD203B41FA5}">
                      <a16:colId xmlns:a16="http://schemas.microsoft.com/office/drawing/2014/main" val="20008"/>
                    </a:ext>
                  </a:extLst>
                </a:gridCol>
                <a:gridCol w="208280">
                  <a:extLst>
                    <a:ext uri="{9D8B030D-6E8A-4147-A177-3AD203B41FA5}">
                      <a16:colId xmlns:a16="http://schemas.microsoft.com/office/drawing/2014/main" val="20009"/>
                    </a:ext>
                  </a:extLst>
                </a:gridCol>
                <a:gridCol w="208280">
                  <a:extLst>
                    <a:ext uri="{9D8B030D-6E8A-4147-A177-3AD203B41FA5}">
                      <a16:colId xmlns:a16="http://schemas.microsoft.com/office/drawing/2014/main" val="20010"/>
                    </a:ext>
                  </a:extLst>
                </a:gridCol>
                <a:gridCol w="208280">
                  <a:extLst>
                    <a:ext uri="{9D8B030D-6E8A-4147-A177-3AD203B41FA5}">
                      <a16:colId xmlns:a16="http://schemas.microsoft.com/office/drawing/2014/main" val="20011"/>
                    </a:ext>
                  </a:extLst>
                </a:gridCol>
                <a:gridCol w="208280">
                  <a:extLst>
                    <a:ext uri="{9D8B030D-6E8A-4147-A177-3AD203B41FA5}">
                      <a16:colId xmlns:a16="http://schemas.microsoft.com/office/drawing/2014/main" val="20012"/>
                    </a:ext>
                  </a:extLst>
                </a:gridCol>
                <a:gridCol w="208280">
                  <a:extLst>
                    <a:ext uri="{9D8B030D-6E8A-4147-A177-3AD203B41FA5}">
                      <a16:colId xmlns:a16="http://schemas.microsoft.com/office/drawing/2014/main" val="20013"/>
                    </a:ext>
                  </a:extLst>
                </a:gridCol>
              </a:tblGrid>
              <a:tr h="365760">
                <a:tc>
                  <a:txBody>
                    <a:bodyPr/>
                    <a:lstStyle/>
                    <a:p>
                      <a:pPr algn="ctr"/>
                      <a:r>
                        <a:rPr lang="en-US" sz="1800" dirty="0"/>
                        <a:t>o</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ar-SA" sz="1800" dirty="0"/>
                        <a:t>-</a:t>
                      </a:r>
                      <a:endParaRPr lang="en-US" sz="1800" dirty="0"/>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B0F0"/>
                    </a:solidFill>
                  </a:tcPr>
                </a:tc>
                <a:tc>
                  <a:txBody>
                    <a:bodyPr/>
                    <a:lstStyle/>
                    <a:p>
                      <a:pPr algn="ctr"/>
                      <a:r>
                        <a:rPr lang="ar-SA" sz="1800" dirty="0"/>
                        <a:t>-</a:t>
                      </a:r>
                      <a:endParaRPr lang="en-US" sz="1800" dirty="0"/>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B0F0"/>
                    </a:solidFill>
                  </a:tcPr>
                </a:tc>
                <a:tc>
                  <a:txBody>
                    <a:bodyPr/>
                    <a:lstStyle/>
                    <a:p>
                      <a:pPr algn="ctr"/>
                      <a:r>
                        <a:rPr lang="en-US" sz="1800" dirty="0"/>
                        <a:t>r</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dirty="0"/>
                        <a:t>g</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sz="1800"/>
                        <a:t>a</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n</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sz="1800"/>
                        <a:t>i</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sz="1800"/>
                        <a:t>z</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sz="1800"/>
                        <a:t>a</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sz="1800" dirty="0"/>
                        <a:t>t</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i</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o</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n</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extLst>
                  <a:ext uri="{0D108BD9-81ED-4DB2-BD59-A6C34878D82A}">
                    <a16:rowId xmlns:a16="http://schemas.microsoft.com/office/drawing/2014/main" val="10000"/>
                  </a:ext>
                </a:extLst>
              </a:tr>
              <a:tr h="365760">
                <a:tc>
                  <a:txBody>
                    <a:bodyPr/>
                    <a:lstStyle/>
                    <a:p>
                      <a:pPr algn="ctr"/>
                      <a:r>
                        <a:rPr lang="en-US" sz="1800" dirty="0"/>
                        <a:t>o</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p</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B0F0"/>
                    </a:solidFill>
                  </a:tcPr>
                </a:tc>
                <a:tc>
                  <a:txBody>
                    <a:bodyPr/>
                    <a:lstStyle/>
                    <a:p>
                      <a:pPr algn="ctr"/>
                      <a:r>
                        <a:rPr lang="en-US" sz="1800" dirty="0"/>
                        <a:t>e</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B0F0"/>
                    </a:solidFill>
                  </a:tcPr>
                </a:tc>
                <a:tc>
                  <a:txBody>
                    <a:bodyPr/>
                    <a:lstStyle/>
                    <a:p>
                      <a:pPr algn="ctr"/>
                      <a:r>
                        <a:rPr lang="en-US" sz="1800" dirty="0"/>
                        <a:t>r</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ar-SA" sz="1800" dirty="0"/>
                        <a:t>-</a:t>
                      </a:r>
                      <a:endParaRPr lang="en-US" sz="1800" dirty="0"/>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sz="1800" dirty="0"/>
                        <a:t>a</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ar-SA" sz="1800" dirty="0"/>
                        <a:t>-</a:t>
                      </a:r>
                      <a:endParaRPr lang="en-US" sz="1800" dirty="0"/>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ar-SA" sz="1800" dirty="0"/>
                        <a:t>-</a:t>
                      </a:r>
                      <a:endParaRPr lang="en-US" sz="1800" dirty="0"/>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ar-SA" sz="1800" dirty="0"/>
                        <a:t>-</a:t>
                      </a:r>
                      <a:endParaRPr lang="en-US" sz="1800" dirty="0"/>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ar-SA" sz="1800" dirty="0"/>
                        <a:t>-</a:t>
                      </a:r>
                      <a:endParaRPr lang="en-US" sz="1800" dirty="0"/>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sz="1800" dirty="0"/>
                        <a:t>t</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i</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o</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dirty="0"/>
                        <a:t>n</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extLst>
                  <a:ext uri="{0D108BD9-81ED-4DB2-BD59-A6C34878D82A}">
                    <a16:rowId xmlns:a16="http://schemas.microsoft.com/office/drawing/2014/main" val="10001"/>
                  </a:ext>
                </a:extLst>
              </a:tr>
            </a:tbl>
          </a:graphicData>
        </a:graphic>
      </p:graphicFrame>
      <p:graphicFrame>
        <p:nvGraphicFramePr>
          <p:cNvPr id="12" name="Table 11"/>
          <p:cNvGraphicFramePr>
            <a:graphicFrameLocks noGrp="1"/>
          </p:cNvGraphicFramePr>
          <p:nvPr>
            <p:extLst/>
          </p:nvPr>
        </p:nvGraphicFramePr>
        <p:xfrm>
          <a:off x="5675429" y="5108041"/>
          <a:ext cx="2499360" cy="731520"/>
        </p:xfrm>
        <a:graphic>
          <a:graphicData uri="http://schemas.openxmlformats.org/drawingml/2006/table">
            <a:tbl>
              <a:tblPr/>
              <a:tblGrid>
                <a:gridCol w="208280">
                  <a:extLst>
                    <a:ext uri="{9D8B030D-6E8A-4147-A177-3AD203B41FA5}">
                      <a16:colId xmlns:a16="http://schemas.microsoft.com/office/drawing/2014/main" val="20000"/>
                    </a:ext>
                  </a:extLst>
                </a:gridCol>
                <a:gridCol w="208280">
                  <a:extLst>
                    <a:ext uri="{9D8B030D-6E8A-4147-A177-3AD203B41FA5}">
                      <a16:colId xmlns:a16="http://schemas.microsoft.com/office/drawing/2014/main" val="20001"/>
                    </a:ext>
                  </a:extLst>
                </a:gridCol>
                <a:gridCol w="208280">
                  <a:extLst>
                    <a:ext uri="{9D8B030D-6E8A-4147-A177-3AD203B41FA5}">
                      <a16:colId xmlns:a16="http://schemas.microsoft.com/office/drawing/2014/main" val="20002"/>
                    </a:ext>
                  </a:extLst>
                </a:gridCol>
                <a:gridCol w="208280">
                  <a:extLst>
                    <a:ext uri="{9D8B030D-6E8A-4147-A177-3AD203B41FA5}">
                      <a16:colId xmlns:a16="http://schemas.microsoft.com/office/drawing/2014/main" val="20003"/>
                    </a:ext>
                  </a:extLst>
                </a:gridCol>
                <a:gridCol w="208280">
                  <a:extLst>
                    <a:ext uri="{9D8B030D-6E8A-4147-A177-3AD203B41FA5}">
                      <a16:colId xmlns:a16="http://schemas.microsoft.com/office/drawing/2014/main" val="20004"/>
                    </a:ext>
                  </a:extLst>
                </a:gridCol>
                <a:gridCol w="208280">
                  <a:extLst>
                    <a:ext uri="{9D8B030D-6E8A-4147-A177-3AD203B41FA5}">
                      <a16:colId xmlns:a16="http://schemas.microsoft.com/office/drawing/2014/main" val="20005"/>
                    </a:ext>
                  </a:extLst>
                </a:gridCol>
                <a:gridCol w="208280">
                  <a:extLst>
                    <a:ext uri="{9D8B030D-6E8A-4147-A177-3AD203B41FA5}">
                      <a16:colId xmlns:a16="http://schemas.microsoft.com/office/drawing/2014/main" val="20006"/>
                    </a:ext>
                  </a:extLst>
                </a:gridCol>
                <a:gridCol w="208280">
                  <a:extLst>
                    <a:ext uri="{9D8B030D-6E8A-4147-A177-3AD203B41FA5}">
                      <a16:colId xmlns:a16="http://schemas.microsoft.com/office/drawing/2014/main" val="20007"/>
                    </a:ext>
                  </a:extLst>
                </a:gridCol>
                <a:gridCol w="208280">
                  <a:extLst>
                    <a:ext uri="{9D8B030D-6E8A-4147-A177-3AD203B41FA5}">
                      <a16:colId xmlns:a16="http://schemas.microsoft.com/office/drawing/2014/main" val="20008"/>
                    </a:ext>
                  </a:extLst>
                </a:gridCol>
                <a:gridCol w="208280">
                  <a:extLst>
                    <a:ext uri="{9D8B030D-6E8A-4147-A177-3AD203B41FA5}">
                      <a16:colId xmlns:a16="http://schemas.microsoft.com/office/drawing/2014/main" val="20009"/>
                    </a:ext>
                  </a:extLst>
                </a:gridCol>
                <a:gridCol w="208280">
                  <a:extLst>
                    <a:ext uri="{9D8B030D-6E8A-4147-A177-3AD203B41FA5}">
                      <a16:colId xmlns:a16="http://schemas.microsoft.com/office/drawing/2014/main" val="20010"/>
                    </a:ext>
                  </a:extLst>
                </a:gridCol>
                <a:gridCol w="208280">
                  <a:extLst>
                    <a:ext uri="{9D8B030D-6E8A-4147-A177-3AD203B41FA5}">
                      <a16:colId xmlns:a16="http://schemas.microsoft.com/office/drawing/2014/main" val="20011"/>
                    </a:ext>
                  </a:extLst>
                </a:gridCol>
              </a:tblGrid>
              <a:tr h="0">
                <a:tc>
                  <a:txBody>
                    <a:bodyPr/>
                    <a:lstStyle/>
                    <a:p>
                      <a:pPr algn="ctr"/>
                      <a:r>
                        <a:rPr lang="en-US" dirty="0"/>
                        <a:t>o</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en-US"/>
                        <a:t>r</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a:t>g</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a:t>a</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a:t>n</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dirty="0"/>
                        <a:t>i</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en-US"/>
                        <a:t>z</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en-US"/>
                        <a:t>a</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a:t>t</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a:t>i</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a:t>o</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a:t>n</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extLst>
                  <a:ext uri="{0D108BD9-81ED-4DB2-BD59-A6C34878D82A}">
                    <a16:rowId xmlns:a16="http://schemas.microsoft.com/office/drawing/2014/main" val="10000"/>
                  </a:ext>
                </a:extLst>
              </a:tr>
              <a:tr h="0">
                <a:tc>
                  <a:txBody>
                    <a:bodyPr/>
                    <a:lstStyle/>
                    <a:p>
                      <a:pPr algn="ctr"/>
                      <a:r>
                        <a:rPr lang="en-US" dirty="0"/>
                        <a:t>t</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en-US"/>
                        <a:t>r</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ar-SA" dirty="0"/>
                        <a:t>-</a:t>
                      </a:r>
                      <a:endParaRPr lang="en-US" dirty="0"/>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dirty="0"/>
                        <a:t>a</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a:t>n</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dirty="0"/>
                        <a:t>s</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en-US" dirty="0"/>
                        <a:t>l</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en-US" dirty="0"/>
                        <a:t>a</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a:t>t</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a:t>i</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a:t>o</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dirty="0"/>
                        <a:t>n</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extLst>
                  <a:ext uri="{0D108BD9-81ED-4DB2-BD59-A6C34878D82A}">
                    <a16:rowId xmlns:a16="http://schemas.microsoft.com/office/drawing/2014/main" val="10001"/>
                  </a:ext>
                </a:extLst>
              </a:tr>
            </a:tbl>
          </a:graphicData>
        </a:graphic>
      </p:graphicFrame>
      <p:graphicFrame>
        <p:nvGraphicFramePr>
          <p:cNvPr id="13" name="Table 12"/>
          <p:cNvGraphicFramePr>
            <a:graphicFrameLocks noGrp="1"/>
          </p:cNvGraphicFramePr>
          <p:nvPr>
            <p:extLst>
              <p:ext uri="{D42A27DB-BD31-4B8C-83A1-F6EECF244321}">
                <p14:modId xmlns:p14="http://schemas.microsoft.com/office/powerpoint/2010/main" val="1696320431"/>
              </p:ext>
            </p:extLst>
          </p:nvPr>
        </p:nvGraphicFramePr>
        <p:xfrm>
          <a:off x="5675429" y="4074834"/>
          <a:ext cx="2855278" cy="731520"/>
        </p:xfrm>
        <a:graphic>
          <a:graphicData uri="http://schemas.openxmlformats.org/drawingml/2006/table">
            <a:tbl>
              <a:tblPr/>
              <a:tblGrid>
                <a:gridCol w="208280">
                  <a:extLst>
                    <a:ext uri="{9D8B030D-6E8A-4147-A177-3AD203B41FA5}">
                      <a16:colId xmlns:a16="http://schemas.microsoft.com/office/drawing/2014/main" val="20000"/>
                    </a:ext>
                  </a:extLst>
                </a:gridCol>
                <a:gridCol w="208280">
                  <a:extLst>
                    <a:ext uri="{9D8B030D-6E8A-4147-A177-3AD203B41FA5}">
                      <a16:colId xmlns:a16="http://schemas.microsoft.com/office/drawing/2014/main" val="20001"/>
                    </a:ext>
                  </a:extLst>
                </a:gridCol>
                <a:gridCol w="208280">
                  <a:extLst>
                    <a:ext uri="{9D8B030D-6E8A-4147-A177-3AD203B41FA5}">
                      <a16:colId xmlns:a16="http://schemas.microsoft.com/office/drawing/2014/main" val="20002"/>
                    </a:ext>
                  </a:extLst>
                </a:gridCol>
                <a:gridCol w="208280">
                  <a:extLst>
                    <a:ext uri="{9D8B030D-6E8A-4147-A177-3AD203B41FA5}">
                      <a16:colId xmlns:a16="http://schemas.microsoft.com/office/drawing/2014/main" val="20003"/>
                    </a:ext>
                  </a:extLst>
                </a:gridCol>
                <a:gridCol w="208280">
                  <a:extLst>
                    <a:ext uri="{9D8B030D-6E8A-4147-A177-3AD203B41FA5}">
                      <a16:colId xmlns:a16="http://schemas.microsoft.com/office/drawing/2014/main" val="20004"/>
                    </a:ext>
                  </a:extLst>
                </a:gridCol>
                <a:gridCol w="355918">
                  <a:extLst>
                    <a:ext uri="{9D8B030D-6E8A-4147-A177-3AD203B41FA5}">
                      <a16:colId xmlns:a16="http://schemas.microsoft.com/office/drawing/2014/main" val="20005"/>
                    </a:ext>
                  </a:extLst>
                </a:gridCol>
                <a:gridCol w="208280">
                  <a:extLst>
                    <a:ext uri="{9D8B030D-6E8A-4147-A177-3AD203B41FA5}">
                      <a16:colId xmlns:a16="http://schemas.microsoft.com/office/drawing/2014/main" val="20006"/>
                    </a:ext>
                  </a:extLst>
                </a:gridCol>
                <a:gridCol w="208280">
                  <a:extLst>
                    <a:ext uri="{9D8B030D-6E8A-4147-A177-3AD203B41FA5}">
                      <a16:colId xmlns:a16="http://schemas.microsoft.com/office/drawing/2014/main" val="20007"/>
                    </a:ext>
                  </a:extLst>
                </a:gridCol>
                <a:gridCol w="208280">
                  <a:extLst>
                    <a:ext uri="{9D8B030D-6E8A-4147-A177-3AD203B41FA5}">
                      <a16:colId xmlns:a16="http://schemas.microsoft.com/office/drawing/2014/main" val="20008"/>
                    </a:ext>
                  </a:extLst>
                </a:gridCol>
                <a:gridCol w="208280">
                  <a:extLst>
                    <a:ext uri="{9D8B030D-6E8A-4147-A177-3AD203B41FA5}">
                      <a16:colId xmlns:a16="http://schemas.microsoft.com/office/drawing/2014/main" val="20009"/>
                    </a:ext>
                  </a:extLst>
                </a:gridCol>
                <a:gridCol w="208280">
                  <a:extLst>
                    <a:ext uri="{9D8B030D-6E8A-4147-A177-3AD203B41FA5}">
                      <a16:colId xmlns:a16="http://schemas.microsoft.com/office/drawing/2014/main" val="20010"/>
                    </a:ext>
                  </a:extLst>
                </a:gridCol>
                <a:gridCol w="208280">
                  <a:extLst>
                    <a:ext uri="{9D8B030D-6E8A-4147-A177-3AD203B41FA5}">
                      <a16:colId xmlns:a16="http://schemas.microsoft.com/office/drawing/2014/main" val="20011"/>
                    </a:ext>
                  </a:extLst>
                </a:gridCol>
                <a:gridCol w="208280">
                  <a:extLst>
                    <a:ext uri="{9D8B030D-6E8A-4147-A177-3AD203B41FA5}">
                      <a16:colId xmlns:a16="http://schemas.microsoft.com/office/drawing/2014/main" val="20012"/>
                    </a:ext>
                  </a:extLst>
                </a:gridCol>
              </a:tblGrid>
              <a:tr h="365760">
                <a:tc>
                  <a:txBody>
                    <a:bodyPr/>
                    <a:lstStyle/>
                    <a:p>
                      <a:pPr algn="ctr"/>
                      <a:r>
                        <a:rPr lang="en-US" sz="1800" dirty="0"/>
                        <a:t>o</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en-US" sz="1800"/>
                        <a:t>r</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g</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sz="1800"/>
                        <a:t>a</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dirty="0"/>
                        <a:t>n</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ar-SA" sz="1800" dirty="0"/>
                        <a:t>-</a:t>
                      </a:r>
                      <a:endParaRPr lang="en-US" sz="1800" dirty="0"/>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B0F0"/>
                    </a:solidFill>
                  </a:tcPr>
                </a:tc>
                <a:tc>
                  <a:txBody>
                    <a:bodyPr/>
                    <a:lstStyle/>
                    <a:p>
                      <a:pPr algn="ctr"/>
                      <a:r>
                        <a:rPr lang="en-US" sz="1800" dirty="0" err="1"/>
                        <a:t>i</a:t>
                      </a:r>
                      <a:endParaRPr lang="en-US" sz="1800" dirty="0"/>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en-US" sz="1800" dirty="0"/>
                        <a:t>z</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sz="1800"/>
                        <a:t>a</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t</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i</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o</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n</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extLst>
                  <a:ext uri="{0D108BD9-81ED-4DB2-BD59-A6C34878D82A}">
                    <a16:rowId xmlns:a16="http://schemas.microsoft.com/office/drawing/2014/main" val="10000"/>
                  </a:ext>
                </a:extLst>
              </a:tr>
              <a:tr h="365760">
                <a:tc>
                  <a:txBody>
                    <a:bodyPr/>
                    <a:lstStyle/>
                    <a:p>
                      <a:pPr algn="ctr"/>
                      <a:r>
                        <a:rPr lang="en-US" sz="1800" dirty="0"/>
                        <a:t>t</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en-US" sz="1800"/>
                        <a:t>r</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ar-SA" sz="1800" dirty="0"/>
                        <a:t>-</a:t>
                      </a:r>
                      <a:endParaRPr lang="en-US" sz="1800" dirty="0"/>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sz="1800"/>
                        <a:t>a</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n</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dirty="0"/>
                        <a:t>s</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B0F0"/>
                    </a:solidFill>
                  </a:tcPr>
                </a:tc>
                <a:tc>
                  <a:txBody>
                    <a:bodyPr/>
                    <a:lstStyle/>
                    <a:p>
                      <a:pPr algn="ctr"/>
                      <a:r>
                        <a:rPr lang="en-US" sz="1800" dirty="0"/>
                        <a:t>l</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ar-SA" sz="1800" dirty="0"/>
                        <a:t>-</a:t>
                      </a:r>
                      <a:endParaRPr lang="en-US" sz="1800" dirty="0"/>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sz="1800" dirty="0"/>
                        <a:t>a</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dirty="0"/>
                        <a:t>t</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i</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o</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dirty="0"/>
                        <a:t>n</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extLst>
                  <a:ext uri="{0D108BD9-81ED-4DB2-BD59-A6C34878D82A}">
                    <a16:rowId xmlns:a16="http://schemas.microsoft.com/office/drawing/2014/main" val="10001"/>
                  </a:ext>
                </a:extLst>
              </a:tr>
            </a:tbl>
          </a:graphicData>
        </a:graphic>
      </p:graphicFrame>
      <p:graphicFrame>
        <p:nvGraphicFramePr>
          <p:cNvPr id="14" name="Table 13"/>
          <p:cNvGraphicFramePr>
            <a:graphicFrameLocks noGrp="1"/>
          </p:cNvGraphicFramePr>
          <p:nvPr>
            <p:extLst>
              <p:ext uri="{D42A27DB-BD31-4B8C-83A1-F6EECF244321}">
                <p14:modId xmlns:p14="http://schemas.microsoft.com/office/powerpoint/2010/main" val="2317789037"/>
              </p:ext>
            </p:extLst>
          </p:nvPr>
        </p:nvGraphicFramePr>
        <p:xfrm>
          <a:off x="5675429" y="3041627"/>
          <a:ext cx="2829878" cy="731520"/>
        </p:xfrm>
        <a:graphic>
          <a:graphicData uri="http://schemas.openxmlformats.org/drawingml/2006/table">
            <a:tbl>
              <a:tblPr/>
              <a:tblGrid>
                <a:gridCol w="208280">
                  <a:extLst>
                    <a:ext uri="{9D8B030D-6E8A-4147-A177-3AD203B41FA5}">
                      <a16:colId xmlns:a16="http://schemas.microsoft.com/office/drawing/2014/main" val="20000"/>
                    </a:ext>
                  </a:extLst>
                </a:gridCol>
                <a:gridCol w="208280">
                  <a:extLst>
                    <a:ext uri="{9D8B030D-6E8A-4147-A177-3AD203B41FA5}">
                      <a16:colId xmlns:a16="http://schemas.microsoft.com/office/drawing/2014/main" val="20001"/>
                    </a:ext>
                  </a:extLst>
                </a:gridCol>
                <a:gridCol w="208280">
                  <a:extLst>
                    <a:ext uri="{9D8B030D-6E8A-4147-A177-3AD203B41FA5}">
                      <a16:colId xmlns:a16="http://schemas.microsoft.com/office/drawing/2014/main" val="20002"/>
                    </a:ext>
                  </a:extLst>
                </a:gridCol>
                <a:gridCol w="208280">
                  <a:extLst>
                    <a:ext uri="{9D8B030D-6E8A-4147-A177-3AD203B41FA5}">
                      <a16:colId xmlns:a16="http://schemas.microsoft.com/office/drawing/2014/main" val="20003"/>
                    </a:ext>
                  </a:extLst>
                </a:gridCol>
                <a:gridCol w="208280">
                  <a:extLst>
                    <a:ext uri="{9D8B030D-6E8A-4147-A177-3AD203B41FA5}">
                      <a16:colId xmlns:a16="http://schemas.microsoft.com/office/drawing/2014/main" val="20004"/>
                    </a:ext>
                  </a:extLst>
                </a:gridCol>
                <a:gridCol w="330518">
                  <a:extLst>
                    <a:ext uri="{9D8B030D-6E8A-4147-A177-3AD203B41FA5}">
                      <a16:colId xmlns:a16="http://schemas.microsoft.com/office/drawing/2014/main" val="20005"/>
                    </a:ext>
                  </a:extLst>
                </a:gridCol>
                <a:gridCol w="208280">
                  <a:extLst>
                    <a:ext uri="{9D8B030D-6E8A-4147-A177-3AD203B41FA5}">
                      <a16:colId xmlns:a16="http://schemas.microsoft.com/office/drawing/2014/main" val="20006"/>
                    </a:ext>
                  </a:extLst>
                </a:gridCol>
                <a:gridCol w="208280">
                  <a:extLst>
                    <a:ext uri="{9D8B030D-6E8A-4147-A177-3AD203B41FA5}">
                      <a16:colId xmlns:a16="http://schemas.microsoft.com/office/drawing/2014/main" val="20007"/>
                    </a:ext>
                  </a:extLst>
                </a:gridCol>
                <a:gridCol w="208280">
                  <a:extLst>
                    <a:ext uri="{9D8B030D-6E8A-4147-A177-3AD203B41FA5}">
                      <a16:colId xmlns:a16="http://schemas.microsoft.com/office/drawing/2014/main" val="20008"/>
                    </a:ext>
                  </a:extLst>
                </a:gridCol>
                <a:gridCol w="208280">
                  <a:extLst>
                    <a:ext uri="{9D8B030D-6E8A-4147-A177-3AD203B41FA5}">
                      <a16:colId xmlns:a16="http://schemas.microsoft.com/office/drawing/2014/main" val="20009"/>
                    </a:ext>
                  </a:extLst>
                </a:gridCol>
                <a:gridCol w="208280">
                  <a:extLst>
                    <a:ext uri="{9D8B030D-6E8A-4147-A177-3AD203B41FA5}">
                      <a16:colId xmlns:a16="http://schemas.microsoft.com/office/drawing/2014/main" val="20010"/>
                    </a:ext>
                  </a:extLst>
                </a:gridCol>
                <a:gridCol w="208280">
                  <a:extLst>
                    <a:ext uri="{9D8B030D-6E8A-4147-A177-3AD203B41FA5}">
                      <a16:colId xmlns:a16="http://schemas.microsoft.com/office/drawing/2014/main" val="20011"/>
                    </a:ext>
                  </a:extLst>
                </a:gridCol>
                <a:gridCol w="208280">
                  <a:extLst>
                    <a:ext uri="{9D8B030D-6E8A-4147-A177-3AD203B41FA5}">
                      <a16:colId xmlns:a16="http://schemas.microsoft.com/office/drawing/2014/main" val="20012"/>
                    </a:ext>
                  </a:extLst>
                </a:gridCol>
              </a:tblGrid>
              <a:tr h="365760">
                <a:tc>
                  <a:txBody>
                    <a:bodyPr/>
                    <a:lstStyle/>
                    <a:p>
                      <a:pPr algn="ctr"/>
                      <a:r>
                        <a:rPr lang="en-US" sz="1800" dirty="0"/>
                        <a:t>o</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en-US" sz="1800" dirty="0"/>
                        <a:t>r</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g</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sz="1800" dirty="0"/>
                        <a:t>a</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dirty="0"/>
                        <a:t>n</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dirty="0"/>
                        <a:t>i</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sz="1800" dirty="0"/>
                        <a:t>z</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ar-SA" sz="1800" dirty="0"/>
                        <a:t>-</a:t>
                      </a:r>
                      <a:endParaRPr lang="en-US" sz="1800" dirty="0"/>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B0F0"/>
                    </a:solidFill>
                  </a:tcPr>
                </a:tc>
                <a:tc>
                  <a:txBody>
                    <a:bodyPr/>
                    <a:lstStyle/>
                    <a:p>
                      <a:pPr algn="ctr"/>
                      <a:r>
                        <a:rPr lang="en-US" sz="1800"/>
                        <a:t>a</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t</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i</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o</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n</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extLst>
                  <a:ext uri="{0D108BD9-81ED-4DB2-BD59-A6C34878D82A}">
                    <a16:rowId xmlns:a16="http://schemas.microsoft.com/office/drawing/2014/main" val="10000"/>
                  </a:ext>
                </a:extLst>
              </a:tr>
              <a:tr h="365760">
                <a:tc>
                  <a:txBody>
                    <a:bodyPr/>
                    <a:lstStyle/>
                    <a:p>
                      <a:pPr algn="ctr"/>
                      <a:r>
                        <a:rPr lang="en-US" sz="1800" dirty="0"/>
                        <a:t>t</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en-US" sz="1800"/>
                        <a:t>r</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ar-SA" sz="1800" dirty="0"/>
                        <a:t>-</a:t>
                      </a:r>
                      <a:endParaRPr lang="en-US" sz="1800" dirty="0"/>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sz="1800"/>
                        <a:t>a</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n</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ar-SA" sz="1800" dirty="0"/>
                        <a:t>-</a:t>
                      </a:r>
                      <a:endParaRPr lang="en-US" sz="1800" dirty="0"/>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sz="1800" dirty="0"/>
                        <a:t>s</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en-US" sz="1800" dirty="0"/>
                        <a:t>l</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B0F0"/>
                    </a:solidFill>
                  </a:tcPr>
                </a:tc>
                <a:tc>
                  <a:txBody>
                    <a:bodyPr/>
                    <a:lstStyle/>
                    <a:p>
                      <a:pPr algn="ctr"/>
                      <a:r>
                        <a:rPr lang="en-US" sz="1800"/>
                        <a:t>a</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t</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i</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a:t>o</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1800" dirty="0"/>
                        <a:t>n</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extLst>
                  <a:ext uri="{0D108BD9-81ED-4DB2-BD59-A6C34878D82A}">
                    <a16:rowId xmlns:a16="http://schemas.microsoft.com/office/drawing/2014/main" val="10001"/>
                  </a:ext>
                </a:extLst>
              </a:tr>
            </a:tbl>
          </a:graphicData>
        </a:graphic>
      </p:graphicFrame>
      <p:sp>
        <p:nvSpPr>
          <p:cNvPr id="15" name="TextBox 14"/>
          <p:cNvSpPr txBox="1"/>
          <p:nvPr/>
        </p:nvSpPr>
        <p:spPr>
          <a:xfrm>
            <a:off x="395536" y="3041627"/>
            <a:ext cx="75557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Ref</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Read</a:t>
            </a:r>
          </a:p>
        </p:txBody>
      </p:sp>
      <p:sp>
        <p:nvSpPr>
          <p:cNvPr id="16" name="TextBox 15"/>
          <p:cNvSpPr txBox="1"/>
          <p:nvPr/>
        </p:nvSpPr>
        <p:spPr>
          <a:xfrm>
            <a:off x="438018" y="4117428"/>
            <a:ext cx="75557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Ref</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Read</a:t>
            </a:r>
          </a:p>
        </p:txBody>
      </p:sp>
      <p:sp>
        <p:nvSpPr>
          <p:cNvPr id="17" name="TextBox 16"/>
          <p:cNvSpPr txBox="1"/>
          <p:nvPr/>
        </p:nvSpPr>
        <p:spPr>
          <a:xfrm>
            <a:off x="4856448" y="3084221"/>
            <a:ext cx="75557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Ref</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Read</a:t>
            </a:r>
          </a:p>
        </p:txBody>
      </p:sp>
      <p:sp>
        <p:nvSpPr>
          <p:cNvPr id="18" name="TextBox 17"/>
          <p:cNvSpPr txBox="1"/>
          <p:nvPr/>
        </p:nvSpPr>
        <p:spPr>
          <a:xfrm>
            <a:off x="4856448" y="4160023"/>
            <a:ext cx="75557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Ref</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Read</a:t>
            </a:r>
          </a:p>
        </p:txBody>
      </p:sp>
      <p:sp>
        <p:nvSpPr>
          <p:cNvPr id="19" name="TextBox 18"/>
          <p:cNvSpPr txBox="1"/>
          <p:nvPr/>
        </p:nvSpPr>
        <p:spPr>
          <a:xfrm>
            <a:off x="4858679" y="5150635"/>
            <a:ext cx="75557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Ref</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Read</a:t>
            </a:r>
          </a:p>
        </p:txBody>
      </p:sp>
      <p:sp>
        <p:nvSpPr>
          <p:cNvPr id="20" name="Rectangle 19"/>
          <p:cNvSpPr/>
          <p:nvPr/>
        </p:nvSpPr>
        <p:spPr>
          <a:xfrm>
            <a:off x="1289685" y="2518805"/>
            <a:ext cx="3173795"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ahoma"/>
                <a:ea typeface="+mn-ea"/>
                <a:cs typeface="+mn-cs"/>
              </a:rPr>
              <a:t>organization </a:t>
            </a:r>
            <a:r>
              <a:rPr kumimoji="0" lang="ar-SA" sz="2000" b="0" i="0" u="none" strike="noStrike" kern="1200" cap="none" spc="0" normalizeH="0" baseline="0" noProof="0" dirty="0">
                <a:ln>
                  <a:noFill/>
                </a:ln>
                <a:solidFill>
                  <a:prstClr val="black"/>
                </a:solidFill>
                <a:effectLst/>
                <a:uLnTx/>
                <a:uFillTx/>
                <a:latin typeface="Tahoma"/>
                <a:ea typeface="+mn-ea"/>
                <a:cs typeface="+mn-cs"/>
              </a:rPr>
              <a:t>x </a:t>
            </a:r>
            <a:r>
              <a:rPr kumimoji="0" lang="en-US" sz="2000" b="0" i="0" u="none" strike="noStrike" kern="1200" cap="none" spc="0" normalizeH="0" baseline="0" noProof="0" dirty="0">
                <a:ln>
                  <a:noFill/>
                </a:ln>
                <a:solidFill>
                  <a:prstClr val="black"/>
                </a:solidFill>
                <a:effectLst/>
                <a:uLnTx/>
                <a:uFillTx/>
                <a:latin typeface="Tahoma"/>
                <a:ea typeface="+mn-ea"/>
                <a:cs typeface="+mn-cs"/>
              </a:rPr>
              <a:t>operation</a:t>
            </a:r>
          </a:p>
        </p:txBody>
      </p:sp>
      <p:sp>
        <p:nvSpPr>
          <p:cNvPr id="21" name="Rectangle 20"/>
          <p:cNvSpPr/>
          <p:nvPr/>
        </p:nvSpPr>
        <p:spPr>
          <a:xfrm>
            <a:off x="5612024" y="2518805"/>
            <a:ext cx="3118655"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ahoma"/>
                <a:ea typeface="+mn-ea"/>
                <a:cs typeface="+mn-cs"/>
              </a:rPr>
              <a:t>organization </a:t>
            </a:r>
            <a:r>
              <a:rPr kumimoji="0" lang="ar-SA" sz="2000" b="0" i="0" u="none" strike="noStrike" kern="1200" cap="none" spc="0" normalizeH="0" baseline="0" noProof="0" dirty="0">
                <a:ln>
                  <a:noFill/>
                </a:ln>
                <a:solidFill>
                  <a:prstClr val="black"/>
                </a:solidFill>
                <a:effectLst/>
                <a:uLnTx/>
                <a:uFillTx/>
                <a:latin typeface="Tahoma"/>
                <a:ea typeface="+mn-ea"/>
                <a:cs typeface="+mn-cs"/>
              </a:rPr>
              <a:t>x</a:t>
            </a:r>
            <a:r>
              <a:rPr kumimoji="0" lang="en-US" sz="2000" b="0" i="0" u="none" strike="noStrike" kern="1200" cap="none" spc="0" normalizeH="0" baseline="0" noProof="0" dirty="0">
                <a:ln>
                  <a:noFill/>
                </a:ln>
                <a:solidFill>
                  <a:prstClr val="black"/>
                </a:solidFill>
                <a:effectLst/>
                <a:uLnTx/>
                <a:uFillTx/>
                <a:latin typeface="Tahoma"/>
                <a:ea typeface="+mn-ea"/>
                <a:cs typeface="+mn-cs"/>
              </a:rPr>
              <a:t> translation</a:t>
            </a:r>
          </a:p>
        </p:txBody>
      </p:sp>
      <p:graphicFrame>
        <p:nvGraphicFramePr>
          <p:cNvPr id="22" name="Table 21"/>
          <p:cNvGraphicFramePr>
            <a:graphicFrameLocks noGrp="1"/>
          </p:cNvGraphicFramePr>
          <p:nvPr>
            <p:extLst>
              <p:ext uri="{D42A27DB-BD31-4B8C-83A1-F6EECF244321}">
                <p14:modId xmlns:p14="http://schemas.microsoft.com/office/powerpoint/2010/main" val="3806858461"/>
              </p:ext>
            </p:extLst>
          </p:nvPr>
        </p:nvGraphicFramePr>
        <p:xfrm>
          <a:off x="1721732" y="5189944"/>
          <a:ext cx="1986172" cy="975360"/>
        </p:xfrm>
        <a:graphic>
          <a:graphicData uri="http://schemas.openxmlformats.org/drawingml/2006/table">
            <a:tbl>
              <a:tblPr firstRow="1" bandRow="1">
                <a:tableStyleId>{5C22544A-7EE6-4342-B048-85BDC9FD1C3A}</a:tableStyleId>
              </a:tblPr>
              <a:tblGrid>
                <a:gridCol w="1986172">
                  <a:extLst>
                    <a:ext uri="{9D8B030D-6E8A-4147-A177-3AD203B41FA5}">
                      <a16:colId xmlns:a16="http://schemas.microsoft.com/office/drawing/2014/main" val="20000"/>
                    </a:ext>
                  </a:extLst>
                </a:gridCol>
              </a:tblGrid>
              <a:tr h="243840">
                <a:tc>
                  <a:txBody>
                    <a:bodyPr/>
                    <a:lstStyle/>
                    <a:p>
                      <a:pPr algn="ctr"/>
                      <a:r>
                        <a:rPr lang="en-US" sz="1600" b="0" cap="none" spc="0" dirty="0">
                          <a:ln w="0"/>
                          <a:solidFill>
                            <a:schemeClr val="tx1"/>
                          </a:solidFill>
                          <a:effectLst/>
                        </a:rPr>
                        <a:t>m</a:t>
                      </a:r>
                      <a:r>
                        <a:rPr lang="ar-SA" sz="1600" b="0" cap="none" spc="0" dirty="0">
                          <a:ln w="0"/>
                          <a:solidFill>
                            <a:schemeClr val="tx1"/>
                          </a:solidFill>
                          <a:effectLst/>
                        </a:rPr>
                        <a:t>atch</a:t>
                      </a:r>
                      <a:endParaRPr lang="en-US" sz="1600" b="0" cap="none" spc="0" dirty="0">
                        <a:ln w="0"/>
                        <a:solidFill>
                          <a:schemeClr val="tx1"/>
                        </a:solidFill>
                        <a:effectLst/>
                      </a:endParaRPr>
                    </a:p>
                  </a:txBody>
                  <a:tcPr marL="0" marR="0" marT="0" marB="0">
                    <a:solidFill>
                      <a:srgbClr val="FFFF00"/>
                    </a:solidFill>
                  </a:tcPr>
                </a:tc>
                <a:extLst>
                  <a:ext uri="{0D108BD9-81ED-4DB2-BD59-A6C34878D82A}">
                    <a16:rowId xmlns:a16="http://schemas.microsoft.com/office/drawing/2014/main" val="10000"/>
                  </a:ext>
                </a:extLst>
              </a:tr>
              <a:tr h="243840">
                <a:tc>
                  <a:txBody>
                    <a:bodyPr/>
                    <a:lstStyle/>
                    <a:p>
                      <a:pPr algn="ctr"/>
                      <a:r>
                        <a:rPr lang="en-US" sz="1600" b="0" cap="none" spc="0" dirty="0">
                          <a:ln w="0"/>
                          <a:solidFill>
                            <a:schemeClr val="tx1"/>
                          </a:solidFill>
                          <a:effectLst/>
                        </a:rPr>
                        <a:t>d</a:t>
                      </a:r>
                      <a:r>
                        <a:rPr lang="ar-SA" sz="1600" b="0" cap="none" spc="0" dirty="0">
                          <a:ln w="0"/>
                          <a:solidFill>
                            <a:schemeClr val="tx1"/>
                          </a:solidFill>
                          <a:effectLst/>
                        </a:rPr>
                        <a:t>eletion</a:t>
                      </a:r>
                      <a:endParaRPr lang="en-US" sz="1600" b="0" cap="none" spc="0" dirty="0">
                        <a:ln w="0"/>
                        <a:solidFill>
                          <a:schemeClr val="tx1"/>
                        </a:solidFill>
                        <a:effectLst/>
                      </a:endParaRPr>
                    </a:p>
                  </a:txBody>
                  <a:tcPr marL="0" marR="0" marT="0" marB="0">
                    <a:solidFill>
                      <a:srgbClr val="FF66FF"/>
                    </a:solidFill>
                  </a:tcPr>
                </a:tc>
                <a:extLst>
                  <a:ext uri="{0D108BD9-81ED-4DB2-BD59-A6C34878D82A}">
                    <a16:rowId xmlns:a16="http://schemas.microsoft.com/office/drawing/2014/main" val="10001"/>
                  </a:ext>
                </a:extLst>
              </a:tr>
              <a:tr h="243840">
                <a:tc>
                  <a:txBody>
                    <a:bodyPr/>
                    <a:lstStyle/>
                    <a:p>
                      <a:pPr algn="ctr"/>
                      <a:r>
                        <a:rPr lang="en-US" sz="1600" b="0" cap="none" spc="0" dirty="0">
                          <a:ln w="0"/>
                          <a:solidFill>
                            <a:schemeClr val="tx1"/>
                          </a:solidFill>
                          <a:effectLst/>
                        </a:rPr>
                        <a:t>i</a:t>
                      </a:r>
                      <a:r>
                        <a:rPr lang="ar-SA" sz="1600" b="0" cap="none" spc="0" dirty="0">
                          <a:ln w="0"/>
                          <a:solidFill>
                            <a:schemeClr val="tx1"/>
                          </a:solidFill>
                          <a:effectLst/>
                        </a:rPr>
                        <a:t>nsertion </a:t>
                      </a:r>
                      <a:endParaRPr lang="en-US" sz="1600" b="0" cap="none" spc="0" dirty="0">
                        <a:ln w="0"/>
                        <a:solidFill>
                          <a:schemeClr val="tx1"/>
                        </a:solidFill>
                        <a:effectLst/>
                      </a:endParaRPr>
                    </a:p>
                  </a:txBody>
                  <a:tcPr marL="0" marR="0" marT="0" marB="0">
                    <a:solidFill>
                      <a:srgbClr val="00B0F0"/>
                    </a:solidFill>
                  </a:tcPr>
                </a:tc>
                <a:extLst>
                  <a:ext uri="{0D108BD9-81ED-4DB2-BD59-A6C34878D82A}">
                    <a16:rowId xmlns:a16="http://schemas.microsoft.com/office/drawing/2014/main" val="10002"/>
                  </a:ext>
                </a:extLst>
              </a:tr>
              <a:tr h="243840">
                <a:tc>
                  <a:txBody>
                    <a:bodyPr/>
                    <a:lstStyle/>
                    <a:p>
                      <a:pPr algn="ctr"/>
                      <a:r>
                        <a:rPr lang="ar-SA" sz="1600" b="0" cap="none" spc="0" dirty="0">
                          <a:ln w="0"/>
                          <a:solidFill>
                            <a:schemeClr val="tx1"/>
                          </a:solidFill>
                          <a:effectLst/>
                        </a:rPr>
                        <a:t>mismatch</a:t>
                      </a:r>
                      <a:endParaRPr lang="en-US" sz="1600" b="0" cap="none" spc="0" dirty="0">
                        <a:ln w="0"/>
                        <a:solidFill>
                          <a:schemeClr val="tx1"/>
                        </a:solidFill>
                        <a:effectLst/>
                      </a:endParaRPr>
                    </a:p>
                  </a:txBody>
                  <a:tcPr marL="0" marR="0" marT="0" marB="0">
                    <a:solidFill>
                      <a:srgbClr val="92D050"/>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225141854"/>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83389"/>
            <a:ext cx="8610600" cy="1066800"/>
          </a:xfrm>
        </p:spPr>
        <p:txBody>
          <a:bodyPr/>
          <a:lstStyle/>
          <a:p>
            <a:r>
              <a:rPr lang="en-US" dirty="0"/>
              <a:t>Why Is Read Alignment Slow?</a:t>
            </a:r>
          </a:p>
        </p:txBody>
      </p:sp>
      <p:sp>
        <p:nvSpPr>
          <p:cNvPr id="13" name="Content Placeholder 12"/>
          <p:cNvSpPr>
            <a:spLocks noGrp="1"/>
          </p:cNvSpPr>
          <p:nvPr>
            <p:ph idx="1"/>
          </p:nvPr>
        </p:nvSpPr>
        <p:spPr>
          <a:xfrm>
            <a:off x="228600" y="1371600"/>
            <a:ext cx="4546600" cy="990484"/>
          </a:xfrm>
        </p:spPr>
        <p:txBody>
          <a:bodyPr/>
          <a:lstStyle/>
          <a:p>
            <a:r>
              <a:rPr lang="en-US" dirty="0">
                <a:solidFill>
                  <a:srgbClr val="FF0000"/>
                </a:solidFill>
                <a:effectLst>
                  <a:outerShdw blurRad="38100" dist="38100" dir="2700000" algn="tl">
                    <a:srgbClr val="000000">
                      <a:alpha val="43137"/>
                    </a:srgbClr>
                  </a:outerShdw>
                </a:effectLst>
              </a:rPr>
              <a:t>Quadratic-time</a:t>
            </a:r>
            <a:r>
              <a:rPr lang="en-US" dirty="0"/>
              <a:t> dynamic-programming algorithm(s)</a:t>
            </a:r>
          </a:p>
          <a:p>
            <a:endParaRPr lang="en-US" dirty="0"/>
          </a:p>
        </p:txBody>
      </p:sp>
      <p:graphicFrame>
        <p:nvGraphicFramePr>
          <p:cNvPr id="3" name="Object 2"/>
          <p:cNvGraphicFramePr>
            <a:graphicFrameLocks noChangeAspect="1"/>
          </p:cNvGraphicFramePr>
          <p:nvPr>
            <p:extLst/>
          </p:nvPr>
        </p:nvGraphicFramePr>
        <p:xfrm>
          <a:off x="4533900" y="1481817"/>
          <a:ext cx="4170868" cy="4717563"/>
        </p:xfrm>
        <a:graphic>
          <a:graphicData uri="http://schemas.openxmlformats.org/presentationml/2006/ole">
            <mc:AlternateContent xmlns:mc="http://schemas.openxmlformats.org/markup-compatibility/2006">
              <mc:Choice xmlns:v="urn:schemas-microsoft-com:vml" Requires="v">
                <p:oleObj spid="_x0000_s52261" name="Visio" r:id="rId4" imgW="1138581" imgH="1228784" progId="Visio.Drawing.11">
                  <p:embed/>
                </p:oleObj>
              </mc:Choice>
              <mc:Fallback>
                <p:oleObj name="Visio" r:id="rId4" imgW="1138581" imgH="1228784" progId="Visio.Drawing.11">
                  <p:embed/>
                  <p:pic>
                    <p:nvPicPr>
                      <p:cNvPr id="3" name="Object 2"/>
                      <p:cNvPicPr/>
                      <p:nvPr/>
                    </p:nvPicPr>
                    <p:blipFill>
                      <a:blip r:embed="rId5"/>
                      <a:stretch>
                        <a:fillRect/>
                      </a:stretch>
                    </p:blipFill>
                    <p:spPr>
                      <a:xfrm>
                        <a:off x="4533900" y="1481817"/>
                        <a:ext cx="4170868" cy="4717563"/>
                      </a:xfrm>
                      <a:prstGeom prst="rect">
                        <a:avLst/>
                      </a:prstGeom>
                    </p:spPr>
                  </p:pic>
                </p:oleObj>
              </mc:Fallback>
            </mc:AlternateContent>
          </a:graphicData>
        </a:graphic>
      </p:graphicFrame>
      <p:sp>
        <p:nvSpPr>
          <p:cNvPr id="11" name="Rectangle 10"/>
          <p:cNvSpPr/>
          <p:nvPr/>
        </p:nvSpPr>
        <p:spPr>
          <a:xfrm>
            <a:off x="5573486" y="1944914"/>
            <a:ext cx="3131282" cy="3164115"/>
          </a:xfrm>
          <a:prstGeom prst="rect">
            <a:avLst/>
          </a:prstGeom>
          <a:solidFill>
            <a:schemeClr val="bg1">
              <a:alpha val="73000"/>
            </a:schemeClr>
          </a:solidFill>
        </p:spPr>
        <p:txBody>
          <a:bodyPr wrap="square" rtlCol="0" anchor="ctr">
            <a:spAutoFit/>
          </a:bodyPr>
          <a:lstStyle/>
          <a:p>
            <a:pPr algn="just"/>
            <a:endParaRPr lang="en-US" sz="400" b="1" dirty="0">
              <a:solidFill>
                <a:schemeClr val="bg2"/>
              </a:solidFill>
              <a:latin typeface="europa"/>
            </a:endParaRPr>
          </a:p>
        </p:txBody>
      </p:sp>
      <p:grpSp>
        <p:nvGrpSpPr>
          <p:cNvPr id="10" name="Group 9"/>
          <p:cNvGrpSpPr/>
          <p:nvPr/>
        </p:nvGrpSpPr>
        <p:grpSpPr>
          <a:xfrm>
            <a:off x="5733143" y="2133600"/>
            <a:ext cx="2663374" cy="522510"/>
            <a:chOff x="5733143" y="2133600"/>
            <a:chExt cx="2663374" cy="522510"/>
          </a:xfrm>
        </p:grpSpPr>
        <p:cxnSp>
          <p:nvCxnSpPr>
            <p:cNvPr id="5" name="Straight Arrow Connector 4"/>
            <p:cNvCxnSpPr/>
            <p:nvPr/>
          </p:nvCxnSpPr>
          <p:spPr>
            <a:xfrm>
              <a:off x="5733143" y="2133600"/>
              <a:ext cx="2627086" cy="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5769431" y="2416626"/>
              <a:ext cx="2627086" cy="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5762176" y="2656110"/>
              <a:ext cx="2627086" cy="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H="1">
              <a:off x="5769432" y="2148114"/>
              <a:ext cx="2489197" cy="213970"/>
            </a:xfrm>
            <a:prstGeom prst="straightConnector1">
              <a:avLst/>
            </a:prstGeom>
            <a:ln w="38100">
              <a:solidFill>
                <a:srgbClr val="FF000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a:off x="5776692" y="2431140"/>
              <a:ext cx="2489197" cy="213970"/>
            </a:xfrm>
            <a:prstGeom prst="straightConnector1">
              <a:avLst/>
            </a:prstGeom>
            <a:ln w="38100">
              <a:solidFill>
                <a:srgbClr val="FF000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12" name="TextBox 11"/>
          <p:cNvSpPr txBox="1"/>
          <p:nvPr/>
        </p:nvSpPr>
        <p:spPr>
          <a:xfrm>
            <a:off x="6734629" y="2699660"/>
            <a:ext cx="827314" cy="369332"/>
          </a:xfrm>
          <a:prstGeom prst="rect">
            <a:avLst/>
          </a:prstGeom>
          <a:noFill/>
        </p:spPr>
        <p:txBody>
          <a:bodyPr wrap="square" rtlCol="0">
            <a:spAutoFit/>
          </a:bodyPr>
          <a:lstStyle/>
          <a:p>
            <a:r>
              <a:rPr lang="en-US" b="1" dirty="0" err="1">
                <a:solidFill>
                  <a:srgbClr val="FF0000"/>
                </a:solidFill>
                <a:effectLst>
                  <a:outerShdw blurRad="38100" dist="38100" dir="2700000" algn="tl">
                    <a:srgbClr val="000000">
                      <a:alpha val="43137"/>
                    </a:srgbClr>
                  </a:outerShdw>
                </a:effectLst>
              </a:rPr>
              <a:t>etc</a:t>
            </a:r>
            <a:endParaRPr lang="en-US" b="1" dirty="0">
              <a:solidFill>
                <a:srgbClr val="FF0000"/>
              </a:solidFill>
              <a:effectLst>
                <a:outerShdw blurRad="38100" dist="38100" dir="2700000" algn="tl">
                  <a:srgbClr val="000000">
                    <a:alpha val="43137"/>
                  </a:srgbClr>
                </a:outerShdw>
              </a:effectLst>
            </a:endParaRPr>
          </a:p>
        </p:txBody>
      </p:sp>
      <p:grpSp>
        <p:nvGrpSpPr>
          <p:cNvPr id="33" name="Group 32"/>
          <p:cNvGrpSpPr/>
          <p:nvPr/>
        </p:nvGrpSpPr>
        <p:grpSpPr>
          <a:xfrm rot="16200000" flipH="1">
            <a:off x="4695548" y="3236690"/>
            <a:ext cx="2663374" cy="522510"/>
            <a:chOff x="5733143" y="2133600"/>
            <a:chExt cx="2663374" cy="522510"/>
          </a:xfrm>
        </p:grpSpPr>
        <p:cxnSp>
          <p:nvCxnSpPr>
            <p:cNvPr id="34" name="Straight Arrow Connector 33"/>
            <p:cNvCxnSpPr/>
            <p:nvPr/>
          </p:nvCxnSpPr>
          <p:spPr>
            <a:xfrm>
              <a:off x="5733143" y="2133600"/>
              <a:ext cx="2627086" cy="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5769431" y="2416626"/>
              <a:ext cx="2627086" cy="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5762176" y="2656110"/>
              <a:ext cx="2627086" cy="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flipH="1">
              <a:off x="5769432" y="2148114"/>
              <a:ext cx="2489197" cy="213970"/>
            </a:xfrm>
            <a:prstGeom prst="straightConnector1">
              <a:avLst/>
            </a:prstGeom>
            <a:ln w="38100">
              <a:solidFill>
                <a:srgbClr val="FF000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flipH="1">
              <a:off x="5776692" y="2431140"/>
              <a:ext cx="2489197" cy="213970"/>
            </a:xfrm>
            <a:prstGeom prst="straightConnector1">
              <a:avLst/>
            </a:prstGeom>
            <a:ln w="38100">
              <a:solidFill>
                <a:srgbClr val="FF000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47" name="TextBox 46"/>
          <p:cNvSpPr txBox="1"/>
          <p:nvPr/>
        </p:nvSpPr>
        <p:spPr>
          <a:xfrm>
            <a:off x="6366424" y="3447146"/>
            <a:ext cx="827314" cy="369332"/>
          </a:xfrm>
          <a:prstGeom prst="rect">
            <a:avLst/>
          </a:prstGeom>
          <a:noFill/>
        </p:spPr>
        <p:txBody>
          <a:bodyPr wrap="square" rtlCol="0">
            <a:spAutoFit/>
          </a:bodyPr>
          <a:lstStyle/>
          <a:p>
            <a:r>
              <a:rPr lang="en-US" b="1" dirty="0" err="1">
                <a:solidFill>
                  <a:srgbClr val="FF0000"/>
                </a:solidFill>
                <a:effectLst>
                  <a:outerShdw blurRad="38100" dist="38100" dir="2700000" algn="tl">
                    <a:srgbClr val="000000">
                      <a:alpha val="43137"/>
                    </a:srgbClr>
                  </a:outerShdw>
                </a:effectLst>
              </a:rPr>
              <a:t>etc</a:t>
            </a:r>
            <a:endParaRPr lang="en-US" b="1" dirty="0">
              <a:solidFill>
                <a:srgbClr val="FF0000"/>
              </a:solidFill>
              <a:effectLst>
                <a:outerShdw blurRad="38100" dist="38100" dir="2700000" algn="tl">
                  <a:srgbClr val="000000">
                    <a:alpha val="43137"/>
                  </a:srgbClr>
                </a:outerShdw>
              </a:effectLst>
            </a:endParaRPr>
          </a:p>
        </p:txBody>
      </p:sp>
      <p:sp>
        <p:nvSpPr>
          <p:cNvPr id="48" name="Content Placeholder 12"/>
          <p:cNvSpPr txBox="1">
            <a:spLocks/>
          </p:cNvSpPr>
          <p:nvPr/>
        </p:nvSpPr>
        <p:spPr bwMode="auto">
          <a:xfrm>
            <a:off x="213106" y="3102315"/>
            <a:ext cx="4546600" cy="110682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r>
              <a:rPr lang="en-US" kern="0" dirty="0">
                <a:solidFill>
                  <a:srgbClr val="FF0000"/>
                </a:solidFill>
                <a:effectLst>
                  <a:outerShdw blurRad="38100" dist="38100" dir="2700000" algn="tl">
                    <a:srgbClr val="000000">
                      <a:alpha val="43137"/>
                    </a:srgbClr>
                  </a:outerShdw>
                </a:effectLst>
              </a:rPr>
              <a:t>Data dependencies </a:t>
            </a:r>
            <a:r>
              <a:rPr lang="en-US" kern="0" dirty="0"/>
              <a:t>limit the computation parallelism</a:t>
            </a:r>
          </a:p>
          <a:p>
            <a:endParaRPr lang="en-US" kern="0" dirty="0"/>
          </a:p>
        </p:txBody>
      </p:sp>
      <p:sp>
        <p:nvSpPr>
          <p:cNvPr id="49" name="Content Placeholder 12"/>
          <p:cNvSpPr txBox="1">
            <a:spLocks/>
          </p:cNvSpPr>
          <p:nvPr/>
        </p:nvSpPr>
        <p:spPr bwMode="auto">
          <a:xfrm>
            <a:off x="228600" y="4829632"/>
            <a:ext cx="4546600" cy="110682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r>
              <a:rPr lang="en-US" kern="0" dirty="0">
                <a:solidFill>
                  <a:srgbClr val="FF0000"/>
                </a:solidFill>
                <a:effectLst>
                  <a:outerShdw blurRad="38100" dist="38100" dir="2700000" algn="tl">
                    <a:srgbClr val="000000">
                      <a:alpha val="43137"/>
                    </a:srgbClr>
                  </a:outerShdw>
                </a:effectLst>
              </a:rPr>
              <a:t>Entire matrix</a:t>
            </a:r>
            <a:r>
              <a:rPr lang="en-US" kern="0" dirty="0"/>
              <a:t> computed even though strings may be dissimilar.</a:t>
            </a:r>
          </a:p>
          <a:p>
            <a:endParaRPr lang="en-US" kern="0" dirty="0"/>
          </a:p>
        </p:txBody>
      </p:sp>
      <p:grpSp>
        <p:nvGrpSpPr>
          <p:cNvPr id="29" name="Group 28"/>
          <p:cNvGrpSpPr/>
          <p:nvPr/>
        </p:nvGrpSpPr>
        <p:grpSpPr>
          <a:xfrm>
            <a:off x="5985638" y="2331878"/>
            <a:ext cx="821387" cy="932260"/>
            <a:chOff x="7193738" y="3686629"/>
            <a:chExt cx="821387" cy="932260"/>
          </a:xfrm>
        </p:grpSpPr>
        <p:cxnSp>
          <p:nvCxnSpPr>
            <p:cNvPr id="51" name="Straight Arrow Connector 50"/>
            <p:cNvCxnSpPr/>
            <p:nvPr/>
          </p:nvCxnSpPr>
          <p:spPr>
            <a:xfrm flipV="1">
              <a:off x="7193738" y="3686629"/>
              <a:ext cx="208548" cy="140849"/>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flipV="1">
              <a:off x="7271671" y="3717561"/>
              <a:ext cx="391872" cy="35609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p:nvCxnSpPr>
          <p:spPr>
            <a:xfrm flipV="1">
              <a:off x="7300694" y="3717561"/>
              <a:ext cx="668514" cy="618707"/>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flipH="1">
              <a:off x="7271671" y="3751121"/>
              <a:ext cx="130616" cy="322530"/>
            </a:xfrm>
            <a:prstGeom prst="straightConnector1">
              <a:avLst/>
            </a:prstGeom>
            <a:ln w="38100">
              <a:solidFill>
                <a:srgbClr val="FF000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flipH="1">
              <a:off x="7300694" y="3805303"/>
              <a:ext cx="362850" cy="530965"/>
            </a:xfrm>
            <a:prstGeom prst="straightConnector1">
              <a:avLst/>
            </a:prstGeom>
            <a:ln w="38100">
              <a:solidFill>
                <a:srgbClr val="FF000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rot="18883330">
              <a:off x="7416802" y="4020566"/>
              <a:ext cx="827314" cy="369332"/>
            </a:xfrm>
            <a:prstGeom prst="rect">
              <a:avLst/>
            </a:prstGeom>
            <a:noFill/>
          </p:spPr>
          <p:txBody>
            <a:bodyPr wrap="square" rtlCol="0">
              <a:spAutoFit/>
            </a:bodyPr>
            <a:lstStyle/>
            <a:p>
              <a:r>
                <a:rPr lang="en-US" b="1" dirty="0" err="1">
                  <a:solidFill>
                    <a:srgbClr val="FF0000"/>
                  </a:solidFill>
                  <a:effectLst>
                    <a:outerShdw blurRad="38100" dist="38100" dir="2700000" algn="tl">
                      <a:srgbClr val="000000">
                        <a:alpha val="43137"/>
                      </a:srgbClr>
                    </a:outerShdw>
                  </a:effectLst>
                </a:rPr>
                <a:t>etc</a:t>
              </a:r>
              <a:endParaRPr lang="en-US" b="1" dirty="0">
                <a:solidFill>
                  <a:srgbClr val="FF0000"/>
                </a:solidFill>
                <a:effectLst>
                  <a:outerShdw blurRad="38100" dist="38100" dir="2700000" algn="tl">
                    <a:srgbClr val="000000">
                      <a:alpha val="43137"/>
                    </a:srgbClr>
                  </a:outerShdw>
                </a:effectLst>
              </a:endParaRPr>
            </a:p>
          </p:txBody>
        </p:sp>
      </p:grpSp>
    </p:spTree>
    <p:extLst>
      <p:ext uri="{BB962C8B-B14F-4D97-AF65-F5344CB8AC3E}">
        <p14:creationId xmlns:p14="http://schemas.microsoft.com/office/powerpoint/2010/main" val="322084709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10"/>
                                        </p:tgtEl>
                                      </p:cBhvr>
                                    </p:animEffect>
                                    <p:set>
                                      <p:cBhvr>
                                        <p:cTn id="17" dur="1" fill="hold">
                                          <p:stCondLst>
                                            <p:cond delay="499"/>
                                          </p:stCondLst>
                                        </p:cTn>
                                        <p:tgtEl>
                                          <p:spTgt spid="10"/>
                                        </p:tgtEl>
                                        <p:attrNameLst>
                                          <p:attrName>style.visibility</p:attrName>
                                        </p:attrNameLst>
                                      </p:cBhvr>
                                      <p:to>
                                        <p:strVal val="hidden"/>
                                      </p:to>
                                    </p:set>
                                  </p:childTnLst>
                                </p:cTn>
                              </p:par>
                              <p:par>
                                <p:cTn id="18" presetID="10" presetClass="exit" presetSubtype="0" fill="hold" grpId="1" nodeType="withEffect">
                                  <p:stCondLst>
                                    <p:cond delay="0"/>
                                  </p:stCondLst>
                                  <p:childTnLst>
                                    <p:animEffect transition="out" filter="fade">
                                      <p:cBhvr>
                                        <p:cTn id="19" dur="500"/>
                                        <p:tgtEl>
                                          <p:spTgt spid="12"/>
                                        </p:tgtEl>
                                      </p:cBhvr>
                                    </p:animEffect>
                                    <p:set>
                                      <p:cBhvr>
                                        <p:cTn id="20" dur="1" fill="hold">
                                          <p:stCondLst>
                                            <p:cond delay="499"/>
                                          </p:stCondLst>
                                        </p:cTn>
                                        <p:tgtEl>
                                          <p:spTgt spid="12"/>
                                        </p:tgtEl>
                                        <p:attrNameLst>
                                          <p:attrName>style.visibility</p:attrName>
                                        </p:attrNameLst>
                                      </p:cBhvr>
                                      <p:to>
                                        <p:strVal val="hidden"/>
                                      </p:to>
                                    </p:set>
                                  </p:childTnLst>
                                </p:cTn>
                              </p:par>
                              <p:par>
                                <p:cTn id="21" presetID="14" presetClass="entr" presetSubtype="10"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randombar(horizontal)">
                                      <p:cBhvr>
                                        <p:cTn id="23" dur="500"/>
                                        <p:tgtEl>
                                          <p:spTgt spid="33"/>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47"/>
                                        </p:tgtEl>
                                        <p:attrNameLst>
                                          <p:attrName>style.visibility</p:attrName>
                                        </p:attrNameLst>
                                      </p:cBhvr>
                                      <p:to>
                                        <p:strVal val="visible"/>
                                      </p:to>
                                    </p:set>
                                    <p:animEffect transition="in" filter="randombar(horizontal)">
                                      <p:cBhvr>
                                        <p:cTn id="26" dur="500"/>
                                        <p:tgtEl>
                                          <p:spTgt spid="47"/>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500"/>
                                        <p:tgtEl>
                                          <p:spTgt spid="33"/>
                                        </p:tgtEl>
                                      </p:cBhvr>
                                    </p:animEffect>
                                    <p:set>
                                      <p:cBhvr>
                                        <p:cTn id="31" dur="1" fill="hold">
                                          <p:stCondLst>
                                            <p:cond delay="499"/>
                                          </p:stCondLst>
                                        </p:cTn>
                                        <p:tgtEl>
                                          <p:spTgt spid="33"/>
                                        </p:tgtEl>
                                        <p:attrNameLst>
                                          <p:attrName>style.visibility</p:attrName>
                                        </p:attrNameLst>
                                      </p:cBhvr>
                                      <p:to>
                                        <p:strVal val="hidden"/>
                                      </p:to>
                                    </p:set>
                                  </p:childTnLst>
                                </p:cTn>
                              </p:par>
                              <p:par>
                                <p:cTn id="32" presetID="10" presetClass="exit" presetSubtype="0" fill="hold" grpId="1" nodeType="withEffect">
                                  <p:stCondLst>
                                    <p:cond delay="0"/>
                                  </p:stCondLst>
                                  <p:childTnLst>
                                    <p:animEffect transition="out" filter="fade">
                                      <p:cBhvr>
                                        <p:cTn id="33" dur="500"/>
                                        <p:tgtEl>
                                          <p:spTgt spid="47"/>
                                        </p:tgtEl>
                                      </p:cBhvr>
                                    </p:animEffect>
                                    <p:set>
                                      <p:cBhvr>
                                        <p:cTn id="34" dur="1" fill="hold">
                                          <p:stCondLst>
                                            <p:cond delay="499"/>
                                          </p:stCondLst>
                                        </p:cTn>
                                        <p:tgtEl>
                                          <p:spTgt spid="47"/>
                                        </p:tgtEl>
                                        <p:attrNameLst>
                                          <p:attrName>style.visibility</p:attrName>
                                        </p:attrNameLst>
                                      </p:cBhvr>
                                      <p:to>
                                        <p:strVal val="hidden"/>
                                      </p:to>
                                    </p:set>
                                  </p:childTnLst>
                                </p:cTn>
                              </p:par>
                              <p:par>
                                <p:cTn id="35" presetID="14" presetClass="entr" presetSubtype="10" fill="hold" nodeType="with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randombar(horizontal)">
                                      <p:cBhvr>
                                        <p:cTn id="37" dur="500"/>
                                        <p:tgtEl>
                                          <p:spTgt spid="29"/>
                                        </p:tgtEl>
                                      </p:cBhvr>
                                    </p:animEffect>
                                  </p:childTnLst>
                                </p:cTn>
                              </p:par>
                            </p:childTnLst>
                          </p:cTn>
                        </p:par>
                      </p:childTnLst>
                    </p:cTn>
                  </p:par>
                  <p:par>
                    <p:cTn id="38" fill="hold">
                      <p:stCondLst>
                        <p:cond delay="indefinite"/>
                      </p:stCondLst>
                      <p:childTnLst>
                        <p:par>
                          <p:cTn id="39" fill="hold">
                            <p:stCondLst>
                              <p:cond delay="0"/>
                            </p:stCondLst>
                            <p:childTnLst>
                              <p:par>
                                <p:cTn id="40" presetID="42" presetClass="exit" presetSubtype="0" fill="hold" grpId="1" nodeType="clickEffect">
                                  <p:stCondLst>
                                    <p:cond delay="0"/>
                                  </p:stCondLst>
                                  <p:childTnLst>
                                    <p:animEffect transition="out" filter="fade">
                                      <p:cBhvr>
                                        <p:cTn id="41" dur="1000"/>
                                        <p:tgtEl>
                                          <p:spTgt spid="11"/>
                                        </p:tgtEl>
                                      </p:cBhvr>
                                    </p:animEffect>
                                    <p:anim calcmode="lin" valueType="num">
                                      <p:cBhvr>
                                        <p:cTn id="42" dur="1000"/>
                                        <p:tgtEl>
                                          <p:spTgt spid="11"/>
                                        </p:tgtEl>
                                        <p:attrNameLst>
                                          <p:attrName>ppt_x</p:attrName>
                                        </p:attrNameLst>
                                      </p:cBhvr>
                                      <p:tavLst>
                                        <p:tav tm="0">
                                          <p:val>
                                            <p:strVal val="ppt_x"/>
                                          </p:val>
                                        </p:tav>
                                        <p:tav tm="100000">
                                          <p:val>
                                            <p:strVal val="ppt_x"/>
                                          </p:val>
                                        </p:tav>
                                      </p:tavLst>
                                    </p:anim>
                                    <p:anim calcmode="lin" valueType="num">
                                      <p:cBhvr>
                                        <p:cTn id="43" dur="1000"/>
                                        <p:tgtEl>
                                          <p:spTgt spid="11"/>
                                        </p:tgtEl>
                                        <p:attrNameLst>
                                          <p:attrName>ppt_y</p:attrName>
                                        </p:attrNameLst>
                                      </p:cBhvr>
                                      <p:tavLst>
                                        <p:tav tm="0">
                                          <p:val>
                                            <p:strVal val="ppt_y"/>
                                          </p:val>
                                        </p:tav>
                                        <p:tav tm="100000">
                                          <p:val>
                                            <p:strVal val="ppt_y+.1"/>
                                          </p:val>
                                        </p:tav>
                                      </p:tavLst>
                                    </p:anim>
                                    <p:set>
                                      <p:cBhvr>
                                        <p:cTn id="44" dur="1" fill="hold">
                                          <p:stCondLst>
                                            <p:cond delay="999"/>
                                          </p:stCondLst>
                                        </p:cTn>
                                        <p:tgtEl>
                                          <p:spTgt spid="11"/>
                                        </p:tgtEl>
                                        <p:attrNameLst>
                                          <p:attrName>style.visibility</p:attrName>
                                        </p:attrNameLst>
                                      </p:cBhvr>
                                      <p:to>
                                        <p:strVal val="hidden"/>
                                      </p:to>
                                    </p:set>
                                  </p:childTnLst>
                                </p:cTn>
                              </p:par>
                              <p:par>
                                <p:cTn id="45" presetID="42" presetClass="exit" presetSubtype="0" fill="hold" nodeType="withEffect">
                                  <p:stCondLst>
                                    <p:cond delay="0"/>
                                  </p:stCondLst>
                                  <p:childTnLst>
                                    <p:animEffect transition="out" filter="fade">
                                      <p:cBhvr>
                                        <p:cTn id="46" dur="1000"/>
                                        <p:tgtEl>
                                          <p:spTgt spid="29"/>
                                        </p:tgtEl>
                                      </p:cBhvr>
                                    </p:animEffect>
                                    <p:anim calcmode="lin" valueType="num">
                                      <p:cBhvr>
                                        <p:cTn id="47" dur="1000"/>
                                        <p:tgtEl>
                                          <p:spTgt spid="29"/>
                                        </p:tgtEl>
                                        <p:attrNameLst>
                                          <p:attrName>ppt_x</p:attrName>
                                        </p:attrNameLst>
                                      </p:cBhvr>
                                      <p:tavLst>
                                        <p:tav tm="0">
                                          <p:val>
                                            <p:strVal val="ppt_x"/>
                                          </p:val>
                                        </p:tav>
                                        <p:tav tm="100000">
                                          <p:val>
                                            <p:strVal val="ppt_x"/>
                                          </p:val>
                                        </p:tav>
                                      </p:tavLst>
                                    </p:anim>
                                    <p:anim calcmode="lin" valueType="num">
                                      <p:cBhvr>
                                        <p:cTn id="48" dur="1000"/>
                                        <p:tgtEl>
                                          <p:spTgt spid="29"/>
                                        </p:tgtEl>
                                        <p:attrNameLst>
                                          <p:attrName>ppt_y</p:attrName>
                                        </p:attrNameLst>
                                      </p:cBhvr>
                                      <p:tavLst>
                                        <p:tav tm="0">
                                          <p:val>
                                            <p:strVal val="ppt_y"/>
                                          </p:val>
                                        </p:tav>
                                        <p:tav tm="100000">
                                          <p:val>
                                            <p:strVal val="ppt_y+.1"/>
                                          </p:val>
                                        </p:tav>
                                      </p:tavLst>
                                    </p:anim>
                                    <p:set>
                                      <p:cBhvr>
                                        <p:cTn id="49" dur="1" fill="hold">
                                          <p:stCondLst>
                                            <p:cond delay="999"/>
                                          </p:stCondLst>
                                        </p:cTn>
                                        <p:tgtEl>
                                          <p:spTgt spid="29"/>
                                        </p:tgtEl>
                                        <p:attrNameLst>
                                          <p:attrName>style.visibility</p:attrName>
                                        </p:attrNameLst>
                                      </p:cBhvr>
                                      <p:to>
                                        <p:strVal val="hidden"/>
                                      </p:to>
                                    </p:set>
                                  </p:childTnLst>
                                </p:cTn>
                              </p:par>
                              <p:par>
                                <p:cTn id="50" presetID="2" presetClass="entr" presetSubtype="4" fill="hold" grpId="0" nodeType="withEffect">
                                  <p:stCondLst>
                                    <p:cond delay="0"/>
                                  </p:stCondLst>
                                  <p:childTnLst>
                                    <p:set>
                                      <p:cBhvr>
                                        <p:cTn id="51" dur="1" fill="hold">
                                          <p:stCondLst>
                                            <p:cond delay="0"/>
                                          </p:stCondLst>
                                        </p:cTn>
                                        <p:tgtEl>
                                          <p:spTgt spid="49"/>
                                        </p:tgtEl>
                                        <p:attrNameLst>
                                          <p:attrName>style.visibility</p:attrName>
                                        </p:attrNameLst>
                                      </p:cBhvr>
                                      <p:to>
                                        <p:strVal val="visible"/>
                                      </p:to>
                                    </p:set>
                                    <p:anim calcmode="lin" valueType="num">
                                      <p:cBhvr additive="base">
                                        <p:cTn id="52" dur="500" fill="hold"/>
                                        <p:tgtEl>
                                          <p:spTgt spid="49"/>
                                        </p:tgtEl>
                                        <p:attrNameLst>
                                          <p:attrName>ppt_x</p:attrName>
                                        </p:attrNameLst>
                                      </p:cBhvr>
                                      <p:tavLst>
                                        <p:tav tm="0">
                                          <p:val>
                                            <p:strVal val="#ppt_x"/>
                                          </p:val>
                                        </p:tav>
                                        <p:tav tm="100000">
                                          <p:val>
                                            <p:strVal val="#ppt_x"/>
                                          </p:val>
                                        </p:tav>
                                      </p:tavLst>
                                    </p:anim>
                                    <p:anim calcmode="lin" valueType="num">
                                      <p:cBhvr additive="base">
                                        <p:cTn id="53"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12" grpId="0"/>
      <p:bldP spid="12" grpId="1"/>
      <p:bldP spid="47" grpId="0"/>
      <p:bldP spid="47" grpId="1"/>
      <p:bldP spid="48" grpId="0"/>
      <p:bldP spid="4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AFB9DA22-BE61-2446-87AE-83F927ADF074}"/>
              </a:ext>
            </a:extLst>
          </p:cNvPr>
          <p:cNvSpPr>
            <a:spLocks noGrp="1"/>
          </p:cNvSpPr>
          <p:nvPr>
            <p:ph idx="1"/>
          </p:nvPr>
        </p:nvSpPr>
        <p:spPr>
          <a:xfrm>
            <a:off x="228600" y="1124744"/>
            <a:ext cx="8610600" cy="5123656"/>
          </a:xfrm>
        </p:spPr>
        <p:txBody>
          <a:bodyPr/>
          <a:lstStyle/>
          <a:p>
            <a:r>
              <a:rPr lang="en-US" dirty="0"/>
              <a:t>The Problem: DNA Read Mapping</a:t>
            </a:r>
          </a:p>
          <a:p>
            <a:pPr lvl="1"/>
            <a:r>
              <a:rPr lang="en-US" dirty="0">
                <a:solidFill>
                  <a:srgbClr val="0000FF"/>
                </a:solidFill>
              </a:rPr>
              <a:t>State-of-the-art Read Mapper Design</a:t>
            </a:r>
          </a:p>
          <a:p>
            <a:pPr lvl="1"/>
            <a:endParaRPr lang="en-US" dirty="0"/>
          </a:p>
          <a:p>
            <a:r>
              <a:rPr lang="en-US" dirty="0"/>
              <a:t>Algorithmic Acceleration </a:t>
            </a:r>
          </a:p>
          <a:p>
            <a:pPr lvl="1"/>
            <a:r>
              <a:rPr lang="en-US" dirty="0"/>
              <a:t>Exploiting Structure of the Genome</a:t>
            </a:r>
          </a:p>
          <a:p>
            <a:pPr lvl="1"/>
            <a:r>
              <a:rPr lang="en-US" dirty="0"/>
              <a:t>Exploiting SIMD Instructions</a:t>
            </a:r>
          </a:p>
          <a:p>
            <a:endParaRPr lang="en-US" dirty="0"/>
          </a:p>
          <a:p>
            <a:r>
              <a:rPr lang="en-US" dirty="0"/>
              <a:t>Hardware Acceleration</a:t>
            </a:r>
          </a:p>
          <a:p>
            <a:pPr lvl="1"/>
            <a:r>
              <a:rPr lang="en-US" dirty="0"/>
              <a:t>Specialized Architectures</a:t>
            </a:r>
          </a:p>
          <a:p>
            <a:pPr lvl="1"/>
            <a:r>
              <a:rPr lang="en-US" dirty="0"/>
              <a:t>Processing in Memory</a:t>
            </a:r>
          </a:p>
          <a:p>
            <a:pPr lvl="1"/>
            <a:endParaRPr lang="en-US" dirty="0"/>
          </a:p>
          <a:p>
            <a:r>
              <a:rPr lang="en-US" dirty="0"/>
              <a:t>Future Opportunities: New Sequencing Technologies</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199051385"/>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3"/>
          <p:cNvSpPr>
            <a:spLocks noGrp="1"/>
          </p:cNvSpPr>
          <p:nvPr>
            <p:ph type="title"/>
          </p:nvPr>
        </p:nvSpPr>
        <p:spPr/>
        <p:txBody>
          <a:bodyPr/>
          <a:lstStyle/>
          <a:p>
            <a:r>
              <a:rPr lang="en-US" dirty="0"/>
              <a:t>Read Mapping Algorithms: Two Styles</a:t>
            </a:r>
          </a:p>
        </p:txBody>
      </p:sp>
      <p:sp>
        <p:nvSpPr>
          <p:cNvPr id="33795" name="Content Placeholder 4"/>
          <p:cNvSpPr>
            <a:spLocks noGrp="1"/>
          </p:cNvSpPr>
          <p:nvPr>
            <p:ph idx="1"/>
          </p:nvPr>
        </p:nvSpPr>
        <p:spPr>
          <a:xfrm>
            <a:off x="251520" y="1268760"/>
            <a:ext cx="8795320" cy="4530725"/>
          </a:xfrm>
        </p:spPr>
        <p:txBody>
          <a:bodyPr/>
          <a:lstStyle/>
          <a:p>
            <a:r>
              <a:rPr lang="en-US" sz="2200" dirty="0">
                <a:solidFill>
                  <a:srgbClr val="7030A0"/>
                </a:solidFill>
              </a:rPr>
              <a:t>Hash based seed-and-extend </a:t>
            </a:r>
            <a:r>
              <a:rPr lang="en-US" sz="2200" dirty="0"/>
              <a:t>(hash table, suffix array, suffix tree)</a:t>
            </a:r>
          </a:p>
          <a:p>
            <a:pPr lvl="1"/>
            <a:r>
              <a:rPr lang="en-US" sz="2000" dirty="0"/>
              <a:t>Index the “k-</a:t>
            </a:r>
            <a:r>
              <a:rPr lang="en-US" sz="2000" dirty="0" err="1"/>
              <a:t>mers</a:t>
            </a:r>
            <a:r>
              <a:rPr lang="en-US" sz="2000" dirty="0"/>
              <a:t>” in the genome into a hash table (pre-processing)</a:t>
            </a:r>
          </a:p>
          <a:p>
            <a:pPr lvl="1"/>
            <a:r>
              <a:rPr lang="en-US" sz="2000" dirty="0"/>
              <a:t>When searching a read, find the location of a k-</a:t>
            </a:r>
            <a:r>
              <a:rPr lang="en-US" sz="2000" dirty="0" err="1"/>
              <a:t>mer</a:t>
            </a:r>
            <a:r>
              <a:rPr lang="en-US" sz="2000" dirty="0"/>
              <a:t> in the read; then extend through alignment</a:t>
            </a:r>
          </a:p>
          <a:p>
            <a:pPr lvl="1"/>
            <a:r>
              <a:rPr lang="en-US" sz="2000" dirty="0">
                <a:solidFill>
                  <a:srgbClr val="0432FF"/>
                </a:solidFill>
              </a:rPr>
              <a:t>More sensitive</a:t>
            </a:r>
            <a:r>
              <a:rPr lang="en-US" sz="2000" dirty="0"/>
              <a:t>, but </a:t>
            </a:r>
            <a:r>
              <a:rPr lang="en-US" sz="2000" dirty="0">
                <a:solidFill>
                  <a:srgbClr val="FF0000"/>
                </a:solidFill>
              </a:rPr>
              <a:t>slow</a:t>
            </a:r>
          </a:p>
          <a:p>
            <a:pPr lvl="1"/>
            <a:r>
              <a:rPr lang="en-US" sz="2000" dirty="0"/>
              <a:t>Requires </a:t>
            </a:r>
            <a:r>
              <a:rPr lang="en-US" sz="2000" dirty="0">
                <a:solidFill>
                  <a:srgbClr val="FF0000"/>
                </a:solidFill>
              </a:rPr>
              <a:t>large memory</a:t>
            </a:r>
            <a:r>
              <a:rPr lang="en-US" sz="2000" dirty="0"/>
              <a:t>; this </a:t>
            </a:r>
            <a:r>
              <a:rPr lang="en-US" sz="2000" dirty="0">
                <a:solidFill>
                  <a:srgbClr val="0000FF"/>
                </a:solidFill>
              </a:rPr>
              <a:t>can be reduced </a:t>
            </a:r>
            <a:r>
              <a:rPr lang="en-US" sz="2000" dirty="0"/>
              <a:t>with cost to run time</a:t>
            </a:r>
          </a:p>
          <a:p>
            <a:endParaRPr lang="en-US" sz="2200" dirty="0"/>
          </a:p>
          <a:p>
            <a:r>
              <a:rPr lang="en-US" sz="2200" dirty="0">
                <a:solidFill>
                  <a:srgbClr val="7030A0"/>
                </a:solidFill>
              </a:rPr>
              <a:t>Burrows-Wheeler Transform &amp; </a:t>
            </a:r>
            <a:r>
              <a:rPr lang="en-US" sz="2200" dirty="0" err="1">
                <a:solidFill>
                  <a:srgbClr val="7030A0"/>
                </a:solidFill>
              </a:rPr>
              <a:t>Ferragina-Manzini</a:t>
            </a:r>
            <a:r>
              <a:rPr lang="en-US" sz="2200" dirty="0">
                <a:solidFill>
                  <a:srgbClr val="7030A0"/>
                </a:solidFill>
              </a:rPr>
              <a:t> Index based aligners</a:t>
            </a:r>
          </a:p>
          <a:p>
            <a:pPr lvl="1"/>
            <a:r>
              <a:rPr lang="en-US" sz="2000" dirty="0"/>
              <a:t>BWT is a compression method used to compress the genome index</a:t>
            </a:r>
          </a:p>
          <a:p>
            <a:pPr lvl="1"/>
            <a:r>
              <a:rPr lang="en-US" sz="2000" dirty="0"/>
              <a:t>Perfect matches can be found very quickly, memory lookup costs increase for imperfect matches</a:t>
            </a:r>
          </a:p>
          <a:p>
            <a:pPr lvl="1"/>
            <a:r>
              <a:rPr lang="en-US" sz="2000" dirty="0">
                <a:solidFill>
                  <a:srgbClr val="FF0000"/>
                </a:solidFill>
              </a:rPr>
              <a:t>Reduced sensitivity</a:t>
            </a:r>
          </a:p>
        </p:txBody>
      </p:sp>
    </p:spTree>
    <p:extLst>
      <p:ext uri="{BB962C8B-B14F-4D97-AF65-F5344CB8AC3E}">
        <p14:creationId xmlns:p14="http://schemas.microsoft.com/office/powerpoint/2010/main" val="2316897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79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3795">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3795">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3795">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3795">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3795">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379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729F3-BCD2-5D4C-B450-A9D887BA7C2C}"/>
              </a:ext>
            </a:extLst>
          </p:cNvPr>
          <p:cNvSpPr>
            <a:spLocks noGrp="1"/>
          </p:cNvSpPr>
          <p:nvPr>
            <p:ph type="title"/>
          </p:nvPr>
        </p:nvSpPr>
        <p:spPr/>
        <p:txBody>
          <a:bodyPr/>
          <a:lstStyle/>
          <a:p>
            <a:r>
              <a:rPr lang="en-US" dirty="0"/>
              <a:t>Hash Table Based Read Mappers</a:t>
            </a:r>
          </a:p>
        </p:txBody>
      </p:sp>
      <p:sp>
        <p:nvSpPr>
          <p:cNvPr id="3" name="Content Placeholder 2">
            <a:extLst>
              <a:ext uri="{FF2B5EF4-FFF2-40B4-BE49-F238E27FC236}">
                <a16:creationId xmlns:a16="http://schemas.microsoft.com/office/drawing/2014/main" id="{9CB9A27D-976C-BB40-AF25-3357EC40A623}"/>
              </a:ext>
            </a:extLst>
          </p:cNvPr>
          <p:cNvSpPr>
            <a:spLocks noGrp="1"/>
          </p:cNvSpPr>
          <p:nvPr>
            <p:ph idx="1"/>
          </p:nvPr>
        </p:nvSpPr>
        <p:spPr/>
        <p:txBody>
          <a:bodyPr/>
          <a:lstStyle/>
          <a:p>
            <a:r>
              <a:rPr lang="en-US" dirty="0"/>
              <a:t>Key Idea</a:t>
            </a:r>
          </a:p>
          <a:p>
            <a:pPr lvl="1">
              <a:lnSpc>
                <a:spcPct val="120000"/>
              </a:lnSpc>
            </a:pPr>
            <a:r>
              <a:rPr lang="en-US" sz="2400" dirty="0">
                <a:solidFill>
                  <a:srgbClr val="0000FF"/>
                </a:solidFill>
              </a:rPr>
              <a:t>Preprocess the reference into a </a:t>
            </a:r>
            <a:r>
              <a:rPr lang="en-US" sz="2400" i="1" dirty="0">
                <a:solidFill>
                  <a:srgbClr val="0000FF"/>
                </a:solidFill>
              </a:rPr>
              <a:t>Hash Table</a:t>
            </a:r>
          </a:p>
          <a:p>
            <a:pPr lvl="1">
              <a:lnSpc>
                <a:spcPct val="120000"/>
              </a:lnSpc>
            </a:pPr>
            <a:r>
              <a:rPr lang="en-US" sz="2400" dirty="0"/>
              <a:t>Use </a:t>
            </a:r>
            <a:r>
              <a:rPr lang="en-US" sz="2400" i="1" dirty="0">
                <a:solidFill>
                  <a:srgbClr val="000000"/>
                </a:solidFill>
              </a:rPr>
              <a:t>Hash Table </a:t>
            </a:r>
            <a:r>
              <a:rPr lang="en-US" sz="2400" dirty="0"/>
              <a:t>to map reads</a:t>
            </a:r>
          </a:p>
          <a:p>
            <a:pPr lvl="1"/>
            <a:endParaRPr lang="en-US" dirty="0"/>
          </a:p>
        </p:txBody>
      </p:sp>
      <p:sp>
        <p:nvSpPr>
          <p:cNvPr id="4" name="Slide Number Placeholder 3">
            <a:extLst>
              <a:ext uri="{FF2B5EF4-FFF2-40B4-BE49-F238E27FC236}">
                <a16:creationId xmlns:a16="http://schemas.microsoft.com/office/drawing/2014/main" id="{0D977D54-C17D-6D4E-84B5-CE2B52996A7B}"/>
              </a:ext>
            </a:extLst>
          </p:cNvPr>
          <p:cNvSpPr>
            <a:spLocks noGrp="1"/>
          </p:cNvSpPr>
          <p:nvPr>
            <p:ph type="sldNum" sz="quarter" idx="11"/>
          </p:nvPr>
        </p:nvSpPr>
        <p:spPr/>
        <p:txBody>
          <a:bodyPr/>
          <a:lstStyle/>
          <a:p>
            <a:fld id="{323594FA-E141-4234-AE05-360401972BE7}" type="slidenum">
              <a:rPr lang="en-US" altLang="en-US" smtClean="0"/>
              <a:pPr/>
              <a:t>28</a:t>
            </a:fld>
            <a:endParaRPr lang="en-US" altLang="en-US"/>
          </a:p>
        </p:txBody>
      </p:sp>
    </p:spTree>
    <p:extLst>
      <p:ext uri="{BB962C8B-B14F-4D97-AF65-F5344CB8AC3E}">
        <p14:creationId xmlns:p14="http://schemas.microsoft.com/office/powerpoint/2010/main" val="2176357850"/>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756320"/>
          </a:xfrm>
        </p:spPr>
        <p:txBody>
          <a:bodyPr/>
          <a:lstStyle/>
          <a:p>
            <a:r>
              <a:rPr lang="en-US" dirty="0"/>
              <a:t>Hash Table-Based Mappers </a:t>
            </a:r>
            <a:r>
              <a:rPr lang="en-US" sz="2600" dirty="0"/>
              <a:t>[Alkan+ Nature Gen’09]</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graphicFrame>
        <p:nvGraphicFramePr>
          <p:cNvPr id="5" name="内容占位符 52"/>
          <p:cNvGraphicFramePr>
            <a:graphicFrameLocks/>
          </p:cNvGraphicFramePr>
          <p:nvPr>
            <p:extLst/>
          </p:nvPr>
        </p:nvGraphicFramePr>
        <p:xfrm>
          <a:off x="2997943" y="1815815"/>
          <a:ext cx="2222128" cy="335280"/>
        </p:xfrm>
        <a:graphic>
          <a:graphicData uri="http://schemas.openxmlformats.org/drawingml/2006/table">
            <a:tbl>
              <a:tblPr firstRow="1" bandRow="1">
                <a:tableStyleId>{5C22544A-7EE6-4342-B048-85BDC9FD1C3A}</a:tableStyleId>
              </a:tblPr>
              <a:tblGrid>
                <a:gridCol w="555532">
                  <a:extLst>
                    <a:ext uri="{9D8B030D-6E8A-4147-A177-3AD203B41FA5}">
                      <a16:colId xmlns:a16="http://schemas.microsoft.com/office/drawing/2014/main" val="20000"/>
                    </a:ext>
                  </a:extLst>
                </a:gridCol>
                <a:gridCol w="555532">
                  <a:extLst>
                    <a:ext uri="{9D8B030D-6E8A-4147-A177-3AD203B41FA5}">
                      <a16:colId xmlns:a16="http://schemas.microsoft.com/office/drawing/2014/main" val="20001"/>
                    </a:ext>
                  </a:extLst>
                </a:gridCol>
                <a:gridCol w="555532">
                  <a:extLst>
                    <a:ext uri="{9D8B030D-6E8A-4147-A177-3AD203B41FA5}">
                      <a16:colId xmlns:a16="http://schemas.microsoft.com/office/drawing/2014/main" val="20002"/>
                    </a:ext>
                  </a:extLst>
                </a:gridCol>
                <a:gridCol w="555532">
                  <a:extLst>
                    <a:ext uri="{9D8B030D-6E8A-4147-A177-3AD203B41FA5}">
                      <a16:colId xmlns:a16="http://schemas.microsoft.com/office/drawing/2014/main" val="20003"/>
                    </a:ext>
                  </a:extLst>
                </a:gridCol>
              </a:tblGrid>
              <a:tr h="181213">
                <a:tc>
                  <a:txBody>
                    <a:bodyPr/>
                    <a:lstStyle/>
                    <a:p>
                      <a:r>
                        <a:rPr lang="en-US" sz="1600" b="0" dirty="0">
                          <a:solidFill>
                            <a:schemeClr val="accent1">
                              <a:lumMod val="75000"/>
                            </a:schemeClr>
                          </a:solidFill>
                        </a:rPr>
                        <a:t>12</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324</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577</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940</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sp>
        <p:nvSpPr>
          <p:cNvPr id="6" name="Rectangle 84"/>
          <p:cNvSpPr/>
          <p:nvPr/>
        </p:nvSpPr>
        <p:spPr>
          <a:xfrm>
            <a:off x="683568" y="1846803"/>
            <a:ext cx="2080179"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2000" b="0" i="0" u="none" strike="noStrike" kern="1200" cap="none" spc="0" normalizeH="0" baseline="0" noProof="0" dirty="0">
                <a:ln>
                  <a:noFill/>
                </a:ln>
                <a:solidFill>
                  <a:srgbClr val="C00000"/>
                </a:solidFill>
                <a:effectLst/>
                <a:uLnTx/>
                <a:uFillTx/>
                <a:latin typeface="Tahoma"/>
                <a:ea typeface="+mn-ea"/>
                <a:cs typeface="+mn-cs"/>
              </a:rPr>
              <a:t>AAAAAAAA</a:t>
            </a:r>
            <a:endParaRPr kumimoji="0" lang="en-US" sz="2000" b="0" i="0" u="none" strike="noStrike" kern="1200" cap="none" spc="0" normalizeH="0" baseline="0" noProof="0" dirty="0">
              <a:ln>
                <a:solidFill>
                  <a:srgbClr val="3B812F"/>
                </a:solidFill>
              </a:ln>
              <a:solidFill>
                <a:srgbClr val="C00000"/>
              </a:solidFill>
              <a:effectLst/>
              <a:uLnTx/>
              <a:uFillTx/>
              <a:latin typeface="Tahoma"/>
              <a:ea typeface="+mn-ea"/>
              <a:cs typeface="+mn-cs"/>
            </a:endParaRPr>
          </a:p>
        </p:txBody>
      </p:sp>
      <p:sp>
        <p:nvSpPr>
          <p:cNvPr id="7" name="Rectangle 85"/>
          <p:cNvSpPr/>
          <p:nvPr/>
        </p:nvSpPr>
        <p:spPr>
          <a:xfrm>
            <a:off x="683568" y="2272580"/>
            <a:ext cx="2073543" cy="293538"/>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2000" b="0" i="0" u="none" strike="noStrike" kern="1200" cap="none" spc="0" normalizeH="0" baseline="0" noProof="0" dirty="0">
                <a:ln>
                  <a:noFill/>
                </a:ln>
                <a:solidFill>
                  <a:srgbClr val="C00000"/>
                </a:solidFill>
                <a:effectLst/>
                <a:uLnTx/>
                <a:uFillTx/>
                <a:latin typeface="Tahoma"/>
                <a:ea typeface="+mn-ea"/>
                <a:cs typeface="+mn-cs"/>
              </a:rPr>
              <a:t>AAAAAAA</a:t>
            </a:r>
            <a:r>
              <a:rPr kumimoji="0" lang="en-US" sz="2000" b="0" i="0" u="none" strike="noStrike" kern="1200" cap="none" spc="0" normalizeH="0" baseline="0" noProof="0" dirty="0">
                <a:ln>
                  <a:noFill/>
                </a:ln>
                <a:solidFill>
                  <a:srgbClr val="CC9900">
                    <a:lumMod val="50000"/>
                  </a:srgbClr>
                </a:solidFill>
                <a:effectLst/>
                <a:uLnTx/>
                <a:uFillTx/>
                <a:latin typeface="Tahoma"/>
                <a:ea typeface="+mn-ea"/>
                <a:cs typeface="+mn-cs"/>
              </a:rPr>
              <a:t>C</a:t>
            </a:r>
            <a:endParaRPr kumimoji="0" lang="en-US" sz="2000" b="0" i="0" u="none" strike="noStrike" kern="1200" cap="none" spc="0" normalizeH="0" baseline="0" noProof="0" dirty="0">
              <a:ln>
                <a:solidFill>
                  <a:srgbClr val="3B812F"/>
                </a:solidFill>
              </a:ln>
              <a:solidFill>
                <a:srgbClr val="CC9900">
                  <a:lumMod val="50000"/>
                </a:srgbClr>
              </a:solidFill>
              <a:effectLst/>
              <a:uLnTx/>
              <a:uFillTx/>
              <a:latin typeface="Tahoma"/>
              <a:ea typeface="+mn-ea"/>
              <a:cs typeface="+mn-cs"/>
            </a:endParaRPr>
          </a:p>
        </p:txBody>
      </p:sp>
      <p:sp>
        <p:nvSpPr>
          <p:cNvPr id="8" name="Rectangle 86"/>
          <p:cNvSpPr/>
          <p:nvPr/>
        </p:nvSpPr>
        <p:spPr>
          <a:xfrm>
            <a:off x="676932" y="2743259"/>
            <a:ext cx="2080179" cy="317512"/>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2000" b="0" i="0" u="none" strike="noStrike" kern="1200" cap="none" spc="0" normalizeH="0" baseline="0" noProof="0" dirty="0">
                <a:ln>
                  <a:noFill/>
                </a:ln>
                <a:solidFill>
                  <a:srgbClr val="C00000"/>
                </a:solidFill>
                <a:effectLst/>
                <a:uLnTx/>
                <a:uFillTx/>
                <a:latin typeface="Tahoma"/>
                <a:ea typeface="+mn-ea"/>
                <a:cs typeface="+mn-cs"/>
              </a:rPr>
              <a:t>AAAAAAA</a:t>
            </a:r>
            <a:r>
              <a:rPr kumimoji="0" lang="en-US" sz="2000" b="0" i="0" u="none" strike="noStrike" kern="1200" cap="none" spc="0" normalizeH="0" baseline="0" noProof="0" dirty="0">
                <a:ln>
                  <a:noFill/>
                </a:ln>
                <a:solidFill>
                  <a:srgbClr val="1A3A15"/>
                </a:solidFill>
                <a:effectLst/>
                <a:uLnTx/>
                <a:uFillTx/>
                <a:latin typeface="Tahoma"/>
                <a:ea typeface="+mn-ea"/>
                <a:cs typeface="+mn-cs"/>
              </a:rPr>
              <a:t>T</a:t>
            </a:r>
            <a:endParaRPr kumimoji="0" lang="en-US" sz="2000" b="0" i="0" u="none" strike="noStrike" kern="1200" cap="none" spc="0" normalizeH="0" baseline="0" noProof="0" dirty="0">
              <a:ln>
                <a:solidFill>
                  <a:srgbClr val="3B812F"/>
                </a:solidFill>
              </a:ln>
              <a:solidFill>
                <a:srgbClr val="1A3A15"/>
              </a:solidFill>
              <a:effectLst/>
              <a:uLnTx/>
              <a:uFillTx/>
              <a:latin typeface="Tahoma"/>
              <a:ea typeface="+mn-ea"/>
              <a:cs typeface="+mn-cs"/>
            </a:endParaRPr>
          </a:p>
        </p:txBody>
      </p:sp>
      <p:graphicFrame>
        <p:nvGraphicFramePr>
          <p:cNvPr id="9" name="内容占位符 52"/>
          <p:cNvGraphicFramePr>
            <a:graphicFrameLocks/>
          </p:cNvGraphicFramePr>
          <p:nvPr>
            <p:extLst/>
          </p:nvPr>
        </p:nvGraphicFramePr>
        <p:xfrm>
          <a:off x="2997943" y="2255519"/>
          <a:ext cx="2780555" cy="335280"/>
        </p:xfrm>
        <a:graphic>
          <a:graphicData uri="http://schemas.openxmlformats.org/drawingml/2006/table">
            <a:tbl>
              <a:tblPr firstRow="1" bandRow="1">
                <a:tableStyleId>{5C22544A-7EE6-4342-B048-85BDC9FD1C3A}</a:tableStyleId>
              </a:tblPr>
              <a:tblGrid>
                <a:gridCol w="556111">
                  <a:extLst>
                    <a:ext uri="{9D8B030D-6E8A-4147-A177-3AD203B41FA5}">
                      <a16:colId xmlns:a16="http://schemas.microsoft.com/office/drawing/2014/main" val="20000"/>
                    </a:ext>
                  </a:extLst>
                </a:gridCol>
                <a:gridCol w="556111">
                  <a:extLst>
                    <a:ext uri="{9D8B030D-6E8A-4147-A177-3AD203B41FA5}">
                      <a16:colId xmlns:a16="http://schemas.microsoft.com/office/drawing/2014/main" val="20001"/>
                    </a:ext>
                  </a:extLst>
                </a:gridCol>
                <a:gridCol w="556111">
                  <a:extLst>
                    <a:ext uri="{9D8B030D-6E8A-4147-A177-3AD203B41FA5}">
                      <a16:colId xmlns:a16="http://schemas.microsoft.com/office/drawing/2014/main" val="20002"/>
                    </a:ext>
                  </a:extLst>
                </a:gridCol>
                <a:gridCol w="556111">
                  <a:extLst>
                    <a:ext uri="{9D8B030D-6E8A-4147-A177-3AD203B41FA5}">
                      <a16:colId xmlns:a16="http://schemas.microsoft.com/office/drawing/2014/main" val="20003"/>
                    </a:ext>
                  </a:extLst>
                </a:gridCol>
                <a:gridCol w="556111">
                  <a:extLst>
                    <a:ext uri="{9D8B030D-6E8A-4147-A177-3AD203B41FA5}">
                      <a16:colId xmlns:a16="http://schemas.microsoft.com/office/drawing/2014/main" val="20004"/>
                    </a:ext>
                  </a:extLst>
                </a:gridCol>
              </a:tblGrid>
              <a:tr h="181213">
                <a:tc>
                  <a:txBody>
                    <a:bodyPr/>
                    <a:lstStyle/>
                    <a:p>
                      <a:r>
                        <a:rPr lang="en-US" sz="1600" b="0" dirty="0">
                          <a:solidFill>
                            <a:schemeClr val="accent1">
                              <a:lumMod val="75000"/>
                            </a:schemeClr>
                          </a:solidFill>
                        </a:rPr>
                        <a:t>13</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421</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412</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765</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889</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cxnSp>
        <p:nvCxnSpPr>
          <p:cNvPr id="11" name="直接箭头连接符 59"/>
          <p:cNvCxnSpPr>
            <a:stCxn id="6" idx="3"/>
            <a:endCxn id="5" idx="1"/>
          </p:cNvCxnSpPr>
          <p:nvPr/>
        </p:nvCxnSpPr>
        <p:spPr>
          <a:xfrm>
            <a:off x="2763747" y="1981582"/>
            <a:ext cx="234196" cy="187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直接箭头连接符 62"/>
          <p:cNvCxnSpPr>
            <a:stCxn id="7" idx="3"/>
            <a:endCxn id="9" idx="1"/>
          </p:cNvCxnSpPr>
          <p:nvPr/>
        </p:nvCxnSpPr>
        <p:spPr>
          <a:xfrm>
            <a:off x="2757111" y="2419349"/>
            <a:ext cx="240832" cy="381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直接箭头连接符 64"/>
          <p:cNvCxnSpPr>
            <a:stCxn id="8" idx="3"/>
          </p:cNvCxnSpPr>
          <p:nvPr/>
        </p:nvCxnSpPr>
        <p:spPr>
          <a:xfrm>
            <a:off x="2757111" y="2902015"/>
            <a:ext cx="24083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8" name="Rectangle 84"/>
          <p:cNvSpPr/>
          <p:nvPr/>
        </p:nvSpPr>
        <p:spPr>
          <a:xfrm>
            <a:off x="683567" y="3223144"/>
            <a:ext cx="2080179"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a:t>
            </a:r>
            <a:endParaRPr kumimoji="0" lang="en-US" sz="2000" b="0" i="0" u="none" strike="noStrike" kern="1200" cap="none" spc="0" normalizeH="0" baseline="0" noProof="0" dirty="0">
              <a:ln>
                <a:solidFill>
                  <a:srgbClr val="3B812F"/>
                </a:solidFill>
              </a:ln>
              <a:solidFill>
                <a:srgbClr val="000000"/>
              </a:solidFill>
              <a:effectLst/>
              <a:uLnTx/>
              <a:uFillTx/>
              <a:latin typeface="Tahoma"/>
              <a:ea typeface="+mn-ea"/>
              <a:cs typeface="+mn-cs"/>
            </a:endParaRPr>
          </a:p>
        </p:txBody>
      </p:sp>
      <p:sp>
        <p:nvSpPr>
          <p:cNvPr id="19" name="Rectangle 85"/>
          <p:cNvSpPr/>
          <p:nvPr/>
        </p:nvSpPr>
        <p:spPr>
          <a:xfrm>
            <a:off x="683567" y="3648921"/>
            <a:ext cx="2073543" cy="293538"/>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endParaRPr kumimoji="0" lang="en-US" sz="2000" b="0" i="0" u="none" strike="noStrike" kern="1200" cap="none" spc="0" normalizeH="0" baseline="0" noProof="0" dirty="0">
              <a:ln>
                <a:solidFill>
                  <a:srgbClr val="3B812F"/>
                </a:solidFill>
              </a:ln>
              <a:solidFill>
                <a:srgbClr val="CC9900">
                  <a:lumMod val="50000"/>
                </a:srgbClr>
              </a:solidFill>
              <a:effectLst/>
              <a:uLnTx/>
              <a:uFillTx/>
              <a:latin typeface="Tahoma"/>
              <a:ea typeface="+mn-ea"/>
              <a:cs typeface="+mn-cs"/>
            </a:endParaRPr>
          </a:p>
        </p:txBody>
      </p:sp>
      <p:sp>
        <p:nvSpPr>
          <p:cNvPr id="20" name="Rectangle 86"/>
          <p:cNvSpPr/>
          <p:nvPr/>
        </p:nvSpPr>
        <p:spPr>
          <a:xfrm>
            <a:off x="676931" y="4119600"/>
            <a:ext cx="2080179" cy="317512"/>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a:t>
            </a:r>
            <a:endParaRPr kumimoji="0" lang="en-US" sz="2000" b="0" i="0" u="none" strike="noStrike" kern="1200" cap="none" spc="0" normalizeH="0" baseline="0" noProof="0" dirty="0">
              <a:ln>
                <a:solidFill>
                  <a:srgbClr val="3B812F"/>
                </a:solidFill>
              </a:ln>
              <a:solidFill>
                <a:srgbClr val="77933C"/>
              </a:solidFill>
              <a:effectLst/>
              <a:uLnTx/>
              <a:uFillTx/>
              <a:latin typeface="Tahoma"/>
              <a:ea typeface="+mn-ea"/>
              <a:cs typeface="+mn-cs"/>
            </a:endParaRPr>
          </a:p>
        </p:txBody>
      </p:sp>
      <p:graphicFrame>
        <p:nvGraphicFramePr>
          <p:cNvPr id="21" name="内容占位符 52"/>
          <p:cNvGraphicFramePr>
            <a:graphicFrameLocks/>
          </p:cNvGraphicFramePr>
          <p:nvPr>
            <p:extLst/>
          </p:nvPr>
        </p:nvGraphicFramePr>
        <p:xfrm>
          <a:off x="2997943" y="3631860"/>
          <a:ext cx="2798195" cy="335280"/>
        </p:xfrm>
        <a:graphic>
          <a:graphicData uri="http://schemas.openxmlformats.org/drawingml/2006/table">
            <a:tbl>
              <a:tblPr firstRow="1" bandRow="1">
                <a:tableStyleId>{5C22544A-7EE6-4342-B048-85BDC9FD1C3A}</a:tableStyleId>
              </a:tblPr>
              <a:tblGrid>
                <a:gridCol w="559639">
                  <a:extLst>
                    <a:ext uri="{9D8B030D-6E8A-4147-A177-3AD203B41FA5}">
                      <a16:colId xmlns:a16="http://schemas.microsoft.com/office/drawing/2014/main" val="20000"/>
                    </a:ext>
                  </a:extLst>
                </a:gridCol>
                <a:gridCol w="559639">
                  <a:extLst>
                    <a:ext uri="{9D8B030D-6E8A-4147-A177-3AD203B41FA5}">
                      <a16:colId xmlns:a16="http://schemas.microsoft.com/office/drawing/2014/main" val="20001"/>
                    </a:ext>
                  </a:extLst>
                </a:gridCol>
                <a:gridCol w="559639">
                  <a:extLst>
                    <a:ext uri="{9D8B030D-6E8A-4147-A177-3AD203B41FA5}">
                      <a16:colId xmlns:a16="http://schemas.microsoft.com/office/drawing/2014/main" val="20002"/>
                    </a:ext>
                  </a:extLst>
                </a:gridCol>
                <a:gridCol w="559639">
                  <a:extLst>
                    <a:ext uri="{9D8B030D-6E8A-4147-A177-3AD203B41FA5}">
                      <a16:colId xmlns:a16="http://schemas.microsoft.com/office/drawing/2014/main" val="20003"/>
                    </a:ext>
                  </a:extLst>
                </a:gridCol>
                <a:gridCol w="559639">
                  <a:extLst>
                    <a:ext uri="{9D8B030D-6E8A-4147-A177-3AD203B41FA5}">
                      <a16:colId xmlns:a16="http://schemas.microsoft.com/office/drawing/2014/main" val="20004"/>
                    </a:ext>
                  </a:extLst>
                </a:gridCol>
              </a:tblGrid>
              <a:tr h="181213">
                <a:tc>
                  <a:txBody>
                    <a:bodyPr/>
                    <a:lstStyle/>
                    <a:p>
                      <a:r>
                        <a:rPr lang="en-US" sz="1600" b="0" dirty="0">
                          <a:solidFill>
                            <a:schemeClr val="accent1">
                              <a:lumMod val="75000"/>
                            </a:schemeClr>
                          </a:solidFill>
                        </a:rPr>
                        <a:t>24</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459</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744</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988</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989</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cxnSp>
        <p:nvCxnSpPr>
          <p:cNvPr id="24" name="直接箭头连接符 62"/>
          <p:cNvCxnSpPr>
            <a:stCxn id="19" idx="3"/>
            <a:endCxn id="21" idx="1"/>
          </p:cNvCxnSpPr>
          <p:nvPr/>
        </p:nvCxnSpPr>
        <p:spPr>
          <a:xfrm>
            <a:off x="2757110" y="3795690"/>
            <a:ext cx="240833" cy="381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7" name="Rectangle 84"/>
          <p:cNvSpPr/>
          <p:nvPr/>
        </p:nvSpPr>
        <p:spPr>
          <a:xfrm>
            <a:off x="683566" y="4581128"/>
            <a:ext cx="2080179"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a:t>
            </a:r>
            <a:endParaRPr kumimoji="0" lang="en-US" sz="2000" b="0" i="0" u="none" strike="noStrike" kern="1200" cap="none" spc="0" normalizeH="0" baseline="0" noProof="0" dirty="0">
              <a:ln>
                <a:solidFill>
                  <a:srgbClr val="3B812F"/>
                </a:solidFill>
              </a:ln>
              <a:solidFill>
                <a:srgbClr val="3B812F"/>
              </a:solidFill>
              <a:effectLst/>
              <a:uLnTx/>
              <a:uFillTx/>
              <a:latin typeface="Tahoma"/>
              <a:ea typeface="+mn-ea"/>
              <a:cs typeface="+mn-cs"/>
            </a:endParaRPr>
          </a:p>
        </p:txBody>
      </p:sp>
      <p:sp>
        <p:nvSpPr>
          <p:cNvPr id="38" name="Rectangle 85"/>
          <p:cNvSpPr/>
          <p:nvPr/>
        </p:nvSpPr>
        <p:spPr>
          <a:xfrm>
            <a:off x="683566" y="5006905"/>
            <a:ext cx="2073543" cy="293538"/>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a:t>
            </a:r>
            <a:endParaRPr kumimoji="0" lang="en-US" sz="2000" b="0" i="0" u="none" strike="noStrike" kern="1200" cap="none" spc="0" normalizeH="0" baseline="0" noProof="0" dirty="0">
              <a:ln>
                <a:solidFill>
                  <a:srgbClr val="3B812F"/>
                </a:solidFill>
              </a:ln>
              <a:solidFill>
                <a:srgbClr val="CC9900">
                  <a:lumMod val="60000"/>
                  <a:lumOff val="40000"/>
                </a:srgbClr>
              </a:solidFill>
              <a:effectLst/>
              <a:uLnTx/>
              <a:uFillTx/>
              <a:latin typeface="Tahoma"/>
              <a:ea typeface="+mn-ea"/>
              <a:cs typeface="+mn-cs"/>
            </a:endParaRPr>
          </a:p>
        </p:txBody>
      </p:sp>
      <p:sp>
        <p:nvSpPr>
          <p:cNvPr id="39" name="Rectangle 86"/>
          <p:cNvSpPr/>
          <p:nvPr/>
        </p:nvSpPr>
        <p:spPr>
          <a:xfrm>
            <a:off x="676930" y="5477584"/>
            <a:ext cx="2080179" cy="317512"/>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35742A">
                    <a:lumMod val="50000"/>
                  </a:srgbClr>
                </a:solidFill>
                <a:effectLst/>
                <a:uLnTx/>
                <a:uFillTx/>
                <a:latin typeface="Tahoma"/>
                <a:ea typeface="+mn-ea"/>
                <a:cs typeface="+mn-cs"/>
              </a:rPr>
              <a:t>TTTTTTTTTTTT</a:t>
            </a:r>
            <a:endParaRPr kumimoji="0" lang="en-US" sz="2000" b="0" i="0" u="none" strike="noStrike" kern="1200" cap="none" spc="0" normalizeH="0" baseline="0" noProof="0" dirty="0">
              <a:ln>
                <a:solidFill>
                  <a:srgbClr val="3B812F"/>
                </a:solidFill>
              </a:ln>
              <a:solidFill>
                <a:srgbClr val="35742A">
                  <a:lumMod val="50000"/>
                </a:srgbClr>
              </a:solidFill>
              <a:effectLst/>
              <a:uLnTx/>
              <a:uFillTx/>
              <a:latin typeface="Tahoma"/>
              <a:ea typeface="+mn-ea"/>
              <a:cs typeface="+mn-cs"/>
            </a:endParaRPr>
          </a:p>
        </p:txBody>
      </p:sp>
      <p:graphicFrame>
        <p:nvGraphicFramePr>
          <p:cNvPr id="41" name="内容占位符 52"/>
          <p:cNvGraphicFramePr>
            <a:graphicFrameLocks/>
          </p:cNvGraphicFramePr>
          <p:nvPr>
            <p:extLst/>
          </p:nvPr>
        </p:nvGraphicFramePr>
        <p:xfrm>
          <a:off x="2997941" y="5472510"/>
          <a:ext cx="1718076" cy="335280"/>
        </p:xfrm>
        <a:graphic>
          <a:graphicData uri="http://schemas.openxmlformats.org/drawingml/2006/table">
            <a:tbl>
              <a:tblPr firstRow="1" bandRow="1">
                <a:tableStyleId>{5C22544A-7EE6-4342-B048-85BDC9FD1C3A}</a:tableStyleId>
              </a:tblPr>
              <a:tblGrid>
                <a:gridCol w="572692">
                  <a:extLst>
                    <a:ext uri="{9D8B030D-6E8A-4147-A177-3AD203B41FA5}">
                      <a16:colId xmlns:a16="http://schemas.microsoft.com/office/drawing/2014/main" val="20000"/>
                    </a:ext>
                  </a:extLst>
                </a:gridCol>
                <a:gridCol w="572692">
                  <a:extLst>
                    <a:ext uri="{9D8B030D-6E8A-4147-A177-3AD203B41FA5}">
                      <a16:colId xmlns:a16="http://schemas.microsoft.com/office/drawing/2014/main" val="20001"/>
                    </a:ext>
                  </a:extLst>
                </a:gridCol>
                <a:gridCol w="572692">
                  <a:extLst>
                    <a:ext uri="{9D8B030D-6E8A-4147-A177-3AD203B41FA5}">
                      <a16:colId xmlns:a16="http://schemas.microsoft.com/office/drawing/2014/main" val="20002"/>
                    </a:ext>
                  </a:extLst>
                </a:gridCol>
              </a:tblGrid>
              <a:tr h="181213">
                <a:tc>
                  <a:txBody>
                    <a:bodyPr/>
                    <a:lstStyle/>
                    <a:p>
                      <a:r>
                        <a:rPr lang="en-US" sz="1600" b="0" dirty="0">
                          <a:solidFill>
                            <a:schemeClr val="accent1">
                              <a:lumMod val="75000"/>
                            </a:schemeClr>
                          </a:solidFill>
                        </a:rPr>
                        <a:t>36</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535</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123</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cxnSp>
        <p:nvCxnSpPr>
          <p:cNvPr id="44" name="直接箭头连接符 64"/>
          <p:cNvCxnSpPr>
            <a:stCxn id="39" idx="3"/>
            <a:endCxn id="41" idx="1"/>
          </p:cNvCxnSpPr>
          <p:nvPr/>
        </p:nvCxnSpPr>
        <p:spPr>
          <a:xfrm>
            <a:off x="2757109" y="5636340"/>
            <a:ext cx="240832" cy="381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a:xfrm>
            <a:off x="2997941" y="2717349"/>
            <a:ext cx="720069" cy="369332"/>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NULL</a:t>
            </a:r>
          </a:p>
        </p:txBody>
      </p:sp>
      <p:sp>
        <p:nvSpPr>
          <p:cNvPr id="61" name="Freeform 60"/>
          <p:cNvSpPr/>
          <p:nvPr/>
        </p:nvSpPr>
        <p:spPr>
          <a:xfrm>
            <a:off x="7812360" y="2437818"/>
            <a:ext cx="517263" cy="3384376"/>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9231" h="2754489">
                <a:moveTo>
                  <a:pt x="47703" y="0"/>
                </a:moveTo>
                <a:cubicBezTo>
                  <a:pt x="19481" y="79022"/>
                  <a:pt x="-8741" y="158045"/>
                  <a:pt x="2548" y="225778"/>
                </a:cubicBezTo>
                <a:cubicBezTo>
                  <a:pt x="13837" y="293511"/>
                  <a:pt x="107911" y="340548"/>
                  <a:pt x="115437" y="406400"/>
                </a:cubicBezTo>
                <a:cubicBezTo>
                  <a:pt x="122963" y="472252"/>
                  <a:pt x="40177" y="547511"/>
                  <a:pt x="47703" y="620889"/>
                </a:cubicBezTo>
                <a:cubicBezTo>
                  <a:pt x="55229" y="694267"/>
                  <a:pt x="164355" y="765763"/>
                  <a:pt x="160592" y="846667"/>
                </a:cubicBezTo>
                <a:cubicBezTo>
                  <a:pt x="156829" y="927571"/>
                  <a:pt x="21362" y="1021644"/>
                  <a:pt x="25125" y="1106311"/>
                </a:cubicBezTo>
                <a:cubicBezTo>
                  <a:pt x="28888" y="1190978"/>
                  <a:pt x="175644" y="1273763"/>
                  <a:pt x="183170" y="1354667"/>
                </a:cubicBezTo>
                <a:cubicBezTo>
                  <a:pt x="190696" y="1435571"/>
                  <a:pt x="68400" y="1505186"/>
                  <a:pt x="70281" y="1591734"/>
                </a:cubicBezTo>
                <a:cubicBezTo>
                  <a:pt x="72162" y="1678282"/>
                  <a:pt x="194459" y="1779882"/>
                  <a:pt x="194459" y="1873956"/>
                </a:cubicBezTo>
                <a:cubicBezTo>
                  <a:pt x="194459" y="1968030"/>
                  <a:pt x="64637" y="2073393"/>
                  <a:pt x="70281" y="2156178"/>
                </a:cubicBezTo>
                <a:cubicBezTo>
                  <a:pt x="75925" y="2238963"/>
                  <a:pt x="217036" y="2291645"/>
                  <a:pt x="228325" y="2370667"/>
                </a:cubicBezTo>
                <a:cubicBezTo>
                  <a:pt x="239614" y="2449689"/>
                  <a:pt x="141777" y="2566341"/>
                  <a:pt x="138014" y="2630311"/>
                </a:cubicBezTo>
                <a:cubicBezTo>
                  <a:pt x="134251" y="2694281"/>
                  <a:pt x="192578" y="2718741"/>
                  <a:pt x="205748" y="2754489"/>
                </a:cubicBezTo>
              </a:path>
            </a:pathLst>
          </a:custGeom>
          <a:ln>
            <a:solidFill>
              <a:schemeClr val="tx1">
                <a:lumMod val="75000"/>
                <a:lumOff val="25000"/>
              </a:schemeClr>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62" name="TextBox 61"/>
          <p:cNvSpPr txBox="1"/>
          <p:nvPr/>
        </p:nvSpPr>
        <p:spPr>
          <a:xfrm>
            <a:off x="6767618" y="1846803"/>
            <a:ext cx="208948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Reference genome</a:t>
            </a:r>
          </a:p>
        </p:txBody>
      </p:sp>
      <p:sp>
        <p:nvSpPr>
          <p:cNvPr id="63" name="Freeform 62"/>
          <p:cNvSpPr/>
          <p:nvPr/>
        </p:nvSpPr>
        <p:spPr>
          <a:xfrm>
            <a:off x="7788275" y="2555751"/>
            <a:ext cx="298450" cy="536593"/>
          </a:xfrm>
          <a:custGeom>
            <a:avLst/>
            <a:gdLst>
              <a:gd name="connsiteX0" fmla="*/ 60325 w 298450"/>
              <a:gd name="connsiteY0" fmla="*/ 0 h 536593"/>
              <a:gd name="connsiteX1" fmla="*/ 47625 w 298450"/>
              <a:gd name="connsiteY1" fmla="*/ 15875 h 536593"/>
              <a:gd name="connsiteX2" fmla="*/ 34925 w 298450"/>
              <a:gd name="connsiteY2" fmla="*/ 38100 h 536593"/>
              <a:gd name="connsiteX3" fmla="*/ 28575 w 298450"/>
              <a:gd name="connsiteY3" fmla="*/ 57150 h 536593"/>
              <a:gd name="connsiteX4" fmla="*/ 15875 w 298450"/>
              <a:gd name="connsiteY4" fmla="*/ 76200 h 536593"/>
              <a:gd name="connsiteX5" fmla="*/ 9525 w 298450"/>
              <a:gd name="connsiteY5" fmla="*/ 95250 h 536593"/>
              <a:gd name="connsiteX6" fmla="*/ 3175 w 298450"/>
              <a:gd name="connsiteY6" fmla="*/ 114300 h 536593"/>
              <a:gd name="connsiteX7" fmla="*/ 0 w 298450"/>
              <a:gd name="connsiteY7" fmla="*/ 123825 h 536593"/>
              <a:gd name="connsiteX8" fmla="*/ 3175 w 298450"/>
              <a:gd name="connsiteY8" fmla="*/ 161925 h 536593"/>
              <a:gd name="connsiteX9" fmla="*/ 6350 w 298450"/>
              <a:gd name="connsiteY9" fmla="*/ 171450 h 536593"/>
              <a:gd name="connsiteX10" fmla="*/ 15875 w 298450"/>
              <a:gd name="connsiteY10" fmla="*/ 177800 h 536593"/>
              <a:gd name="connsiteX11" fmla="*/ 34925 w 298450"/>
              <a:gd name="connsiteY11" fmla="*/ 190500 h 536593"/>
              <a:gd name="connsiteX12" fmla="*/ 63500 w 298450"/>
              <a:gd name="connsiteY12" fmla="*/ 209550 h 536593"/>
              <a:gd name="connsiteX13" fmla="*/ 73025 w 298450"/>
              <a:gd name="connsiteY13" fmla="*/ 215900 h 536593"/>
              <a:gd name="connsiteX14" fmla="*/ 82550 w 298450"/>
              <a:gd name="connsiteY14" fmla="*/ 219075 h 536593"/>
              <a:gd name="connsiteX15" fmla="*/ 101600 w 298450"/>
              <a:gd name="connsiteY15" fmla="*/ 231775 h 536593"/>
              <a:gd name="connsiteX16" fmla="*/ 111125 w 298450"/>
              <a:gd name="connsiteY16" fmla="*/ 238125 h 536593"/>
              <a:gd name="connsiteX17" fmla="*/ 130175 w 298450"/>
              <a:gd name="connsiteY17" fmla="*/ 250825 h 536593"/>
              <a:gd name="connsiteX18" fmla="*/ 149225 w 298450"/>
              <a:gd name="connsiteY18" fmla="*/ 263525 h 536593"/>
              <a:gd name="connsiteX19" fmla="*/ 168275 w 298450"/>
              <a:gd name="connsiteY19" fmla="*/ 276225 h 536593"/>
              <a:gd name="connsiteX20" fmla="*/ 177800 w 298450"/>
              <a:gd name="connsiteY20" fmla="*/ 282575 h 536593"/>
              <a:gd name="connsiteX21" fmla="*/ 187325 w 298450"/>
              <a:gd name="connsiteY21" fmla="*/ 285750 h 536593"/>
              <a:gd name="connsiteX22" fmla="*/ 206375 w 298450"/>
              <a:gd name="connsiteY22" fmla="*/ 298450 h 536593"/>
              <a:gd name="connsiteX23" fmla="*/ 225425 w 298450"/>
              <a:gd name="connsiteY23" fmla="*/ 311150 h 536593"/>
              <a:gd name="connsiteX24" fmla="*/ 234950 w 298450"/>
              <a:gd name="connsiteY24" fmla="*/ 317500 h 536593"/>
              <a:gd name="connsiteX25" fmla="*/ 244475 w 298450"/>
              <a:gd name="connsiteY25" fmla="*/ 323850 h 536593"/>
              <a:gd name="connsiteX26" fmla="*/ 263525 w 298450"/>
              <a:gd name="connsiteY26" fmla="*/ 339725 h 536593"/>
              <a:gd name="connsiteX27" fmla="*/ 285750 w 298450"/>
              <a:gd name="connsiteY27" fmla="*/ 368300 h 536593"/>
              <a:gd name="connsiteX28" fmla="*/ 295275 w 298450"/>
              <a:gd name="connsiteY28" fmla="*/ 387350 h 536593"/>
              <a:gd name="connsiteX29" fmla="*/ 298450 w 298450"/>
              <a:gd name="connsiteY29" fmla="*/ 396875 h 536593"/>
              <a:gd name="connsiteX30" fmla="*/ 288925 w 298450"/>
              <a:gd name="connsiteY30" fmla="*/ 431800 h 536593"/>
              <a:gd name="connsiteX31" fmla="*/ 279400 w 298450"/>
              <a:gd name="connsiteY31" fmla="*/ 438150 h 536593"/>
              <a:gd name="connsiteX32" fmla="*/ 266700 w 298450"/>
              <a:gd name="connsiteY32" fmla="*/ 457200 h 536593"/>
              <a:gd name="connsiteX33" fmla="*/ 260350 w 298450"/>
              <a:gd name="connsiteY33" fmla="*/ 466725 h 536593"/>
              <a:gd name="connsiteX34" fmla="*/ 250825 w 298450"/>
              <a:gd name="connsiteY34" fmla="*/ 473075 h 536593"/>
              <a:gd name="connsiteX35" fmla="*/ 238125 w 298450"/>
              <a:gd name="connsiteY35" fmla="*/ 492125 h 536593"/>
              <a:gd name="connsiteX36" fmla="*/ 215900 w 298450"/>
              <a:gd name="connsiteY36" fmla="*/ 520700 h 536593"/>
              <a:gd name="connsiteX37" fmla="*/ 206375 w 298450"/>
              <a:gd name="connsiteY37" fmla="*/ 527050 h 536593"/>
              <a:gd name="connsiteX38" fmla="*/ 196850 w 298450"/>
              <a:gd name="connsiteY38" fmla="*/ 536575 h 536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98450" h="536593">
                <a:moveTo>
                  <a:pt x="60325" y="0"/>
                </a:moveTo>
                <a:cubicBezTo>
                  <a:pt x="56092" y="5292"/>
                  <a:pt x="50916" y="9951"/>
                  <a:pt x="47625" y="15875"/>
                </a:cubicBezTo>
                <a:cubicBezTo>
                  <a:pt x="31635" y="44657"/>
                  <a:pt x="59602" y="13423"/>
                  <a:pt x="34925" y="38100"/>
                </a:cubicBezTo>
                <a:cubicBezTo>
                  <a:pt x="32808" y="44450"/>
                  <a:pt x="32288" y="51581"/>
                  <a:pt x="28575" y="57150"/>
                </a:cubicBezTo>
                <a:cubicBezTo>
                  <a:pt x="24342" y="63500"/>
                  <a:pt x="18288" y="68960"/>
                  <a:pt x="15875" y="76200"/>
                </a:cubicBezTo>
                <a:lnTo>
                  <a:pt x="9525" y="95250"/>
                </a:lnTo>
                <a:lnTo>
                  <a:pt x="3175" y="114300"/>
                </a:lnTo>
                <a:lnTo>
                  <a:pt x="0" y="123825"/>
                </a:lnTo>
                <a:cubicBezTo>
                  <a:pt x="1058" y="136525"/>
                  <a:pt x="1491" y="149293"/>
                  <a:pt x="3175" y="161925"/>
                </a:cubicBezTo>
                <a:cubicBezTo>
                  <a:pt x="3617" y="165242"/>
                  <a:pt x="4259" y="168837"/>
                  <a:pt x="6350" y="171450"/>
                </a:cubicBezTo>
                <a:cubicBezTo>
                  <a:pt x="8734" y="174430"/>
                  <a:pt x="12944" y="175357"/>
                  <a:pt x="15875" y="177800"/>
                </a:cubicBezTo>
                <a:cubicBezTo>
                  <a:pt x="49697" y="205985"/>
                  <a:pt x="4794" y="173761"/>
                  <a:pt x="34925" y="190500"/>
                </a:cubicBezTo>
                <a:lnTo>
                  <a:pt x="63500" y="209550"/>
                </a:lnTo>
                <a:cubicBezTo>
                  <a:pt x="66675" y="211667"/>
                  <a:pt x="69405" y="214693"/>
                  <a:pt x="73025" y="215900"/>
                </a:cubicBezTo>
                <a:cubicBezTo>
                  <a:pt x="76200" y="216958"/>
                  <a:pt x="79624" y="217450"/>
                  <a:pt x="82550" y="219075"/>
                </a:cubicBezTo>
                <a:cubicBezTo>
                  <a:pt x="89221" y="222781"/>
                  <a:pt x="95250" y="227542"/>
                  <a:pt x="101600" y="231775"/>
                </a:cubicBezTo>
                <a:cubicBezTo>
                  <a:pt x="104775" y="233892"/>
                  <a:pt x="108427" y="235427"/>
                  <a:pt x="111125" y="238125"/>
                </a:cubicBezTo>
                <a:cubicBezTo>
                  <a:pt x="123017" y="250017"/>
                  <a:pt x="116390" y="246230"/>
                  <a:pt x="130175" y="250825"/>
                </a:cubicBezTo>
                <a:cubicBezTo>
                  <a:pt x="151314" y="271964"/>
                  <a:pt x="128548" y="252038"/>
                  <a:pt x="149225" y="263525"/>
                </a:cubicBezTo>
                <a:cubicBezTo>
                  <a:pt x="155896" y="267231"/>
                  <a:pt x="161925" y="271992"/>
                  <a:pt x="168275" y="276225"/>
                </a:cubicBezTo>
                <a:cubicBezTo>
                  <a:pt x="171450" y="278342"/>
                  <a:pt x="174180" y="281368"/>
                  <a:pt x="177800" y="282575"/>
                </a:cubicBezTo>
                <a:cubicBezTo>
                  <a:pt x="180975" y="283633"/>
                  <a:pt x="184399" y="284125"/>
                  <a:pt x="187325" y="285750"/>
                </a:cubicBezTo>
                <a:cubicBezTo>
                  <a:pt x="193996" y="289456"/>
                  <a:pt x="200025" y="294217"/>
                  <a:pt x="206375" y="298450"/>
                </a:cubicBezTo>
                <a:lnTo>
                  <a:pt x="225425" y="311150"/>
                </a:lnTo>
                <a:lnTo>
                  <a:pt x="234950" y="317500"/>
                </a:lnTo>
                <a:cubicBezTo>
                  <a:pt x="238125" y="319617"/>
                  <a:pt x="241777" y="321152"/>
                  <a:pt x="244475" y="323850"/>
                </a:cubicBezTo>
                <a:cubicBezTo>
                  <a:pt x="256698" y="336073"/>
                  <a:pt x="250264" y="330884"/>
                  <a:pt x="263525" y="339725"/>
                </a:cubicBezTo>
                <a:cubicBezTo>
                  <a:pt x="278716" y="362511"/>
                  <a:pt x="270829" y="353379"/>
                  <a:pt x="285750" y="368300"/>
                </a:cubicBezTo>
                <a:cubicBezTo>
                  <a:pt x="293730" y="392241"/>
                  <a:pt x="282965" y="362731"/>
                  <a:pt x="295275" y="387350"/>
                </a:cubicBezTo>
                <a:cubicBezTo>
                  <a:pt x="296772" y="390343"/>
                  <a:pt x="297392" y="393700"/>
                  <a:pt x="298450" y="396875"/>
                </a:cubicBezTo>
                <a:cubicBezTo>
                  <a:pt x="296572" y="411900"/>
                  <a:pt x="299216" y="421509"/>
                  <a:pt x="288925" y="431800"/>
                </a:cubicBezTo>
                <a:cubicBezTo>
                  <a:pt x="286227" y="434498"/>
                  <a:pt x="282575" y="436033"/>
                  <a:pt x="279400" y="438150"/>
                </a:cubicBezTo>
                <a:lnTo>
                  <a:pt x="266700" y="457200"/>
                </a:lnTo>
                <a:cubicBezTo>
                  <a:pt x="264583" y="460375"/>
                  <a:pt x="263525" y="464608"/>
                  <a:pt x="260350" y="466725"/>
                </a:cubicBezTo>
                <a:lnTo>
                  <a:pt x="250825" y="473075"/>
                </a:lnTo>
                <a:cubicBezTo>
                  <a:pt x="244753" y="491291"/>
                  <a:pt x="251998" y="474288"/>
                  <a:pt x="238125" y="492125"/>
                </a:cubicBezTo>
                <a:cubicBezTo>
                  <a:pt x="225082" y="508894"/>
                  <a:pt x="229558" y="509319"/>
                  <a:pt x="215900" y="520700"/>
                </a:cubicBezTo>
                <a:cubicBezTo>
                  <a:pt x="212969" y="523143"/>
                  <a:pt x="209550" y="524933"/>
                  <a:pt x="206375" y="527050"/>
                </a:cubicBezTo>
                <a:cubicBezTo>
                  <a:pt x="199438" y="537456"/>
                  <a:pt x="203841" y="536575"/>
                  <a:pt x="196850" y="536575"/>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4" name="Freeform 63"/>
          <p:cNvSpPr/>
          <p:nvPr/>
        </p:nvSpPr>
        <p:spPr>
          <a:xfrm>
            <a:off x="7855744" y="3277270"/>
            <a:ext cx="319087" cy="511969"/>
          </a:xfrm>
          <a:custGeom>
            <a:avLst/>
            <a:gdLst>
              <a:gd name="connsiteX0" fmla="*/ 126206 w 319087"/>
              <a:gd name="connsiteY0" fmla="*/ 0 h 511969"/>
              <a:gd name="connsiteX1" fmla="*/ 135731 w 319087"/>
              <a:gd name="connsiteY1" fmla="*/ 11906 h 511969"/>
              <a:gd name="connsiteX2" fmla="*/ 142875 w 319087"/>
              <a:gd name="connsiteY2" fmla="*/ 19050 h 511969"/>
              <a:gd name="connsiteX3" fmla="*/ 154781 w 319087"/>
              <a:gd name="connsiteY3" fmla="*/ 33337 h 511969"/>
              <a:gd name="connsiteX4" fmla="*/ 161925 w 319087"/>
              <a:gd name="connsiteY4" fmla="*/ 35719 h 511969"/>
              <a:gd name="connsiteX5" fmla="*/ 176212 w 319087"/>
              <a:gd name="connsiteY5" fmla="*/ 45244 h 511969"/>
              <a:gd name="connsiteX6" fmla="*/ 188119 w 319087"/>
              <a:gd name="connsiteY6" fmla="*/ 54769 h 511969"/>
              <a:gd name="connsiteX7" fmla="*/ 195262 w 319087"/>
              <a:gd name="connsiteY7" fmla="*/ 61912 h 511969"/>
              <a:gd name="connsiteX8" fmla="*/ 202406 w 319087"/>
              <a:gd name="connsiteY8" fmla="*/ 66675 h 511969"/>
              <a:gd name="connsiteX9" fmla="*/ 216694 w 319087"/>
              <a:gd name="connsiteY9" fmla="*/ 80962 h 511969"/>
              <a:gd name="connsiteX10" fmla="*/ 230981 w 319087"/>
              <a:gd name="connsiteY10" fmla="*/ 88106 h 511969"/>
              <a:gd name="connsiteX11" fmla="*/ 238125 w 319087"/>
              <a:gd name="connsiteY11" fmla="*/ 95250 h 511969"/>
              <a:gd name="connsiteX12" fmla="*/ 245269 w 319087"/>
              <a:gd name="connsiteY12" fmla="*/ 100012 h 511969"/>
              <a:gd name="connsiteX13" fmla="*/ 252412 w 319087"/>
              <a:gd name="connsiteY13" fmla="*/ 107156 h 511969"/>
              <a:gd name="connsiteX14" fmla="*/ 259556 w 319087"/>
              <a:gd name="connsiteY14" fmla="*/ 111919 h 511969"/>
              <a:gd name="connsiteX15" fmla="*/ 280987 w 319087"/>
              <a:gd name="connsiteY15" fmla="*/ 130969 h 511969"/>
              <a:gd name="connsiteX16" fmla="*/ 292894 w 319087"/>
              <a:gd name="connsiteY16" fmla="*/ 145256 h 511969"/>
              <a:gd name="connsiteX17" fmla="*/ 302419 w 319087"/>
              <a:gd name="connsiteY17" fmla="*/ 159544 h 511969"/>
              <a:gd name="connsiteX18" fmla="*/ 307181 w 319087"/>
              <a:gd name="connsiteY18" fmla="*/ 166687 h 511969"/>
              <a:gd name="connsiteX19" fmla="*/ 316706 w 319087"/>
              <a:gd name="connsiteY19" fmla="*/ 180975 h 511969"/>
              <a:gd name="connsiteX20" fmla="*/ 319087 w 319087"/>
              <a:gd name="connsiteY20" fmla="*/ 188119 h 511969"/>
              <a:gd name="connsiteX21" fmla="*/ 316706 w 319087"/>
              <a:gd name="connsiteY21" fmla="*/ 209550 h 511969"/>
              <a:gd name="connsiteX22" fmla="*/ 307181 w 319087"/>
              <a:gd name="connsiteY22" fmla="*/ 223837 h 511969"/>
              <a:gd name="connsiteX23" fmla="*/ 295275 w 319087"/>
              <a:gd name="connsiteY23" fmla="*/ 235744 h 511969"/>
              <a:gd name="connsiteX24" fmla="*/ 283369 w 319087"/>
              <a:gd name="connsiteY24" fmla="*/ 245269 h 511969"/>
              <a:gd name="connsiteX25" fmla="*/ 271462 w 319087"/>
              <a:gd name="connsiteY25" fmla="*/ 259556 h 511969"/>
              <a:gd name="connsiteX26" fmla="*/ 257175 w 319087"/>
              <a:gd name="connsiteY26" fmla="*/ 269081 h 511969"/>
              <a:gd name="connsiteX27" fmla="*/ 235744 w 319087"/>
              <a:gd name="connsiteY27" fmla="*/ 283369 h 511969"/>
              <a:gd name="connsiteX28" fmla="*/ 228600 w 319087"/>
              <a:gd name="connsiteY28" fmla="*/ 288131 h 511969"/>
              <a:gd name="connsiteX29" fmla="*/ 221456 w 319087"/>
              <a:gd name="connsiteY29" fmla="*/ 295275 h 511969"/>
              <a:gd name="connsiteX30" fmla="*/ 214312 w 319087"/>
              <a:gd name="connsiteY30" fmla="*/ 300037 h 511969"/>
              <a:gd name="connsiteX31" fmla="*/ 200025 w 319087"/>
              <a:gd name="connsiteY31" fmla="*/ 314325 h 511969"/>
              <a:gd name="connsiteX32" fmla="*/ 195262 w 319087"/>
              <a:gd name="connsiteY32" fmla="*/ 321469 h 511969"/>
              <a:gd name="connsiteX33" fmla="*/ 188119 w 319087"/>
              <a:gd name="connsiteY33" fmla="*/ 323850 h 511969"/>
              <a:gd name="connsiteX34" fmla="*/ 180975 w 319087"/>
              <a:gd name="connsiteY34" fmla="*/ 330994 h 511969"/>
              <a:gd name="connsiteX35" fmla="*/ 166687 w 319087"/>
              <a:gd name="connsiteY35" fmla="*/ 340519 h 511969"/>
              <a:gd name="connsiteX36" fmla="*/ 159544 w 319087"/>
              <a:gd name="connsiteY36" fmla="*/ 345281 h 511969"/>
              <a:gd name="connsiteX37" fmla="*/ 130969 w 319087"/>
              <a:gd name="connsiteY37" fmla="*/ 364331 h 511969"/>
              <a:gd name="connsiteX38" fmla="*/ 109537 w 319087"/>
              <a:gd name="connsiteY38" fmla="*/ 378619 h 511969"/>
              <a:gd name="connsiteX39" fmla="*/ 95250 w 319087"/>
              <a:gd name="connsiteY39" fmla="*/ 388144 h 511969"/>
              <a:gd name="connsiteX40" fmla="*/ 88106 w 319087"/>
              <a:gd name="connsiteY40" fmla="*/ 395287 h 511969"/>
              <a:gd name="connsiteX41" fmla="*/ 80962 w 319087"/>
              <a:gd name="connsiteY41" fmla="*/ 397669 h 511969"/>
              <a:gd name="connsiteX42" fmla="*/ 66675 w 319087"/>
              <a:gd name="connsiteY42" fmla="*/ 407194 h 511969"/>
              <a:gd name="connsiteX43" fmla="*/ 66675 w 319087"/>
              <a:gd name="connsiteY43" fmla="*/ 407194 h 511969"/>
              <a:gd name="connsiteX44" fmla="*/ 52387 w 319087"/>
              <a:gd name="connsiteY44" fmla="*/ 419100 h 511969"/>
              <a:gd name="connsiteX45" fmla="*/ 47625 w 319087"/>
              <a:gd name="connsiteY45" fmla="*/ 426244 h 511969"/>
              <a:gd name="connsiteX46" fmla="*/ 33337 w 319087"/>
              <a:gd name="connsiteY46" fmla="*/ 435769 h 511969"/>
              <a:gd name="connsiteX47" fmla="*/ 14287 w 319087"/>
              <a:gd name="connsiteY47" fmla="*/ 464344 h 511969"/>
              <a:gd name="connsiteX48" fmla="*/ 9525 w 319087"/>
              <a:gd name="connsiteY48" fmla="*/ 471487 h 511969"/>
              <a:gd name="connsiteX49" fmla="*/ 4762 w 319087"/>
              <a:gd name="connsiteY49" fmla="*/ 478631 h 511969"/>
              <a:gd name="connsiteX50" fmla="*/ 0 w 319087"/>
              <a:gd name="connsiteY50" fmla="*/ 497681 h 511969"/>
              <a:gd name="connsiteX51" fmla="*/ 2381 w 319087"/>
              <a:gd name="connsiteY51" fmla="*/ 511969 h 511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19087" h="511969">
                <a:moveTo>
                  <a:pt x="126206" y="0"/>
                </a:moveTo>
                <a:cubicBezTo>
                  <a:pt x="129381" y="3969"/>
                  <a:pt x="132384" y="8081"/>
                  <a:pt x="135731" y="11906"/>
                </a:cubicBezTo>
                <a:cubicBezTo>
                  <a:pt x="137949" y="14440"/>
                  <a:pt x="140719" y="16463"/>
                  <a:pt x="142875" y="19050"/>
                </a:cubicBezTo>
                <a:cubicBezTo>
                  <a:pt x="148368" y="25642"/>
                  <a:pt x="146951" y="28117"/>
                  <a:pt x="154781" y="33337"/>
                </a:cubicBezTo>
                <a:cubicBezTo>
                  <a:pt x="156870" y="34729"/>
                  <a:pt x="159731" y="34500"/>
                  <a:pt x="161925" y="35719"/>
                </a:cubicBezTo>
                <a:cubicBezTo>
                  <a:pt x="166928" y="38499"/>
                  <a:pt x="176212" y="45244"/>
                  <a:pt x="176212" y="45244"/>
                </a:cubicBezTo>
                <a:cubicBezTo>
                  <a:pt x="186864" y="61219"/>
                  <a:pt x="174316" y="45567"/>
                  <a:pt x="188119" y="54769"/>
                </a:cubicBezTo>
                <a:cubicBezTo>
                  <a:pt x="190921" y="56637"/>
                  <a:pt x="192675" y="59756"/>
                  <a:pt x="195262" y="61912"/>
                </a:cubicBezTo>
                <a:cubicBezTo>
                  <a:pt x="197461" y="63744"/>
                  <a:pt x="200267" y="64774"/>
                  <a:pt x="202406" y="66675"/>
                </a:cubicBezTo>
                <a:cubicBezTo>
                  <a:pt x="207440" y="71150"/>
                  <a:pt x="210305" y="78831"/>
                  <a:pt x="216694" y="80962"/>
                </a:cubicBezTo>
                <a:cubicBezTo>
                  <a:pt x="223851" y="83349"/>
                  <a:pt x="224828" y="82979"/>
                  <a:pt x="230981" y="88106"/>
                </a:cubicBezTo>
                <a:cubicBezTo>
                  <a:pt x="233568" y="90262"/>
                  <a:pt x="235538" y="93094"/>
                  <a:pt x="238125" y="95250"/>
                </a:cubicBezTo>
                <a:cubicBezTo>
                  <a:pt x="240324" y="97082"/>
                  <a:pt x="243070" y="98180"/>
                  <a:pt x="245269" y="100012"/>
                </a:cubicBezTo>
                <a:cubicBezTo>
                  <a:pt x="247856" y="102168"/>
                  <a:pt x="249825" y="105000"/>
                  <a:pt x="252412" y="107156"/>
                </a:cubicBezTo>
                <a:cubicBezTo>
                  <a:pt x="254611" y="108988"/>
                  <a:pt x="257417" y="110018"/>
                  <a:pt x="259556" y="111919"/>
                </a:cubicBezTo>
                <a:cubicBezTo>
                  <a:pt x="284027" y="133670"/>
                  <a:pt x="264773" y="120158"/>
                  <a:pt x="280987" y="130969"/>
                </a:cubicBezTo>
                <a:cubicBezTo>
                  <a:pt x="298023" y="156518"/>
                  <a:pt x="271482" y="117726"/>
                  <a:pt x="292894" y="145256"/>
                </a:cubicBezTo>
                <a:cubicBezTo>
                  <a:pt x="296408" y="149774"/>
                  <a:pt x="299244" y="154781"/>
                  <a:pt x="302419" y="159544"/>
                </a:cubicBezTo>
                <a:lnTo>
                  <a:pt x="307181" y="166687"/>
                </a:lnTo>
                <a:lnTo>
                  <a:pt x="316706" y="180975"/>
                </a:lnTo>
                <a:lnTo>
                  <a:pt x="319087" y="188119"/>
                </a:lnTo>
                <a:cubicBezTo>
                  <a:pt x="318293" y="195263"/>
                  <a:pt x="318979" y="202731"/>
                  <a:pt x="316706" y="209550"/>
                </a:cubicBezTo>
                <a:cubicBezTo>
                  <a:pt x="314896" y="214980"/>
                  <a:pt x="310356" y="219075"/>
                  <a:pt x="307181" y="223837"/>
                </a:cubicBezTo>
                <a:cubicBezTo>
                  <a:pt x="300830" y="233363"/>
                  <a:pt x="304802" y="229393"/>
                  <a:pt x="295275" y="235744"/>
                </a:cubicBezTo>
                <a:cubicBezTo>
                  <a:pt x="284623" y="251718"/>
                  <a:pt x="297170" y="236068"/>
                  <a:pt x="283369" y="245269"/>
                </a:cubicBezTo>
                <a:cubicBezTo>
                  <a:pt x="265461" y="257208"/>
                  <a:pt x="285522" y="247254"/>
                  <a:pt x="271462" y="259556"/>
                </a:cubicBezTo>
                <a:cubicBezTo>
                  <a:pt x="267155" y="263325"/>
                  <a:pt x="261937" y="265906"/>
                  <a:pt x="257175" y="269081"/>
                </a:cubicBezTo>
                <a:lnTo>
                  <a:pt x="235744" y="283369"/>
                </a:lnTo>
                <a:cubicBezTo>
                  <a:pt x="233363" y="284957"/>
                  <a:pt x="230624" y="286107"/>
                  <a:pt x="228600" y="288131"/>
                </a:cubicBezTo>
                <a:cubicBezTo>
                  <a:pt x="226219" y="290512"/>
                  <a:pt x="224043" y="293119"/>
                  <a:pt x="221456" y="295275"/>
                </a:cubicBezTo>
                <a:cubicBezTo>
                  <a:pt x="219257" y="297107"/>
                  <a:pt x="216451" y="298136"/>
                  <a:pt x="214312" y="300037"/>
                </a:cubicBezTo>
                <a:cubicBezTo>
                  <a:pt x="209278" y="304512"/>
                  <a:pt x="203761" y="308721"/>
                  <a:pt x="200025" y="314325"/>
                </a:cubicBezTo>
                <a:cubicBezTo>
                  <a:pt x="198437" y="316706"/>
                  <a:pt x="197497" y="319681"/>
                  <a:pt x="195262" y="321469"/>
                </a:cubicBezTo>
                <a:cubicBezTo>
                  <a:pt x="193302" y="323037"/>
                  <a:pt x="190500" y="323056"/>
                  <a:pt x="188119" y="323850"/>
                </a:cubicBezTo>
                <a:cubicBezTo>
                  <a:pt x="185738" y="326231"/>
                  <a:pt x="183633" y="328926"/>
                  <a:pt x="180975" y="330994"/>
                </a:cubicBezTo>
                <a:cubicBezTo>
                  <a:pt x="176457" y="334508"/>
                  <a:pt x="171450" y="337344"/>
                  <a:pt x="166687" y="340519"/>
                </a:cubicBezTo>
                <a:lnTo>
                  <a:pt x="159544" y="345281"/>
                </a:lnTo>
                <a:lnTo>
                  <a:pt x="130969" y="364331"/>
                </a:lnTo>
                <a:lnTo>
                  <a:pt x="109537" y="378619"/>
                </a:lnTo>
                <a:cubicBezTo>
                  <a:pt x="109535" y="378621"/>
                  <a:pt x="95251" y="388143"/>
                  <a:pt x="95250" y="388144"/>
                </a:cubicBezTo>
                <a:cubicBezTo>
                  <a:pt x="92869" y="390525"/>
                  <a:pt x="90908" y="393419"/>
                  <a:pt x="88106" y="395287"/>
                </a:cubicBezTo>
                <a:cubicBezTo>
                  <a:pt x="86017" y="396679"/>
                  <a:pt x="83156" y="396450"/>
                  <a:pt x="80962" y="397669"/>
                </a:cubicBezTo>
                <a:cubicBezTo>
                  <a:pt x="75959" y="400449"/>
                  <a:pt x="71437" y="404019"/>
                  <a:pt x="66675" y="407194"/>
                </a:cubicBezTo>
                <a:lnTo>
                  <a:pt x="66675" y="407194"/>
                </a:lnTo>
                <a:cubicBezTo>
                  <a:pt x="57507" y="416361"/>
                  <a:pt x="62333" y="412469"/>
                  <a:pt x="52387" y="419100"/>
                </a:cubicBezTo>
                <a:cubicBezTo>
                  <a:pt x="50800" y="421481"/>
                  <a:pt x="49779" y="424359"/>
                  <a:pt x="47625" y="426244"/>
                </a:cubicBezTo>
                <a:cubicBezTo>
                  <a:pt x="43317" y="430013"/>
                  <a:pt x="33337" y="435769"/>
                  <a:pt x="33337" y="435769"/>
                </a:cubicBezTo>
                <a:lnTo>
                  <a:pt x="14287" y="464344"/>
                </a:lnTo>
                <a:lnTo>
                  <a:pt x="9525" y="471487"/>
                </a:lnTo>
                <a:lnTo>
                  <a:pt x="4762" y="478631"/>
                </a:lnTo>
                <a:cubicBezTo>
                  <a:pt x="2883" y="484268"/>
                  <a:pt x="0" y="491935"/>
                  <a:pt x="0" y="497681"/>
                </a:cubicBezTo>
                <a:cubicBezTo>
                  <a:pt x="0" y="502509"/>
                  <a:pt x="2381" y="511969"/>
                  <a:pt x="2381" y="511969"/>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5" name="Freeform 64"/>
          <p:cNvSpPr/>
          <p:nvPr/>
        </p:nvSpPr>
        <p:spPr>
          <a:xfrm>
            <a:off x="7960473" y="4913189"/>
            <a:ext cx="247696" cy="347662"/>
          </a:xfrm>
          <a:custGeom>
            <a:avLst/>
            <a:gdLst>
              <a:gd name="connsiteX0" fmla="*/ 159590 w 247696"/>
              <a:gd name="connsiteY0" fmla="*/ 0 h 347662"/>
              <a:gd name="connsiteX1" fmla="*/ 147683 w 247696"/>
              <a:gd name="connsiteY1" fmla="*/ 7143 h 347662"/>
              <a:gd name="connsiteX2" fmla="*/ 138158 w 247696"/>
              <a:gd name="connsiteY2" fmla="*/ 11906 h 347662"/>
              <a:gd name="connsiteX3" fmla="*/ 121490 w 247696"/>
              <a:gd name="connsiteY3" fmla="*/ 26193 h 347662"/>
              <a:gd name="connsiteX4" fmla="*/ 107202 w 247696"/>
              <a:gd name="connsiteY4" fmla="*/ 35718 h 347662"/>
              <a:gd name="connsiteX5" fmla="*/ 92915 w 247696"/>
              <a:gd name="connsiteY5" fmla="*/ 50006 h 347662"/>
              <a:gd name="connsiteX6" fmla="*/ 78627 w 247696"/>
              <a:gd name="connsiteY6" fmla="*/ 59531 h 347662"/>
              <a:gd name="connsiteX7" fmla="*/ 71483 w 247696"/>
              <a:gd name="connsiteY7" fmla="*/ 66675 h 347662"/>
              <a:gd name="connsiteX8" fmla="*/ 57196 w 247696"/>
              <a:gd name="connsiteY8" fmla="*/ 76200 h 347662"/>
              <a:gd name="connsiteX9" fmla="*/ 42908 w 247696"/>
              <a:gd name="connsiteY9" fmla="*/ 85725 h 347662"/>
              <a:gd name="connsiteX10" fmla="*/ 35765 w 247696"/>
              <a:gd name="connsiteY10" fmla="*/ 90487 h 347662"/>
              <a:gd name="connsiteX11" fmla="*/ 28621 w 247696"/>
              <a:gd name="connsiteY11" fmla="*/ 95250 h 347662"/>
              <a:gd name="connsiteX12" fmla="*/ 23858 w 247696"/>
              <a:gd name="connsiteY12" fmla="*/ 102393 h 347662"/>
              <a:gd name="connsiteX13" fmla="*/ 16715 w 247696"/>
              <a:gd name="connsiteY13" fmla="*/ 107156 h 347662"/>
              <a:gd name="connsiteX14" fmla="*/ 11952 w 247696"/>
              <a:gd name="connsiteY14" fmla="*/ 121443 h 347662"/>
              <a:gd name="connsiteX15" fmla="*/ 9571 w 247696"/>
              <a:gd name="connsiteY15" fmla="*/ 128587 h 347662"/>
              <a:gd name="connsiteX16" fmla="*/ 4808 w 247696"/>
              <a:gd name="connsiteY16" fmla="*/ 135731 h 347662"/>
              <a:gd name="connsiteX17" fmla="*/ 46 w 247696"/>
              <a:gd name="connsiteY17" fmla="*/ 150018 h 347662"/>
              <a:gd name="connsiteX18" fmla="*/ 7190 w 247696"/>
              <a:gd name="connsiteY18" fmla="*/ 188118 h 347662"/>
              <a:gd name="connsiteX19" fmla="*/ 9571 w 247696"/>
              <a:gd name="connsiteY19" fmla="*/ 195262 h 347662"/>
              <a:gd name="connsiteX20" fmla="*/ 19096 w 247696"/>
              <a:gd name="connsiteY20" fmla="*/ 209550 h 347662"/>
              <a:gd name="connsiteX21" fmla="*/ 21477 w 247696"/>
              <a:gd name="connsiteY21" fmla="*/ 216693 h 347662"/>
              <a:gd name="connsiteX22" fmla="*/ 28621 w 247696"/>
              <a:gd name="connsiteY22" fmla="*/ 221456 h 347662"/>
              <a:gd name="connsiteX23" fmla="*/ 35765 w 247696"/>
              <a:gd name="connsiteY23" fmla="*/ 228600 h 347662"/>
              <a:gd name="connsiteX24" fmla="*/ 42908 w 247696"/>
              <a:gd name="connsiteY24" fmla="*/ 233362 h 347662"/>
              <a:gd name="connsiteX25" fmla="*/ 50052 w 247696"/>
              <a:gd name="connsiteY25" fmla="*/ 240506 h 347662"/>
              <a:gd name="connsiteX26" fmla="*/ 64340 w 247696"/>
              <a:gd name="connsiteY26" fmla="*/ 245268 h 347662"/>
              <a:gd name="connsiteX27" fmla="*/ 78627 w 247696"/>
              <a:gd name="connsiteY27" fmla="*/ 252412 h 347662"/>
              <a:gd name="connsiteX28" fmla="*/ 85771 w 247696"/>
              <a:gd name="connsiteY28" fmla="*/ 257175 h 347662"/>
              <a:gd name="connsiteX29" fmla="*/ 100058 w 247696"/>
              <a:gd name="connsiteY29" fmla="*/ 261937 h 347662"/>
              <a:gd name="connsiteX30" fmla="*/ 107202 w 247696"/>
              <a:gd name="connsiteY30" fmla="*/ 264318 h 347662"/>
              <a:gd name="connsiteX31" fmla="*/ 121490 w 247696"/>
              <a:gd name="connsiteY31" fmla="*/ 273843 h 347662"/>
              <a:gd name="connsiteX32" fmla="*/ 128633 w 247696"/>
              <a:gd name="connsiteY32" fmla="*/ 276225 h 347662"/>
              <a:gd name="connsiteX33" fmla="*/ 150065 w 247696"/>
              <a:gd name="connsiteY33" fmla="*/ 288131 h 347662"/>
              <a:gd name="connsiteX34" fmla="*/ 166733 w 247696"/>
              <a:gd name="connsiteY34" fmla="*/ 297656 h 347662"/>
              <a:gd name="connsiteX35" fmla="*/ 181021 w 247696"/>
              <a:gd name="connsiteY35" fmla="*/ 307181 h 347662"/>
              <a:gd name="connsiteX36" fmla="*/ 188165 w 247696"/>
              <a:gd name="connsiteY36" fmla="*/ 311943 h 347662"/>
              <a:gd name="connsiteX37" fmla="*/ 209596 w 247696"/>
              <a:gd name="connsiteY37" fmla="*/ 328612 h 347662"/>
              <a:gd name="connsiteX38" fmla="*/ 223883 w 247696"/>
              <a:gd name="connsiteY38" fmla="*/ 333375 h 347662"/>
              <a:gd name="connsiteX39" fmla="*/ 238171 w 247696"/>
              <a:gd name="connsiteY39" fmla="*/ 342900 h 347662"/>
              <a:gd name="connsiteX40" fmla="*/ 247696 w 247696"/>
              <a:gd name="connsiteY40" fmla="*/ 347662 h 347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47696" h="347662">
                <a:moveTo>
                  <a:pt x="159590" y="0"/>
                </a:moveTo>
                <a:cubicBezTo>
                  <a:pt x="155621" y="2381"/>
                  <a:pt x="151729" y="4895"/>
                  <a:pt x="147683" y="7143"/>
                </a:cubicBezTo>
                <a:cubicBezTo>
                  <a:pt x="144580" y="8867"/>
                  <a:pt x="141168" y="10025"/>
                  <a:pt x="138158" y="11906"/>
                </a:cubicBezTo>
                <a:cubicBezTo>
                  <a:pt x="118873" y="23960"/>
                  <a:pt x="137434" y="13792"/>
                  <a:pt x="121490" y="26193"/>
                </a:cubicBezTo>
                <a:cubicBezTo>
                  <a:pt x="116972" y="29707"/>
                  <a:pt x="111249" y="31670"/>
                  <a:pt x="107202" y="35718"/>
                </a:cubicBezTo>
                <a:cubicBezTo>
                  <a:pt x="102440" y="40481"/>
                  <a:pt x="98519" y="46270"/>
                  <a:pt x="92915" y="50006"/>
                </a:cubicBezTo>
                <a:cubicBezTo>
                  <a:pt x="88152" y="53181"/>
                  <a:pt x="82674" y="55484"/>
                  <a:pt x="78627" y="59531"/>
                </a:cubicBezTo>
                <a:cubicBezTo>
                  <a:pt x="76246" y="61912"/>
                  <a:pt x="74141" y="64607"/>
                  <a:pt x="71483" y="66675"/>
                </a:cubicBezTo>
                <a:cubicBezTo>
                  <a:pt x="66965" y="70189"/>
                  <a:pt x="61958" y="73025"/>
                  <a:pt x="57196" y="76200"/>
                </a:cubicBezTo>
                <a:lnTo>
                  <a:pt x="42908" y="85725"/>
                </a:lnTo>
                <a:lnTo>
                  <a:pt x="35765" y="90487"/>
                </a:lnTo>
                <a:lnTo>
                  <a:pt x="28621" y="95250"/>
                </a:lnTo>
                <a:cubicBezTo>
                  <a:pt x="27033" y="97631"/>
                  <a:pt x="25882" y="100369"/>
                  <a:pt x="23858" y="102393"/>
                </a:cubicBezTo>
                <a:cubicBezTo>
                  <a:pt x="21834" y="104417"/>
                  <a:pt x="18232" y="104729"/>
                  <a:pt x="16715" y="107156"/>
                </a:cubicBezTo>
                <a:cubicBezTo>
                  <a:pt x="14054" y="111413"/>
                  <a:pt x="13540" y="116681"/>
                  <a:pt x="11952" y="121443"/>
                </a:cubicBezTo>
                <a:cubicBezTo>
                  <a:pt x="11158" y="123824"/>
                  <a:pt x="10963" y="126499"/>
                  <a:pt x="9571" y="128587"/>
                </a:cubicBezTo>
                <a:lnTo>
                  <a:pt x="4808" y="135731"/>
                </a:lnTo>
                <a:cubicBezTo>
                  <a:pt x="3221" y="140493"/>
                  <a:pt x="-453" y="145023"/>
                  <a:pt x="46" y="150018"/>
                </a:cubicBezTo>
                <a:cubicBezTo>
                  <a:pt x="2927" y="178831"/>
                  <a:pt x="-96" y="166260"/>
                  <a:pt x="7190" y="188118"/>
                </a:cubicBezTo>
                <a:cubicBezTo>
                  <a:pt x="7984" y="190499"/>
                  <a:pt x="8179" y="193173"/>
                  <a:pt x="9571" y="195262"/>
                </a:cubicBezTo>
                <a:lnTo>
                  <a:pt x="19096" y="209550"/>
                </a:lnTo>
                <a:cubicBezTo>
                  <a:pt x="19890" y="211931"/>
                  <a:pt x="19909" y="214733"/>
                  <a:pt x="21477" y="216693"/>
                </a:cubicBezTo>
                <a:cubicBezTo>
                  <a:pt x="23265" y="218928"/>
                  <a:pt x="26422" y="219624"/>
                  <a:pt x="28621" y="221456"/>
                </a:cubicBezTo>
                <a:cubicBezTo>
                  <a:pt x="31208" y="223612"/>
                  <a:pt x="33178" y="226444"/>
                  <a:pt x="35765" y="228600"/>
                </a:cubicBezTo>
                <a:cubicBezTo>
                  <a:pt x="37963" y="230432"/>
                  <a:pt x="40710" y="231530"/>
                  <a:pt x="42908" y="233362"/>
                </a:cubicBezTo>
                <a:cubicBezTo>
                  <a:pt x="45495" y="235518"/>
                  <a:pt x="47108" y="238871"/>
                  <a:pt x="50052" y="240506"/>
                </a:cubicBezTo>
                <a:cubicBezTo>
                  <a:pt x="54441" y="242944"/>
                  <a:pt x="64340" y="245268"/>
                  <a:pt x="64340" y="245268"/>
                </a:cubicBezTo>
                <a:cubicBezTo>
                  <a:pt x="84805" y="258914"/>
                  <a:pt x="58915" y="242556"/>
                  <a:pt x="78627" y="252412"/>
                </a:cubicBezTo>
                <a:cubicBezTo>
                  <a:pt x="81187" y="253692"/>
                  <a:pt x="83156" y="256013"/>
                  <a:pt x="85771" y="257175"/>
                </a:cubicBezTo>
                <a:cubicBezTo>
                  <a:pt x="90358" y="259214"/>
                  <a:pt x="95296" y="260350"/>
                  <a:pt x="100058" y="261937"/>
                </a:cubicBezTo>
                <a:lnTo>
                  <a:pt x="107202" y="264318"/>
                </a:lnTo>
                <a:cubicBezTo>
                  <a:pt x="111965" y="267493"/>
                  <a:pt x="116060" y="272032"/>
                  <a:pt x="121490" y="273843"/>
                </a:cubicBezTo>
                <a:cubicBezTo>
                  <a:pt x="123871" y="274637"/>
                  <a:pt x="126439" y="275006"/>
                  <a:pt x="128633" y="276225"/>
                </a:cubicBezTo>
                <a:cubicBezTo>
                  <a:pt x="153190" y="289869"/>
                  <a:pt x="133903" y="282745"/>
                  <a:pt x="150065" y="288131"/>
                </a:cubicBezTo>
                <a:cubicBezTo>
                  <a:pt x="174769" y="304601"/>
                  <a:pt x="136528" y="279533"/>
                  <a:pt x="166733" y="297656"/>
                </a:cubicBezTo>
                <a:cubicBezTo>
                  <a:pt x="171641" y="300601"/>
                  <a:pt x="176258" y="304006"/>
                  <a:pt x="181021" y="307181"/>
                </a:cubicBezTo>
                <a:cubicBezTo>
                  <a:pt x="183402" y="308768"/>
                  <a:pt x="186141" y="309919"/>
                  <a:pt x="188165" y="311943"/>
                </a:cubicBezTo>
                <a:cubicBezTo>
                  <a:pt x="194330" y="318109"/>
                  <a:pt x="201048" y="325762"/>
                  <a:pt x="209596" y="328612"/>
                </a:cubicBezTo>
                <a:cubicBezTo>
                  <a:pt x="214358" y="330200"/>
                  <a:pt x="219706" y="330590"/>
                  <a:pt x="223883" y="333375"/>
                </a:cubicBezTo>
                <a:cubicBezTo>
                  <a:pt x="228646" y="336550"/>
                  <a:pt x="232741" y="341090"/>
                  <a:pt x="238171" y="342900"/>
                </a:cubicBezTo>
                <a:cubicBezTo>
                  <a:pt x="246380" y="345636"/>
                  <a:pt x="243540" y="343506"/>
                  <a:pt x="247696" y="347662"/>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6" name="Freeform 65"/>
          <p:cNvSpPr/>
          <p:nvPr/>
        </p:nvSpPr>
        <p:spPr>
          <a:xfrm>
            <a:off x="7952955" y="4241676"/>
            <a:ext cx="157583" cy="347663"/>
          </a:xfrm>
          <a:custGeom>
            <a:avLst/>
            <a:gdLst>
              <a:gd name="connsiteX0" fmla="*/ 133770 w 157583"/>
              <a:gd name="connsiteY0" fmla="*/ 0 h 347663"/>
              <a:gd name="connsiteX1" fmla="*/ 109958 w 157583"/>
              <a:gd name="connsiteY1" fmla="*/ 19050 h 347663"/>
              <a:gd name="connsiteX2" fmla="*/ 95670 w 157583"/>
              <a:gd name="connsiteY2" fmla="*/ 23813 h 347663"/>
              <a:gd name="connsiteX3" fmla="*/ 67095 w 157583"/>
              <a:gd name="connsiteY3" fmla="*/ 42863 h 347663"/>
              <a:gd name="connsiteX4" fmla="*/ 48045 w 157583"/>
              <a:gd name="connsiteY4" fmla="*/ 71438 h 347663"/>
              <a:gd name="connsiteX5" fmla="*/ 33758 w 157583"/>
              <a:gd name="connsiteY5" fmla="*/ 85725 h 347663"/>
              <a:gd name="connsiteX6" fmla="*/ 28995 w 157583"/>
              <a:gd name="connsiteY6" fmla="*/ 100013 h 347663"/>
              <a:gd name="connsiteX7" fmla="*/ 9945 w 157583"/>
              <a:gd name="connsiteY7" fmla="*/ 128588 h 347663"/>
              <a:gd name="connsiteX8" fmla="*/ 420 w 157583"/>
              <a:gd name="connsiteY8" fmla="*/ 157163 h 347663"/>
              <a:gd name="connsiteX9" fmla="*/ 24233 w 157583"/>
              <a:gd name="connsiteY9" fmla="*/ 204788 h 347663"/>
              <a:gd name="connsiteX10" fmla="*/ 33758 w 157583"/>
              <a:gd name="connsiteY10" fmla="*/ 219075 h 347663"/>
              <a:gd name="connsiteX11" fmla="*/ 43283 w 157583"/>
              <a:gd name="connsiteY11" fmla="*/ 233363 h 347663"/>
              <a:gd name="connsiteX12" fmla="*/ 57570 w 157583"/>
              <a:gd name="connsiteY12" fmla="*/ 242888 h 347663"/>
              <a:gd name="connsiteX13" fmla="*/ 81383 w 157583"/>
              <a:gd name="connsiteY13" fmla="*/ 266700 h 347663"/>
              <a:gd name="connsiteX14" fmla="*/ 105195 w 157583"/>
              <a:gd name="connsiteY14" fmla="*/ 295275 h 347663"/>
              <a:gd name="connsiteX15" fmla="*/ 119483 w 157583"/>
              <a:gd name="connsiteY15" fmla="*/ 304800 h 347663"/>
              <a:gd name="connsiteX16" fmla="*/ 143295 w 157583"/>
              <a:gd name="connsiteY16" fmla="*/ 328613 h 347663"/>
              <a:gd name="connsiteX17" fmla="*/ 152820 w 157583"/>
              <a:gd name="connsiteY17" fmla="*/ 342900 h 347663"/>
              <a:gd name="connsiteX18" fmla="*/ 157583 w 157583"/>
              <a:gd name="connsiteY18" fmla="*/ 347663 h 347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583" h="347663">
                <a:moveTo>
                  <a:pt x="133770" y="0"/>
                </a:moveTo>
                <a:cubicBezTo>
                  <a:pt x="125833" y="6350"/>
                  <a:pt x="118578" y="13663"/>
                  <a:pt x="109958" y="19050"/>
                </a:cubicBezTo>
                <a:cubicBezTo>
                  <a:pt x="105701" y="21711"/>
                  <a:pt x="99847" y="21028"/>
                  <a:pt x="95670" y="23813"/>
                </a:cubicBezTo>
                <a:cubicBezTo>
                  <a:pt x="59995" y="47596"/>
                  <a:pt x="101069" y="31538"/>
                  <a:pt x="67095" y="42863"/>
                </a:cubicBezTo>
                <a:cubicBezTo>
                  <a:pt x="21521" y="88437"/>
                  <a:pt x="75614" y="30085"/>
                  <a:pt x="48045" y="71438"/>
                </a:cubicBezTo>
                <a:cubicBezTo>
                  <a:pt x="44309" y="77042"/>
                  <a:pt x="38520" y="80963"/>
                  <a:pt x="33758" y="85725"/>
                </a:cubicBezTo>
                <a:cubicBezTo>
                  <a:pt x="32170" y="90488"/>
                  <a:pt x="31433" y="95624"/>
                  <a:pt x="28995" y="100013"/>
                </a:cubicBezTo>
                <a:cubicBezTo>
                  <a:pt x="23436" y="110020"/>
                  <a:pt x="9945" y="128588"/>
                  <a:pt x="9945" y="128588"/>
                </a:cubicBezTo>
                <a:cubicBezTo>
                  <a:pt x="6770" y="138113"/>
                  <a:pt x="-2015" y="147423"/>
                  <a:pt x="420" y="157163"/>
                </a:cubicBezTo>
                <a:cubicBezTo>
                  <a:pt x="7960" y="187318"/>
                  <a:pt x="1552" y="170767"/>
                  <a:pt x="24233" y="204788"/>
                </a:cubicBezTo>
                <a:lnTo>
                  <a:pt x="33758" y="219075"/>
                </a:lnTo>
                <a:cubicBezTo>
                  <a:pt x="36933" y="223838"/>
                  <a:pt x="38520" y="230188"/>
                  <a:pt x="43283" y="233363"/>
                </a:cubicBezTo>
                <a:lnTo>
                  <a:pt x="57570" y="242888"/>
                </a:lnTo>
                <a:cubicBezTo>
                  <a:pt x="75034" y="269083"/>
                  <a:pt x="57568" y="246854"/>
                  <a:pt x="81383" y="266700"/>
                </a:cubicBezTo>
                <a:cubicBezTo>
                  <a:pt x="128200" y="305715"/>
                  <a:pt x="67728" y="257810"/>
                  <a:pt x="105195" y="295275"/>
                </a:cubicBezTo>
                <a:cubicBezTo>
                  <a:pt x="109243" y="299322"/>
                  <a:pt x="114720" y="301625"/>
                  <a:pt x="119483" y="304800"/>
                </a:cubicBezTo>
                <a:cubicBezTo>
                  <a:pt x="144881" y="342898"/>
                  <a:pt x="111548" y="296866"/>
                  <a:pt x="143295" y="328613"/>
                </a:cubicBezTo>
                <a:cubicBezTo>
                  <a:pt x="147342" y="332660"/>
                  <a:pt x="149386" y="338321"/>
                  <a:pt x="152820" y="342900"/>
                </a:cubicBezTo>
                <a:cubicBezTo>
                  <a:pt x="154167" y="344696"/>
                  <a:pt x="155995" y="346075"/>
                  <a:pt x="157583" y="347663"/>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cxnSp>
        <p:nvCxnSpPr>
          <p:cNvPr id="68" name="Straight Arrow Connector 67"/>
          <p:cNvCxnSpPr>
            <a:stCxn id="63" idx="12"/>
          </p:cNvCxnSpPr>
          <p:nvPr/>
        </p:nvCxnSpPr>
        <p:spPr>
          <a:xfrm flipH="1" flipV="1">
            <a:off x="3275856" y="2116360"/>
            <a:ext cx="4575919" cy="64894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0" name="Straight Arrow Connector 69"/>
          <p:cNvCxnSpPr>
            <a:stCxn id="64" idx="34"/>
          </p:cNvCxnSpPr>
          <p:nvPr/>
        </p:nvCxnSpPr>
        <p:spPr>
          <a:xfrm flipH="1" flipV="1">
            <a:off x="3851920" y="2116360"/>
            <a:ext cx="4184799" cy="149190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a:stCxn id="61" idx="7"/>
          </p:cNvCxnSpPr>
          <p:nvPr/>
        </p:nvCxnSpPr>
        <p:spPr>
          <a:xfrm flipH="1" flipV="1">
            <a:off x="4355976" y="2116360"/>
            <a:ext cx="3614974" cy="227718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a:stCxn id="65" idx="13"/>
          </p:cNvCxnSpPr>
          <p:nvPr/>
        </p:nvCxnSpPr>
        <p:spPr>
          <a:xfrm flipH="1" flipV="1">
            <a:off x="5004048" y="2116360"/>
            <a:ext cx="2973140" cy="290398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683568" y="1124744"/>
            <a:ext cx="2172390"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k-</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mer</a:t>
            </a:r>
            <a:r>
              <a:rPr kumimoji="0" lang="en-US" sz="1800" b="0" i="0" u="none" strike="noStrike" kern="1200" cap="none" spc="0" normalizeH="0" baseline="0" noProof="0" dirty="0">
                <a:ln>
                  <a:noFill/>
                </a:ln>
                <a:solidFill>
                  <a:srgbClr val="000000"/>
                </a:solidFill>
                <a:effectLst/>
                <a:uLnTx/>
                <a:uFillTx/>
                <a:latin typeface="Tahoma"/>
                <a:ea typeface="+mn-ea"/>
                <a:cs typeface="+mn-cs"/>
              </a:rPr>
              <a:t> or </a:t>
            </a:r>
            <a:r>
              <a:rPr kumimoji="0" lang="en-US" sz="1800" b="0" i="0" u="none" strike="noStrike" kern="1200" cap="none" spc="0" normalizeH="0" baseline="0" noProof="0" dirty="0">
                <a:ln>
                  <a:noFill/>
                </a:ln>
                <a:solidFill>
                  <a:srgbClr val="0000FF"/>
                </a:solidFill>
                <a:effectLst/>
                <a:uLnTx/>
                <a:uFillTx/>
                <a:latin typeface="Tahoma"/>
                <a:ea typeface="+mn-ea"/>
                <a:cs typeface="+mn-cs"/>
              </a:rPr>
              <a:t>12-mer</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rgbClr val="0000FF"/>
                </a:solidFill>
                <a:latin typeface="Tahoma"/>
              </a:rPr>
              <a:t>(string of length k)</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p>
        </p:txBody>
      </p:sp>
      <p:sp>
        <p:nvSpPr>
          <p:cNvPr id="14" name="TextBox 13"/>
          <p:cNvSpPr txBox="1"/>
          <p:nvPr/>
        </p:nvSpPr>
        <p:spPr>
          <a:xfrm>
            <a:off x="3255625" y="1196752"/>
            <a:ext cx="3281630"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Location list—where the k-</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mer</a:t>
            </a:r>
            <a:endParaRPr kumimoji="0" lang="en-US" sz="1800" b="0" i="0" u="none" strike="noStrike" kern="1200" cap="none" spc="0" normalizeH="0" baseline="0" noProof="0" dirty="0">
              <a:ln>
                <a:noFill/>
              </a:ln>
              <a:solidFill>
                <a:srgbClr val="0000FF"/>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 occurs in reference gnome</a:t>
            </a:r>
          </a:p>
        </p:txBody>
      </p:sp>
      <p:sp>
        <p:nvSpPr>
          <p:cNvPr id="40" name="Rectangle 39"/>
          <p:cNvSpPr/>
          <p:nvPr/>
        </p:nvSpPr>
        <p:spPr>
          <a:xfrm>
            <a:off x="611560" y="1772816"/>
            <a:ext cx="2232248" cy="432048"/>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6" name="TextBox 15"/>
          <p:cNvSpPr txBox="1"/>
          <p:nvPr/>
        </p:nvSpPr>
        <p:spPr>
          <a:xfrm>
            <a:off x="5148064" y="5805264"/>
            <a:ext cx="2976596" cy="461665"/>
          </a:xfrm>
          <a:prstGeom prst="rect">
            <a:avLst/>
          </a:prstGeom>
          <a:ln>
            <a:solidFill>
              <a:srgbClr val="FF1919"/>
            </a:solidFill>
          </a:ln>
        </p:spPr>
        <p:style>
          <a:lnRef idx="2">
            <a:schemeClr val="dk1"/>
          </a:lnRef>
          <a:fillRef idx="1">
            <a:schemeClr val="lt1"/>
          </a:fillRef>
          <a:effectRef idx="0">
            <a:schemeClr val="dk1"/>
          </a:effectRef>
          <a:fontRef idx="minor">
            <a:schemeClr val="dk1"/>
          </a:fontRef>
        </p:style>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FF"/>
                </a:solidFill>
                <a:effectLst/>
                <a:uLnTx/>
                <a:uFillTx/>
                <a:latin typeface="Tahoma"/>
                <a:ea typeface="+mn-ea"/>
                <a:cs typeface="+mn-cs"/>
              </a:rPr>
              <a:t>Once for a reference</a:t>
            </a:r>
          </a:p>
        </p:txBody>
      </p:sp>
    </p:spTree>
    <p:extLst>
      <p:ext uri="{BB962C8B-B14F-4D97-AF65-F5344CB8AC3E}">
        <p14:creationId xmlns:p14="http://schemas.microsoft.com/office/powerpoint/2010/main" val="34984410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0"/>
                                        </p:tgtEl>
                                        <p:attrNameLst>
                                          <p:attrName>style.visibility</p:attrName>
                                        </p:attrNameLst>
                                      </p:cBhvr>
                                      <p:to>
                                        <p:strVal val="visible"/>
                                      </p:to>
                                    </p:set>
                                  </p:childTnLst>
                                </p:cTn>
                              </p:par>
                            </p:childTnLst>
                          </p:cTn>
                        </p:par>
                        <p:par>
                          <p:cTn id="35" fill="hold">
                            <p:stCondLst>
                              <p:cond delay="0"/>
                            </p:stCondLst>
                            <p:childTnLst>
                              <p:par>
                                <p:cTn id="36" presetID="22" presetClass="entr" presetSubtype="4" fill="hold" grpId="0" nodeType="afterEffect">
                                  <p:stCondLst>
                                    <p:cond delay="0"/>
                                  </p:stCondLst>
                                  <p:childTnLst>
                                    <p:set>
                                      <p:cBhvr>
                                        <p:cTn id="37" dur="1" fill="hold">
                                          <p:stCondLst>
                                            <p:cond delay="0"/>
                                          </p:stCondLst>
                                        </p:cTn>
                                        <p:tgtEl>
                                          <p:spTgt spid="63"/>
                                        </p:tgtEl>
                                        <p:attrNameLst>
                                          <p:attrName>style.visibility</p:attrName>
                                        </p:attrNameLst>
                                      </p:cBhvr>
                                      <p:to>
                                        <p:strVal val="visible"/>
                                      </p:to>
                                    </p:set>
                                    <p:animEffect transition="in" filter="wipe(down)">
                                      <p:cBhvr>
                                        <p:cTn id="38" dur="500"/>
                                        <p:tgtEl>
                                          <p:spTgt spid="63"/>
                                        </p:tgtEl>
                                      </p:cBhvr>
                                    </p:animEffect>
                                  </p:childTnLst>
                                </p:cTn>
                              </p:par>
                            </p:childTnLst>
                          </p:cTn>
                        </p:par>
                        <p:par>
                          <p:cTn id="39" fill="hold">
                            <p:stCondLst>
                              <p:cond delay="500"/>
                            </p:stCondLst>
                            <p:childTnLst>
                              <p:par>
                                <p:cTn id="40" presetID="22" presetClass="entr" presetSubtype="4" fill="hold" nodeType="afterEffect">
                                  <p:stCondLst>
                                    <p:cond delay="0"/>
                                  </p:stCondLst>
                                  <p:childTnLst>
                                    <p:set>
                                      <p:cBhvr>
                                        <p:cTn id="41" dur="1" fill="hold">
                                          <p:stCondLst>
                                            <p:cond delay="0"/>
                                          </p:stCondLst>
                                        </p:cTn>
                                        <p:tgtEl>
                                          <p:spTgt spid="68"/>
                                        </p:tgtEl>
                                        <p:attrNameLst>
                                          <p:attrName>style.visibility</p:attrName>
                                        </p:attrNameLst>
                                      </p:cBhvr>
                                      <p:to>
                                        <p:strVal val="visible"/>
                                      </p:to>
                                    </p:set>
                                    <p:animEffect transition="in" filter="wipe(down)">
                                      <p:cBhvr>
                                        <p:cTn id="42" dur="500"/>
                                        <p:tgtEl>
                                          <p:spTgt spid="68"/>
                                        </p:tgtEl>
                                      </p:cBhvr>
                                    </p:animEffect>
                                  </p:childTnLst>
                                </p:cTn>
                              </p:par>
                            </p:childTnLst>
                          </p:cTn>
                        </p:par>
                        <p:par>
                          <p:cTn id="43" fill="hold">
                            <p:stCondLst>
                              <p:cond delay="1000"/>
                            </p:stCondLst>
                            <p:childTnLst>
                              <p:par>
                                <p:cTn id="44" presetID="22" presetClass="entr" presetSubtype="4" fill="hold" grpId="0" nodeType="afterEffect">
                                  <p:stCondLst>
                                    <p:cond delay="0"/>
                                  </p:stCondLst>
                                  <p:childTnLst>
                                    <p:set>
                                      <p:cBhvr>
                                        <p:cTn id="45" dur="1" fill="hold">
                                          <p:stCondLst>
                                            <p:cond delay="0"/>
                                          </p:stCondLst>
                                        </p:cTn>
                                        <p:tgtEl>
                                          <p:spTgt spid="64"/>
                                        </p:tgtEl>
                                        <p:attrNameLst>
                                          <p:attrName>style.visibility</p:attrName>
                                        </p:attrNameLst>
                                      </p:cBhvr>
                                      <p:to>
                                        <p:strVal val="visible"/>
                                      </p:to>
                                    </p:set>
                                    <p:animEffect transition="in" filter="wipe(down)">
                                      <p:cBhvr>
                                        <p:cTn id="46" dur="500"/>
                                        <p:tgtEl>
                                          <p:spTgt spid="64"/>
                                        </p:tgtEl>
                                      </p:cBhvr>
                                    </p:animEffect>
                                  </p:childTnLst>
                                </p:cTn>
                              </p:par>
                            </p:childTnLst>
                          </p:cTn>
                        </p:par>
                        <p:par>
                          <p:cTn id="47" fill="hold">
                            <p:stCondLst>
                              <p:cond delay="1500"/>
                            </p:stCondLst>
                            <p:childTnLst>
                              <p:par>
                                <p:cTn id="48" presetID="22" presetClass="entr" presetSubtype="4" fill="hold" nodeType="afterEffect">
                                  <p:stCondLst>
                                    <p:cond delay="0"/>
                                  </p:stCondLst>
                                  <p:childTnLst>
                                    <p:set>
                                      <p:cBhvr>
                                        <p:cTn id="49" dur="1" fill="hold">
                                          <p:stCondLst>
                                            <p:cond delay="0"/>
                                          </p:stCondLst>
                                        </p:cTn>
                                        <p:tgtEl>
                                          <p:spTgt spid="70"/>
                                        </p:tgtEl>
                                        <p:attrNameLst>
                                          <p:attrName>style.visibility</p:attrName>
                                        </p:attrNameLst>
                                      </p:cBhvr>
                                      <p:to>
                                        <p:strVal val="visible"/>
                                      </p:to>
                                    </p:set>
                                    <p:animEffect transition="in" filter="wipe(down)">
                                      <p:cBhvr>
                                        <p:cTn id="50" dur="500"/>
                                        <p:tgtEl>
                                          <p:spTgt spid="70"/>
                                        </p:tgtEl>
                                      </p:cBhvr>
                                    </p:animEffect>
                                  </p:childTnLst>
                                </p:cTn>
                              </p:par>
                            </p:childTnLst>
                          </p:cTn>
                        </p:par>
                        <p:par>
                          <p:cTn id="51" fill="hold">
                            <p:stCondLst>
                              <p:cond delay="2000"/>
                            </p:stCondLst>
                            <p:childTnLst>
                              <p:par>
                                <p:cTn id="52" presetID="22" presetClass="entr" presetSubtype="4" fill="hold" grpId="0" nodeType="afterEffect">
                                  <p:stCondLst>
                                    <p:cond delay="0"/>
                                  </p:stCondLst>
                                  <p:childTnLst>
                                    <p:set>
                                      <p:cBhvr>
                                        <p:cTn id="53" dur="1" fill="hold">
                                          <p:stCondLst>
                                            <p:cond delay="0"/>
                                          </p:stCondLst>
                                        </p:cTn>
                                        <p:tgtEl>
                                          <p:spTgt spid="66"/>
                                        </p:tgtEl>
                                        <p:attrNameLst>
                                          <p:attrName>style.visibility</p:attrName>
                                        </p:attrNameLst>
                                      </p:cBhvr>
                                      <p:to>
                                        <p:strVal val="visible"/>
                                      </p:to>
                                    </p:set>
                                    <p:animEffect transition="in" filter="wipe(down)">
                                      <p:cBhvr>
                                        <p:cTn id="54" dur="500"/>
                                        <p:tgtEl>
                                          <p:spTgt spid="66"/>
                                        </p:tgtEl>
                                      </p:cBhvr>
                                    </p:animEffect>
                                  </p:childTnLst>
                                </p:cTn>
                              </p:par>
                            </p:childTnLst>
                          </p:cTn>
                        </p:par>
                        <p:par>
                          <p:cTn id="55" fill="hold">
                            <p:stCondLst>
                              <p:cond delay="2500"/>
                            </p:stCondLst>
                            <p:childTnLst>
                              <p:par>
                                <p:cTn id="56" presetID="22" presetClass="entr" presetSubtype="4" fill="hold" nodeType="afterEffect">
                                  <p:stCondLst>
                                    <p:cond delay="0"/>
                                  </p:stCondLst>
                                  <p:childTnLst>
                                    <p:set>
                                      <p:cBhvr>
                                        <p:cTn id="57" dur="1" fill="hold">
                                          <p:stCondLst>
                                            <p:cond delay="0"/>
                                          </p:stCondLst>
                                        </p:cTn>
                                        <p:tgtEl>
                                          <p:spTgt spid="72"/>
                                        </p:tgtEl>
                                        <p:attrNameLst>
                                          <p:attrName>style.visibility</p:attrName>
                                        </p:attrNameLst>
                                      </p:cBhvr>
                                      <p:to>
                                        <p:strVal val="visible"/>
                                      </p:to>
                                    </p:set>
                                    <p:animEffect transition="in" filter="wipe(down)">
                                      <p:cBhvr>
                                        <p:cTn id="58" dur="500"/>
                                        <p:tgtEl>
                                          <p:spTgt spid="72"/>
                                        </p:tgtEl>
                                      </p:cBhvr>
                                    </p:animEffect>
                                  </p:childTnLst>
                                </p:cTn>
                              </p:par>
                            </p:childTnLst>
                          </p:cTn>
                        </p:par>
                        <p:par>
                          <p:cTn id="59" fill="hold">
                            <p:stCondLst>
                              <p:cond delay="3000"/>
                            </p:stCondLst>
                            <p:childTnLst>
                              <p:par>
                                <p:cTn id="60" presetID="22" presetClass="entr" presetSubtype="4" fill="hold" grpId="0" nodeType="afterEffect">
                                  <p:stCondLst>
                                    <p:cond delay="0"/>
                                  </p:stCondLst>
                                  <p:childTnLst>
                                    <p:set>
                                      <p:cBhvr>
                                        <p:cTn id="61" dur="1" fill="hold">
                                          <p:stCondLst>
                                            <p:cond delay="0"/>
                                          </p:stCondLst>
                                        </p:cTn>
                                        <p:tgtEl>
                                          <p:spTgt spid="65"/>
                                        </p:tgtEl>
                                        <p:attrNameLst>
                                          <p:attrName>style.visibility</p:attrName>
                                        </p:attrNameLst>
                                      </p:cBhvr>
                                      <p:to>
                                        <p:strVal val="visible"/>
                                      </p:to>
                                    </p:set>
                                    <p:animEffect transition="in" filter="wipe(down)">
                                      <p:cBhvr>
                                        <p:cTn id="62" dur="500"/>
                                        <p:tgtEl>
                                          <p:spTgt spid="65"/>
                                        </p:tgtEl>
                                      </p:cBhvr>
                                    </p:animEffect>
                                  </p:childTnLst>
                                </p:cTn>
                              </p:par>
                            </p:childTnLst>
                          </p:cTn>
                        </p:par>
                        <p:par>
                          <p:cTn id="63" fill="hold">
                            <p:stCondLst>
                              <p:cond delay="3500"/>
                            </p:stCondLst>
                            <p:childTnLst>
                              <p:par>
                                <p:cTn id="64" presetID="22" presetClass="entr" presetSubtype="4" fill="hold" nodeType="afterEffect">
                                  <p:stCondLst>
                                    <p:cond delay="0"/>
                                  </p:stCondLst>
                                  <p:childTnLst>
                                    <p:set>
                                      <p:cBhvr>
                                        <p:cTn id="65" dur="1" fill="hold">
                                          <p:stCondLst>
                                            <p:cond delay="0"/>
                                          </p:stCondLst>
                                        </p:cTn>
                                        <p:tgtEl>
                                          <p:spTgt spid="74"/>
                                        </p:tgtEl>
                                        <p:attrNameLst>
                                          <p:attrName>style.visibility</p:attrName>
                                        </p:attrNameLst>
                                      </p:cBhvr>
                                      <p:to>
                                        <p:strVal val="visible"/>
                                      </p:to>
                                    </p:set>
                                    <p:animEffect transition="in" filter="wipe(down)">
                                      <p:cBhvr>
                                        <p:cTn id="66" dur="500"/>
                                        <p:tgtEl>
                                          <p:spTgt spid="74"/>
                                        </p:tgtEl>
                                      </p:cBhvr>
                                    </p:animEffect>
                                  </p:childTnLst>
                                </p:cTn>
                              </p:par>
                            </p:childTnLst>
                          </p:cTn>
                        </p:par>
                        <p:par>
                          <p:cTn id="67" fill="hold">
                            <p:stCondLst>
                              <p:cond delay="4000"/>
                            </p:stCondLst>
                            <p:childTnLst>
                              <p:par>
                                <p:cTn id="68" presetID="1" presetClass="entr" presetSubtype="0" fill="hold" nodeType="afterEffect">
                                  <p:stCondLst>
                                    <p:cond delay="0"/>
                                  </p:stCondLst>
                                  <p:childTnLst>
                                    <p:set>
                                      <p:cBhvr>
                                        <p:cTn id="69" dur="1" fill="hold">
                                          <p:stCondLst>
                                            <p:cond delay="0"/>
                                          </p:stCondLst>
                                        </p:cTn>
                                        <p:tgtEl>
                                          <p:spTgt spid="5"/>
                                        </p:tgtEl>
                                        <p:attrNameLst>
                                          <p:attrName>style.visibility</p:attrName>
                                        </p:attrNameLst>
                                      </p:cBhvr>
                                      <p:to>
                                        <p:strVal val="visible"/>
                                      </p:to>
                                    </p:set>
                                  </p:childTnLst>
                                </p:cTn>
                              </p:par>
                            </p:childTnLst>
                          </p:cTn>
                        </p:par>
                        <p:par>
                          <p:cTn id="70" fill="hold">
                            <p:stCondLst>
                              <p:cond delay="4000"/>
                            </p:stCondLst>
                            <p:childTnLst>
                              <p:par>
                                <p:cTn id="71" presetID="1" presetClass="entr" presetSubtype="0" fill="hold" nodeType="afterEffect">
                                  <p:stCondLst>
                                    <p:cond delay="0"/>
                                  </p:stCondLst>
                                  <p:childTnLst>
                                    <p:set>
                                      <p:cBhvr>
                                        <p:cTn id="72" dur="1" fill="hold">
                                          <p:stCondLst>
                                            <p:cond delay="0"/>
                                          </p:stCondLst>
                                        </p:cTn>
                                        <p:tgtEl>
                                          <p:spTgt spid="11"/>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14"/>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12"/>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9"/>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54"/>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13"/>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21"/>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24"/>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44"/>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41"/>
                                        </p:tgtEl>
                                        <p:attrNameLst>
                                          <p:attrName>style.visibility</p:attrName>
                                        </p:attrNameLst>
                                      </p:cBhvr>
                                      <p:to>
                                        <p:strVal val="visible"/>
                                      </p:to>
                                    </p:set>
                                  </p:childTnLst>
                                </p:cTn>
                              </p:par>
                              <p:par>
                                <p:cTn id="93" presetID="1" presetClass="exit" presetSubtype="0" fill="hold" grpId="1" nodeType="withEffect">
                                  <p:stCondLst>
                                    <p:cond delay="0"/>
                                  </p:stCondLst>
                                  <p:childTnLst>
                                    <p:set>
                                      <p:cBhvr>
                                        <p:cTn id="94" dur="1" fill="hold">
                                          <p:stCondLst>
                                            <p:cond delay="0"/>
                                          </p:stCondLst>
                                        </p:cTn>
                                        <p:tgtEl>
                                          <p:spTgt spid="40"/>
                                        </p:tgtEl>
                                        <p:attrNameLst>
                                          <p:attrName>style.visibility</p:attrName>
                                        </p:attrNameLst>
                                      </p:cBhvr>
                                      <p:to>
                                        <p:strVal val="hidden"/>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8" grpId="0" animBg="1"/>
      <p:bldP spid="19" grpId="0" animBg="1"/>
      <p:bldP spid="20" grpId="0" animBg="1"/>
      <p:bldP spid="37" grpId="0" animBg="1"/>
      <p:bldP spid="38" grpId="0" animBg="1"/>
      <p:bldP spid="39" grpId="0" animBg="1"/>
      <p:bldP spid="54" grpId="0" animBg="1"/>
      <p:bldP spid="61" grpId="0" animBg="1"/>
      <p:bldP spid="62" grpId="0"/>
      <p:bldP spid="63" grpId="0" animBg="1"/>
      <p:bldP spid="64" grpId="0" animBg="1"/>
      <p:bldP spid="65" grpId="0" animBg="1"/>
      <p:bldP spid="66" grpId="0" animBg="1"/>
      <p:bldP spid="10" grpId="0"/>
      <p:bldP spid="14" grpId="0"/>
      <p:bldP spid="40" grpId="0" animBg="1"/>
      <p:bldP spid="40" grpId="1" animBg="1"/>
      <p:bldP spid="1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729F3-BCD2-5D4C-B450-A9D887BA7C2C}"/>
              </a:ext>
            </a:extLst>
          </p:cNvPr>
          <p:cNvSpPr>
            <a:spLocks noGrp="1"/>
          </p:cNvSpPr>
          <p:nvPr>
            <p:ph type="title"/>
          </p:nvPr>
        </p:nvSpPr>
        <p:spPr/>
        <p:txBody>
          <a:bodyPr/>
          <a:lstStyle/>
          <a:p>
            <a:r>
              <a:rPr lang="en-US" dirty="0"/>
              <a:t>Hash Table Based Read Mappers</a:t>
            </a:r>
          </a:p>
        </p:txBody>
      </p:sp>
      <p:sp>
        <p:nvSpPr>
          <p:cNvPr id="3" name="Content Placeholder 2">
            <a:extLst>
              <a:ext uri="{FF2B5EF4-FFF2-40B4-BE49-F238E27FC236}">
                <a16:creationId xmlns:a16="http://schemas.microsoft.com/office/drawing/2014/main" id="{9CB9A27D-976C-BB40-AF25-3357EC40A623}"/>
              </a:ext>
            </a:extLst>
          </p:cNvPr>
          <p:cNvSpPr>
            <a:spLocks noGrp="1"/>
          </p:cNvSpPr>
          <p:nvPr>
            <p:ph idx="1"/>
          </p:nvPr>
        </p:nvSpPr>
        <p:spPr/>
        <p:txBody>
          <a:bodyPr/>
          <a:lstStyle/>
          <a:p>
            <a:r>
              <a:rPr lang="en-US" dirty="0"/>
              <a:t>Key Idea</a:t>
            </a:r>
          </a:p>
          <a:p>
            <a:pPr lvl="1">
              <a:lnSpc>
                <a:spcPct val="120000"/>
              </a:lnSpc>
            </a:pPr>
            <a:r>
              <a:rPr lang="en-US" sz="2400" dirty="0">
                <a:solidFill>
                  <a:srgbClr val="000000"/>
                </a:solidFill>
              </a:rPr>
              <a:t>Preprocess the reference into a </a:t>
            </a:r>
            <a:r>
              <a:rPr lang="en-US" sz="2400" i="1" dirty="0">
                <a:solidFill>
                  <a:srgbClr val="000000"/>
                </a:solidFill>
              </a:rPr>
              <a:t>Hash Table</a:t>
            </a:r>
          </a:p>
          <a:p>
            <a:pPr lvl="1">
              <a:lnSpc>
                <a:spcPct val="120000"/>
              </a:lnSpc>
            </a:pPr>
            <a:r>
              <a:rPr lang="en-US" sz="2400" dirty="0">
                <a:solidFill>
                  <a:srgbClr val="0000FF"/>
                </a:solidFill>
              </a:rPr>
              <a:t>Use </a:t>
            </a:r>
            <a:r>
              <a:rPr lang="en-US" sz="2400" i="1" dirty="0">
                <a:solidFill>
                  <a:srgbClr val="0000FF"/>
                </a:solidFill>
              </a:rPr>
              <a:t>Hash Table </a:t>
            </a:r>
            <a:r>
              <a:rPr lang="en-US" sz="2400" dirty="0">
                <a:solidFill>
                  <a:srgbClr val="0000FF"/>
                </a:solidFill>
              </a:rPr>
              <a:t>to map reads</a:t>
            </a:r>
          </a:p>
          <a:p>
            <a:pPr lvl="1"/>
            <a:endParaRPr lang="en-US" dirty="0"/>
          </a:p>
        </p:txBody>
      </p:sp>
      <p:sp>
        <p:nvSpPr>
          <p:cNvPr id="4" name="Slide Number Placeholder 3">
            <a:extLst>
              <a:ext uri="{FF2B5EF4-FFF2-40B4-BE49-F238E27FC236}">
                <a16:creationId xmlns:a16="http://schemas.microsoft.com/office/drawing/2014/main" id="{0D977D54-C17D-6D4E-84B5-CE2B52996A7B}"/>
              </a:ext>
            </a:extLst>
          </p:cNvPr>
          <p:cNvSpPr>
            <a:spLocks noGrp="1"/>
          </p:cNvSpPr>
          <p:nvPr>
            <p:ph type="sldNum" sz="quarter" idx="11"/>
          </p:nvPr>
        </p:nvSpPr>
        <p:spPr/>
        <p:txBody>
          <a:bodyPr/>
          <a:lstStyle/>
          <a:p>
            <a:fld id="{323594FA-E141-4234-AE05-360401972BE7}" type="slidenum">
              <a:rPr lang="en-US" altLang="en-US" smtClean="0"/>
              <a:pPr/>
              <a:t>30</a:t>
            </a:fld>
            <a:endParaRPr lang="en-US" altLang="en-US"/>
          </a:p>
        </p:txBody>
      </p:sp>
    </p:spTree>
    <p:extLst>
      <p:ext uri="{BB962C8B-B14F-4D97-AF65-F5344CB8AC3E}">
        <p14:creationId xmlns:p14="http://schemas.microsoft.com/office/powerpoint/2010/main" val="3781532617"/>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Content Placeholder 2"/>
          <p:cNvSpPr txBox="1">
            <a:spLocks/>
          </p:cNvSpPr>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2400" b="0" i="0" u="none" strike="noStrike" kern="1200" cap="none" spc="0" normalizeH="0" baseline="0" noProof="0" dirty="0">
              <a:ln>
                <a:noFill/>
              </a:ln>
              <a:solidFill>
                <a:srgbClr val="000000"/>
              </a:solidFill>
              <a:effectLst/>
              <a:uLnTx/>
              <a:uFillTx/>
              <a:latin typeface="Tahoma"/>
              <a:ea typeface="+mn-ea"/>
              <a:cs typeface="+mn-cs"/>
            </a:endParaRPr>
          </a:p>
        </p:txBody>
      </p:sp>
      <p:sp>
        <p:nvSpPr>
          <p:cNvPr id="72" name="矩形 71"/>
          <p:cNvSpPr/>
          <p:nvPr/>
        </p:nvSpPr>
        <p:spPr>
          <a:xfrm>
            <a:off x="4038600" y="3096238"/>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12</a:t>
            </a:r>
          </a:p>
        </p:txBody>
      </p:sp>
      <p:sp>
        <p:nvSpPr>
          <p:cNvPr id="2" name="标题 1"/>
          <p:cNvSpPr>
            <a:spLocks noGrp="1"/>
          </p:cNvSpPr>
          <p:nvPr>
            <p:ph type="title"/>
          </p:nvPr>
        </p:nvSpPr>
        <p:spPr>
          <a:xfrm>
            <a:off x="228600" y="152400"/>
            <a:ext cx="8807896" cy="756320"/>
          </a:xfrm>
        </p:spPr>
        <p:txBody>
          <a:bodyPr/>
          <a:lstStyle/>
          <a:p>
            <a:r>
              <a:rPr lang="en-US" dirty="0"/>
              <a:t>Hash Table-Based Mappers </a:t>
            </a:r>
            <a:r>
              <a:rPr lang="en-US" sz="2400" dirty="0"/>
              <a:t>[Alkan+ Nature Gen’09]</a:t>
            </a:r>
            <a:endParaRPr lang="en-US" dirty="0"/>
          </a:p>
        </p:txBody>
      </p:sp>
      <p:graphicFrame>
        <p:nvGraphicFramePr>
          <p:cNvPr id="53" name="内容占位符 52"/>
          <p:cNvGraphicFramePr>
            <a:graphicFrameLocks noGrp="1"/>
          </p:cNvGraphicFramePr>
          <p:nvPr>
            <p:ph idx="1"/>
            <p:extLst/>
          </p:nvPr>
        </p:nvGraphicFramePr>
        <p:xfrm>
          <a:off x="2524565" y="4289187"/>
          <a:ext cx="1615388" cy="213360"/>
        </p:xfrm>
        <a:graphic>
          <a:graphicData uri="http://schemas.openxmlformats.org/drawingml/2006/table">
            <a:tbl>
              <a:tblPr firstRow="1" bandRow="1">
                <a:tableStyleId>{5C22544A-7EE6-4342-B048-85BDC9FD1C3A}</a:tableStyleId>
              </a:tblPr>
              <a:tblGrid>
                <a:gridCol w="403847">
                  <a:extLst>
                    <a:ext uri="{9D8B030D-6E8A-4147-A177-3AD203B41FA5}">
                      <a16:colId xmlns:a16="http://schemas.microsoft.com/office/drawing/2014/main" val="20000"/>
                    </a:ext>
                  </a:extLst>
                </a:gridCol>
                <a:gridCol w="403847">
                  <a:extLst>
                    <a:ext uri="{9D8B030D-6E8A-4147-A177-3AD203B41FA5}">
                      <a16:colId xmlns:a16="http://schemas.microsoft.com/office/drawing/2014/main" val="20001"/>
                    </a:ext>
                  </a:extLst>
                </a:gridCol>
                <a:gridCol w="403847">
                  <a:extLst>
                    <a:ext uri="{9D8B030D-6E8A-4147-A177-3AD203B41FA5}">
                      <a16:colId xmlns:a16="http://schemas.microsoft.com/office/drawing/2014/main" val="20002"/>
                    </a:ext>
                  </a:extLst>
                </a:gridCol>
                <a:gridCol w="403847">
                  <a:extLst>
                    <a:ext uri="{9D8B030D-6E8A-4147-A177-3AD203B41FA5}">
                      <a16:colId xmlns:a16="http://schemas.microsoft.com/office/drawing/2014/main" val="20003"/>
                    </a:ext>
                  </a:extLst>
                </a:gridCol>
              </a:tblGrid>
              <a:tr h="181213">
                <a:tc>
                  <a:txBody>
                    <a:bodyPr/>
                    <a:lstStyle/>
                    <a:p>
                      <a:r>
                        <a:rPr lang="en-US" sz="800" b="0" dirty="0">
                          <a:solidFill>
                            <a:schemeClr val="accent1">
                              <a:lumMod val="75000"/>
                            </a:schemeClr>
                          </a:solidFill>
                        </a:rPr>
                        <a:t>12</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324</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557</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940</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sp>
        <p:nvSpPr>
          <p:cNvPr id="5" name="Rectangle 81"/>
          <p:cNvSpPr/>
          <p:nvPr/>
        </p:nvSpPr>
        <p:spPr>
          <a:xfrm>
            <a:off x="353145" y="1196752"/>
            <a:ext cx="5530120"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2000" b="0" i="0" u="none" strike="noStrike" kern="1200" cap="none" spc="0" normalizeH="0" baseline="0" noProof="0" dirty="0">
                <a:ln>
                  <a:noFill/>
                </a:ln>
                <a:solidFill>
                  <a:srgbClr val="C00000"/>
                </a:solidFill>
                <a:effectLst/>
                <a:uLnTx/>
                <a:uFillTx/>
                <a:latin typeface="Tahoma"/>
                <a:ea typeface="+mn-ea"/>
                <a:cs typeface="+mn-cs"/>
              </a:rPr>
              <a:t>AAAAAAAA</a:t>
            </a:r>
            <a:r>
              <a:rPr kumimoji="0" lang="en-US" sz="20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r>
              <a:rPr kumimoji="0" lang="en-US" sz="2000" b="0" i="0" u="none" strike="noStrike" kern="1200" cap="none" spc="0" normalizeH="0" baseline="0" noProof="0" dirty="0">
                <a:ln>
                  <a:noFill/>
                </a:ln>
                <a:solidFill>
                  <a:srgbClr val="35742A"/>
                </a:solidFill>
                <a:effectLst/>
                <a:uLnTx/>
                <a:uFillTx/>
                <a:latin typeface="Tahoma"/>
                <a:ea typeface="+mn-ea"/>
                <a:cs typeface="+mn-cs"/>
              </a:rPr>
              <a:t>TTTTTTTTTTT</a:t>
            </a:r>
            <a:endParaRPr kumimoji="0" lang="en-US" sz="2000" b="0" i="0" u="none" strike="noStrike" kern="1200" cap="none" spc="0" normalizeH="0" baseline="0" noProof="0" dirty="0">
              <a:ln>
                <a:solidFill>
                  <a:srgbClr val="3B812F"/>
                </a:solidFill>
              </a:ln>
              <a:solidFill>
                <a:srgbClr val="35742A"/>
              </a:solidFill>
              <a:effectLst/>
              <a:uLnTx/>
              <a:uFillTx/>
              <a:latin typeface="Tahoma"/>
              <a:ea typeface="+mn-ea"/>
              <a:cs typeface="+mn-cs"/>
            </a:endParaRPr>
          </a:p>
        </p:txBody>
      </p:sp>
      <p:sp>
        <p:nvSpPr>
          <p:cNvPr id="7" name="Rectangle 85"/>
          <p:cNvSpPr/>
          <p:nvPr/>
        </p:nvSpPr>
        <p:spPr>
          <a:xfrm>
            <a:off x="983621" y="2086305"/>
            <a:ext cx="1906831"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endParaRPr kumimoji="0" lang="en-US" sz="2000" b="0" i="0" u="none" strike="noStrike" kern="1200" cap="none" spc="0" normalizeH="0" baseline="0" noProof="0" dirty="0">
              <a:ln>
                <a:solidFill>
                  <a:srgbClr val="3B812F"/>
                </a:solidFill>
              </a:ln>
              <a:solidFill>
                <a:srgbClr val="CC9900">
                  <a:lumMod val="50000"/>
                </a:srgbClr>
              </a:solidFill>
              <a:effectLst/>
              <a:uLnTx/>
              <a:uFillTx/>
              <a:latin typeface="Tahoma"/>
              <a:ea typeface="+mn-ea"/>
              <a:cs typeface="+mn-cs"/>
            </a:endParaRPr>
          </a:p>
        </p:txBody>
      </p:sp>
      <p:sp>
        <p:nvSpPr>
          <p:cNvPr id="8" name="Rectangle 86"/>
          <p:cNvSpPr/>
          <p:nvPr/>
        </p:nvSpPr>
        <p:spPr>
          <a:xfrm>
            <a:off x="1763688" y="1965903"/>
            <a:ext cx="1820157"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35742A"/>
                </a:solidFill>
                <a:effectLst/>
                <a:uLnTx/>
                <a:uFillTx/>
                <a:latin typeface="Tahoma"/>
                <a:ea typeface="+mn-ea"/>
                <a:cs typeface="+mn-cs"/>
              </a:rPr>
              <a:t>TTTTTTTTTTTT</a:t>
            </a:r>
            <a:endParaRPr kumimoji="0" lang="en-US" sz="2000" b="0" i="0" u="none" strike="noStrike" kern="1200" cap="none" spc="0" normalizeH="0" baseline="0" noProof="0" dirty="0">
              <a:ln>
                <a:solidFill>
                  <a:srgbClr val="3B812F"/>
                </a:solidFill>
              </a:ln>
              <a:solidFill>
                <a:srgbClr val="35742A"/>
              </a:solidFill>
              <a:effectLst/>
              <a:uLnTx/>
              <a:uFillTx/>
              <a:latin typeface="Tahoma"/>
              <a:ea typeface="+mn-ea"/>
              <a:cs typeface="+mn-cs"/>
            </a:endParaRPr>
          </a:p>
        </p:txBody>
      </p:sp>
      <p:sp>
        <p:nvSpPr>
          <p:cNvPr id="9" name="Down Arrow 88"/>
          <p:cNvSpPr/>
          <p:nvPr/>
        </p:nvSpPr>
        <p:spPr>
          <a:xfrm>
            <a:off x="1157062" y="1589025"/>
            <a:ext cx="693393" cy="30777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
        <p:nvSpPr>
          <p:cNvPr id="16" name="Rectangle 95"/>
          <p:cNvSpPr/>
          <p:nvPr/>
        </p:nvSpPr>
        <p:spPr>
          <a:xfrm>
            <a:off x="5829529" y="2830680"/>
            <a:ext cx="2258027" cy="907048"/>
          </a:xfrm>
          <a:prstGeom prst="rect">
            <a:avLst/>
          </a:prstGeom>
          <a:solidFill>
            <a:schemeClr val="accent5">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6633">
                    <a:lumMod val="75000"/>
                  </a:srgbClr>
                </a:solidFill>
                <a:effectLst/>
                <a:uLnTx/>
                <a:uFillTx/>
                <a:latin typeface="Tahoma"/>
                <a:ea typeface="+mn-ea"/>
                <a:cs typeface="+mn-cs"/>
              </a:rPr>
              <a:t>Reference Genome</a:t>
            </a:r>
          </a:p>
        </p:txBody>
      </p:sp>
      <p:sp>
        <p:nvSpPr>
          <p:cNvPr id="23" name="Down Arrow 102"/>
          <p:cNvSpPr/>
          <p:nvPr/>
        </p:nvSpPr>
        <p:spPr>
          <a:xfrm>
            <a:off x="1230402" y="2604697"/>
            <a:ext cx="511398" cy="296873"/>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4" name="Rectangle 103"/>
          <p:cNvSpPr/>
          <p:nvPr/>
        </p:nvSpPr>
        <p:spPr>
          <a:xfrm>
            <a:off x="594180" y="2993782"/>
            <a:ext cx="1765224" cy="976956"/>
          </a:xfrm>
          <a:prstGeom prst="rect">
            <a:avLst/>
          </a:prstGeom>
          <a:solidFill>
            <a:schemeClr val="accent5">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Hash Table (HT)</a:t>
            </a:r>
          </a:p>
        </p:txBody>
      </p:sp>
      <p:sp>
        <p:nvSpPr>
          <p:cNvPr id="25" name="Down Arrow 104"/>
          <p:cNvSpPr/>
          <p:nvPr/>
        </p:nvSpPr>
        <p:spPr>
          <a:xfrm rot="16200000">
            <a:off x="4905401" y="3028904"/>
            <a:ext cx="511398" cy="549992"/>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5" name="TextBox 34"/>
          <p:cNvSpPr txBox="1"/>
          <p:nvPr/>
        </p:nvSpPr>
        <p:spPr>
          <a:xfrm>
            <a:off x="6300192" y="1412776"/>
            <a:ext cx="889859"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ahoma"/>
                <a:ea typeface="+mn-ea"/>
                <a:cs typeface="+mn-cs"/>
              </a:rPr>
              <a:t>read</a:t>
            </a:r>
          </a:p>
        </p:txBody>
      </p:sp>
      <p:sp>
        <p:nvSpPr>
          <p:cNvPr id="36" name="TextBox 35"/>
          <p:cNvSpPr txBox="1"/>
          <p:nvPr/>
        </p:nvSpPr>
        <p:spPr>
          <a:xfrm>
            <a:off x="4010283" y="1839209"/>
            <a:ext cx="125823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ahoma"/>
                <a:ea typeface="+mn-ea"/>
                <a:cs typeface="+mn-cs"/>
              </a:rPr>
              <a:t>k-</a:t>
            </a:r>
            <a:r>
              <a:rPr kumimoji="0" lang="en-US" sz="2800" b="0" i="0" u="none" strike="noStrike" kern="1200" cap="none" spc="0" normalizeH="0" baseline="0" noProof="0" dirty="0" err="1">
                <a:ln>
                  <a:noFill/>
                </a:ln>
                <a:solidFill>
                  <a:srgbClr val="000000"/>
                </a:solidFill>
                <a:effectLst/>
                <a:uLnTx/>
                <a:uFillTx/>
                <a:latin typeface="Tahoma"/>
                <a:ea typeface="+mn-ea"/>
                <a:cs typeface="+mn-cs"/>
              </a:rPr>
              <a:t>mers</a:t>
            </a:r>
            <a:endParaRPr kumimoji="0" lang="en-US" sz="2800" b="0" i="0" u="none" strike="noStrike" kern="1200" cap="none" spc="0" normalizeH="0" baseline="0" noProof="0" dirty="0">
              <a:ln>
                <a:noFill/>
              </a:ln>
              <a:solidFill>
                <a:srgbClr val="000000"/>
              </a:solidFill>
              <a:effectLst/>
              <a:uLnTx/>
              <a:uFillTx/>
              <a:latin typeface="Tahoma"/>
              <a:ea typeface="+mn-ea"/>
              <a:cs typeface="+mn-cs"/>
            </a:endParaRPr>
          </a:p>
        </p:txBody>
      </p:sp>
      <p:cxnSp>
        <p:nvCxnSpPr>
          <p:cNvPr id="39" name="Straight Arrow Connector 257"/>
          <p:cNvCxnSpPr>
            <a:endCxn id="5" idx="3"/>
          </p:cNvCxnSpPr>
          <p:nvPr/>
        </p:nvCxnSpPr>
        <p:spPr>
          <a:xfrm flipH="1">
            <a:off x="5883265" y="1331531"/>
            <a:ext cx="416927"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0" name="Straight Arrow Connector 259"/>
          <p:cNvCxnSpPr>
            <a:stCxn id="36" idx="1"/>
            <a:endCxn id="8" idx="3"/>
          </p:cNvCxnSpPr>
          <p:nvPr/>
        </p:nvCxnSpPr>
        <p:spPr>
          <a:xfrm flipH="1" flipV="1">
            <a:off x="3583845" y="2100682"/>
            <a:ext cx="426438" cy="13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48" name="Rectangle 84"/>
          <p:cNvSpPr/>
          <p:nvPr/>
        </p:nvSpPr>
        <p:spPr>
          <a:xfrm>
            <a:off x="210190" y="4262784"/>
            <a:ext cx="2080179"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2000" b="0" i="0" u="none" strike="noStrike" kern="1200" cap="none" spc="0" normalizeH="0" baseline="0" noProof="0" dirty="0">
                <a:ln>
                  <a:noFill/>
                </a:ln>
                <a:solidFill>
                  <a:srgbClr val="C00000"/>
                </a:solidFill>
                <a:effectLst/>
                <a:uLnTx/>
                <a:uFillTx/>
                <a:latin typeface="Tahoma"/>
                <a:ea typeface="+mn-ea"/>
                <a:cs typeface="+mn-cs"/>
              </a:rPr>
              <a:t>AAAAAAAA</a:t>
            </a:r>
            <a:endParaRPr kumimoji="0" lang="en-US" sz="2000" b="0" i="0" u="none" strike="noStrike" kern="1200" cap="none" spc="0" normalizeH="0" baseline="0" noProof="0" dirty="0">
              <a:ln>
                <a:solidFill>
                  <a:srgbClr val="3B812F"/>
                </a:solidFill>
              </a:ln>
              <a:solidFill>
                <a:srgbClr val="C00000"/>
              </a:solidFill>
              <a:effectLst/>
              <a:uLnTx/>
              <a:uFillTx/>
              <a:latin typeface="Tahoma"/>
              <a:ea typeface="+mn-ea"/>
              <a:cs typeface="+mn-cs"/>
            </a:endParaRPr>
          </a:p>
        </p:txBody>
      </p:sp>
      <p:sp>
        <p:nvSpPr>
          <p:cNvPr id="49" name="Rectangle 85"/>
          <p:cNvSpPr/>
          <p:nvPr/>
        </p:nvSpPr>
        <p:spPr>
          <a:xfrm>
            <a:off x="210190" y="4688561"/>
            <a:ext cx="2073543" cy="293538"/>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endParaRPr kumimoji="0" lang="en-US" sz="2000" b="0" i="0" u="none" strike="noStrike" kern="1200" cap="none" spc="0" normalizeH="0" baseline="0" noProof="0" dirty="0">
              <a:ln>
                <a:solidFill>
                  <a:srgbClr val="3B812F"/>
                </a:solidFill>
              </a:ln>
              <a:solidFill>
                <a:srgbClr val="CC9900">
                  <a:lumMod val="50000"/>
                </a:srgbClr>
              </a:solidFill>
              <a:effectLst/>
              <a:uLnTx/>
              <a:uFillTx/>
              <a:latin typeface="Tahoma"/>
              <a:ea typeface="+mn-ea"/>
              <a:cs typeface="+mn-cs"/>
            </a:endParaRPr>
          </a:p>
        </p:txBody>
      </p:sp>
      <p:sp>
        <p:nvSpPr>
          <p:cNvPr id="50" name="Rectangle 86"/>
          <p:cNvSpPr/>
          <p:nvPr/>
        </p:nvSpPr>
        <p:spPr>
          <a:xfrm>
            <a:off x="203554" y="5159240"/>
            <a:ext cx="2080179" cy="317512"/>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35742A"/>
                </a:solidFill>
                <a:effectLst/>
                <a:uLnTx/>
                <a:uFillTx/>
                <a:latin typeface="Tahoma"/>
                <a:ea typeface="+mn-ea"/>
                <a:cs typeface="+mn-cs"/>
              </a:rPr>
              <a:t>TTTTTTTTTTTT</a:t>
            </a:r>
            <a:endParaRPr kumimoji="0" lang="en-US" sz="2000" b="0" i="0" u="none" strike="noStrike" kern="1200" cap="none" spc="0" normalizeH="0" baseline="0" noProof="0" dirty="0">
              <a:ln>
                <a:solidFill>
                  <a:srgbClr val="3B812F"/>
                </a:solidFill>
              </a:ln>
              <a:solidFill>
                <a:srgbClr val="35742A"/>
              </a:solidFill>
              <a:effectLst/>
              <a:uLnTx/>
              <a:uFillTx/>
              <a:latin typeface="Tahoma"/>
              <a:ea typeface="+mn-ea"/>
              <a:cs typeface="+mn-cs"/>
            </a:endParaRPr>
          </a:p>
        </p:txBody>
      </p:sp>
      <p:graphicFrame>
        <p:nvGraphicFramePr>
          <p:cNvPr id="57" name="内容占位符 52"/>
          <p:cNvGraphicFramePr>
            <a:graphicFrameLocks/>
          </p:cNvGraphicFramePr>
          <p:nvPr>
            <p:extLst/>
          </p:nvPr>
        </p:nvGraphicFramePr>
        <p:xfrm>
          <a:off x="2524565" y="4728650"/>
          <a:ext cx="2009335" cy="213360"/>
        </p:xfrm>
        <a:graphic>
          <a:graphicData uri="http://schemas.openxmlformats.org/drawingml/2006/table">
            <a:tbl>
              <a:tblPr firstRow="1" bandRow="1">
                <a:tableStyleId>{5C22544A-7EE6-4342-B048-85BDC9FD1C3A}</a:tableStyleId>
              </a:tblPr>
              <a:tblGrid>
                <a:gridCol w="401867">
                  <a:extLst>
                    <a:ext uri="{9D8B030D-6E8A-4147-A177-3AD203B41FA5}">
                      <a16:colId xmlns:a16="http://schemas.microsoft.com/office/drawing/2014/main" val="20000"/>
                    </a:ext>
                  </a:extLst>
                </a:gridCol>
                <a:gridCol w="401867">
                  <a:extLst>
                    <a:ext uri="{9D8B030D-6E8A-4147-A177-3AD203B41FA5}">
                      <a16:colId xmlns:a16="http://schemas.microsoft.com/office/drawing/2014/main" val="20001"/>
                    </a:ext>
                  </a:extLst>
                </a:gridCol>
                <a:gridCol w="401867">
                  <a:extLst>
                    <a:ext uri="{9D8B030D-6E8A-4147-A177-3AD203B41FA5}">
                      <a16:colId xmlns:a16="http://schemas.microsoft.com/office/drawing/2014/main" val="20002"/>
                    </a:ext>
                  </a:extLst>
                </a:gridCol>
                <a:gridCol w="401867">
                  <a:extLst>
                    <a:ext uri="{9D8B030D-6E8A-4147-A177-3AD203B41FA5}">
                      <a16:colId xmlns:a16="http://schemas.microsoft.com/office/drawing/2014/main" val="20003"/>
                    </a:ext>
                  </a:extLst>
                </a:gridCol>
                <a:gridCol w="401867">
                  <a:extLst>
                    <a:ext uri="{9D8B030D-6E8A-4147-A177-3AD203B41FA5}">
                      <a16:colId xmlns:a16="http://schemas.microsoft.com/office/drawing/2014/main" val="20004"/>
                    </a:ext>
                  </a:extLst>
                </a:gridCol>
              </a:tblGrid>
              <a:tr h="181213">
                <a:tc>
                  <a:txBody>
                    <a:bodyPr/>
                    <a:lstStyle/>
                    <a:p>
                      <a:r>
                        <a:rPr lang="en-US" sz="800" b="0" dirty="0">
                          <a:solidFill>
                            <a:schemeClr val="accent1">
                              <a:lumMod val="75000"/>
                            </a:schemeClr>
                          </a:solidFill>
                        </a:rPr>
                        <a:t>24</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459</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744</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988</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989</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58" name="内容占位符 52"/>
          <p:cNvGraphicFramePr>
            <a:graphicFrameLocks/>
          </p:cNvGraphicFramePr>
          <p:nvPr>
            <p:extLst/>
          </p:nvPr>
        </p:nvGraphicFramePr>
        <p:xfrm>
          <a:off x="2524565" y="5211316"/>
          <a:ext cx="1205601" cy="213360"/>
        </p:xfrm>
        <a:graphic>
          <a:graphicData uri="http://schemas.openxmlformats.org/drawingml/2006/table">
            <a:tbl>
              <a:tblPr firstRow="1" bandRow="1">
                <a:tableStyleId>{5C22544A-7EE6-4342-B048-85BDC9FD1C3A}</a:tableStyleId>
              </a:tblPr>
              <a:tblGrid>
                <a:gridCol w="401867">
                  <a:extLst>
                    <a:ext uri="{9D8B030D-6E8A-4147-A177-3AD203B41FA5}">
                      <a16:colId xmlns:a16="http://schemas.microsoft.com/office/drawing/2014/main" val="20000"/>
                    </a:ext>
                  </a:extLst>
                </a:gridCol>
                <a:gridCol w="401867">
                  <a:extLst>
                    <a:ext uri="{9D8B030D-6E8A-4147-A177-3AD203B41FA5}">
                      <a16:colId xmlns:a16="http://schemas.microsoft.com/office/drawing/2014/main" val="20001"/>
                    </a:ext>
                  </a:extLst>
                </a:gridCol>
                <a:gridCol w="401867">
                  <a:extLst>
                    <a:ext uri="{9D8B030D-6E8A-4147-A177-3AD203B41FA5}">
                      <a16:colId xmlns:a16="http://schemas.microsoft.com/office/drawing/2014/main" val="20002"/>
                    </a:ext>
                  </a:extLst>
                </a:gridCol>
              </a:tblGrid>
              <a:tr h="181213">
                <a:tc>
                  <a:txBody>
                    <a:bodyPr/>
                    <a:lstStyle/>
                    <a:p>
                      <a:r>
                        <a:rPr lang="en-US" sz="800" b="0" dirty="0">
                          <a:solidFill>
                            <a:schemeClr val="accent1">
                              <a:lumMod val="75000"/>
                            </a:schemeClr>
                          </a:solidFill>
                        </a:rPr>
                        <a:t>36</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535</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823</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cxnSp>
        <p:nvCxnSpPr>
          <p:cNvPr id="60" name="直接箭头连接符 59"/>
          <p:cNvCxnSpPr>
            <a:stCxn id="48" idx="3"/>
            <a:endCxn id="53" idx="1"/>
          </p:cNvCxnSpPr>
          <p:nvPr/>
        </p:nvCxnSpPr>
        <p:spPr>
          <a:xfrm flipV="1">
            <a:off x="2290369" y="4395867"/>
            <a:ext cx="234196" cy="169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3" name="直接箭头连接符 62"/>
          <p:cNvCxnSpPr>
            <a:stCxn id="49" idx="3"/>
            <a:endCxn id="57" idx="1"/>
          </p:cNvCxnSpPr>
          <p:nvPr/>
        </p:nvCxnSpPr>
        <p:spPr>
          <a:xfrm>
            <a:off x="2283733" y="4835330"/>
            <a:ext cx="24083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5" name="直接箭头连接符 64"/>
          <p:cNvCxnSpPr>
            <a:stCxn id="50" idx="3"/>
            <a:endCxn id="58" idx="1"/>
          </p:cNvCxnSpPr>
          <p:nvPr/>
        </p:nvCxnSpPr>
        <p:spPr>
          <a:xfrm>
            <a:off x="2283733" y="5317996"/>
            <a:ext cx="24083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7" name="矩形 66"/>
          <p:cNvSpPr/>
          <p:nvPr/>
        </p:nvSpPr>
        <p:spPr>
          <a:xfrm>
            <a:off x="2429989" y="4233635"/>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9" name="Down Arrow 96"/>
          <p:cNvSpPr/>
          <p:nvPr/>
        </p:nvSpPr>
        <p:spPr>
          <a:xfrm>
            <a:off x="6745121" y="3819534"/>
            <a:ext cx="561788" cy="26140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70" name="Rectangle 101"/>
          <p:cNvSpPr/>
          <p:nvPr/>
        </p:nvSpPr>
        <p:spPr>
          <a:xfrm>
            <a:off x="4774797" y="4304200"/>
            <a:ext cx="4333707" cy="269557"/>
          </a:xfrm>
          <a:prstGeom prst="rect">
            <a:avLst/>
          </a:prstGeom>
          <a:solidFill>
            <a:schemeClr val="accent5">
              <a:lumMod val="60000"/>
              <a:lumOff val="40000"/>
            </a:schemeClr>
          </a:solid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3B812F"/>
                </a:solidFill>
                <a:effectLst/>
                <a:uLnTx/>
                <a:uFillTx/>
                <a:latin typeface="Tahoma"/>
                <a:ea typeface="+mn-ea"/>
                <a:cs typeface="+mn-cs"/>
              </a:rPr>
              <a:t>…</a:t>
            </a:r>
            <a:r>
              <a:rPr kumimoji="0" lang="en-US" sz="14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1400" b="0" i="0" u="none" strike="noStrike" kern="1200" cap="none" spc="0" normalizeH="0" baseline="0" noProof="0" dirty="0">
                <a:ln>
                  <a:noFill/>
                </a:ln>
                <a:solidFill>
                  <a:srgbClr val="C00000"/>
                </a:solidFill>
                <a:effectLst/>
                <a:uLnTx/>
                <a:uFillTx/>
                <a:latin typeface="Tahoma"/>
                <a:ea typeface="+mn-ea"/>
                <a:cs typeface="+mn-cs"/>
              </a:rPr>
              <a:t>AAAAAAAA</a:t>
            </a:r>
            <a:r>
              <a:rPr kumimoji="0" lang="en-US" sz="14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r>
              <a:rPr kumimoji="0" lang="en-US" sz="1400" b="0" i="0" u="none" strike="noStrike" kern="1200" cap="none" spc="0" normalizeH="0" baseline="0" noProof="0" dirty="0">
                <a:ln>
                  <a:noFill/>
                </a:ln>
                <a:solidFill>
                  <a:srgbClr val="35742A"/>
                </a:solidFill>
                <a:effectLst/>
                <a:uLnTx/>
                <a:uFillTx/>
                <a:latin typeface="Tahoma"/>
                <a:ea typeface="+mn-ea"/>
                <a:cs typeface="+mn-cs"/>
              </a:rPr>
              <a:t>TTTTTTTTTTTT</a:t>
            </a:r>
            <a:r>
              <a:rPr kumimoji="0" lang="en-US" sz="1400" b="0" i="0" u="none" strike="noStrike" kern="1200" cap="none" spc="0" normalizeH="0" baseline="0" noProof="0" dirty="0">
                <a:ln>
                  <a:noFill/>
                </a:ln>
                <a:solidFill>
                  <a:srgbClr val="FFFFFF">
                    <a:lumMod val="75000"/>
                  </a:srgbClr>
                </a:solidFill>
                <a:effectLst/>
                <a:uLnTx/>
                <a:uFillTx/>
                <a:latin typeface="Tahoma"/>
                <a:ea typeface="+mn-ea"/>
                <a:cs typeface="+mn-cs"/>
              </a:rPr>
              <a:t>…</a:t>
            </a:r>
            <a:endParaRPr kumimoji="0" lang="en-US" sz="1400" b="0" i="0" u="none" strike="noStrike" kern="1200" cap="none" spc="0" normalizeH="0" baseline="0" noProof="0" dirty="0">
              <a:ln>
                <a:solidFill>
                  <a:srgbClr val="3B812F"/>
                </a:solidFill>
              </a:ln>
              <a:solidFill>
                <a:srgbClr val="FFFFFF">
                  <a:lumMod val="75000"/>
                </a:srgbClr>
              </a:solidFill>
              <a:effectLst/>
              <a:uLnTx/>
              <a:uFillTx/>
              <a:latin typeface="Tahoma"/>
              <a:ea typeface="+mn-ea"/>
              <a:cs typeface="+mn-cs"/>
            </a:endParaRPr>
          </a:p>
        </p:txBody>
      </p:sp>
      <p:cxnSp>
        <p:nvCxnSpPr>
          <p:cNvPr id="74" name="直接箭头连接符 73"/>
          <p:cNvCxnSpPr>
            <a:stCxn id="72" idx="2"/>
          </p:cNvCxnSpPr>
          <p:nvPr/>
        </p:nvCxnSpPr>
        <p:spPr>
          <a:xfrm rot="16200000" flipH="1">
            <a:off x="4291197" y="3463456"/>
            <a:ext cx="894950" cy="831020"/>
          </a:xfrm>
          <a:prstGeom prst="curved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75" name="Rectangle 81"/>
          <p:cNvSpPr/>
          <p:nvPr/>
        </p:nvSpPr>
        <p:spPr>
          <a:xfrm>
            <a:off x="4774797" y="5049525"/>
            <a:ext cx="4333707" cy="311006"/>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800000"/>
                </a:solidFill>
                <a:effectLst/>
                <a:uLnTx/>
                <a:uFillTx/>
                <a:latin typeface="Tahoma"/>
                <a:ea typeface="+mn-ea"/>
                <a:cs typeface="+mn-cs"/>
              </a:rPr>
              <a:t>AAAA</a:t>
            </a:r>
            <a:r>
              <a:rPr kumimoji="0" lang="en-US" altLang="zh-CN" sz="1400" b="0" i="0" u="none" strike="noStrike" kern="1200" cap="none" spc="0" normalizeH="0" baseline="0" noProof="0" dirty="0">
                <a:ln>
                  <a:noFill/>
                </a:ln>
                <a:solidFill>
                  <a:srgbClr val="800000"/>
                </a:solidFill>
                <a:effectLst/>
                <a:uLnTx/>
                <a:uFillTx/>
                <a:latin typeface="Tahoma"/>
                <a:ea typeface="+mn-ea"/>
                <a:cs typeface="+mn-cs"/>
              </a:rPr>
              <a:t>AAAAAAAA</a:t>
            </a:r>
            <a:r>
              <a:rPr kumimoji="0" lang="en-US" sz="14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r>
              <a:rPr kumimoji="0" lang="en-US" sz="1400" b="0" i="0" u="none" strike="noStrike" kern="1200" cap="none" spc="0" normalizeH="0" baseline="0" noProof="0" dirty="0">
                <a:ln>
                  <a:noFill/>
                </a:ln>
                <a:solidFill>
                  <a:srgbClr val="35742A"/>
                </a:solidFill>
                <a:effectLst/>
                <a:uLnTx/>
                <a:uFillTx/>
                <a:latin typeface="Tahoma"/>
                <a:ea typeface="+mn-ea"/>
                <a:cs typeface="+mn-cs"/>
              </a:rPr>
              <a:t>TTTTTTTTTTTT</a:t>
            </a:r>
            <a:endParaRPr kumimoji="0" lang="en-US" sz="1400" b="0" i="0" u="none" strike="noStrike" kern="1200" cap="none" spc="0" normalizeH="0" baseline="0" noProof="0" dirty="0">
              <a:ln>
                <a:solidFill>
                  <a:srgbClr val="3B812F"/>
                </a:solidFill>
              </a:ln>
              <a:solidFill>
                <a:srgbClr val="35742A"/>
              </a:solidFill>
              <a:effectLst/>
              <a:uLnTx/>
              <a:uFillTx/>
              <a:latin typeface="Tahoma"/>
              <a:ea typeface="+mn-ea"/>
              <a:cs typeface="+mn-cs"/>
            </a:endParaRPr>
          </a:p>
        </p:txBody>
      </p:sp>
      <p:sp>
        <p:nvSpPr>
          <p:cNvPr id="6" name="Rectangle 84"/>
          <p:cNvSpPr/>
          <p:nvPr/>
        </p:nvSpPr>
        <p:spPr>
          <a:xfrm>
            <a:off x="203554" y="2229746"/>
            <a:ext cx="2080179"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2000" b="0" i="0" u="none" strike="noStrike" kern="1200" cap="none" spc="0" normalizeH="0" baseline="0" noProof="0" dirty="0">
                <a:ln>
                  <a:noFill/>
                </a:ln>
                <a:solidFill>
                  <a:srgbClr val="C00000"/>
                </a:solidFill>
                <a:effectLst/>
                <a:uLnTx/>
                <a:uFillTx/>
                <a:latin typeface="Tahoma"/>
                <a:ea typeface="+mn-ea"/>
                <a:cs typeface="+mn-cs"/>
              </a:rPr>
              <a:t>AAAAAAAA</a:t>
            </a:r>
            <a:endParaRPr kumimoji="0" lang="en-US" sz="2000" b="0" i="0" u="none" strike="noStrike" kern="1200" cap="none" spc="0" normalizeH="0" baseline="0" noProof="0" dirty="0">
              <a:ln>
                <a:solidFill>
                  <a:srgbClr val="3B812F"/>
                </a:solidFill>
              </a:ln>
              <a:solidFill>
                <a:srgbClr val="C00000"/>
              </a:solidFill>
              <a:effectLst/>
              <a:uLnTx/>
              <a:uFillTx/>
              <a:latin typeface="Tahoma"/>
              <a:ea typeface="+mn-ea"/>
              <a:cs typeface="+mn-cs"/>
            </a:endParaRPr>
          </a:p>
        </p:txBody>
      </p:sp>
      <p:cxnSp>
        <p:nvCxnSpPr>
          <p:cNvPr id="66" name="直接箭头连接符 73"/>
          <p:cNvCxnSpPr>
            <a:stCxn id="67" idx="0"/>
            <a:endCxn id="72" idx="2"/>
          </p:cNvCxnSpPr>
          <p:nvPr/>
        </p:nvCxnSpPr>
        <p:spPr>
          <a:xfrm rot="5400000" flipH="1" flipV="1">
            <a:off x="3117784" y="3028258"/>
            <a:ext cx="802144" cy="1608611"/>
          </a:xfrm>
          <a:prstGeom prst="curved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9" name="直接箭头连接符 73"/>
          <p:cNvCxnSpPr>
            <a:endCxn id="72" idx="1"/>
          </p:cNvCxnSpPr>
          <p:nvPr/>
        </p:nvCxnSpPr>
        <p:spPr>
          <a:xfrm rot="5400000" flipH="1" flipV="1">
            <a:off x="3110590" y="3302622"/>
            <a:ext cx="966767" cy="889254"/>
          </a:xfrm>
          <a:prstGeom prst="curvedConnector2">
            <a:avLst/>
          </a:prstGeom>
          <a:ln>
            <a:tailEnd type="arrow"/>
          </a:ln>
        </p:spPr>
        <p:style>
          <a:lnRef idx="1">
            <a:schemeClr val="accent1"/>
          </a:lnRef>
          <a:fillRef idx="0">
            <a:schemeClr val="accent1"/>
          </a:fillRef>
          <a:effectRef idx="0">
            <a:schemeClr val="accent1"/>
          </a:effectRef>
          <a:fontRef idx="minor">
            <a:schemeClr val="tx1"/>
          </a:fontRef>
        </p:style>
      </p:cxnSp>
      <p:sp>
        <p:nvSpPr>
          <p:cNvPr id="80" name="矩形 71"/>
          <p:cNvSpPr/>
          <p:nvPr/>
        </p:nvSpPr>
        <p:spPr>
          <a:xfrm>
            <a:off x="4032482" y="3099241"/>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324</a:t>
            </a:r>
          </a:p>
        </p:txBody>
      </p:sp>
      <p:sp>
        <p:nvSpPr>
          <p:cNvPr id="81" name="矩形 66"/>
          <p:cNvSpPr/>
          <p:nvPr/>
        </p:nvSpPr>
        <p:spPr>
          <a:xfrm>
            <a:off x="2429989" y="4667703"/>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82" name="矩形 66"/>
          <p:cNvSpPr/>
          <p:nvPr/>
        </p:nvSpPr>
        <p:spPr>
          <a:xfrm>
            <a:off x="2429989" y="5141499"/>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83" name="Rectangle 101"/>
          <p:cNvSpPr/>
          <p:nvPr/>
        </p:nvSpPr>
        <p:spPr>
          <a:xfrm>
            <a:off x="4774797" y="4306392"/>
            <a:ext cx="4333707" cy="269557"/>
          </a:xfrm>
          <a:prstGeom prst="rect">
            <a:avLst/>
          </a:prstGeom>
          <a:solidFill>
            <a:schemeClr val="accent5">
              <a:lumMod val="60000"/>
              <a:lumOff val="40000"/>
            </a:schemeClr>
          </a:solid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3B812F"/>
                </a:solidFill>
                <a:effectLst/>
                <a:uLnTx/>
                <a:uFillTx/>
                <a:latin typeface="Tahoma"/>
                <a:ea typeface="+mn-ea"/>
                <a:cs typeface="+mn-cs"/>
              </a:rPr>
              <a:t>..  </a:t>
            </a:r>
            <a:r>
              <a:rPr kumimoji="0" lang="en-US" sz="1400" b="0" i="0" u="none" strike="noStrike" kern="1200" cap="none" spc="0" normalizeH="0" baseline="0" noProof="0" dirty="0">
                <a:ln>
                  <a:noFill/>
                </a:ln>
                <a:solidFill>
                  <a:srgbClr val="800000"/>
                </a:solidFill>
                <a:effectLst/>
                <a:uLnTx/>
                <a:uFillTx/>
                <a:latin typeface="Tahoma"/>
                <a:ea typeface="+mn-ea"/>
                <a:cs typeface="+mn-cs"/>
              </a:rPr>
              <a:t>AAAA</a:t>
            </a:r>
            <a:r>
              <a:rPr kumimoji="0" lang="en-US" altLang="zh-CN" sz="1400" b="0" i="0" u="none" strike="noStrike" kern="1200" cap="none" spc="0" normalizeH="0" baseline="0" noProof="0" dirty="0">
                <a:ln>
                  <a:noFill/>
                </a:ln>
                <a:solidFill>
                  <a:srgbClr val="800000"/>
                </a:solidFill>
                <a:effectLst/>
                <a:uLnTx/>
                <a:uFillTx/>
                <a:latin typeface="Tahoma"/>
                <a:ea typeface="+mn-ea"/>
                <a:cs typeface="+mn-cs"/>
              </a:rPr>
              <a:t>AAAAAAAA</a:t>
            </a:r>
            <a:r>
              <a:rPr kumimoji="0" lang="en-US" sz="1400" b="0" i="0" u="none" strike="noStrike" kern="1200" cap="none" spc="0" normalizeH="0" baseline="0" noProof="0" dirty="0">
                <a:ln>
                  <a:noFill/>
                </a:ln>
                <a:solidFill>
                  <a:srgbClr val="800000"/>
                </a:solidFill>
                <a:effectLst/>
                <a:uLnTx/>
                <a:uFillTx/>
                <a:latin typeface="Tahoma"/>
                <a:ea typeface="+mn-ea"/>
                <a:cs typeface="+mn-cs"/>
              </a:rPr>
              <a:t>AA</a:t>
            </a:r>
            <a:r>
              <a:rPr kumimoji="0" lang="en-US" sz="1400" b="0" i="0" u="none" strike="noStrike" kern="1200" cap="none" spc="0" normalizeH="0" baseline="0" noProof="0" dirty="0">
                <a:ln>
                  <a:noFill/>
                </a:ln>
                <a:solidFill>
                  <a:srgbClr val="CC9900">
                    <a:lumMod val="50000"/>
                  </a:srgbClr>
                </a:solidFill>
                <a:effectLst/>
                <a:uLnTx/>
                <a:uFillTx/>
                <a:latin typeface="Tahoma"/>
                <a:ea typeface="+mn-ea"/>
                <a:cs typeface="+mn-cs"/>
              </a:rPr>
              <a:t>C</a:t>
            </a:r>
            <a:r>
              <a:rPr kumimoji="0" lang="en-US" sz="1400" b="0" i="0" u="none" strike="noStrike" kern="1200" cap="none" spc="0" normalizeH="0" baseline="0" noProof="0" dirty="0">
                <a:ln>
                  <a:noFill/>
                </a:ln>
                <a:solidFill>
                  <a:srgbClr val="7030A0"/>
                </a:solidFill>
                <a:effectLst/>
                <a:uLnTx/>
                <a:uFillTx/>
                <a:latin typeface="Tahoma"/>
                <a:ea typeface="+mn-ea"/>
                <a:cs typeface="+mn-cs"/>
              </a:rPr>
              <a:t>G</a:t>
            </a:r>
            <a:r>
              <a:rPr kumimoji="0" lang="en-US" sz="1400" b="0" i="0" u="none" strike="noStrike" kern="1200" cap="none" spc="0" normalizeH="0" baseline="0" noProof="0" dirty="0">
                <a:ln>
                  <a:noFill/>
                </a:ln>
                <a:solidFill>
                  <a:srgbClr val="CC9900">
                    <a:lumMod val="50000"/>
                  </a:srgbClr>
                </a:solidFill>
                <a:effectLst/>
                <a:uLnTx/>
                <a:uFillTx/>
                <a:latin typeface="Tahoma"/>
                <a:ea typeface="+mn-ea"/>
                <a:cs typeface="+mn-cs"/>
              </a:rPr>
              <a:t>C</a:t>
            </a:r>
            <a:r>
              <a:rPr kumimoji="0" lang="en-US" sz="1400" b="0" i="0" u="none" strike="noStrike" kern="1200" cap="none" spc="0" normalizeH="0" baseline="0" noProof="0" dirty="0">
                <a:ln>
                  <a:noFill/>
                </a:ln>
                <a:solidFill>
                  <a:srgbClr val="35742A"/>
                </a:solidFill>
                <a:effectLst/>
                <a:uLnTx/>
                <a:uFillTx/>
                <a:latin typeface="Tahoma"/>
                <a:ea typeface="+mn-ea"/>
                <a:cs typeface="+mn-cs"/>
              </a:rPr>
              <a:t>TT</a:t>
            </a:r>
            <a:r>
              <a:rPr kumimoji="0" lang="en-US" sz="1400" b="0" i="0" u="none" strike="noStrike" kern="1200" cap="none" spc="0" normalizeH="0" baseline="0" noProof="0" dirty="0">
                <a:ln>
                  <a:noFill/>
                </a:ln>
                <a:solidFill>
                  <a:srgbClr val="CC9900">
                    <a:lumMod val="50000"/>
                  </a:srgbClr>
                </a:solidFill>
                <a:effectLst/>
                <a:uLnTx/>
                <a:uFillTx/>
                <a:latin typeface="Tahoma"/>
                <a:ea typeface="+mn-ea"/>
                <a:cs typeface="+mn-cs"/>
              </a:rPr>
              <a:t>CC</a:t>
            </a:r>
            <a:r>
              <a:rPr kumimoji="0" lang="en-US" sz="1400" b="0" i="0" u="none" strike="noStrike" kern="1200" cap="none" spc="0" normalizeH="0" baseline="0" noProof="0" dirty="0">
                <a:ln>
                  <a:noFill/>
                </a:ln>
                <a:solidFill>
                  <a:srgbClr val="800000"/>
                </a:solidFill>
                <a:effectLst/>
                <a:uLnTx/>
                <a:uFillTx/>
                <a:latin typeface="Tahoma"/>
                <a:ea typeface="+mn-ea"/>
                <a:cs typeface="+mn-cs"/>
              </a:rPr>
              <a:t>A</a:t>
            </a:r>
            <a:r>
              <a:rPr kumimoji="0" lang="en-US" sz="1400" b="0" i="0" u="none" strike="noStrike" kern="1200" cap="none" spc="0" normalizeH="0" baseline="0" noProof="0" dirty="0">
                <a:ln>
                  <a:noFill/>
                </a:ln>
                <a:solidFill>
                  <a:srgbClr val="CC9900">
                    <a:lumMod val="50000"/>
                  </a:srgbClr>
                </a:solidFill>
                <a:effectLst/>
                <a:uLnTx/>
                <a:uFillTx/>
                <a:latin typeface="Tahoma"/>
                <a:ea typeface="+mn-ea"/>
                <a:cs typeface="+mn-cs"/>
              </a:rPr>
              <a:t>CC</a:t>
            </a:r>
            <a:r>
              <a:rPr kumimoji="0" lang="en-US" sz="1400" b="0" i="0" u="none" strike="noStrike" kern="1200" cap="none" spc="0" normalizeH="0" baseline="0" noProof="0" dirty="0">
                <a:ln>
                  <a:noFill/>
                </a:ln>
                <a:solidFill>
                  <a:srgbClr val="35742A"/>
                </a:solidFill>
                <a:effectLst/>
                <a:uLnTx/>
                <a:uFillTx/>
                <a:latin typeface="Tahoma"/>
                <a:ea typeface="+mn-ea"/>
                <a:cs typeface="+mn-cs"/>
              </a:rPr>
              <a:t>TT</a:t>
            </a:r>
            <a:r>
              <a:rPr kumimoji="0" lang="en-US" sz="1400" b="0" i="0" u="none" strike="noStrike" kern="1200" cap="none" spc="0" normalizeH="0" baseline="0" noProof="0" dirty="0">
                <a:ln>
                  <a:noFill/>
                </a:ln>
                <a:solidFill>
                  <a:srgbClr val="800000"/>
                </a:solidFill>
                <a:effectLst/>
                <a:uLnTx/>
                <a:uFillTx/>
                <a:latin typeface="Tahoma"/>
                <a:ea typeface="+mn-ea"/>
                <a:cs typeface="+mn-cs"/>
              </a:rPr>
              <a:t>AA</a:t>
            </a:r>
            <a:r>
              <a:rPr kumimoji="0" lang="en-US" sz="1400" b="0" i="0" u="none" strike="noStrike" kern="1200" cap="none" spc="0" normalizeH="0" baseline="0" noProof="0" dirty="0">
                <a:ln>
                  <a:noFill/>
                </a:ln>
                <a:solidFill>
                  <a:srgbClr val="35742A"/>
                </a:solidFill>
                <a:effectLst/>
                <a:uLnTx/>
                <a:uFillTx/>
                <a:latin typeface="Tahoma"/>
                <a:ea typeface="+mn-ea"/>
                <a:cs typeface="+mn-cs"/>
              </a:rPr>
              <a:t>T</a:t>
            </a:r>
            <a:r>
              <a:rPr kumimoji="0" lang="en-US" sz="1400" b="0" i="0" u="none" strike="noStrike" kern="1200" cap="none" spc="0" normalizeH="0" baseline="0" noProof="0" dirty="0">
                <a:ln>
                  <a:noFill/>
                </a:ln>
                <a:solidFill>
                  <a:srgbClr val="E2CAAA">
                    <a:lumMod val="50000"/>
                  </a:srgbClr>
                </a:solidFill>
                <a:effectLst/>
                <a:uLnTx/>
                <a:uFillTx/>
                <a:latin typeface="Tahoma"/>
                <a:ea typeface="+mn-ea"/>
                <a:cs typeface="+mn-cs"/>
              </a:rPr>
              <a:t>C</a:t>
            </a:r>
            <a:r>
              <a:rPr kumimoji="0" lang="en-US" sz="1400" b="0" i="0" u="none" strike="noStrike" kern="1200" cap="none" spc="0" normalizeH="0" baseline="0" noProof="0" dirty="0">
                <a:ln>
                  <a:noFill/>
                </a:ln>
                <a:solidFill>
                  <a:srgbClr val="35742A"/>
                </a:solidFill>
                <a:effectLst/>
                <a:uLnTx/>
                <a:uFillTx/>
                <a:latin typeface="Tahoma"/>
                <a:ea typeface="+mn-ea"/>
                <a:cs typeface="+mn-cs"/>
              </a:rPr>
              <a:t>T</a:t>
            </a:r>
            <a:r>
              <a:rPr kumimoji="0" lang="en-US" sz="1400" b="0" i="0" u="none" strike="noStrike" kern="1200" cap="none" spc="0" normalizeH="0" baseline="0" noProof="0" dirty="0">
                <a:ln>
                  <a:noFill/>
                </a:ln>
                <a:solidFill>
                  <a:srgbClr val="7030A0"/>
                </a:solidFill>
                <a:effectLst/>
                <a:uLnTx/>
                <a:uFillTx/>
                <a:latin typeface="Tahoma"/>
                <a:ea typeface="+mn-ea"/>
                <a:cs typeface="+mn-cs"/>
              </a:rPr>
              <a:t>GG</a:t>
            </a:r>
            <a:r>
              <a:rPr kumimoji="0" lang="en-US" sz="1400" b="0" i="0" u="none" strike="noStrike" kern="1200" cap="none" spc="0" normalizeH="0" baseline="0" noProof="0" dirty="0">
                <a:ln>
                  <a:noFill/>
                </a:ln>
                <a:solidFill>
                  <a:srgbClr val="35742A"/>
                </a:solidFill>
                <a:effectLst/>
                <a:uLnTx/>
                <a:uFillTx/>
                <a:latin typeface="Tahoma"/>
                <a:ea typeface="+mn-ea"/>
                <a:cs typeface="+mn-cs"/>
              </a:rPr>
              <a:t>TT</a:t>
            </a:r>
            <a:r>
              <a:rPr kumimoji="0" lang="en-US" sz="1400" b="0" i="0" u="none" strike="noStrike" kern="1200" cap="none" spc="0" normalizeH="0" baseline="0" noProof="0" dirty="0">
                <a:ln>
                  <a:noFill/>
                </a:ln>
                <a:solidFill>
                  <a:srgbClr val="7030A0"/>
                </a:solidFill>
                <a:effectLst/>
                <a:uLnTx/>
                <a:uFillTx/>
                <a:latin typeface="Tahoma"/>
                <a:ea typeface="+mn-ea"/>
                <a:cs typeface="+mn-cs"/>
              </a:rPr>
              <a:t>G</a:t>
            </a:r>
            <a:r>
              <a:rPr kumimoji="0" lang="en-US" sz="1400" b="0" i="0" u="none" strike="noStrike" kern="1200" cap="none" spc="0" normalizeH="0" baseline="0" noProof="0" dirty="0">
                <a:ln>
                  <a:noFill/>
                </a:ln>
                <a:solidFill>
                  <a:srgbClr val="FFFFFF">
                    <a:lumMod val="75000"/>
                  </a:srgbClr>
                </a:solidFill>
                <a:effectLst/>
                <a:uLnTx/>
                <a:uFillTx/>
                <a:latin typeface="Tahoma"/>
                <a:ea typeface="+mn-ea"/>
                <a:cs typeface="+mn-cs"/>
              </a:rPr>
              <a:t>..</a:t>
            </a:r>
            <a:endParaRPr kumimoji="0" lang="en-US" sz="1400" b="0" i="0" u="none" strike="noStrike" kern="1200" cap="none" spc="0" normalizeH="0" baseline="0" noProof="0" dirty="0">
              <a:ln>
                <a:solidFill>
                  <a:srgbClr val="3B812F"/>
                </a:solidFill>
              </a:ln>
              <a:solidFill>
                <a:srgbClr val="FFFFFF">
                  <a:lumMod val="75000"/>
                </a:srgbClr>
              </a:solidFill>
              <a:effectLst/>
              <a:uLnTx/>
              <a:uFillTx/>
              <a:latin typeface="Tahoma"/>
              <a:ea typeface="+mn-ea"/>
              <a:cs typeface="+mn-cs"/>
            </a:endParaRPr>
          </a:p>
        </p:txBody>
      </p:sp>
      <p:sp>
        <p:nvSpPr>
          <p:cNvPr id="3" name="Rectangle 2"/>
          <p:cNvSpPr/>
          <p:nvPr/>
        </p:nvSpPr>
        <p:spPr>
          <a:xfrm>
            <a:off x="5076056" y="4306351"/>
            <a:ext cx="1296144" cy="268447"/>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41" name="Rectangle 40"/>
          <p:cNvSpPr/>
          <p:nvPr/>
        </p:nvSpPr>
        <p:spPr>
          <a:xfrm>
            <a:off x="5076056" y="5075347"/>
            <a:ext cx="1296144" cy="268447"/>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42" name="Rectangle 41"/>
          <p:cNvSpPr/>
          <p:nvPr/>
        </p:nvSpPr>
        <p:spPr>
          <a:xfrm>
            <a:off x="6372200" y="4300114"/>
            <a:ext cx="2520280" cy="268447"/>
          </a:xfrm>
          <a:prstGeom prst="rect">
            <a:avLst/>
          </a:prstGeom>
          <a:solidFill>
            <a:srgbClr val="FF0000">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43" name="Rectangle 42"/>
          <p:cNvSpPr/>
          <p:nvPr/>
        </p:nvSpPr>
        <p:spPr>
          <a:xfrm>
            <a:off x="6372200" y="5069110"/>
            <a:ext cx="2520280" cy="268447"/>
          </a:xfrm>
          <a:prstGeom prst="rect">
            <a:avLst/>
          </a:prstGeom>
          <a:solidFill>
            <a:srgbClr val="FF0000">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44" name="TextBox 43"/>
          <p:cNvSpPr txBox="1"/>
          <p:nvPr/>
        </p:nvSpPr>
        <p:spPr>
          <a:xfrm>
            <a:off x="6505526" y="5625589"/>
            <a:ext cx="889859"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ahoma"/>
                <a:ea typeface="+mn-ea"/>
                <a:cs typeface="+mn-cs"/>
              </a:rPr>
              <a:t>read</a:t>
            </a:r>
          </a:p>
        </p:txBody>
      </p:sp>
      <p:cxnSp>
        <p:nvCxnSpPr>
          <p:cNvPr id="45" name="Straight Arrow Connector 257"/>
          <p:cNvCxnSpPr>
            <a:stCxn id="44" idx="0"/>
            <a:endCxn id="75" idx="2"/>
          </p:cNvCxnSpPr>
          <p:nvPr/>
        </p:nvCxnSpPr>
        <p:spPr>
          <a:xfrm flipH="1" flipV="1">
            <a:off x="6941651" y="5360531"/>
            <a:ext cx="8805" cy="26505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51" name="矩形 71"/>
          <p:cNvSpPr/>
          <p:nvPr/>
        </p:nvSpPr>
        <p:spPr>
          <a:xfrm>
            <a:off x="4031100" y="3105309"/>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2" name="Rectangle 101"/>
          <p:cNvSpPr/>
          <p:nvPr/>
        </p:nvSpPr>
        <p:spPr>
          <a:xfrm>
            <a:off x="4783024" y="4297120"/>
            <a:ext cx="4333707" cy="269557"/>
          </a:xfrm>
          <a:prstGeom prst="rect">
            <a:avLst/>
          </a:prstGeom>
          <a:solidFill>
            <a:schemeClr val="accent5">
              <a:lumMod val="60000"/>
              <a:lumOff val="40000"/>
            </a:schemeClr>
          </a:solid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3B812F"/>
                </a:solidFill>
                <a:effectLst/>
                <a:uLnTx/>
                <a:uFillTx/>
                <a:latin typeface="Tahoma"/>
                <a:ea typeface="+mn-ea"/>
                <a:cs typeface="+mn-cs"/>
              </a:rPr>
              <a:t>..</a:t>
            </a:r>
            <a:r>
              <a:rPr kumimoji="0" lang="en-US" sz="1400" b="0" i="0" u="none" strike="noStrike" kern="1200" cap="none" spc="0" normalizeH="0" baseline="0" noProof="0" dirty="0">
                <a:ln>
                  <a:noFill/>
                </a:ln>
                <a:solidFill>
                  <a:srgbClr val="800000"/>
                </a:solidFill>
                <a:effectLst/>
                <a:uLnTx/>
                <a:uFillTx/>
                <a:latin typeface="Tahoma"/>
                <a:ea typeface="+mn-ea"/>
                <a:cs typeface="+mn-cs"/>
              </a:rPr>
              <a:t>****************************************</a:t>
            </a:r>
            <a:r>
              <a:rPr kumimoji="0" lang="en-US" sz="1400" b="0" i="0" u="none" strike="noStrike" kern="1200" cap="none" spc="0" normalizeH="0" baseline="0" noProof="0" dirty="0">
                <a:ln>
                  <a:noFill/>
                </a:ln>
                <a:solidFill>
                  <a:srgbClr val="FFFFFF">
                    <a:lumMod val="75000"/>
                  </a:srgbClr>
                </a:solidFill>
                <a:effectLst/>
                <a:uLnTx/>
                <a:uFillTx/>
                <a:latin typeface="Tahoma"/>
                <a:ea typeface="+mn-ea"/>
                <a:cs typeface="+mn-cs"/>
              </a:rPr>
              <a:t>..</a:t>
            </a:r>
            <a:endParaRPr kumimoji="0" lang="en-US" sz="1400" b="0" i="0" u="none" strike="noStrike" kern="1200" cap="none" spc="0" normalizeH="0" baseline="0" noProof="0" dirty="0">
              <a:ln>
                <a:solidFill>
                  <a:srgbClr val="3B812F"/>
                </a:solidFill>
              </a:ln>
              <a:solidFill>
                <a:srgbClr val="FFFFFF">
                  <a:lumMod val="75000"/>
                </a:srgbClr>
              </a:solidFill>
              <a:effectLst/>
              <a:uLnTx/>
              <a:uFillTx/>
              <a:latin typeface="Tahoma"/>
              <a:ea typeface="+mn-ea"/>
              <a:cs typeface="+mn-cs"/>
            </a:endParaRPr>
          </a:p>
        </p:txBody>
      </p:sp>
      <p:sp>
        <p:nvSpPr>
          <p:cNvPr id="4" name="12-Point Star 3"/>
          <p:cNvSpPr/>
          <p:nvPr/>
        </p:nvSpPr>
        <p:spPr>
          <a:xfrm>
            <a:off x="6948264" y="4041413"/>
            <a:ext cx="2088232" cy="1296144"/>
          </a:xfrm>
          <a:prstGeom prst="star12">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Invalid mapping</a:t>
            </a:r>
          </a:p>
        </p:txBody>
      </p:sp>
      <p:sp>
        <p:nvSpPr>
          <p:cNvPr id="62" name="Rectangle 61"/>
          <p:cNvSpPr/>
          <p:nvPr/>
        </p:nvSpPr>
        <p:spPr>
          <a:xfrm>
            <a:off x="5076056" y="4080941"/>
            <a:ext cx="157052" cy="152692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4" name="Rectangle 53"/>
          <p:cNvSpPr/>
          <p:nvPr/>
        </p:nvSpPr>
        <p:spPr>
          <a:xfrm>
            <a:off x="5076056" y="4300114"/>
            <a:ext cx="1296144" cy="268447"/>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5" name="Rectangle 54"/>
          <p:cNvSpPr/>
          <p:nvPr/>
        </p:nvSpPr>
        <p:spPr>
          <a:xfrm>
            <a:off x="5076056" y="5049525"/>
            <a:ext cx="1296144" cy="268447"/>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6" name="Rectangle 55"/>
          <p:cNvSpPr/>
          <p:nvPr/>
        </p:nvSpPr>
        <p:spPr>
          <a:xfrm>
            <a:off x="6372200" y="4301986"/>
            <a:ext cx="2520280" cy="266576"/>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9" name="Rectangle 58"/>
          <p:cNvSpPr/>
          <p:nvPr/>
        </p:nvSpPr>
        <p:spPr>
          <a:xfrm>
            <a:off x="6372200" y="5051397"/>
            <a:ext cx="2520280" cy="266576"/>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1" name="Slide Number Placeholder 3"/>
          <p:cNvSpPr>
            <a:spLocks noGrp="1"/>
          </p:cNvSpPr>
          <p:nvPr>
            <p:ph type="sldNum" sz="quarter" idx="11"/>
          </p:nvPr>
        </p:nvSpPr>
        <p:spPr>
          <a:xfrm>
            <a:off x="6553200" y="6243638"/>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grpSp>
        <p:nvGrpSpPr>
          <p:cNvPr id="21" name="Group 20"/>
          <p:cNvGrpSpPr/>
          <p:nvPr/>
        </p:nvGrpSpPr>
        <p:grpSpPr>
          <a:xfrm>
            <a:off x="7164288" y="4077072"/>
            <a:ext cx="2195736" cy="1934056"/>
            <a:chOff x="7164288" y="4077072"/>
            <a:chExt cx="2195736" cy="1934056"/>
          </a:xfrm>
        </p:grpSpPr>
        <p:sp>
          <p:nvSpPr>
            <p:cNvPr id="17" name="Oval 16"/>
            <p:cNvSpPr/>
            <p:nvPr/>
          </p:nvSpPr>
          <p:spPr>
            <a:xfrm>
              <a:off x="7164288" y="4077072"/>
              <a:ext cx="1728192" cy="1224136"/>
            </a:xfrm>
            <a:prstGeom prst="ellipse">
              <a:avLst/>
            </a:prstGeom>
            <a:solidFill>
              <a:srgbClr val="0000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lumMod val="85000"/>
                    </a:srgbClr>
                  </a:solidFill>
                  <a:effectLst/>
                  <a:uLnTx/>
                  <a:uFillTx/>
                  <a:latin typeface="Tahoma"/>
                  <a:ea typeface="+mn-ea"/>
                  <a:cs typeface="+mn-cs"/>
                </a:rPr>
                <a:t>Valid mapping</a:t>
              </a:r>
            </a:p>
          </p:txBody>
        </p:sp>
        <p:sp>
          <p:nvSpPr>
            <p:cNvPr id="20" name="TextBox 19"/>
            <p:cNvSpPr txBox="1"/>
            <p:nvPr/>
          </p:nvSpPr>
          <p:spPr>
            <a:xfrm>
              <a:off x="7668344" y="4149080"/>
              <a:ext cx="1691680" cy="18620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500" b="0" i="0" u="none" strike="noStrike" kern="1200" cap="none" spc="0" normalizeH="0" baseline="0" noProof="0" dirty="0">
                  <a:ln>
                    <a:noFill/>
                  </a:ln>
                  <a:solidFill>
                    <a:srgbClr val="008000"/>
                  </a:solidFill>
                  <a:effectLst/>
                  <a:uLnTx/>
                  <a:uFillTx/>
                  <a:latin typeface="Zapf Dingbats"/>
                  <a:ea typeface="Zapf Dingbats"/>
                  <a:cs typeface="Zapf Dingbats"/>
                  <a:sym typeface="Zapf Dingbats"/>
                </a:rPr>
                <a:t>✔</a:t>
              </a:r>
              <a:endParaRPr kumimoji="0" lang="en-US" sz="11500" b="0" i="0" u="none" strike="noStrike" kern="1200" cap="none" spc="0" normalizeH="0" baseline="0" noProof="0" dirty="0">
                <a:ln>
                  <a:noFill/>
                </a:ln>
                <a:solidFill>
                  <a:srgbClr val="008000"/>
                </a:solidFill>
                <a:effectLst/>
                <a:uLnTx/>
                <a:uFillTx/>
                <a:latin typeface="Tahoma"/>
                <a:ea typeface="+mn-ea"/>
                <a:cs typeface="+mn-cs"/>
              </a:endParaRPr>
            </a:p>
          </p:txBody>
        </p:sp>
      </p:grpSp>
      <p:sp>
        <p:nvSpPr>
          <p:cNvPr id="22" name="Rectangle 21"/>
          <p:cNvSpPr/>
          <p:nvPr/>
        </p:nvSpPr>
        <p:spPr>
          <a:xfrm>
            <a:off x="1835696" y="5733256"/>
            <a:ext cx="3528392" cy="432048"/>
          </a:xfrm>
          <a:prstGeom prst="rect">
            <a:avLst/>
          </a:prstGeom>
          <a:noFill/>
          <a:ln w="38100"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1919"/>
                </a:solidFill>
                <a:effectLst/>
                <a:uLnTx/>
                <a:uFillTx/>
                <a:latin typeface="Tahoma"/>
                <a:ea typeface="+mn-ea"/>
                <a:cs typeface="+mn-cs"/>
              </a:rPr>
              <a:t>Verification/Local Alignment</a:t>
            </a:r>
          </a:p>
        </p:txBody>
      </p:sp>
    </p:spTree>
    <p:extLst>
      <p:ext uri="{BB962C8B-B14F-4D97-AF65-F5344CB8AC3E}">
        <p14:creationId xmlns:p14="http://schemas.microsoft.com/office/powerpoint/2010/main" val="30339255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0"/>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3"/>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6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67"/>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66"/>
                                        </p:tgtEl>
                                        <p:attrNameLst>
                                          <p:attrName>style.visibility</p:attrName>
                                        </p:attrNameLst>
                                      </p:cBhvr>
                                      <p:to>
                                        <p:strVal val="visible"/>
                                      </p:to>
                                    </p:set>
                                  </p:childTnLst>
                                </p:cTn>
                              </p:par>
                            </p:childTnLst>
                          </p:cTn>
                        </p:par>
                        <p:par>
                          <p:cTn id="47" fill="hold">
                            <p:stCondLst>
                              <p:cond delay="0"/>
                            </p:stCondLst>
                            <p:childTnLst>
                              <p:par>
                                <p:cTn id="48" presetID="1" presetClass="entr" presetSubtype="0" fill="hold" grpId="0" nodeType="afterEffect">
                                  <p:stCondLst>
                                    <p:cond delay="0"/>
                                  </p:stCondLst>
                                  <p:childTnLst>
                                    <p:set>
                                      <p:cBhvr>
                                        <p:cTn id="49" dur="1" fill="hold">
                                          <p:stCondLst>
                                            <p:cond delay="0"/>
                                          </p:stCondLst>
                                        </p:cTn>
                                        <p:tgtEl>
                                          <p:spTgt spid="72"/>
                                        </p:tgtEl>
                                        <p:attrNameLst>
                                          <p:attrName>style.visibility</p:attrName>
                                        </p:attrNameLst>
                                      </p:cBhvr>
                                      <p:to>
                                        <p:strVal val="visible"/>
                                      </p:to>
                                    </p:set>
                                  </p:childTnLst>
                                </p:cTn>
                              </p:par>
                            </p:childTnLst>
                          </p:cTn>
                        </p:par>
                        <p:par>
                          <p:cTn id="50" fill="hold">
                            <p:stCondLst>
                              <p:cond delay="0"/>
                            </p:stCondLst>
                            <p:childTnLst>
                              <p:par>
                                <p:cTn id="51" presetID="1" presetClass="entr" presetSubtype="0" fill="hold" grpId="0" nodeType="afterEffect">
                                  <p:stCondLst>
                                    <p:cond delay="0"/>
                                  </p:stCondLst>
                                  <p:childTnLst>
                                    <p:set>
                                      <p:cBhvr>
                                        <p:cTn id="52" dur="1" fill="hold">
                                          <p:stCondLst>
                                            <p:cond delay="0"/>
                                          </p:stCondLst>
                                        </p:cTn>
                                        <p:tgtEl>
                                          <p:spTgt spid="25"/>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6"/>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69"/>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70"/>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74"/>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45"/>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44"/>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75"/>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62"/>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22"/>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42" presetClass="path" presetSubtype="0" accel="50000" decel="50000" fill="hold" grpId="1" nodeType="clickEffect">
                                  <p:stCondLst>
                                    <p:cond delay="0"/>
                                  </p:stCondLst>
                                  <p:childTnLst>
                                    <p:animMotion origin="layout" path="M 4.72222E-6 7.40741E-7 L 0.01024 -0.00023 " pathEditMode="relative" rAng="0" ptsTypes="AA">
                                      <p:cBhvr>
                                        <p:cTn id="78" dur="500" fill="hold"/>
                                        <p:tgtEl>
                                          <p:spTgt spid="62"/>
                                        </p:tgtEl>
                                        <p:attrNameLst>
                                          <p:attrName>ppt_x</p:attrName>
                                          <p:attrName>ppt_y</p:attrName>
                                        </p:attrNameLst>
                                      </p:cBhvr>
                                      <p:rCtr x="503" y="-23"/>
                                    </p:animMotion>
                                  </p:childTnLst>
                                </p:cTn>
                              </p:par>
                            </p:childTnLst>
                          </p:cTn>
                        </p:par>
                      </p:childTnLst>
                    </p:cTn>
                  </p:par>
                  <p:par>
                    <p:cTn id="79" fill="hold">
                      <p:stCondLst>
                        <p:cond delay="indefinite"/>
                      </p:stCondLst>
                      <p:childTnLst>
                        <p:par>
                          <p:cTn id="80" fill="hold">
                            <p:stCondLst>
                              <p:cond delay="0"/>
                            </p:stCondLst>
                            <p:childTnLst>
                              <p:par>
                                <p:cTn id="81" presetID="42" presetClass="path" presetSubtype="0" accel="50000" decel="50000" fill="hold" grpId="2" nodeType="clickEffect">
                                  <p:stCondLst>
                                    <p:cond delay="0"/>
                                  </p:stCondLst>
                                  <p:childTnLst>
                                    <p:animMotion origin="layout" path="M 0.01025 -0.00023 L 0.02795 0.00023 " pathEditMode="relative" rAng="0" ptsTypes="AA">
                                      <p:cBhvr>
                                        <p:cTn id="82" dur="900" fill="hold"/>
                                        <p:tgtEl>
                                          <p:spTgt spid="62"/>
                                        </p:tgtEl>
                                        <p:attrNameLst>
                                          <p:attrName>ppt_x</p:attrName>
                                          <p:attrName>ppt_y</p:attrName>
                                        </p:attrNameLst>
                                      </p:cBhvr>
                                      <p:rCtr x="885" y="23"/>
                                    </p:animMotion>
                                  </p:childTnLst>
                                </p:cTn>
                              </p:par>
                            </p:childTnLst>
                          </p:cTn>
                        </p:par>
                      </p:childTnLst>
                    </p:cTn>
                  </p:par>
                  <p:par>
                    <p:cTn id="83" fill="hold">
                      <p:stCondLst>
                        <p:cond delay="indefinite"/>
                      </p:stCondLst>
                      <p:childTnLst>
                        <p:par>
                          <p:cTn id="84" fill="hold">
                            <p:stCondLst>
                              <p:cond delay="0"/>
                            </p:stCondLst>
                            <p:childTnLst>
                              <p:par>
                                <p:cTn id="85" presetID="42" presetClass="path" presetSubtype="0" accel="50000" decel="50000" fill="hold" grpId="3" nodeType="clickEffect">
                                  <p:stCondLst>
                                    <p:cond delay="0"/>
                                  </p:stCondLst>
                                  <p:childTnLst>
                                    <p:animMotion origin="layout" path="M 0.02291 7.40741E-7 L 0.39305 -0.00139 " pathEditMode="relative" rAng="0" ptsTypes="AA">
                                      <p:cBhvr>
                                        <p:cTn id="86" dur="500" fill="hold"/>
                                        <p:tgtEl>
                                          <p:spTgt spid="62"/>
                                        </p:tgtEl>
                                        <p:attrNameLst>
                                          <p:attrName>ppt_x</p:attrName>
                                          <p:attrName>ppt_y</p:attrName>
                                        </p:attrNameLst>
                                      </p:cBhvr>
                                      <p:rCtr x="18507" y="-69"/>
                                    </p:animMotion>
                                  </p:childTnLst>
                                </p:cTn>
                              </p:par>
                            </p:childTnLst>
                          </p:cTn>
                        </p:par>
                        <p:par>
                          <p:cTn id="87" fill="hold">
                            <p:stCondLst>
                              <p:cond delay="500"/>
                            </p:stCondLst>
                            <p:childTnLst>
                              <p:par>
                                <p:cTn id="88" presetID="6" presetClass="emph" presetSubtype="0" fill="hold" grpId="1" nodeType="afterEffect">
                                  <p:stCondLst>
                                    <p:cond delay="0"/>
                                  </p:stCondLst>
                                  <p:childTnLst>
                                    <p:animScale>
                                      <p:cBhvr>
                                        <p:cTn id="89" dur="500" fill="hold"/>
                                        <p:tgtEl>
                                          <p:spTgt spid="22"/>
                                        </p:tgtEl>
                                      </p:cBhvr>
                                      <p:by x="150000" y="150000"/>
                                    </p:animScale>
                                  </p:childTnLst>
                                </p:cTn>
                              </p:par>
                            </p:childTnLst>
                          </p:cTn>
                        </p:par>
                      </p:childTnLst>
                    </p:cTn>
                  </p:par>
                  <p:par>
                    <p:cTn id="90" fill="hold">
                      <p:stCondLst>
                        <p:cond delay="indefinite"/>
                      </p:stCondLst>
                      <p:childTnLst>
                        <p:par>
                          <p:cTn id="91" fill="hold">
                            <p:stCondLst>
                              <p:cond delay="0"/>
                            </p:stCondLst>
                            <p:childTnLst>
                              <p:par>
                                <p:cTn id="92" presetID="1" presetClass="entr" presetSubtype="0" fill="hold" grpId="0" nodeType="clickEffect">
                                  <p:stCondLst>
                                    <p:cond delay="0"/>
                                  </p:stCondLst>
                                  <p:childTnLst>
                                    <p:set>
                                      <p:cBhvr>
                                        <p:cTn id="93" dur="1" fill="hold">
                                          <p:stCondLst>
                                            <p:cond delay="0"/>
                                          </p:stCondLst>
                                        </p:cTn>
                                        <p:tgtEl>
                                          <p:spTgt spid="55"/>
                                        </p:tgtEl>
                                        <p:attrNameLst>
                                          <p:attrName>style.visibility</p:attrName>
                                        </p:attrNameLst>
                                      </p:cBhvr>
                                      <p:to>
                                        <p:strVal val="visible"/>
                                      </p:to>
                                    </p:set>
                                  </p:childTnLst>
                                </p:cTn>
                              </p:par>
                              <p:par>
                                <p:cTn id="94" presetID="1" presetClass="entr" presetSubtype="0" fill="hold" grpId="0" nodeType="withEffect">
                                  <p:stCondLst>
                                    <p:cond delay="0"/>
                                  </p:stCondLst>
                                  <p:childTnLst>
                                    <p:set>
                                      <p:cBhvr>
                                        <p:cTn id="95" dur="1" fill="hold">
                                          <p:stCondLst>
                                            <p:cond delay="0"/>
                                          </p:stCondLst>
                                        </p:cTn>
                                        <p:tgtEl>
                                          <p:spTgt spid="54"/>
                                        </p:tgtEl>
                                        <p:attrNameLst>
                                          <p:attrName>style.visibility</p:attrName>
                                        </p:attrNameLst>
                                      </p:cBhvr>
                                      <p:to>
                                        <p:strVal val="visible"/>
                                      </p:to>
                                    </p:set>
                                  </p:childTnLst>
                                </p:cTn>
                              </p:par>
                            </p:childTnLst>
                          </p:cTn>
                        </p:par>
                      </p:childTnLst>
                    </p:cTn>
                  </p:par>
                  <p:par>
                    <p:cTn id="96" fill="hold">
                      <p:stCondLst>
                        <p:cond delay="indefinite"/>
                      </p:stCondLst>
                      <p:childTnLst>
                        <p:par>
                          <p:cTn id="97" fill="hold">
                            <p:stCondLst>
                              <p:cond delay="0"/>
                            </p:stCondLst>
                            <p:childTnLst>
                              <p:par>
                                <p:cTn id="98" presetID="1" presetClass="entr" presetSubtype="0" fill="hold" grpId="0" nodeType="clickEffect">
                                  <p:stCondLst>
                                    <p:cond delay="0"/>
                                  </p:stCondLst>
                                  <p:childTnLst>
                                    <p:set>
                                      <p:cBhvr>
                                        <p:cTn id="99" dur="1" fill="hold">
                                          <p:stCondLst>
                                            <p:cond delay="0"/>
                                          </p:stCondLst>
                                        </p:cTn>
                                        <p:tgtEl>
                                          <p:spTgt spid="59"/>
                                        </p:tgtEl>
                                        <p:attrNameLst>
                                          <p:attrName>style.visibility</p:attrName>
                                        </p:attrNameLst>
                                      </p:cBhvr>
                                      <p:to>
                                        <p:strVal val="visible"/>
                                      </p:to>
                                    </p:set>
                                  </p:childTnLst>
                                </p:cTn>
                              </p:par>
                              <p:par>
                                <p:cTn id="100" presetID="1" presetClass="entr" presetSubtype="0" fill="hold" grpId="0" nodeType="withEffect">
                                  <p:stCondLst>
                                    <p:cond delay="0"/>
                                  </p:stCondLst>
                                  <p:childTnLst>
                                    <p:set>
                                      <p:cBhvr>
                                        <p:cTn id="101" dur="1" fill="hold">
                                          <p:stCondLst>
                                            <p:cond delay="0"/>
                                          </p:stCondLst>
                                        </p:cTn>
                                        <p:tgtEl>
                                          <p:spTgt spid="56"/>
                                        </p:tgtEl>
                                        <p:attrNameLst>
                                          <p:attrName>style.visibility</p:attrName>
                                        </p:attrNameLst>
                                      </p:cBhvr>
                                      <p:to>
                                        <p:strVal val="visible"/>
                                      </p:to>
                                    </p:set>
                                  </p:childTnLst>
                                </p:cTn>
                              </p:par>
                            </p:childTnLst>
                          </p:cTn>
                        </p:par>
                      </p:childTnLst>
                    </p:cTn>
                  </p:par>
                  <p:par>
                    <p:cTn id="102" fill="hold">
                      <p:stCondLst>
                        <p:cond delay="indefinite"/>
                      </p:stCondLst>
                      <p:childTnLst>
                        <p:par>
                          <p:cTn id="103" fill="hold">
                            <p:stCondLst>
                              <p:cond delay="0"/>
                            </p:stCondLst>
                            <p:childTnLst>
                              <p:par>
                                <p:cTn id="104" presetID="1" presetClass="entr" presetSubtype="0" fill="hold" nodeType="clickEffect">
                                  <p:stCondLst>
                                    <p:cond delay="0"/>
                                  </p:stCondLst>
                                  <p:childTnLst>
                                    <p:set>
                                      <p:cBhvr>
                                        <p:cTn id="105" dur="1" fill="hold">
                                          <p:stCondLst>
                                            <p:cond delay="0"/>
                                          </p:stCondLst>
                                        </p:cTn>
                                        <p:tgtEl>
                                          <p:spTgt spid="21"/>
                                        </p:tgtEl>
                                        <p:attrNameLst>
                                          <p:attrName>style.visibility</p:attrName>
                                        </p:attrNameLst>
                                      </p:cBhvr>
                                      <p:to>
                                        <p:strVal val="visible"/>
                                      </p:to>
                                    </p:set>
                                  </p:childTnLst>
                                </p:cTn>
                              </p:par>
                            </p:childTnLst>
                          </p:cTn>
                        </p:par>
                      </p:childTnLst>
                    </p:cTn>
                  </p:par>
                  <p:par>
                    <p:cTn id="106" fill="hold">
                      <p:stCondLst>
                        <p:cond delay="indefinite"/>
                      </p:stCondLst>
                      <p:childTnLst>
                        <p:par>
                          <p:cTn id="107" fill="hold">
                            <p:stCondLst>
                              <p:cond delay="0"/>
                            </p:stCondLst>
                            <p:childTnLst>
                              <p:par>
                                <p:cTn id="108" presetID="1" presetClass="exit" presetSubtype="0" fill="hold" nodeType="clickEffect">
                                  <p:stCondLst>
                                    <p:cond delay="0"/>
                                  </p:stCondLst>
                                  <p:childTnLst>
                                    <p:set>
                                      <p:cBhvr>
                                        <p:cTn id="109" dur="1" fill="hold">
                                          <p:stCondLst>
                                            <p:cond delay="0"/>
                                          </p:stCondLst>
                                        </p:cTn>
                                        <p:tgtEl>
                                          <p:spTgt spid="21"/>
                                        </p:tgtEl>
                                        <p:attrNameLst>
                                          <p:attrName>style.visibility</p:attrName>
                                        </p:attrNameLst>
                                      </p:cBhvr>
                                      <p:to>
                                        <p:strVal val="hidden"/>
                                      </p:to>
                                    </p:set>
                                  </p:childTnLst>
                                </p:cTn>
                              </p:par>
                              <p:par>
                                <p:cTn id="110" presetID="1" presetClass="exit" presetSubtype="0" fill="hold" grpId="1" nodeType="withEffect">
                                  <p:stCondLst>
                                    <p:cond delay="0"/>
                                  </p:stCondLst>
                                  <p:childTnLst>
                                    <p:set>
                                      <p:cBhvr>
                                        <p:cTn id="111" dur="1" fill="hold">
                                          <p:stCondLst>
                                            <p:cond delay="0"/>
                                          </p:stCondLst>
                                        </p:cTn>
                                        <p:tgtEl>
                                          <p:spTgt spid="54"/>
                                        </p:tgtEl>
                                        <p:attrNameLst>
                                          <p:attrName>style.visibility</p:attrName>
                                        </p:attrNameLst>
                                      </p:cBhvr>
                                      <p:to>
                                        <p:strVal val="hidden"/>
                                      </p:to>
                                    </p:set>
                                  </p:childTnLst>
                                </p:cTn>
                              </p:par>
                              <p:par>
                                <p:cTn id="112" presetID="1" presetClass="exit" presetSubtype="0" fill="hold" grpId="1" nodeType="withEffect">
                                  <p:stCondLst>
                                    <p:cond delay="0"/>
                                  </p:stCondLst>
                                  <p:childTnLst>
                                    <p:set>
                                      <p:cBhvr>
                                        <p:cTn id="113" dur="1" fill="hold">
                                          <p:stCondLst>
                                            <p:cond delay="0"/>
                                          </p:stCondLst>
                                        </p:cTn>
                                        <p:tgtEl>
                                          <p:spTgt spid="56"/>
                                        </p:tgtEl>
                                        <p:attrNameLst>
                                          <p:attrName>style.visibility</p:attrName>
                                        </p:attrNameLst>
                                      </p:cBhvr>
                                      <p:to>
                                        <p:strVal val="hidden"/>
                                      </p:to>
                                    </p:set>
                                  </p:childTnLst>
                                </p:cTn>
                              </p:par>
                              <p:par>
                                <p:cTn id="114" presetID="1" presetClass="exit" presetSubtype="0" fill="hold" grpId="1" nodeType="withEffect">
                                  <p:stCondLst>
                                    <p:cond delay="0"/>
                                  </p:stCondLst>
                                  <p:childTnLst>
                                    <p:set>
                                      <p:cBhvr>
                                        <p:cTn id="115" dur="1" fill="hold">
                                          <p:stCondLst>
                                            <p:cond delay="0"/>
                                          </p:stCondLst>
                                        </p:cTn>
                                        <p:tgtEl>
                                          <p:spTgt spid="55"/>
                                        </p:tgtEl>
                                        <p:attrNameLst>
                                          <p:attrName>style.visibility</p:attrName>
                                        </p:attrNameLst>
                                      </p:cBhvr>
                                      <p:to>
                                        <p:strVal val="hidden"/>
                                      </p:to>
                                    </p:set>
                                  </p:childTnLst>
                                </p:cTn>
                              </p:par>
                              <p:par>
                                <p:cTn id="116" presetID="1" presetClass="exit" presetSubtype="0" fill="hold" grpId="1" nodeType="withEffect">
                                  <p:stCondLst>
                                    <p:cond delay="0"/>
                                  </p:stCondLst>
                                  <p:childTnLst>
                                    <p:set>
                                      <p:cBhvr>
                                        <p:cTn id="117" dur="1" fill="hold">
                                          <p:stCondLst>
                                            <p:cond delay="0"/>
                                          </p:stCondLst>
                                        </p:cTn>
                                        <p:tgtEl>
                                          <p:spTgt spid="59"/>
                                        </p:tgtEl>
                                        <p:attrNameLst>
                                          <p:attrName>style.visibility</p:attrName>
                                        </p:attrNameLst>
                                      </p:cBhvr>
                                      <p:to>
                                        <p:strVal val="hidden"/>
                                      </p:to>
                                    </p:set>
                                  </p:childTnLst>
                                </p:cTn>
                              </p:par>
                              <p:par>
                                <p:cTn id="118" presetID="42" presetClass="path" presetSubtype="0" accel="50000" decel="50000" fill="hold" grpId="1" nodeType="withEffect">
                                  <p:stCondLst>
                                    <p:cond delay="0"/>
                                  </p:stCondLst>
                                  <p:childTnLst>
                                    <p:animMotion origin="layout" path="M 5E-6 -1.55679E-6 L 0.04566 -1.55679E-6 " pathEditMode="relative" rAng="0" ptsTypes="AA">
                                      <p:cBhvr>
                                        <p:cTn id="119" dur="500" fill="hold"/>
                                        <p:tgtEl>
                                          <p:spTgt spid="67"/>
                                        </p:tgtEl>
                                        <p:attrNameLst>
                                          <p:attrName>ppt_x</p:attrName>
                                          <p:attrName>ppt_y</p:attrName>
                                        </p:attrNameLst>
                                      </p:cBhvr>
                                      <p:rCtr x="2274" y="0"/>
                                    </p:animMotion>
                                  </p:childTnLst>
                                </p:cTn>
                              </p:par>
                              <p:par>
                                <p:cTn id="120" presetID="1" presetClass="exit" presetSubtype="0" fill="hold" nodeType="withEffect">
                                  <p:stCondLst>
                                    <p:cond delay="0"/>
                                  </p:stCondLst>
                                  <p:childTnLst>
                                    <p:set>
                                      <p:cBhvr>
                                        <p:cTn id="121" dur="1" fill="hold">
                                          <p:stCondLst>
                                            <p:cond delay="0"/>
                                          </p:stCondLst>
                                        </p:cTn>
                                        <p:tgtEl>
                                          <p:spTgt spid="66"/>
                                        </p:tgtEl>
                                        <p:attrNameLst>
                                          <p:attrName>style.visibility</p:attrName>
                                        </p:attrNameLst>
                                      </p:cBhvr>
                                      <p:to>
                                        <p:strVal val="hidden"/>
                                      </p:to>
                                    </p:set>
                                  </p:childTnLst>
                                </p:cTn>
                              </p:par>
                              <p:par>
                                <p:cTn id="122" presetID="1" presetClass="entr" presetSubtype="0" fill="hold" nodeType="withEffect">
                                  <p:stCondLst>
                                    <p:cond delay="0"/>
                                  </p:stCondLst>
                                  <p:childTnLst>
                                    <p:set>
                                      <p:cBhvr>
                                        <p:cTn id="123" dur="1" fill="hold">
                                          <p:stCondLst>
                                            <p:cond delay="0"/>
                                          </p:stCondLst>
                                        </p:cTn>
                                        <p:tgtEl>
                                          <p:spTgt spid="79"/>
                                        </p:tgtEl>
                                        <p:attrNameLst>
                                          <p:attrName>style.visibility</p:attrName>
                                        </p:attrNameLst>
                                      </p:cBhvr>
                                      <p:to>
                                        <p:strVal val="visible"/>
                                      </p:to>
                                    </p:set>
                                  </p:childTnLst>
                                </p:cTn>
                              </p:par>
                            </p:childTnLst>
                          </p:cTn>
                        </p:par>
                        <p:par>
                          <p:cTn id="124" fill="hold">
                            <p:stCondLst>
                              <p:cond delay="500"/>
                            </p:stCondLst>
                            <p:childTnLst>
                              <p:par>
                                <p:cTn id="125" presetID="1" presetClass="entr" presetSubtype="0" fill="hold" grpId="0" nodeType="afterEffect">
                                  <p:stCondLst>
                                    <p:cond delay="0"/>
                                  </p:stCondLst>
                                  <p:childTnLst>
                                    <p:set>
                                      <p:cBhvr>
                                        <p:cTn id="126" dur="1" fill="hold">
                                          <p:stCondLst>
                                            <p:cond delay="0"/>
                                          </p:stCondLst>
                                        </p:cTn>
                                        <p:tgtEl>
                                          <p:spTgt spid="80"/>
                                        </p:tgtEl>
                                        <p:attrNameLst>
                                          <p:attrName>style.visibility</p:attrName>
                                        </p:attrNameLst>
                                      </p:cBhvr>
                                      <p:to>
                                        <p:strVal val="visible"/>
                                      </p:to>
                                    </p:set>
                                  </p:childTnLst>
                                </p:cTn>
                              </p:par>
                              <p:par>
                                <p:cTn id="127" presetID="1" presetClass="exit" presetSubtype="0" fill="hold" grpId="1" nodeType="withEffect">
                                  <p:stCondLst>
                                    <p:cond delay="0"/>
                                  </p:stCondLst>
                                  <p:childTnLst>
                                    <p:set>
                                      <p:cBhvr>
                                        <p:cTn id="128" dur="1" fill="hold">
                                          <p:stCondLst>
                                            <p:cond delay="0"/>
                                          </p:stCondLst>
                                        </p:cTn>
                                        <p:tgtEl>
                                          <p:spTgt spid="72"/>
                                        </p:tgtEl>
                                        <p:attrNameLst>
                                          <p:attrName>style.visibility</p:attrName>
                                        </p:attrNameLst>
                                      </p:cBhvr>
                                      <p:to>
                                        <p:strVal val="hidden"/>
                                      </p:to>
                                    </p:set>
                                  </p:childTnLst>
                                </p:cTn>
                              </p:par>
                            </p:childTnLst>
                          </p:cTn>
                        </p:par>
                      </p:childTnLst>
                    </p:cTn>
                  </p:par>
                  <p:par>
                    <p:cTn id="129" fill="hold">
                      <p:stCondLst>
                        <p:cond delay="indefinite"/>
                      </p:stCondLst>
                      <p:childTnLst>
                        <p:par>
                          <p:cTn id="130" fill="hold">
                            <p:stCondLst>
                              <p:cond delay="0"/>
                            </p:stCondLst>
                            <p:childTnLst>
                              <p:par>
                                <p:cTn id="131" presetID="22" presetClass="entr" presetSubtype="4" fill="hold" grpId="0" nodeType="clickEffect">
                                  <p:stCondLst>
                                    <p:cond delay="0"/>
                                  </p:stCondLst>
                                  <p:childTnLst>
                                    <p:set>
                                      <p:cBhvr>
                                        <p:cTn id="132" dur="1" fill="hold">
                                          <p:stCondLst>
                                            <p:cond delay="0"/>
                                          </p:stCondLst>
                                        </p:cTn>
                                        <p:tgtEl>
                                          <p:spTgt spid="83"/>
                                        </p:tgtEl>
                                        <p:attrNameLst>
                                          <p:attrName>style.visibility</p:attrName>
                                        </p:attrNameLst>
                                      </p:cBhvr>
                                      <p:to>
                                        <p:strVal val="visible"/>
                                      </p:to>
                                    </p:set>
                                    <p:animEffect transition="in" filter="wipe(down)">
                                      <p:cBhvr>
                                        <p:cTn id="133" dur="500"/>
                                        <p:tgtEl>
                                          <p:spTgt spid="83"/>
                                        </p:tgtEl>
                                      </p:cBhvr>
                                    </p:animEffect>
                                  </p:childTnLst>
                                </p:cTn>
                              </p:par>
                            </p:childTnLst>
                          </p:cTn>
                        </p:par>
                      </p:childTnLst>
                    </p:cTn>
                  </p:par>
                  <p:par>
                    <p:cTn id="134" fill="hold">
                      <p:stCondLst>
                        <p:cond delay="indefinite"/>
                      </p:stCondLst>
                      <p:childTnLst>
                        <p:par>
                          <p:cTn id="135" fill="hold">
                            <p:stCondLst>
                              <p:cond delay="0"/>
                            </p:stCondLst>
                            <p:childTnLst>
                              <p:par>
                                <p:cTn id="136" presetID="42" presetClass="path" presetSubtype="0" accel="50000" decel="50000" fill="hold" grpId="4" nodeType="clickEffect">
                                  <p:stCondLst>
                                    <p:cond delay="0"/>
                                  </p:stCondLst>
                                  <p:childTnLst>
                                    <p:animMotion origin="layout" path="M 4.72222E-6 -0.00023 L 0.38506 -0.00185 " pathEditMode="relative" rAng="0" ptsTypes="AA">
                                      <p:cBhvr>
                                        <p:cTn id="137" dur="500" fill="hold"/>
                                        <p:tgtEl>
                                          <p:spTgt spid="62"/>
                                        </p:tgtEl>
                                        <p:attrNameLst>
                                          <p:attrName>ppt_x</p:attrName>
                                          <p:attrName>ppt_y</p:attrName>
                                        </p:attrNameLst>
                                      </p:cBhvr>
                                      <p:rCtr x="19253" y="-93"/>
                                    </p:animMotion>
                                  </p:childTnLst>
                                </p:cTn>
                              </p:par>
                            </p:childTnLst>
                          </p:cTn>
                        </p:par>
                      </p:childTnLst>
                    </p:cTn>
                  </p:par>
                  <p:par>
                    <p:cTn id="138" fill="hold">
                      <p:stCondLst>
                        <p:cond delay="indefinite"/>
                      </p:stCondLst>
                      <p:childTnLst>
                        <p:par>
                          <p:cTn id="139" fill="hold">
                            <p:stCondLst>
                              <p:cond delay="0"/>
                            </p:stCondLst>
                            <p:childTnLst>
                              <p:par>
                                <p:cTn id="140" presetID="1" presetClass="entr" presetSubtype="0" fill="hold" grpId="0" nodeType="clickEffect">
                                  <p:stCondLst>
                                    <p:cond delay="0"/>
                                  </p:stCondLst>
                                  <p:childTnLst>
                                    <p:set>
                                      <p:cBhvr>
                                        <p:cTn id="141" dur="1" fill="hold">
                                          <p:stCondLst>
                                            <p:cond delay="0"/>
                                          </p:stCondLst>
                                        </p:cTn>
                                        <p:tgtEl>
                                          <p:spTgt spid="41"/>
                                        </p:tgtEl>
                                        <p:attrNameLst>
                                          <p:attrName>style.visibility</p:attrName>
                                        </p:attrNameLst>
                                      </p:cBhvr>
                                      <p:to>
                                        <p:strVal val="visible"/>
                                      </p:to>
                                    </p:set>
                                  </p:childTnLst>
                                </p:cTn>
                              </p:par>
                              <p:par>
                                <p:cTn id="142" presetID="1" presetClass="entr" presetSubtype="0" fill="hold" grpId="0" nodeType="withEffect">
                                  <p:stCondLst>
                                    <p:cond delay="0"/>
                                  </p:stCondLst>
                                  <p:childTnLst>
                                    <p:set>
                                      <p:cBhvr>
                                        <p:cTn id="143" dur="1" fill="hold">
                                          <p:stCondLst>
                                            <p:cond delay="0"/>
                                          </p:stCondLst>
                                        </p:cTn>
                                        <p:tgtEl>
                                          <p:spTgt spid="3"/>
                                        </p:tgtEl>
                                        <p:attrNameLst>
                                          <p:attrName>style.visibility</p:attrName>
                                        </p:attrNameLst>
                                      </p:cBhvr>
                                      <p:to>
                                        <p:strVal val="visible"/>
                                      </p:to>
                                    </p:set>
                                  </p:childTnLst>
                                </p:cTn>
                              </p:par>
                            </p:childTnLst>
                          </p:cTn>
                        </p:par>
                      </p:childTnLst>
                    </p:cTn>
                  </p:par>
                  <p:par>
                    <p:cTn id="144" fill="hold">
                      <p:stCondLst>
                        <p:cond delay="indefinite"/>
                      </p:stCondLst>
                      <p:childTnLst>
                        <p:par>
                          <p:cTn id="145" fill="hold">
                            <p:stCondLst>
                              <p:cond delay="0"/>
                            </p:stCondLst>
                            <p:childTnLst>
                              <p:par>
                                <p:cTn id="146" presetID="1" presetClass="entr" presetSubtype="0" fill="hold" grpId="0" nodeType="clickEffect">
                                  <p:stCondLst>
                                    <p:cond delay="0"/>
                                  </p:stCondLst>
                                  <p:childTnLst>
                                    <p:set>
                                      <p:cBhvr>
                                        <p:cTn id="147" dur="1" fill="hold">
                                          <p:stCondLst>
                                            <p:cond delay="0"/>
                                          </p:stCondLst>
                                        </p:cTn>
                                        <p:tgtEl>
                                          <p:spTgt spid="43"/>
                                        </p:tgtEl>
                                        <p:attrNameLst>
                                          <p:attrName>style.visibility</p:attrName>
                                        </p:attrNameLst>
                                      </p:cBhvr>
                                      <p:to>
                                        <p:strVal val="visible"/>
                                      </p:to>
                                    </p:set>
                                  </p:childTnLst>
                                </p:cTn>
                              </p:par>
                              <p:par>
                                <p:cTn id="148" presetID="1" presetClass="entr" presetSubtype="0" fill="hold" grpId="0" nodeType="withEffect">
                                  <p:stCondLst>
                                    <p:cond delay="0"/>
                                  </p:stCondLst>
                                  <p:childTnLst>
                                    <p:set>
                                      <p:cBhvr>
                                        <p:cTn id="149" dur="1" fill="hold">
                                          <p:stCondLst>
                                            <p:cond delay="0"/>
                                          </p:stCondLst>
                                        </p:cTn>
                                        <p:tgtEl>
                                          <p:spTgt spid="42"/>
                                        </p:tgtEl>
                                        <p:attrNameLst>
                                          <p:attrName>style.visibility</p:attrName>
                                        </p:attrNameLst>
                                      </p:cBhvr>
                                      <p:to>
                                        <p:strVal val="visible"/>
                                      </p:to>
                                    </p:set>
                                  </p:childTnLst>
                                </p:cTn>
                              </p:par>
                            </p:childTnLst>
                          </p:cTn>
                        </p:par>
                      </p:childTnLst>
                    </p:cTn>
                  </p:par>
                  <p:par>
                    <p:cTn id="150" fill="hold">
                      <p:stCondLst>
                        <p:cond delay="indefinite"/>
                      </p:stCondLst>
                      <p:childTnLst>
                        <p:par>
                          <p:cTn id="151" fill="hold">
                            <p:stCondLst>
                              <p:cond delay="0"/>
                            </p:stCondLst>
                            <p:childTnLst>
                              <p:par>
                                <p:cTn id="152" presetID="1" presetClass="entr" presetSubtype="0" fill="hold" grpId="0" nodeType="clickEffect">
                                  <p:stCondLst>
                                    <p:cond delay="0"/>
                                  </p:stCondLst>
                                  <p:childTnLst>
                                    <p:set>
                                      <p:cBhvr>
                                        <p:cTn id="153" dur="1" fill="hold">
                                          <p:stCondLst>
                                            <p:cond delay="0"/>
                                          </p:stCondLst>
                                        </p:cTn>
                                        <p:tgtEl>
                                          <p:spTgt spid="4"/>
                                        </p:tgtEl>
                                        <p:attrNameLst>
                                          <p:attrName>style.visibility</p:attrName>
                                        </p:attrNameLst>
                                      </p:cBhvr>
                                      <p:to>
                                        <p:strVal val="visible"/>
                                      </p:to>
                                    </p:set>
                                  </p:childTnLst>
                                </p:cTn>
                              </p:par>
                            </p:childTnLst>
                          </p:cTn>
                        </p:par>
                      </p:childTnLst>
                    </p:cTn>
                  </p:par>
                  <p:par>
                    <p:cTn id="154" fill="hold">
                      <p:stCondLst>
                        <p:cond delay="indefinite"/>
                      </p:stCondLst>
                      <p:childTnLst>
                        <p:par>
                          <p:cTn id="155" fill="hold">
                            <p:stCondLst>
                              <p:cond delay="0"/>
                            </p:stCondLst>
                            <p:childTnLst>
                              <p:par>
                                <p:cTn id="156" presetID="1" presetClass="exit" presetSubtype="0" fill="hold" grpId="1" nodeType="clickEffect">
                                  <p:stCondLst>
                                    <p:cond delay="0"/>
                                  </p:stCondLst>
                                  <p:childTnLst>
                                    <p:set>
                                      <p:cBhvr>
                                        <p:cTn id="157" dur="1" fill="hold">
                                          <p:stCondLst>
                                            <p:cond delay="0"/>
                                          </p:stCondLst>
                                        </p:cTn>
                                        <p:tgtEl>
                                          <p:spTgt spid="43"/>
                                        </p:tgtEl>
                                        <p:attrNameLst>
                                          <p:attrName>style.visibility</p:attrName>
                                        </p:attrNameLst>
                                      </p:cBhvr>
                                      <p:to>
                                        <p:strVal val="hidden"/>
                                      </p:to>
                                    </p:set>
                                  </p:childTnLst>
                                </p:cTn>
                              </p:par>
                              <p:par>
                                <p:cTn id="158" presetID="1" presetClass="exit" presetSubtype="0" fill="hold" grpId="1" nodeType="withEffect">
                                  <p:stCondLst>
                                    <p:cond delay="0"/>
                                  </p:stCondLst>
                                  <p:childTnLst>
                                    <p:set>
                                      <p:cBhvr>
                                        <p:cTn id="159" dur="1" fill="hold">
                                          <p:stCondLst>
                                            <p:cond delay="0"/>
                                          </p:stCondLst>
                                        </p:cTn>
                                        <p:tgtEl>
                                          <p:spTgt spid="41"/>
                                        </p:tgtEl>
                                        <p:attrNameLst>
                                          <p:attrName>style.visibility</p:attrName>
                                        </p:attrNameLst>
                                      </p:cBhvr>
                                      <p:to>
                                        <p:strVal val="hidden"/>
                                      </p:to>
                                    </p:set>
                                  </p:childTnLst>
                                </p:cTn>
                              </p:par>
                              <p:par>
                                <p:cTn id="160" presetID="1" presetClass="exit" presetSubtype="0" fill="hold" grpId="1" nodeType="withEffect">
                                  <p:stCondLst>
                                    <p:cond delay="0"/>
                                  </p:stCondLst>
                                  <p:childTnLst>
                                    <p:set>
                                      <p:cBhvr>
                                        <p:cTn id="161" dur="1" fill="hold">
                                          <p:stCondLst>
                                            <p:cond delay="0"/>
                                          </p:stCondLst>
                                        </p:cTn>
                                        <p:tgtEl>
                                          <p:spTgt spid="80"/>
                                        </p:tgtEl>
                                        <p:attrNameLst>
                                          <p:attrName>style.visibility</p:attrName>
                                        </p:attrNameLst>
                                      </p:cBhvr>
                                      <p:to>
                                        <p:strVal val="hidden"/>
                                      </p:to>
                                    </p:set>
                                  </p:childTnLst>
                                </p:cTn>
                              </p:par>
                            </p:childTnLst>
                          </p:cTn>
                        </p:par>
                        <p:par>
                          <p:cTn id="162" fill="hold">
                            <p:stCondLst>
                              <p:cond delay="0"/>
                            </p:stCondLst>
                            <p:childTnLst>
                              <p:par>
                                <p:cTn id="163" presetID="1" presetClass="entr" presetSubtype="0" fill="hold" grpId="0" nodeType="afterEffect">
                                  <p:stCondLst>
                                    <p:cond delay="0"/>
                                  </p:stCondLst>
                                  <p:childTnLst>
                                    <p:set>
                                      <p:cBhvr>
                                        <p:cTn id="164" dur="1" fill="hold">
                                          <p:stCondLst>
                                            <p:cond delay="0"/>
                                          </p:stCondLst>
                                        </p:cTn>
                                        <p:tgtEl>
                                          <p:spTgt spid="51"/>
                                        </p:tgtEl>
                                        <p:attrNameLst>
                                          <p:attrName>style.visibility</p:attrName>
                                        </p:attrNameLst>
                                      </p:cBhvr>
                                      <p:to>
                                        <p:strVal val="visible"/>
                                      </p:to>
                                    </p:set>
                                  </p:childTnLst>
                                </p:cTn>
                              </p:par>
                            </p:childTnLst>
                          </p:cTn>
                        </p:par>
                        <p:par>
                          <p:cTn id="165" fill="hold">
                            <p:stCondLst>
                              <p:cond delay="0"/>
                            </p:stCondLst>
                            <p:childTnLst>
                              <p:par>
                                <p:cTn id="166" presetID="22" presetClass="entr" presetSubtype="4" fill="hold" grpId="0" nodeType="afterEffect">
                                  <p:stCondLst>
                                    <p:cond delay="0"/>
                                  </p:stCondLst>
                                  <p:childTnLst>
                                    <p:set>
                                      <p:cBhvr>
                                        <p:cTn id="167" dur="1" fill="hold">
                                          <p:stCondLst>
                                            <p:cond delay="0"/>
                                          </p:stCondLst>
                                        </p:cTn>
                                        <p:tgtEl>
                                          <p:spTgt spid="52"/>
                                        </p:tgtEl>
                                        <p:attrNameLst>
                                          <p:attrName>style.visibility</p:attrName>
                                        </p:attrNameLst>
                                      </p:cBhvr>
                                      <p:to>
                                        <p:strVal val="visible"/>
                                      </p:to>
                                    </p:set>
                                    <p:animEffect transition="in" filter="wipe(down)">
                                      <p:cBhvr>
                                        <p:cTn id="168" dur="500"/>
                                        <p:tgtEl>
                                          <p:spTgt spid="52"/>
                                        </p:tgtEl>
                                      </p:cBhvr>
                                    </p:animEffect>
                                  </p:childTnLst>
                                </p:cTn>
                              </p:par>
                              <p:par>
                                <p:cTn id="169" presetID="42" presetClass="path" presetSubtype="0" accel="50000" decel="50000" fill="hold" grpId="2" nodeType="withEffect">
                                  <p:stCondLst>
                                    <p:cond delay="0"/>
                                  </p:stCondLst>
                                  <p:childTnLst>
                                    <p:animMotion origin="layout" path="M 0.04566 4.07407E-6 L 0.1323 4.07407E-6 " pathEditMode="relative" rAng="0" ptsTypes="AA">
                                      <p:cBhvr>
                                        <p:cTn id="170" dur="500" fill="hold"/>
                                        <p:tgtEl>
                                          <p:spTgt spid="67"/>
                                        </p:tgtEl>
                                        <p:attrNameLst>
                                          <p:attrName>ppt_x</p:attrName>
                                          <p:attrName>ppt_y</p:attrName>
                                        </p:attrNameLst>
                                      </p:cBhvr>
                                      <p:rCtr x="4323" y="0"/>
                                    </p:animMotion>
                                  </p:childTnLst>
                                </p:cTn>
                              </p:par>
                            </p:childTnLst>
                          </p:cTn>
                        </p:par>
                        <p:par>
                          <p:cTn id="171" fill="hold">
                            <p:stCondLst>
                              <p:cond delay="500"/>
                            </p:stCondLst>
                            <p:childTnLst>
                              <p:par>
                                <p:cTn id="172" presetID="1" presetClass="exit" presetSubtype="0" fill="hold" grpId="3" nodeType="afterEffect">
                                  <p:stCondLst>
                                    <p:cond delay="0"/>
                                  </p:stCondLst>
                                  <p:childTnLst>
                                    <p:set>
                                      <p:cBhvr>
                                        <p:cTn id="173" dur="1" fill="hold">
                                          <p:stCondLst>
                                            <p:cond delay="0"/>
                                          </p:stCondLst>
                                        </p:cTn>
                                        <p:tgtEl>
                                          <p:spTgt spid="67"/>
                                        </p:tgtEl>
                                        <p:attrNameLst>
                                          <p:attrName>style.visibility</p:attrName>
                                        </p:attrNameLst>
                                      </p:cBhvr>
                                      <p:to>
                                        <p:strVal val="hidden"/>
                                      </p:to>
                                    </p:set>
                                  </p:childTnLst>
                                </p:cTn>
                              </p:par>
                            </p:childTnLst>
                          </p:cTn>
                        </p:par>
                        <p:par>
                          <p:cTn id="174" fill="hold">
                            <p:stCondLst>
                              <p:cond delay="500"/>
                            </p:stCondLst>
                            <p:childTnLst>
                              <p:par>
                                <p:cTn id="175" presetID="1" presetClass="entr" presetSubtype="0" fill="hold" grpId="0" nodeType="afterEffect">
                                  <p:stCondLst>
                                    <p:cond delay="0"/>
                                  </p:stCondLst>
                                  <p:childTnLst>
                                    <p:set>
                                      <p:cBhvr>
                                        <p:cTn id="176" dur="1" fill="hold">
                                          <p:stCondLst>
                                            <p:cond delay="0"/>
                                          </p:stCondLst>
                                        </p:cTn>
                                        <p:tgtEl>
                                          <p:spTgt spid="81"/>
                                        </p:tgtEl>
                                        <p:attrNameLst>
                                          <p:attrName>style.visibility</p:attrName>
                                        </p:attrNameLst>
                                      </p:cBhvr>
                                      <p:to>
                                        <p:strVal val="visible"/>
                                      </p:to>
                                    </p:set>
                                  </p:childTnLst>
                                </p:cTn>
                              </p:par>
                            </p:childTnLst>
                          </p:cTn>
                        </p:par>
                        <p:par>
                          <p:cTn id="177" fill="hold">
                            <p:stCondLst>
                              <p:cond delay="500"/>
                            </p:stCondLst>
                            <p:childTnLst>
                              <p:par>
                                <p:cTn id="178" presetID="42" presetClass="path" presetSubtype="0" accel="50000" decel="50000" fill="hold" grpId="1" nodeType="afterEffect">
                                  <p:stCondLst>
                                    <p:cond delay="0"/>
                                  </p:stCondLst>
                                  <p:childTnLst>
                                    <p:animMotion origin="layout" path="M 5E-6 -3.7037E-7 L 0.17952 -0.00023 " pathEditMode="relative" rAng="0" ptsTypes="AA">
                                      <p:cBhvr>
                                        <p:cTn id="179" dur="500" fill="hold"/>
                                        <p:tgtEl>
                                          <p:spTgt spid="81"/>
                                        </p:tgtEl>
                                        <p:attrNameLst>
                                          <p:attrName>ppt_x</p:attrName>
                                          <p:attrName>ppt_y</p:attrName>
                                        </p:attrNameLst>
                                      </p:cBhvr>
                                      <p:rCtr x="8976" y="-23"/>
                                    </p:animMotion>
                                  </p:childTnLst>
                                </p:cTn>
                              </p:par>
                            </p:childTnLst>
                          </p:cTn>
                        </p:par>
                        <p:par>
                          <p:cTn id="180" fill="hold">
                            <p:stCondLst>
                              <p:cond delay="1000"/>
                            </p:stCondLst>
                            <p:childTnLst>
                              <p:par>
                                <p:cTn id="181" presetID="1" presetClass="exit" presetSubtype="0" fill="hold" grpId="2" nodeType="afterEffect">
                                  <p:stCondLst>
                                    <p:cond delay="0"/>
                                  </p:stCondLst>
                                  <p:childTnLst>
                                    <p:set>
                                      <p:cBhvr>
                                        <p:cTn id="182" dur="1" fill="hold">
                                          <p:stCondLst>
                                            <p:cond delay="0"/>
                                          </p:stCondLst>
                                        </p:cTn>
                                        <p:tgtEl>
                                          <p:spTgt spid="81"/>
                                        </p:tgtEl>
                                        <p:attrNameLst>
                                          <p:attrName>style.visibility</p:attrName>
                                        </p:attrNameLst>
                                      </p:cBhvr>
                                      <p:to>
                                        <p:strVal val="hidden"/>
                                      </p:to>
                                    </p:set>
                                  </p:childTnLst>
                                </p:cTn>
                              </p:par>
                            </p:childTnLst>
                          </p:cTn>
                        </p:par>
                        <p:par>
                          <p:cTn id="183" fill="hold">
                            <p:stCondLst>
                              <p:cond delay="1000"/>
                            </p:stCondLst>
                            <p:childTnLst>
                              <p:par>
                                <p:cTn id="184" presetID="1" presetClass="entr" presetSubtype="0" fill="hold" grpId="0" nodeType="afterEffect">
                                  <p:stCondLst>
                                    <p:cond delay="0"/>
                                  </p:stCondLst>
                                  <p:childTnLst>
                                    <p:set>
                                      <p:cBhvr>
                                        <p:cTn id="185" dur="1" fill="hold">
                                          <p:stCondLst>
                                            <p:cond delay="0"/>
                                          </p:stCondLst>
                                        </p:cTn>
                                        <p:tgtEl>
                                          <p:spTgt spid="82"/>
                                        </p:tgtEl>
                                        <p:attrNameLst>
                                          <p:attrName>style.visibility</p:attrName>
                                        </p:attrNameLst>
                                      </p:cBhvr>
                                      <p:to>
                                        <p:strVal val="visible"/>
                                      </p:to>
                                    </p:set>
                                  </p:childTnLst>
                                </p:cTn>
                              </p:par>
                            </p:childTnLst>
                          </p:cTn>
                        </p:par>
                        <p:par>
                          <p:cTn id="186" fill="hold">
                            <p:stCondLst>
                              <p:cond delay="1000"/>
                            </p:stCondLst>
                            <p:childTnLst>
                              <p:par>
                                <p:cTn id="187" presetID="42" presetClass="path" presetSubtype="0" accel="50000" decel="50000" fill="hold" grpId="1" nodeType="afterEffect">
                                  <p:stCondLst>
                                    <p:cond delay="0"/>
                                  </p:stCondLst>
                                  <p:childTnLst>
                                    <p:animMotion origin="layout" path="M 5E-6 -3.33333E-6 L 0.09289 -3.33333E-6 " pathEditMode="relative" rAng="0" ptsTypes="AA">
                                      <p:cBhvr>
                                        <p:cTn id="188" dur="500" fill="hold"/>
                                        <p:tgtEl>
                                          <p:spTgt spid="82"/>
                                        </p:tgtEl>
                                        <p:attrNameLst>
                                          <p:attrName>ppt_x</p:attrName>
                                          <p:attrName>ppt_y</p:attrName>
                                        </p:attrNameLst>
                                      </p:cBhvr>
                                      <p:rCtr x="4635" y="0"/>
                                    </p:animMotion>
                                  </p:childTnLst>
                                </p:cTn>
                              </p:par>
                            </p:childTnLst>
                          </p:cTn>
                        </p:par>
                        <p:par>
                          <p:cTn id="189" fill="hold">
                            <p:stCondLst>
                              <p:cond delay="1500"/>
                            </p:stCondLst>
                            <p:childTnLst>
                              <p:par>
                                <p:cTn id="190" presetID="1" presetClass="exit" presetSubtype="0" fill="hold" grpId="2" nodeType="afterEffect">
                                  <p:stCondLst>
                                    <p:cond delay="0"/>
                                  </p:stCondLst>
                                  <p:childTnLst>
                                    <p:set>
                                      <p:cBhvr>
                                        <p:cTn id="191" dur="1" fill="hold">
                                          <p:stCondLst>
                                            <p:cond delay="0"/>
                                          </p:stCondLst>
                                        </p:cTn>
                                        <p:tgtEl>
                                          <p:spTgt spid="8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2" grpId="1" animBg="1"/>
      <p:bldP spid="7" grpId="0" animBg="1"/>
      <p:bldP spid="8" grpId="0" animBg="1"/>
      <p:bldP spid="9" grpId="0" animBg="1"/>
      <p:bldP spid="16" grpId="0" animBg="1"/>
      <p:bldP spid="23" grpId="0" animBg="1"/>
      <p:bldP spid="24" grpId="0" animBg="1"/>
      <p:bldP spid="25" grpId="0" animBg="1"/>
      <p:bldP spid="36" grpId="0"/>
      <p:bldP spid="48" grpId="0" animBg="1"/>
      <p:bldP spid="49" grpId="0" animBg="1"/>
      <p:bldP spid="50" grpId="0" animBg="1"/>
      <p:bldP spid="67" grpId="0" animBg="1"/>
      <p:bldP spid="67" grpId="1" animBg="1"/>
      <p:bldP spid="67" grpId="2" animBg="1"/>
      <p:bldP spid="67" grpId="3" animBg="1"/>
      <p:bldP spid="69" grpId="0" animBg="1"/>
      <p:bldP spid="70" grpId="0" animBg="1"/>
      <p:bldP spid="75" grpId="0" animBg="1"/>
      <p:bldP spid="6" grpId="0" animBg="1"/>
      <p:bldP spid="80" grpId="0" animBg="1"/>
      <p:bldP spid="80" grpId="1" animBg="1"/>
      <p:bldP spid="81" grpId="0" animBg="1"/>
      <p:bldP spid="81" grpId="1" animBg="1"/>
      <p:bldP spid="81" grpId="2" animBg="1"/>
      <p:bldP spid="82" grpId="0" animBg="1"/>
      <p:bldP spid="82" grpId="1" animBg="1"/>
      <p:bldP spid="82" grpId="2" animBg="1"/>
      <p:bldP spid="83" grpId="0" animBg="1"/>
      <p:bldP spid="3" grpId="0" animBg="1"/>
      <p:bldP spid="41" grpId="0" animBg="1"/>
      <p:bldP spid="41" grpId="1" animBg="1"/>
      <p:bldP spid="42" grpId="0" animBg="1"/>
      <p:bldP spid="43" grpId="0" animBg="1"/>
      <p:bldP spid="43" grpId="1" animBg="1"/>
      <p:bldP spid="44" grpId="0"/>
      <p:bldP spid="51" grpId="0" animBg="1"/>
      <p:bldP spid="52" grpId="0" animBg="1"/>
      <p:bldP spid="4" grpId="0" animBg="1"/>
      <p:bldP spid="62" grpId="0" animBg="1"/>
      <p:bldP spid="62" grpId="1" animBg="1"/>
      <p:bldP spid="62" grpId="2" animBg="1"/>
      <p:bldP spid="62" grpId="3" animBg="1"/>
      <p:bldP spid="62" grpId="4" animBg="1"/>
      <p:bldP spid="54" grpId="0" animBg="1"/>
      <p:bldP spid="54" grpId="1" animBg="1"/>
      <p:bldP spid="55" grpId="0" animBg="1"/>
      <p:bldP spid="55" grpId="1" animBg="1"/>
      <p:bldP spid="56" grpId="0" animBg="1"/>
      <p:bldP spid="56" grpId="1" animBg="1"/>
      <p:bldP spid="59" grpId="0" animBg="1"/>
      <p:bldP spid="59" grpId="1" animBg="1"/>
      <p:bldP spid="22" grpId="0" animBg="1"/>
      <p:bldP spid="22" grpId="1"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Hash Table Based Mappers</a:t>
            </a:r>
          </a:p>
        </p:txBody>
      </p:sp>
      <p:sp>
        <p:nvSpPr>
          <p:cNvPr id="3" name="Content Placeholder 2"/>
          <p:cNvSpPr>
            <a:spLocks noGrp="1"/>
          </p:cNvSpPr>
          <p:nvPr>
            <p:ph idx="1"/>
          </p:nvPr>
        </p:nvSpPr>
        <p:spPr/>
        <p:txBody>
          <a:bodyPr/>
          <a:lstStyle/>
          <a:p>
            <a:r>
              <a:rPr lang="en-US" dirty="0">
                <a:solidFill>
                  <a:srgbClr val="0000FF"/>
                </a:solidFill>
              </a:rPr>
              <a:t>+ Guaranteed to find </a:t>
            </a:r>
            <a:r>
              <a:rPr lang="en-US" i="1" dirty="0">
                <a:solidFill>
                  <a:srgbClr val="0000FF"/>
                </a:solidFill>
              </a:rPr>
              <a:t>all</a:t>
            </a:r>
            <a:r>
              <a:rPr lang="en-US" dirty="0">
                <a:solidFill>
                  <a:srgbClr val="0000FF"/>
                </a:solidFill>
              </a:rPr>
              <a:t> mappings </a:t>
            </a:r>
            <a:r>
              <a:rPr lang="en-US" dirty="0">
                <a:solidFill>
                  <a:srgbClr val="0000FF"/>
                </a:solidFill>
                <a:sym typeface="Wingdings" pitchFamily="2" charset="2"/>
              </a:rPr>
              <a:t> sensitive</a:t>
            </a:r>
            <a:endParaRPr lang="en-US" dirty="0">
              <a:solidFill>
                <a:srgbClr val="0000FF"/>
              </a:solidFill>
            </a:endParaRPr>
          </a:p>
          <a:p>
            <a:r>
              <a:rPr lang="en-US" dirty="0">
                <a:solidFill>
                  <a:srgbClr val="0000FF"/>
                </a:solidFill>
              </a:rPr>
              <a:t>+ Can tolerate up to </a:t>
            </a:r>
            <a:r>
              <a:rPr lang="en-US" i="1" dirty="0">
                <a:solidFill>
                  <a:srgbClr val="0000FF"/>
                </a:solidFill>
              </a:rPr>
              <a:t>e</a:t>
            </a:r>
            <a:r>
              <a:rPr lang="en-US" dirty="0">
                <a:solidFill>
                  <a:srgbClr val="0000FF"/>
                </a:solidFill>
              </a:rPr>
              <a:t> errors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23F3DD0-964F-E14E-9680-7F8D5AE1424B}"/>
              </a:ext>
            </a:extLst>
          </p:cNvPr>
          <p:cNvPicPr>
            <a:picLocks noChangeAspect="1"/>
          </p:cNvPicPr>
          <p:nvPr/>
        </p:nvPicPr>
        <p:blipFill>
          <a:blip r:embed="rId3"/>
          <a:stretch>
            <a:fillRect/>
          </a:stretch>
        </p:blipFill>
        <p:spPr>
          <a:xfrm>
            <a:off x="0" y="3493941"/>
            <a:ext cx="9144000" cy="2311323"/>
          </a:xfrm>
          <a:prstGeom prst="rect">
            <a:avLst/>
          </a:prstGeom>
        </p:spPr>
      </p:pic>
      <p:pic>
        <p:nvPicPr>
          <p:cNvPr id="6" name="Picture 5">
            <a:extLst>
              <a:ext uri="{FF2B5EF4-FFF2-40B4-BE49-F238E27FC236}">
                <a16:creationId xmlns:a16="http://schemas.microsoft.com/office/drawing/2014/main" id="{2CFF0334-A291-C943-B06C-11E8E31BF6EB}"/>
              </a:ext>
            </a:extLst>
          </p:cNvPr>
          <p:cNvPicPr>
            <a:picLocks noChangeAspect="1"/>
          </p:cNvPicPr>
          <p:nvPr/>
        </p:nvPicPr>
        <p:blipFill>
          <a:blip r:embed="rId4"/>
          <a:stretch>
            <a:fillRect/>
          </a:stretch>
        </p:blipFill>
        <p:spPr>
          <a:xfrm>
            <a:off x="220572" y="2413589"/>
            <a:ext cx="2006600" cy="1054100"/>
          </a:xfrm>
          <a:prstGeom prst="rect">
            <a:avLst/>
          </a:prstGeom>
        </p:spPr>
      </p:pic>
      <p:sp>
        <p:nvSpPr>
          <p:cNvPr id="7" name="TextBox 6">
            <a:extLst>
              <a:ext uri="{FF2B5EF4-FFF2-40B4-BE49-F238E27FC236}">
                <a16:creationId xmlns:a16="http://schemas.microsoft.com/office/drawing/2014/main" id="{B5FAA595-D157-7848-B3BE-4AE98FFE1F09}"/>
              </a:ext>
            </a:extLst>
          </p:cNvPr>
          <p:cNvSpPr txBox="1"/>
          <p:nvPr/>
        </p:nvSpPr>
        <p:spPr>
          <a:xfrm>
            <a:off x="4716016" y="2761087"/>
            <a:ext cx="3323795" cy="369332"/>
          </a:xfrm>
          <a:prstGeom prst="rect">
            <a:avLst/>
          </a:prstGeom>
          <a:noFill/>
        </p:spPr>
        <p:txBody>
          <a:bodyPr wrap="none" rtlCol="0">
            <a:spAutoFit/>
          </a:bodyPr>
          <a:lstStyle/>
          <a:p>
            <a:r>
              <a:rPr lang="en-US" dirty="0">
                <a:hlinkClick r:id="rId5"/>
              </a:rPr>
              <a:t>http://mrfast.sourceforge.net/</a:t>
            </a:r>
            <a:r>
              <a:rPr lang="en-US" dirty="0"/>
              <a:t> </a:t>
            </a:r>
          </a:p>
        </p:txBody>
      </p:sp>
      <p:sp>
        <p:nvSpPr>
          <p:cNvPr id="8" name="TextBox 7">
            <a:extLst>
              <a:ext uri="{FF2B5EF4-FFF2-40B4-BE49-F238E27FC236}">
                <a16:creationId xmlns:a16="http://schemas.microsoft.com/office/drawing/2014/main" id="{B6F2078C-FC19-AF41-9835-8FB9CC884161}"/>
              </a:ext>
            </a:extLst>
          </p:cNvPr>
          <p:cNvSpPr txBox="1"/>
          <p:nvPr/>
        </p:nvSpPr>
        <p:spPr>
          <a:xfrm>
            <a:off x="611560" y="6239173"/>
            <a:ext cx="7611379" cy="923330"/>
          </a:xfrm>
          <a:prstGeom prst="rect">
            <a:avLst/>
          </a:prstGeom>
          <a:noFill/>
        </p:spPr>
        <p:txBody>
          <a:bodyPr wrap="none" rtlCol="0">
            <a:spAutoFit/>
          </a:bodyPr>
          <a:lstStyle/>
          <a:p>
            <a:r>
              <a:rPr lang="en-US" dirty="0"/>
              <a:t>Alkan+, </a:t>
            </a:r>
            <a:r>
              <a:rPr lang="en-US" b="1" dirty="0">
                <a:hlinkClick r:id="rId6"/>
              </a:rPr>
              <a:t>"Personalized copy number and segmental duplication </a:t>
            </a:r>
          </a:p>
          <a:p>
            <a:r>
              <a:rPr lang="en-US" b="1" dirty="0">
                <a:hlinkClick r:id="rId6"/>
              </a:rPr>
              <a:t>maps using next-generation sequencing”</a:t>
            </a:r>
            <a:r>
              <a:rPr lang="en-US" b="1" dirty="0"/>
              <a:t>, </a:t>
            </a:r>
            <a:r>
              <a:rPr lang="en-US" dirty="0"/>
              <a:t>Nature Genetics 2009.</a:t>
            </a:r>
            <a:br>
              <a:rPr lang="en-US" dirty="0"/>
            </a:br>
            <a:endParaRPr lang="en-US" dirty="0"/>
          </a:p>
        </p:txBody>
      </p:sp>
    </p:spTree>
    <p:extLst>
      <p:ext uri="{BB962C8B-B14F-4D97-AF65-F5344CB8AC3E}">
        <p14:creationId xmlns:p14="http://schemas.microsoft.com/office/powerpoint/2010/main" val="1408671957"/>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dirty="0"/>
              <a:t>Problem and Goal</a:t>
            </a:r>
          </a:p>
        </p:txBody>
      </p:sp>
      <p:sp>
        <p:nvSpPr>
          <p:cNvPr id="3" name="内容占位符 2"/>
          <p:cNvSpPr>
            <a:spLocks noGrp="1"/>
          </p:cNvSpPr>
          <p:nvPr>
            <p:ph idx="1"/>
          </p:nvPr>
        </p:nvSpPr>
        <p:spPr/>
        <p:txBody>
          <a:bodyPr/>
          <a:lstStyle/>
          <a:p>
            <a:r>
              <a:rPr lang="en-US" dirty="0">
                <a:solidFill>
                  <a:srgbClr val="FF0000"/>
                </a:solidFill>
              </a:rPr>
              <a:t>Poor performance of existing read mappers: Very slow </a:t>
            </a:r>
          </a:p>
          <a:p>
            <a:pPr lvl="1"/>
            <a:r>
              <a:rPr lang="en-US" dirty="0">
                <a:solidFill>
                  <a:srgbClr val="FF0000"/>
                </a:solidFill>
              </a:rPr>
              <a:t>Verification/alignment takes too long to execute</a:t>
            </a:r>
          </a:p>
          <a:p>
            <a:pPr lvl="1"/>
            <a:r>
              <a:rPr lang="en-US" dirty="0"/>
              <a:t>Verification requires a memory access for reference genome + many base-pair-wise comparisons between the reference and the read (edit distance computation)</a:t>
            </a:r>
          </a:p>
          <a:p>
            <a:pPr marL="0" indent="0">
              <a:buNone/>
            </a:pPr>
            <a:endParaRPr lang="en-US" dirty="0">
              <a:solidFill>
                <a:srgbClr val="FF0000"/>
              </a:solidFill>
            </a:endParaRPr>
          </a:p>
          <a:p>
            <a:endParaRPr lang="en-US" dirty="0">
              <a:solidFill>
                <a:srgbClr val="FF0000"/>
              </a:solidFill>
            </a:endParaRPr>
          </a:p>
          <a:p>
            <a:endParaRPr lang="en-US" dirty="0"/>
          </a:p>
          <a:p>
            <a:endParaRPr lang="en-US" dirty="0"/>
          </a:p>
          <a:p>
            <a:endParaRPr lang="en-US" dirty="0"/>
          </a:p>
          <a:p>
            <a:r>
              <a:rPr lang="en-US" dirty="0">
                <a:solidFill>
                  <a:srgbClr val="0000FF"/>
                </a:solidFill>
              </a:rPr>
              <a:t>Goal: Speed up the mapper by reducing the cost of verification</a:t>
            </a:r>
          </a:p>
          <a:p>
            <a:endParaRPr lang="en-US" dirty="0">
              <a:solidFill>
                <a:srgbClr val="FF0000"/>
              </a:solidFill>
            </a:endParaRPr>
          </a:p>
        </p:txBody>
      </p:sp>
      <p:sp>
        <p:nvSpPr>
          <p:cNvPr id="4" name="灯片编号占位符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5" name="Chart 170"/>
          <p:cNvGraphicFramePr/>
          <p:nvPr>
            <p:extLst>
              <p:ext uri="{D42A27DB-BD31-4B8C-83A1-F6EECF244321}">
                <p14:modId xmlns:p14="http://schemas.microsoft.com/office/powerpoint/2010/main" val="2139960055"/>
              </p:ext>
            </p:extLst>
          </p:nvPr>
        </p:nvGraphicFramePr>
        <p:xfrm>
          <a:off x="539552" y="3212976"/>
          <a:ext cx="8280170" cy="1562211"/>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5292080" y="3501008"/>
            <a:ext cx="936104" cy="461665"/>
          </a:xfrm>
          <a:prstGeom prst="rect">
            <a:avLst/>
          </a:prstGeom>
          <a:noFill/>
          <a:ln>
            <a:solidFill>
              <a:srgbClr val="0000FF"/>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1919"/>
                </a:solidFill>
                <a:effectLst/>
                <a:uLnTx/>
                <a:uFillTx/>
                <a:latin typeface="Tahoma"/>
                <a:ea typeface="+mn-ea"/>
                <a:cs typeface="+mn-cs"/>
              </a:rPr>
              <a:t>95%</a:t>
            </a:r>
          </a:p>
        </p:txBody>
      </p:sp>
    </p:spTree>
    <p:extLst>
      <p:ext uri="{BB962C8B-B14F-4D97-AF65-F5344CB8AC3E}">
        <p14:creationId xmlns:p14="http://schemas.microsoft.com/office/powerpoint/2010/main" val="15165038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387FD-A33A-524D-9D5A-BF9942C81CBF}"/>
              </a:ext>
            </a:extLst>
          </p:cNvPr>
          <p:cNvSpPr>
            <a:spLocks noGrp="1"/>
          </p:cNvSpPr>
          <p:nvPr>
            <p:ph type="title"/>
          </p:nvPr>
        </p:nvSpPr>
        <p:spPr/>
        <p:txBody>
          <a:bodyPr/>
          <a:lstStyle/>
          <a:p>
            <a:r>
              <a:rPr lang="en-US" dirty="0"/>
              <a:t>Overarching Key Idea</a:t>
            </a:r>
          </a:p>
        </p:txBody>
      </p:sp>
      <p:sp>
        <p:nvSpPr>
          <p:cNvPr id="3" name="Content Placeholder 2">
            <a:extLst>
              <a:ext uri="{FF2B5EF4-FFF2-40B4-BE49-F238E27FC236}">
                <a16:creationId xmlns:a16="http://schemas.microsoft.com/office/drawing/2014/main" id="{CFE11A9F-EFCB-5F41-A86B-63C31BD361BC}"/>
              </a:ext>
            </a:extLst>
          </p:cNvPr>
          <p:cNvSpPr>
            <a:spLocks noGrp="1"/>
          </p:cNvSpPr>
          <p:nvPr>
            <p:ph idx="1"/>
          </p:nvPr>
        </p:nvSpPr>
        <p:spPr>
          <a:xfrm>
            <a:off x="228600" y="1916832"/>
            <a:ext cx="8610600" cy="5193723"/>
          </a:xfrm>
        </p:spPr>
        <p:txBody>
          <a:bodyPr/>
          <a:lstStyle/>
          <a:p>
            <a:pPr marL="0" indent="0" algn="ctr">
              <a:buNone/>
            </a:pPr>
            <a:r>
              <a:rPr lang="en-US" sz="4000" b="1" dirty="0">
                <a:solidFill>
                  <a:srgbClr val="0000FF"/>
                </a:solidFill>
              </a:rPr>
              <a:t>Filter fast </a:t>
            </a:r>
            <a:r>
              <a:rPr lang="en-US" sz="4000" dirty="0">
                <a:solidFill>
                  <a:srgbClr val="0000FF"/>
                </a:solidFill>
              </a:rPr>
              <a:t>before you align</a:t>
            </a:r>
          </a:p>
          <a:p>
            <a:pPr marL="0" indent="0" algn="ctr">
              <a:buNone/>
            </a:pPr>
            <a:endParaRPr lang="en-US" dirty="0">
              <a:solidFill>
                <a:srgbClr val="0000FF"/>
              </a:solidFill>
            </a:endParaRPr>
          </a:p>
          <a:p>
            <a:pPr marL="0" indent="0" algn="ctr">
              <a:buNone/>
            </a:pPr>
            <a:endParaRPr lang="en-US" dirty="0">
              <a:solidFill>
                <a:srgbClr val="0000FF"/>
              </a:solidFill>
            </a:endParaRPr>
          </a:p>
          <a:p>
            <a:pPr marL="0" indent="0" algn="ctr">
              <a:buNone/>
            </a:pPr>
            <a:r>
              <a:rPr lang="en-US" sz="4000" dirty="0">
                <a:solidFill>
                  <a:srgbClr val="FF0000"/>
                </a:solidFill>
              </a:rPr>
              <a:t>Minimize costly </a:t>
            </a:r>
          </a:p>
          <a:p>
            <a:pPr marL="0" indent="0" algn="ctr">
              <a:buNone/>
            </a:pPr>
            <a:r>
              <a:rPr lang="en-US" sz="4000" dirty="0">
                <a:solidFill>
                  <a:srgbClr val="FF0000"/>
                </a:solidFill>
              </a:rPr>
              <a:t>edit distance computations</a:t>
            </a:r>
          </a:p>
        </p:txBody>
      </p:sp>
      <p:sp>
        <p:nvSpPr>
          <p:cNvPr id="4" name="Slide Number Placeholder 3">
            <a:extLst>
              <a:ext uri="{FF2B5EF4-FFF2-40B4-BE49-F238E27FC236}">
                <a16:creationId xmlns:a16="http://schemas.microsoft.com/office/drawing/2014/main" id="{F91FB115-7ECC-6A41-BF95-5BD8C929FAF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92382765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AFB9DA22-BE61-2446-87AE-83F927ADF074}"/>
              </a:ext>
            </a:extLst>
          </p:cNvPr>
          <p:cNvSpPr>
            <a:spLocks noGrp="1"/>
          </p:cNvSpPr>
          <p:nvPr>
            <p:ph idx="1"/>
          </p:nvPr>
        </p:nvSpPr>
        <p:spPr>
          <a:xfrm>
            <a:off x="228600" y="1124744"/>
            <a:ext cx="8610600" cy="5123656"/>
          </a:xfrm>
        </p:spPr>
        <p:txBody>
          <a:bodyPr/>
          <a:lstStyle/>
          <a:p>
            <a:r>
              <a:rPr lang="en-US" dirty="0"/>
              <a:t>The Problem: DNA Read Mapping</a:t>
            </a:r>
          </a:p>
          <a:p>
            <a:pPr lvl="1"/>
            <a:r>
              <a:rPr lang="en-US" dirty="0"/>
              <a:t>State-of-the-art Read Mapper Design</a:t>
            </a:r>
          </a:p>
          <a:p>
            <a:pPr lvl="1"/>
            <a:endParaRPr lang="en-US" dirty="0"/>
          </a:p>
          <a:p>
            <a:r>
              <a:rPr lang="en-US" dirty="0">
                <a:solidFill>
                  <a:srgbClr val="0000FF"/>
                </a:solidFill>
              </a:rPr>
              <a:t>Algorithmic Acceleration </a:t>
            </a:r>
          </a:p>
          <a:p>
            <a:pPr lvl="1"/>
            <a:r>
              <a:rPr lang="en-US" dirty="0">
                <a:solidFill>
                  <a:srgbClr val="0000FF"/>
                </a:solidFill>
              </a:rPr>
              <a:t>Exploiting Structure of the Genome</a:t>
            </a:r>
          </a:p>
          <a:p>
            <a:pPr lvl="1"/>
            <a:r>
              <a:rPr lang="en-US" dirty="0"/>
              <a:t>Exploiting SIMD Instructions</a:t>
            </a:r>
          </a:p>
          <a:p>
            <a:endParaRPr lang="en-US" dirty="0"/>
          </a:p>
          <a:p>
            <a:r>
              <a:rPr lang="en-US" dirty="0"/>
              <a:t>Hardware Acceleration</a:t>
            </a:r>
          </a:p>
          <a:p>
            <a:pPr lvl="1"/>
            <a:r>
              <a:rPr lang="en-US" dirty="0"/>
              <a:t>Specialized Architectures</a:t>
            </a:r>
          </a:p>
          <a:p>
            <a:pPr lvl="1"/>
            <a:r>
              <a:rPr lang="en-US" dirty="0"/>
              <a:t>Processing in Memory</a:t>
            </a:r>
          </a:p>
          <a:p>
            <a:pPr lvl="1"/>
            <a:endParaRPr lang="en-US" dirty="0"/>
          </a:p>
          <a:p>
            <a:r>
              <a:rPr lang="en-US" dirty="0"/>
              <a:t>Future Opportunities: New Sequencing Technologies</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291608428"/>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Reducing the Cost of Verification</a:t>
            </a:r>
          </a:p>
        </p:txBody>
      </p:sp>
      <p:sp>
        <p:nvSpPr>
          <p:cNvPr id="3" name="Content Placeholder 2"/>
          <p:cNvSpPr>
            <a:spLocks noGrp="1"/>
          </p:cNvSpPr>
          <p:nvPr>
            <p:ph idx="1"/>
          </p:nvPr>
        </p:nvSpPr>
        <p:spPr/>
        <p:txBody>
          <a:bodyPr/>
          <a:lstStyle/>
          <a:p>
            <a:r>
              <a:rPr lang="en-US" dirty="0"/>
              <a:t>We observe that </a:t>
            </a:r>
            <a:r>
              <a:rPr lang="en-US" dirty="0">
                <a:solidFill>
                  <a:srgbClr val="FF0000"/>
                </a:solidFill>
              </a:rPr>
              <a:t>most verification (edit distance computation) calculations are unnecessary</a:t>
            </a:r>
          </a:p>
          <a:p>
            <a:pPr lvl="1"/>
            <a:r>
              <a:rPr lang="en-US" dirty="0">
                <a:solidFill>
                  <a:srgbClr val="FF0000"/>
                </a:solidFill>
              </a:rPr>
              <a:t>1 out of 1000 potential locations passes the verification process</a:t>
            </a:r>
          </a:p>
          <a:p>
            <a:endParaRPr lang="en-US" dirty="0"/>
          </a:p>
          <a:p>
            <a:r>
              <a:rPr lang="en-US" dirty="0"/>
              <a:t>We observe that we can get rid of unnecessary verification calculations by</a:t>
            </a:r>
          </a:p>
          <a:p>
            <a:pPr lvl="1"/>
            <a:r>
              <a:rPr lang="en-US" i="1" dirty="0"/>
              <a:t>Detecting and rejecting </a:t>
            </a:r>
            <a:r>
              <a:rPr lang="en-US" i="1" dirty="0">
                <a:solidFill>
                  <a:srgbClr val="0000FF"/>
                </a:solidFill>
              </a:rPr>
              <a:t>early</a:t>
            </a:r>
            <a:r>
              <a:rPr lang="en-US" i="1" dirty="0"/>
              <a:t> </a:t>
            </a:r>
            <a:r>
              <a:rPr lang="en-US" dirty="0"/>
              <a:t>invalid mappings (filtering)</a:t>
            </a:r>
            <a:endParaRPr lang="en-US" i="1" dirty="0"/>
          </a:p>
          <a:p>
            <a:pPr lvl="1"/>
            <a:r>
              <a:rPr lang="en-US" i="1" dirty="0"/>
              <a:t>Reducing</a:t>
            </a:r>
            <a:r>
              <a:rPr lang="en-US" dirty="0"/>
              <a:t> the </a:t>
            </a:r>
            <a:r>
              <a:rPr lang="en-US" i="1" dirty="0">
                <a:solidFill>
                  <a:srgbClr val="0000FF"/>
                </a:solidFill>
              </a:rPr>
              <a:t>number</a:t>
            </a:r>
            <a:r>
              <a:rPr lang="en-US" dirty="0"/>
              <a:t> of potential mappings</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4135579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Observations </a:t>
            </a:r>
            <a:r>
              <a:rPr lang="en-US" sz="2800" dirty="0"/>
              <a:t>[Xin+, BMC Genomics 2013]</a:t>
            </a:r>
          </a:p>
        </p:txBody>
      </p:sp>
      <p:sp>
        <p:nvSpPr>
          <p:cNvPr id="3" name="Content Placeholder 2"/>
          <p:cNvSpPr>
            <a:spLocks noGrp="1"/>
          </p:cNvSpPr>
          <p:nvPr>
            <p:ph idx="1"/>
          </p:nvPr>
        </p:nvSpPr>
        <p:spPr/>
        <p:txBody>
          <a:bodyPr/>
          <a:lstStyle/>
          <a:p>
            <a:r>
              <a:rPr lang="en-US" dirty="0"/>
              <a:t>Observation 1</a:t>
            </a:r>
          </a:p>
          <a:p>
            <a:pPr lvl="1"/>
            <a:r>
              <a:rPr lang="en-US" dirty="0">
                <a:solidFill>
                  <a:srgbClr val="0000FF"/>
                </a:solidFill>
              </a:rPr>
              <a:t>Adjacent k-</a:t>
            </a:r>
            <a:r>
              <a:rPr lang="en-US" dirty="0" err="1">
                <a:solidFill>
                  <a:srgbClr val="0000FF"/>
                </a:solidFill>
              </a:rPr>
              <a:t>mers</a:t>
            </a:r>
            <a:r>
              <a:rPr lang="en-US" dirty="0">
                <a:solidFill>
                  <a:srgbClr val="0000FF"/>
                </a:solidFill>
              </a:rPr>
              <a:t> in the read should also be adjacent in the reference genome</a:t>
            </a:r>
          </a:p>
          <a:p>
            <a:pPr lvl="1"/>
            <a:r>
              <a:rPr lang="en-US" dirty="0">
                <a:solidFill>
                  <a:srgbClr val="FF0000"/>
                </a:solidFill>
              </a:rPr>
              <a:t>Read mapper can quickly reject mappings that do </a:t>
            </a:r>
            <a:r>
              <a:rPr lang="en-US" b="1" dirty="0">
                <a:solidFill>
                  <a:srgbClr val="FF0000"/>
                </a:solidFill>
              </a:rPr>
              <a:t>not</a:t>
            </a:r>
            <a:r>
              <a:rPr lang="en-US" dirty="0">
                <a:solidFill>
                  <a:srgbClr val="FF0000"/>
                </a:solidFill>
              </a:rPr>
              <a:t> satisfy this property</a:t>
            </a:r>
          </a:p>
          <a:p>
            <a:pPr lvl="1"/>
            <a:endParaRPr lang="en-US" dirty="0"/>
          </a:p>
          <a:p>
            <a:r>
              <a:rPr lang="en-US" dirty="0"/>
              <a:t>Observation 2</a:t>
            </a:r>
          </a:p>
          <a:p>
            <a:pPr lvl="1"/>
            <a:r>
              <a:rPr lang="en-US" dirty="0"/>
              <a:t>Some k-</a:t>
            </a:r>
            <a:r>
              <a:rPr lang="en-US" dirty="0" err="1"/>
              <a:t>mers</a:t>
            </a:r>
            <a:r>
              <a:rPr lang="en-US" dirty="0"/>
              <a:t> are </a:t>
            </a:r>
            <a:r>
              <a:rPr lang="en-US" dirty="0">
                <a:solidFill>
                  <a:srgbClr val="0000FF"/>
                </a:solidFill>
              </a:rPr>
              <a:t>cheaper</a:t>
            </a:r>
            <a:r>
              <a:rPr lang="en-US" dirty="0"/>
              <a:t> to verify than others because they have shorter location lists (they occur less frequently in the reference genome)</a:t>
            </a:r>
            <a:r>
              <a:rPr lang="en-US" dirty="0">
                <a:solidFill>
                  <a:srgbClr val="0000FF"/>
                </a:solidFill>
              </a:rPr>
              <a:t>	</a:t>
            </a:r>
          </a:p>
          <a:p>
            <a:pPr lvl="2"/>
            <a:r>
              <a:rPr lang="en-US" dirty="0"/>
              <a:t>Mapper needs to examine only </a:t>
            </a:r>
            <a:r>
              <a:rPr lang="en-US" i="1" dirty="0">
                <a:solidFill>
                  <a:srgbClr val="0000FF"/>
                </a:solidFill>
              </a:rPr>
              <a:t>e+1</a:t>
            </a:r>
            <a:r>
              <a:rPr lang="en-US" dirty="0"/>
              <a:t> k-</a:t>
            </a:r>
            <a:r>
              <a:rPr lang="en-US" dirty="0" err="1"/>
              <a:t>mers</a:t>
            </a:r>
            <a:r>
              <a:rPr lang="en-US" dirty="0"/>
              <a:t>’ locations to tolerate </a:t>
            </a:r>
            <a:r>
              <a:rPr lang="en-US" i="1" dirty="0">
                <a:solidFill>
                  <a:srgbClr val="0000FF"/>
                </a:solidFill>
              </a:rPr>
              <a:t>e</a:t>
            </a:r>
            <a:r>
              <a:rPr lang="en-US" dirty="0"/>
              <a:t> errors</a:t>
            </a:r>
          </a:p>
          <a:p>
            <a:pPr lvl="1"/>
            <a:r>
              <a:rPr lang="en-US" dirty="0">
                <a:solidFill>
                  <a:srgbClr val="FF0000"/>
                </a:solidFill>
              </a:rPr>
              <a:t>Read mapper can choose the cheapest </a:t>
            </a:r>
            <a:r>
              <a:rPr lang="en-US" i="1" dirty="0">
                <a:solidFill>
                  <a:srgbClr val="0000FF"/>
                </a:solidFill>
              </a:rPr>
              <a:t>e+1</a:t>
            </a:r>
            <a:r>
              <a:rPr lang="en-US" dirty="0">
                <a:solidFill>
                  <a:srgbClr val="0000FF"/>
                </a:solidFill>
              </a:rPr>
              <a:t> </a:t>
            </a:r>
            <a:r>
              <a:rPr lang="en-US" dirty="0">
                <a:solidFill>
                  <a:srgbClr val="FF0000"/>
                </a:solidFill>
              </a:rPr>
              <a:t>k-</a:t>
            </a:r>
            <a:r>
              <a:rPr lang="en-US" dirty="0" err="1">
                <a:solidFill>
                  <a:srgbClr val="FF0000"/>
                </a:solidFill>
              </a:rPr>
              <a:t>mers</a:t>
            </a:r>
            <a:r>
              <a:rPr lang="en-US" dirty="0">
                <a:solidFill>
                  <a:srgbClr val="FF0000"/>
                </a:solidFill>
              </a:rPr>
              <a:t> and verify their locations</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8969182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28600" y="152400"/>
            <a:ext cx="8915400" cy="756320"/>
          </a:xfrm>
        </p:spPr>
        <p:txBody>
          <a:bodyPr/>
          <a:lstStyle/>
          <a:p>
            <a:r>
              <a:rPr lang="en-US" dirty="0" err="1"/>
              <a:t>FastHASH</a:t>
            </a:r>
            <a:r>
              <a:rPr lang="en-US" dirty="0"/>
              <a:t> Mechanisms </a:t>
            </a:r>
            <a:r>
              <a:rPr lang="en-US" sz="2600" dirty="0">
                <a:solidFill>
                  <a:srgbClr val="006633"/>
                </a:solidFill>
              </a:rPr>
              <a:t>[Xin+, BMC Genomics 2013]</a:t>
            </a:r>
            <a:endParaRPr lang="en-US" sz="2600" dirty="0"/>
          </a:p>
        </p:txBody>
      </p:sp>
      <p:sp>
        <p:nvSpPr>
          <p:cNvPr id="3" name="内容占位符 2"/>
          <p:cNvSpPr>
            <a:spLocks noGrp="1"/>
          </p:cNvSpPr>
          <p:nvPr>
            <p:ph idx="1"/>
          </p:nvPr>
        </p:nvSpPr>
        <p:spPr/>
        <p:txBody>
          <a:bodyPr/>
          <a:lstStyle/>
          <a:p>
            <a:endParaRPr lang="en-US" b="1" dirty="0">
              <a:solidFill>
                <a:srgbClr val="0000FF"/>
              </a:solidFill>
            </a:endParaRPr>
          </a:p>
          <a:p>
            <a:endParaRPr lang="en-US" b="1" dirty="0">
              <a:solidFill>
                <a:srgbClr val="0000FF"/>
              </a:solidFill>
            </a:endParaRPr>
          </a:p>
          <a:p>
            <a:r>
              <a:rPr lang="en-US" b="1" dirty="0">
                <a:solidFill>
                  <a:srgbClr val="0000FF"/>
                </a:solidFill>
              </a:rPr>
              <a:t>Adjacency Filtering (AF)</a:t>
            </a:r>
            <a:r>
              <a:rPr lang="en-US" dirty="0">
                <a:solidFill>
                  <a:srgbClr val="0000FF"/>
                </a:solidFill>
              </a:rPr>
              <a:t>: </a:t>
            </a:r>
            <a:r>
              <a:rPr lang="en-US" dirty="0"/>
              <a:t>Rejects obviously invalid mapping locations at early stage to avoid unnecessary verifications</a:t>
            </a:r>
          </a:p>
          <a:p>
            <a:endParaRPr lang="en-US" dirty="0"/>
          </a:p>
          <a:p>
            <a:endParaRPr lang="en-US" b="1" dirty="0">
              <a:solidFill>
                <a:srgbClr val="0000FF"/>
              </a:solidFill>
            </a:endParaRPr>
          </a:p>
          <a:p>
            <a:r>
              <a:rPr lang="en-US" b="1" dirty="0">
                <a:solidFill>
                  <a:srgbClr val="0000FF"/>
                </a:solidFill>
              </a:rPr>
              <a:t>Cheap K-</a:t>
            </a:r>
            <a:r>
              <a:rPr lang="en-US" b="1" dirty="0" err="1">
                <a:solidFill>
                  <a:srgbClr val="0000FF"/>
                </a:solidFill>
              </a:rPr>
              <a:t>mer</a:t>
            </a:r>
            <a:r>
              <a:rPr lang="en-US" b="1" dirty="0">
                <a:solidFill>
                  <a:srgbClr val="0000FF"/>
                </a:solidFill>
              </a:rPr>
              <a:t> Selection (CKS): </a:t>
            </a:r>
            <a:r>
              <a:rPr lang="en-US" dirty="0"/>
              <a:t>Reduces the absolute number of potential mapping locations</a:t>
            </a:r>
          </a:p>
          <a:p>
            <a:endParaRPr lang="en-US" dirty="0"/>
          </a:p>
          <a:p>
            <a:endParaRPr lang="en-US" dirty="0"/>
          </a:p>
        </p:txBody>
      </p:sp>
      <p:sp>
        <p:nvSpPr>
          <p:cNvPr id="4" name="灯片编号占位符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251520" y="1772816"/>
            <a:ext cx="8208912" cy="1224136"/>
          </a:xfrm>
          <a:prstGeom prst="rect">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47438503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Adjacency Filtering (AF)</a:t>
            </a:r>
          </a:p>
        </p:txBody>
      </p:sp>
      <p:sp>
        <p:nvSpPr>
          <p:cNvPr id="3" name="Content Placeholder 2"/>
          <p:cNvSpPr>
            <a:spLocks noGrp="1"/>
          </p:cNvSpPr>
          <p:nvPr>
            <p:ph idx="1"/>
          </p:nvPr>
        </p:nvSpPr>
        <p:spPr/>
        <p:txBody>
          <a:bodyPr/>
          <a:lstStyle/>
          <a:p>
            <a:r>
              <a:rPr lang="en-US" b="1" dirty="0">
                <a:solidFill>
                  <a:srgbClr val="FF0000"/>
                </a:solidFill>
              </a:rPr>
              <a:t>Goal:</a:t>
            </a:r>
            <a:r>
              <a:rPr lang="en-US" b="1" dirty="0"/>
              <a:t> </a:t>
            </a:r>
            <a:r>
              <a:rPr lang="en-US" dirty="0"/>
              <a:t>detect and filter out invalid mappings at early stage</a:t>
            </a:r>
          </a:p>
          <a:p>
            <a:r>
              <a:rPr lang="en-US" b="1" dirty="0">
                <a:solidFill>
                  <a:srgbClr val="0000FF"/>
                </a:solidFill>
              </a:rPr>
              <a:t>Key Insight:</a:t>
            </a:r>
            <a:r>
              <a:rPr lang="en-US" b="1" dirty="0"/>
              <a:t> </a:t>
            </a:r>
            <a:r>
              <a:rPr lang="en-US" dirty="0"/>
              <a:t>For a valid mapping, adjacent k-</a:t>
            </a:r>
            <a:r>
              <a:rPr lang="en-US" dirty="0" err="1"/>
              <a:t>mers</a:t>
            </a:r>
            <a:r>
              <a:rPr lang="en-US" dirty="0"/>
              <a:t> in the read are also adjacent in the reference genome</a:t>
            </a:r>
          </a:p>
          <a:p>
            <a:endParaRPr lang="en-US" dirty="0"/>
          </a:p>
          <a:p>
            <a:endParaRPr lang="en-US" dirty="0"/>
          </a:p>
          <a:p>
            <a:endParaRPr lang="en-US" dirty="0"/>
          </a:p>
          <a:p>
            <a:endParaRPr lang="en-US" dirty="0"/>
          </a:p>
          <a:p>
            <a:endParaRPr lang="en-US" dirty="0"/>
          </a:p>
          <a:p>
            <a:r>
              <a:rPr lang="en-US" b="1" dirty="0">
                <a:solidFill>
                  <a:srgbClr val="0000FF"/>
                </a:solidFill>
              </a:rPr>
              <a:t>Key Idea: </a:t>
            </a:r>
            <a:r>
              <a:rPr lang="en-US" dirty="0"/>
              <a:t>search for adjacent locations in the k-</a:t>
            </a:r>
            <a:r>
              <a:rPr lang="en-US" dirty="0" err="1"/>
              <a:t>mers</a:t>
            </a:r>
            <a:r>
              <a:rPr lang="en-US" dirty="0"/>
              <a:t>’ location lists</a:t>
            </a:r>
          </a:p>
          <a:p>
            <a:pPr lvl="1"/>
            <a:r>
              <a:rPr lang="en-US" dirty="0"/>
              <a:t>If more than </a:t>
            </a:r>
            <a:r>
              <a:rPr lang="en-US" i="1" dirty="0">
                <a:solidFill>
                  <a:srgbClr val="0000FF"/>
                </a:solidFill>
              </a:rPr>
              <a:t>e</a:t>
            </a:r>
            <a:r>
              <a:rPr lang="en-US" dirty="0">
                <a:solidFill>
                  <a:srgbClr val="0000FF"/>
                </a:solidFill>
              </a:rPr>
              <a:t> </a:t>
            </a:r>
            <a:r>
              <a:rPr lang="en-US" dirty="0"/>
              <a:t>k-</a:t>
            </a:r>
            <a:r>
              <a:rPr lang="en-US" dirty="0" err="1"/>
              <a:t>mers</a:t>
            </a:r>
            <a:r>
              <a:rPr lang="en-US" dirty="0"/>
              <a:t> fail </a:t>
            </a:r>
            <a:r>
              <a:rPr lang="en-US" dirty="0">
                <a:sym typeface="Wingdings" pitchFamily="2" charset="2"/>
              </a:rPr>
              <a:t> </a:t>
            </a:r>
            <a:r>
              <a:rPr lang="en-US" dirty="0"/>
              <a:t>there must be more than e errors </a:t>
            </a:r>
            <a:r>
              <a:rPr lang="en-US" dirty="0">
                <a:sym typeface="Wingdings" pitchFamily="2" charset="2"/>
              </a:rPr>
              <a:t> </a:t>
            </a:r>
            <a:r>
              <a:rPr lang="en-US" dirty="0"/>
              <a:t>invalid mapping</a:t>
            </a:r>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5" name="Rectangle 81"/>
          <p:cNvSpPr/>
          <p:nvPr/>
        </p:nvSpPr>
        <p:spPr>
          <a:xfrm>
            <a:off x="1047462" y="2385119"/>
            <a:ext cx="5530120"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2000" b="0" i="0" u="none" strike="noStrike" kern="1200" cap="none" spc="0" normalizeH="0" baseline="0" noProof="0" dirty="0">
                <a:ln>
                  <a:noFill/>
                </a:ln>
                <a:solidFill>
                  <a:srgbClr val="C00000"/>
                </a:solidFill>
                <a:effectLst/>
                <a:uLnTx/>
                <a:uFillTx/>
                <a:latin typeface="Tahoma"/>
                <a:ea typeface="+mn-ea"/>
                <a:cs typeface="+mn-cs"/>
              </a:rPr>
              <a:t>AAAAAAAA</a:t>
            </a:r>
            <a:r>
              <a:rPr kumimoji="0" lang="en-US" sz="20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r>
              <a:rPr kumimoji="0" lang="en-US" sz="2000" b="0" i="0" u="none" strike="noStrike" kern="1200" cap="none" spc="0" normalizeH="0" baseline="0" noProof="0" dirty="0">
                <a:ln>
                  <a:noFill/>
                </a:ln>
                <a:solidFill>
                  <a:srgbClr val="35742A"/>
                </a:solidFill>
                <a:effectLst/>
                <a:uLnTx/>
                <a:uFillTx/>
                <a:latin typeface="Tahoma"/>
                <a:ea typeface="+mn-ea"/>
                <a:cs typeface="+mn-cs"/>
              </a:rPr>
              <a:t>TTTTTTTTTTT</a:t>
            </a:r>
            <a:endParaRPr kumimoji="0" lang="en-US" sz="2000" b="0" i="0" u="none" strike="noStrike" kern="1200" cap="none" spc="0" normalizeH="0" baseline="0" noProof="0" dirty="0">
              <a:ln>
                <a:solidFill>
                  <a:srgbClr val="3B812F"/>
                </a:solidFill>
              </a:ln>
              <a:solidFill>
                <a:srgbClr val="35742A"/>
              </a:solidFill>
              <a:effectLst/>
              <a:uLnTx/>
              <a:uFillTx/>
              <a:latin typeface="Tahoma"/>
              <a:ea typeface="+mn-ea"/>
              <a:cs typeface="+mn-cs"/>
            </a:endParaRPr>
          </a:p>
        </p:txBody>
      </p:sp>
      <p:sp>
        <p:nvSpPr>
          <p:cNvPr id="6" name="TextBox 5"/>
          <p:cNvSpPr txBox="1"/>
          <p:nvPr/>
        </p:nvSpPr>
        <p:spPr>
          <a:xfrm>
            <a:off x="6994509" y="2258288"/>
            <a:ext cx="889859"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ahoma"/>
                <a:ea typeface="+mn-ea"/>
                <a:cs typeface="+mn-cs"/>
              </a:rPr>
              <a:t>read</a:t>
            </a:r>
          </a:p>
        </p:txBody>
      </p:sp>
      <p:cxnSp>
        <p:nvCxnSpPr>
          <p:cNvPr id="7" name="Straight Arrow Connector 257"/>
          <p:cNvCxnSpPr>
            <a:stCxn id="6" idx="1"/>
            <a:endCxn id="5" idx="3"/>
          </p:cNvCxnSpPr>
          <p:nvPr/>
        </p:nvCxnSpPr>
        <p:spPr>
          <a:xfrm flipH="1">
            <a:off x="6577582" y="2519898"/>
            <a:ext cx="416927"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467544" y="3122384"/>
            <a:ext cx="7776864" cy="0"/>
          </a:xfrm>
          <a:prstGeom prst="line">
            <a:avLst/>
          </a:prstGeom>
          <a:ln w="57150" cmpd="sng">
            <a:solidFill>
              <a:schemeClr val="bg2">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6732240" y="3266400"/>
            <a:ext cx="208892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Reference genome</a:t>
            </a:r>
          </a:p>
        </p:txBody>
      </p:sp>
      <p:cxnSp>
        <p:nvCxnSpPr>
          <p:cNvPr id="12" name="Straight Arrow Connector 11"/>
          <p:cNvCxnSpPr/>
          <p:nvPr/>
        </p:nvCxnSpPr>
        <p:spPr>
          <a:xfrm flipH="1">
            <a:off x="1224643" y="2618328"/>
            <a:ext cx="899085" cy="497708"/>
          </a:xfrm>
          <a:prstGeom prst="straightConnector1">
            <a:avLst/>
          </a:prstGeom>
          <a:ln>
            <a:solidFill>
              <a:srgbClr val="8C0000"/>
            </a:solidFill>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a:off x="2195736" y="2618328"/>
            <a:ext cx="432048" cy="504056"/>
          </a:xfrm>
          <a:prstGeom prst="straightConnector1">
            <a:avLst/>
          </a:prstGeom>
          <a:ln>
            <a:solidFill>
              <a:srgbClr val="8C0000"/>
            </a:solidFill>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a:off x="2339752" y="2618328"/>
            <a:ext cx="1296144" cy="504056"/>
          </a:xfrm>
          <a:prstGeom prst="straightConnector1">
            <a:avLst/>
          </a:prstGeom>
          <a:ln>
            <a:solidFill>
              <a:srgbClr val="8C0000"/>
            </a:solidFill>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a:off x="2627784" y="2618328"/>
            <a:ext cx="3528392" cy="504056"/>
          </a:xfrm>
          <a:prstGeom prst="straightConnector1">
            <a:avLst/>
          </a:prstGeom>
          <a:ln>
            <a:solidFill>
              <a:srgbClr val="8C0000"/>
            </a:solidFill>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flipH="1">
            <a:off x="1378857" y="2618328"/>
            <a:ext cx="2257040" cy="49317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a:stCxn id="5" idx="2"/>
          </p:cNvCxnSpPr>
          <p:nvPr/>
        </p:nvCxnSpPr>
        <p:spPr>
          <a:xfrm flipH="1">
            <a:off x="2915816" y="2654676"/>
            <a:ext cx="896706" cy="46770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3995936" y="2618328"/>
            <a:ext cx="936104" cy="50405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a:off x="4283968" y="2618328"/>
            <a:ext cx="1368152" cy="50405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a:off x="4644008" y="2618328"/>
            <a:ext cx="2520280" cy="50405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flipH="1">
            <a:off x="1510270" y="2618328"/>
            <a:ext cx="3997834" cy="491456"/>
          </a:xfrm>
          <a:prstGeom prst="straightConnector1">
            <a:avLst/>
          </a:prstGeom>
          <a:ln>
            <a:solidFill>
              <a:schemeClr val="accent6">
                <a:lumMod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flipH="1">
            <a:off x="4355976" y="2618328"/>
            <a:ext cx="1296144" cy="504056"/>
          </a:xfrm>
          <a:prstGeom prst="straightConnector1">
            <a:avLst/>
          </a:prstGeom>
          <a:ln>
            <a:solidFill>
              <a:schemeClr val="accent6">
                <a:lumMod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a:off x="5868144" y="2618328"/>
            <a:ext cx="504056" cy="504056"/>
          </a:xfrm>
          <a:prstGeom prst="straightConnector1">
            <a:avLst/>
          </a:prstGeom>
          <a:ln>
            <a:solidFill>
              <a:schemeClr val="accent6">
                <a:lumMod val="50000"/>
              </a:schemeClr>
            </a:solidFill>
            <a:tailEnd type="arrow"/>
          </a:ln>
        </p:spPr>
        <p:style>
          <a:lnRef idx="2">
            <a:schemeClr val="accent1"/>
          </a:lnRef>
          <a:fillRef idx="0">
            <a:schemeClr val="accent1"/>
          </a:fillRef>
          <a:effectRef idx="1">
            <a:schemeClr val="accent1"/>
          </a:effectRef>
          <a:fontRef idx="minor">
            <a:schemeClr val="tx1"/>
          </a:fontRef>
        </p:style>
      </p:cxnSp>
      <p:sp>
        <p:nvSpPr>
          <p:cNvPr id="36" name="Rectangle 35"/>
          <p:cNvSpPr/>
          <p:nvPr/>
        </p:nvSpPr>
        <p:spPr>
          <a:xfrm>
            <a:off x="971600" y="2915652"/>
            <a:ext cx="792088" cy="432048"/>
          </a:xfrm>
          <a:prstGeom prst="rect">
            <a:avLst/>
          </a:prstGeom>
          <a:noFill/>
          <a:ln w="28575"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7" name="TextBox 36"/>
          <p:cNvSpPr txBox="1"/>
          <p:nvPr/>
        </p:nvSpPr>
        <p:spPr>
          <a:xfrm>
            <a:off x="539552" y="3419708"/>
            <a:ext cx="161767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Valid mapping</a:t>
            </a:r>
          </a:p>
        </p:txBody>
      </p:sp>
      <p:cxnSp>
        <p:nvCxnSpPr>
          <p:cNvPr id="43" name="Straight Connector 42"/>
          <p:cNvCxnSpPr/>
          <p:nvPr/>
        </p:nvCxnSpPr>
        <p:spPr>
          <a:xfrm>
            <a:off x="2946634" y="3120373"/>
            <a:ext cx="144016" cy="0"/>
          </a:xfrm>
          <a:prstGeom prst="line">
            <a:avLst/>
          </a:prstGeom>
          <a:ln w="57150" cmpd="sng"/>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4918310" y="3120373"/>
            <a:ext cx="144016" cy="0"/>
          </a:xfrm>
          <a:prstGeom prst="line">
            <a:avLst/>
          </a:prstGeom>
          <a:ln w="57150" cmpd="sng"/>
        </p:spPr>
        <p:style>
          <a:lnRef idx="2">
            <a:schemeClr val="accent1"/>
          </a:lnRef>
          <a:fillRef idx="0">
            <a:schemeClr val="accent1"/>
          </a:fillRef>
          <a:effectRef idx="1">
            <a:schemeClr val="accent1"/>
          </a:effectRef>
          <a:fontRef idx="minor">
            <a:schemeClr val="tx1"/>
          </a:fontRef>
        </p:style>
      </p:cxnSp>
      <p:cxnSp>
        <p:nvCxnSpPr>
          <p:cNvPr id="45" name="Straight Connector 44"/>
          <p:cNvCxnSpPr/>
          <p:nvPr/>
        </p:nvCxnSpPr>
        <p:spPr>
          <a:xfrm>
            <a:off x="5638390" y="3120373"/>
            <a:ext cx="144016" cy="0"/>
          </a:xfrm>
          <a:prstGeom prst="line">
            <a:avLst/>
          </a:prstGeom>
          <a:ln w="57150" cmpd="sng"/>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a:xfrm>
            <a:off x="7143693" y="3120373"/>
            <a:ext cx="144016" cy="0"/>
          </a:xfrm>
          <a:prstGeom prst="line">
            <a:avLst/>
          </a:prstGeom>
          <a:ln w="57150" cmpd="sng"/>
        </p:spPr>
        <p:style>
          <a:lnRef idx="2">
            <a:schemeClr val="accent1"/>
          </a:lnRef>
          <a:fillRef idx="0">
            <a:schemeClr val="accent1"/>
          </a:fillRef>
          <a:effectRef idx="1">
            <a:schemeClr val="accent1"/>
          </a:effectRef>
          <a:fontRef idx="minor">
            <a:schemeClr val="tx1"/>
          </a:fontRef>
        </p:style>
      </p:cxnSp>
      <p:cxnSp>
        <p:nvCxnSpPr>
          <p:cNvPr id="47" name="Straight Connector 46"/>
          <p:cNvCxnSpPr/>
          <p:nvPr/>
        </p:nvCxnSpPr>
        <p:spPr>
          <a:xfrm>
            <a:off x="1372830" y="3120373"/>
            <a:ext cx="144016" cy="0"/>
          </a:xfrm>
          <a:prstGeom prst="line">
            <a:avLst/>
          </a:prstGeom>
          <a:ln w="57150" cmpd="sng"/>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a:off x="1518365" y="3120373"/>
            <a:ext cx="144016" cy="0"/>
          </a:xfrm>
          <a:prstGeom prst="line">
            <a:avLst/>
          </a:prstGeom>
          <a:ln w="57150" cmpd="sng">
            <a:solidFill>
              <a:schemeClr val="accent6">
                <a:lumMod val="50000"/>
              </a:schemeClr>
            </a:solidFill>
          </a:ln>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a:off x="1227514" y="3120373"/>
            <a:ext cx="144016" cy="0"/>
          </a:xfrm>
          <a:prstGeom prst="line">
            <a:avLst/>
          </a:prstGeom>
          <a:ln w="57150" cmpd="sng">
            <a:solidFill>
              <a:srgbClr val="800000"/>
            </a:solidFill>
          </a:ln>
        </p:spPr>
        <p:style>
          <a:lnRef idx="2">
            <a:schemeClr val="accent1"/>
          </a:lnRef>
          <a:fillRef idx="0">
            <a:schemeClr val="accent1"/>
          </a:fillRef>
          <a:effectRef idx="1">
            <a:schemeClr val="accent1"/>
          </a:effectRef>
          <a:fontRef idx="minor">
            <a:schemeClr val="tx1"/>
          </a:fontRef>
        </p:style>
      </p:cxnSp>
      <p:cxnSp>
        <p:nvCxnSpPr>
          <p:cNvPr id="54" name="Straight Connector 53"/>
          <p:cNvCxnSpPr/>
          <p:nvPr/>
        </p:nvCxnSpPr>
        <p:spPr>
          <a:xfrm>
            <a:off x="2627784" y="3122824"/>
            <a:ext cx="144016" cy="0"/>
          </a:xfrm>
          <a:prstGeom prst="line">
            <a:avLst/>
          </a:prstGeom>
          <a:ln w="57150" cmpd="sng">
            <a:solidFill>
              <a:srgbClr val="800000"/>
            </a:solidFill>
          </a:ln>
        </p:spPr>
        <p:style>
          <a:lnRef idx="2">
            <a:schemeClr val="accent1"/>
          </a:lnRef>
          <a:fillRef idx="0">
            <a:schemeClr val="accent1"/>
          </a:fillRef>
          <a:effectRef idx="1">
            <a:schemeClr val="accent1"/>
          </a:effectRef>
          <a:fontRef idx="minor">
            <a:schemeClr val="tx1"/>
          </a:fontRef>
        </p:style>
      </p:cxnSp>
      <p:cxnSp>
        <p:nvCxnSpPr>
          <p:cNvPr id="55" name="Straight Connector 54"/>
          <p:cNvCxnSpPr/>
          <p:nvPr/>
        </p:nvCxnSpPr>
        <p:spPr>
          <a:xfrm>
            <a:off x="3608680" y="3122824"/>
            <a:ext cx="144016" cy="0"/>
          </a:xfrm>
          <a:prstGeom prst="line">
            <a:avLst/>
          </a:prstGeom>
          <a:ln w="57150" cmpd="sng">
            <a:solidFill>
              <a:srgbClr val="800000"/>
            </a:solidFill>
          </a:ln>
        </p:spPr>
        <p:style>
          <a:lnRef idx="2">
            <a:schemeClr val="accent1"/>
          </a:lnRef>
          <a:fillRef idx="0">
            <a:schemeClr val="accent1"/>
          </a:fillRef>
          <a:effectRef idx="1">
            <a:schemeClr val="accent1"/>
          </a:effectRef>
          <a:fontRef idx="minor">
            <a:schemeClr val="tx1"/>
          </a:fontRef>
        </p:style>
      </p:cxnSp>
      <p:cxnSp>
        <p:nvCxnSpPr>
          <p:cNvPr id="56" name="Straight Connector 55"/>
          <p:cNvCxnSpPr/>
          <p:nvPr/>
        </p:nvCxnSpPr>
        <p:spPr>
          <a:xfrm>
            <a:off x="6124424" y="3122824"/>
            <a:ext cx="144016" cy="0"/>
          </a:xfrm>
          <a:prstGeom prst="line">
            <a:avLst/>
          </a:prstGeom>
          <a:ln w="57150" cmpd="sng">
            <a:solidFill>
              <a:srgbClr val="800000"/>
            </a:solidFill>
          </a:ln>
        </p:spPr>
        <p:style>
          <a:lnRef idx="2">
            <a:schemeClr val="accent1"/>
          </a:lnRef>
          <a:fillRef idx="0">
            <a:schemeClr val="accent1"/>
          </a:fillRef>
          <a:effectRef idx="1">
            <a:schemeClr val="accent1"/>
          </a:effectRef>
          <a:fontRef idx="minor">
            <a:schemeClr val="tx1"/>
          </a:fontRef>
        </p:style>
      </p:cxnSp>
      <p:cxnSp>
        <p:nvCxnSpPr>
          <p:cNvPr id="57" name="Straight Connector 56"/>
          <p:cNvCxnSpPr/>
          <p:nvPr/>
        </p:nvCxnSpPr>
        <p:spPr>
          <a:xfrm>
            <a:off x="4374120" y="3122824"/>
            <a:ext cx="144016" cy="0"/>
          </a:xfrm>
          <a:prstGeom prst="line">
            <a:avLst/>
          </a:prstGeom>
          <a:ln w="57150" cmpd="sng">
            <a:solidFill>
              <a:schemeClr val="accent6">
                <a:lumMod val="50000"/>
              </a:schemeClr>
            </a:solidFill>
          </a:ln>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a:xfrm>
            <a:off x="6358592" y="3123392"/>
            <a:ext cx="144016" cy="0"/>
          </a:xfrm>
          <a:prstGeom prst="line">
            <a:avLst/>
          </a:prstGeom>
          <a:ln w="57150" cmpd="sng">
            <a:solidFill>
              <a:schemeClr val="accent6">
                <a:lumMod val="50000"/>
              </a:schemeClr>
            </a:solidFill>
          </a:ln>
        </p:spPr>
        <p:style>
          <a:lnRef idx="2">
            <a:schemeClr val="accent1"/>
          </a:lnRef>
          <a:fillRef idx="0">
            <a:schemeClr val="accent1"/>
          </a:fillRef>
          <a:effectRef idx="1">
            <a:schemeClr val="accent1"/>
          </a:effectRef>
          <a:fontRef idx="minor">
            <a:schemeClr val="tx1"/>
          </a:fontRef>
        </p:style>
      </p:cxnSp>
      <p:sp>
        <p:nvSpPr>
          <p:cNvPr id="38" name="Rectangle 37"/>
          <p:cNvSpPr/>
          <p:nvPr/>
        </p:nvSpPr>
        <p:spPr>
          <a:xfrm>
            <a:off x="2450269" y="2924944"/>
            <a:ext cx="792088" cy="432048"/>
          </a:xfrm>
          <a:prstGeom prst="rect">
            <a:avLst/>
          </a:prstGeom>
          <a:no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39" name="TextBox 38"/>
          <p:cNvSpPr txBox="1"/>
          <p:nvPr/>
        </p:nvSpPr>
        <p:spPr>
          <a:xfrm>
            <a:off x="3479302" y="3414889"/>
            <a:ext cx="18127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Invalid mapping</a:t>
            </a:r>
          </a:p>
        </p:txBody>
      </p:sp>
      <p:sp>
        <p:nvSpPr>
          <p:cNvPr id="40" name="Rectangle 39"/>
          <p:cNvSpPr/>
          <p:nvPr/>
        </p:nvSpPr>
        <p:spPr>
          <a:xfrm>
            <a:off x="3419872" y="2924944"/>
            <a:ext cx="792088" cy="432048"/>
          </a:xfrm>
          <a:prstGeom prst="rect">
            <a:avLst/>
          </a:prstGeom>
          <a:no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41" name="Rectangle 40"/>
          <p:cNvSpPr/>
          <p:nvPr/>
        </p:nvSpPr>
        <p:spPr>
          <a:xfrm>
            <a:off x="4355976" y="2924944"/>
            <a:ext cx="792088" cy="432048"/>
          </a:xfrm>
          <a:prstGeom prst="rect">
            <a:avLst/>
          </a:prstGeom>
          <a:no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42" name="Rectangle 41"/>
          <p:cNvSpPr/>
          <p:nvPr/>
        </p:nvSpPr>
        <p:spPr>
          <a:xfrm>
            <a:off x="5652120" y="2924944"/>
            <a:ext cx="792088" cy="432048"/>
          </a:xfrm>
          <a:prstGeom prst="rect">
            <a:avLst/>
          </a:prstGeom>
          <a:no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48" name="Rectangle 47"/>
          <p:cNvSpPr/>
          <p:nvPr/>
        </p:nvSpPr>
        <p:spPr>
          <a:xfrm>
            <a:off x="6876256" y="2924944"/>
            <a:ext cx="792088" cy="432048"/>
          </a:xfrm>
          <a:prstGeom prst="rect">
            <a:avLst/>
          </a:prstGeom>
          <a:no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428106672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up)">
                                      <p:cBhvr>
                                        <p:cTn id="23" dur="500"/>
                                        <p:tgtEl>
                                          <p:spTgt spid="12"/>
                                        </p:tgtEl>
                                      </p:cBhvr>
                                    </p:animEffect>
                                  </p:childTnLst>
                                </p:cTn>
                              </p:par>
                              <p:par>
                                <p:cTn id="24" presetID="22" presetClass="entr" presetSubtype="1"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up)">
                                      <p:cBhvr>
                                        <p:cTn id="26" dur="500"/>
                                        <p:tgtEl>
                                          <p:spTgt spid="14"/>
                                        </p:tgtEl>
                                      </p:cBhvr>
                                    </p:animEffect>
                                  </p:childTnLst>
                                </p:cTn>
                              </p:par>
                              <p:par>
                                <p:cTn id="27" presetID="22" presetClass="entr" presetSubtype="1" fill="hold" nodeType="with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ipe(up)">
                                      <p:cBhvr>
                                        <p:cTn id="29" dur="500"/>
                                        <p:tgtEl>
                                          <p:spTgt spid="16"/>
                                        </p:tgtEl>
                                      </p:cBhvr>
                                    </p:animEffect>
                                  </p:childTnLst>
                                </p:cTn>
                              </p:par>
                              <p:par>
                                <p:cTn id="30" presetID="22" presetClass="entr" presetSubtype="1" fill="hold" nodeType="with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ipe(up)">
                                      <p:cBhvr>
                                        <p:cTn id="32" dur="500"/>
                                        <p:tgtEl>
                                          <p:spTgt spid="18"/>
                                        </p:tgtEl>
                                      </p:cBhvr>
                                    </p:animEffect>
                                  </p:childTnLst>
                                </p:cTn>
                              </p:par>
                              <p:par>
                                <p:cTn id="33" presetID="22" presetClass="entr" presetSubtype="1" fill="hold" nodeType="with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wipe(up)">
                                      <p:cBhvr>
                                        <p:cTn id="35" dur="500"/>
                                        <p:tgtEl>
                                          <p:spTgt spid="20"/>
                                        </p:tgtEl>
                                      </p:cBhvr>
                                    </p:animEffect>
                                  </p:childTnLst>
                                </p:cTn>
                              </p:par>
                              <p:par>
                                <p:cTn id="36" presetID="22" presetClass="entr" presetSubtype="1" fill="hold" nodeType="with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wipe(up)">
                                      <p:cBhvr>
                                        <p:cTn id="38" dur="500"/>
                                        <p:tgtEl>
                                          <p:spTgt spid="23"/>
                                        </p:tgtEl>
                                      </p:cBhvr>
                                    </p:animEffect>
                                  </p:childTnLst>
                                </p:cTn>
                              </p:par>
                              <p:par>
                                <p:cTn id="39" presetID="22" presetClass="entr" presetSubtype="1" fill="hold" nodeType="with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wipe(up)">
                                      <p:cBhvr>
                                        <p:cTn id="41" dur="500"/>
                                        <p:tgtEl>
                                          <p:spTgt spid="25"/>
                                        </p:tgtEl>
                                      </p:cBhvr>
                                    </p:animEffect>
                                  </p:childTnLst>
                                </p:cTn>
                              </p:par>
                              <p:par>
                                <p:cTn id="42" presetID="22" presetClass="entr" presetSubtype="1" fill="hold" nodeType="withEffect">
                                  <p:stCondLst>
                                    <p:cond delay="0"/>
                                  </p:stCondLst>
                                  <p:childTnLst>
                                    <p:set>
                                      <p:cBhvr>
                                        <p:cTn id="43" dur="1" fill="hold">
                                          <p:stCondLst>
                                            <p:cond delay="0"/>
                                          </p:stCondLst>
                                        </p:cTn>
                                        <p:tgtEl>
                                          <p:spTgt spid="31"/>
                                        </p:tgtEl>
                                        <p:attrNameLst>
                                          <p:attrName>style.visibility</p:attrName>
                                        </p:attrNameLst>
                                      </p:cBhvr>
                                      <p:to>
                                        <p:strVal val="visible"/>
                                      </p:to>
                                    </p:set>
                                    <p:animEffect transition="in" filter="wipe(up)">
                                      <p:cBhvr>
                                        <p:cTn id="44" dur="500"/>
                                        <p:tgtEl>
                                          <p:spTgt spid="31"/>
                                        </p:tgtEl>
                                      </p:cBhvr>
                                    </p:animEffect>
                                  </p:childTnLst>
                                </p:cTn>
                              </p:par>
                              <p:par>
                                <p:cTn id="45" presetID="22" presetClass="entr" presetSubtype="1" fill="hold" nodeType="with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wipe(up)">
                                      <p:cBhvr>
                                        <p:cTn id="47" dur="500"/>
                                        <p:tgtEl>
                                          <p:spTgt spid="27"/>
                                        </p:tgtEl>
                                      </p:cBhvr>
                                    </p:animEffect>
                                  </p:childTnLst>
                                </p:cTn>
                              </p:par>
                              <p:par>
                                <p:cTn id="48" presetID="22" presetClass="entr" presetSubtype="1" fill="hold" nodeType="withEffect">
                                  <p:stCondLst>
                                    <p:cond delay="0"/>
                                  </p:stCondLst>
                                  <p:childTnLst>
                                    <p:set>
                                      <p:cBhvr>
                                        <p:cTn id="49" dur="1" fill="hold">
                                          <p:stCondLst>
                                            <p:cond delay="0"/>
                                          </p:stCondLst>
                                        </p:cTn>
                                        <p:tgtEl>
                                          <p:spTgt spid="33"/>
                                        </p:tgtEl>
                                        <p:attrNameLst>
                                          <p:attrName>style.visibility</p:attrName>
                                        </p:attrNameLst>
                                      </p:cBhvr>
                                      <p:to>
                                        <p:strVal val="visible"/>
                                      </p:to>
                                    </p:set>
                                    <p:animEffect transition="in" filter="wipe(up)">
                                      <p:cBhvr>
                                        <p:cTn id="50" dur="500"/>
                                        <p:tgtEl>
                                          <p:spTgt spid="33"/>
                                        </p:tgtEl>
                                      </p:cBhvr>
                                    </p:animEffect>
                                  </p:childTnLst>
                                </p:cTn>
                              </p:par>
                              <p:par>
                                <p:cTn id="51" presetID="22" presetClass="entr" presetSubtype="1" fill="hold" nodeType="with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wipe(up)">
                                      <p:cBhvr>
                                        <p:cTn id="53" dur="500"/>
                                        <p:tgtEl>
                                          <p:spTgt spid="29"/>
                                        </p:tgtEl>
                                      </p:cBhvr>
                                    </p:animEffect>
                                  </p:childTnLst>
                                </p:cTn>
                              </p:par>
                              <p:par>
                                <p:cTn id="54" presetID="22" presetClass="entr" presetSubtype="1" fill="hold" nodeType="withEffect">
                                  <p:stCondLst>
                                    <p:cond delay="0"/>
                                  </p:stCondLst>
                                  <p:childTnLst>
                                    <p:set>
                                      <p:cBhvr>
                                        <p:cTn id="55" dur="1" fill="hold">
                                          <p:stCondLst>
                                            <p:cond delay="0"/>
                                          </p:stCondLst>
                                        </p:cTn>
                                        <p:tgtEl>
                                          <p:spTgt spid="35"/>
                                        </p:tgtEl>
                                        <p:attrNameLst>
                                          <p:attrName>style.visibility</p:attrName>
                                        </p:attrNameLst>
                                      </p:cBhvr>
                                      <p:to>
                                        <p:strVal val="visible"/>
                                      </p:to>
                                    </p:set>
                                    <p:animEffect transition="in" filter="wipe(up)">
                                      <p:cBhvr>
                                        <p:cTn id="56" dur="500"/>
                                        <p:tgtEl>
                                          <p:spTgt spid="35"/>
                                        </p:tgtEl>
                                      </p:cBhvr>
                                    </p:animEffec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50"/>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47"/>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49"/>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54"/>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43"/>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55"/>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57"/>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44"/>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45"/>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56"/>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58"/>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46"/>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5" presetClass="entr" presetSubtype="10" fill="hold" grpId="0" nodeType="clickEffect">
                                  <p:stCondLst>
                                    <p:cond delay="0"/>
                                  </p:stCondLst>
                                  <p:childTnLst>
                                    <p:set>
                                      <p:cBhvr>
                                        <p:cTn id="86" dur="1" fill="hold">
                                          <p:stCondLst>
                                            <p:cond delay="0"/>
                                          </p:stCondLst>
                                        </p:cTn>
                                        <p:tgtEl>
                                          <p:spTgt spid="36"/>
                                        </p:tgtEl>
                                        <p:attrNameLst>
                                          <p:attrName>style.visibility</p:attrName>
                                        </p:attrNameLst>
                                      </p:cBhvr>
                                      <p:to>
                                        <p:strVal val="visible"/>
                                      </p:to>
                                    </p:set>
                                    <p:animEffect transition="in" filter="checkerboard(across)">
                                      <p:cBhvr>
                                        <p:cTn id="87" dur="500"/>
                                        <p:tgtEl>
                                          <p:spTgt spid="36"/>
                                        </p:tgtEl>
                                      </p:cBhvr>
                                    </p:animEffect>
                                  </p:childTnLst>
                                </p:cTn>
                              </p:par>
                            </p:childTnLst>
                          </p:cTn>
                        </p:par>
                        <p:par>
                          <p:cTn id="88" fill="hold">
                            <p:stCondLst>
                              <p:cond delay="500"/>
                            </p:stCondLst>
                            <p:childTnLst>
                              <p:par>
                                <p:cTn id="89" presetID="1" presetClass="entr" presetSubtype="0" fill="hold" grpId="0" nodeType="afterEffect">
                                  <p:stCondLst>
                                    <p:cond delay="0"/>
                                  </p:stCondLst>
                                  <p:childTnLst>
                                    <p:set>
                                      <p:cBhvr>
                                        <p:cTn id="90" dur="1" fill="hold">
                                          <p:stCondLst>
                                            <p:cond delay="0"/>
                                          </p:stCondLst>
                                        </p:cTn>
                                        <p:tgtEl>
                                          <p:spTgt spid="37"/>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5" presetClass="entr" presetSubtype="10" fill="hold" grpId="0" nodeType="clickEffect">
                                  <p:stCondLst>
                                    <p:cond delay="0"/>
                                  </p:stCondLst>
                                  <p:childTnLst>
                                    <p:set>
                                      <p:cBhvr>
                                        <p:cTn id="94" dur="1" fill="hold">
                                          <p:stCondLst>
                                            <p:cond delay="0"/>
                                          </p:stCondLst>
                                        </p:cTn>
                                        <p:tgtEl>
                                          <p:spTgt spid="38"/>
                                        </p:tgtEl>
                                        <p:attrNameLst>
                                          <p:attrName>style.visibility</p:attrName>
                                        </p:attrNameLst>
                                      </p:cBhvr>
                                      <p:to>
                                        <p:strVal val="visible"/>
                                      </p:to>
                                    </p:set>
                                    <p:animEffect transition="in" filter="checkerboard(across)">
                                      <p:cBhvr>
                                        <p:cTn id="95" dur="500"/>
                                        <p:tgtEl>
                                          <p:spTgt spid="38"/>
                                        </p:tgtEl>
                                      </p:cBhvr>
                                    </p:animEffect>
                                  </p:childTnLst>
                                </p:cTn>
                              </p:par>
                              <p:par>
                                <p:cTn id="96" presetID="5" presetClass="entr" presetSubtype="10" fill="hold" grpId="0" nodeType="withEffect">
                                  <p:stCondLst>
                                    <p:cond delay="0"/>
                                  </p:stCondLst>
                                  <p:childTnLst>
                                    <p:set>
                                      <p:cBhvr>
                                        <p:cTn id="97" dur="1" fill="hold">
                                          <p:stCondLst>
                                            <p:cond delay="0"/>
                                          </p:stCondLst>
                                        </p:cTn>
                                        <p:tgtEl>
                                          <p:spTgt spid="40"/>
                                        </p:tgtEl>
                                        <p:attrNameLst>
                                          <p:attrName>style.visibility</p:attrName>
                                        </p:attrNameLst>
                                      </p:cBhvr>
                                      <p:to>
                                        <p:strVal val="visible"/>
                                      </p:to>
                                    </p:set>
                                    <p:animEffect transition="in" filter="checkerboard(across)">
                                      <p:cBhvr>
                                        <p:cTn id="98" dur="500"/>
                                        <p:tgtEl>
                                          <p:spTgt spid="40"/>
                                        </p:tgtEl>
                                      </p:cBhvr>
                                    </p:animEffect>
                                  </p:childTnLst>
                                </p:cTn>
                              </p:par>
                              <p:par>
                                <p:cTn id="99" presetID="5" presetClass="entr" presetSubtype="10" fill="hold" grpId="0" nodeType="withEffect">
                                  <p:stCondLst>
                                    <p:cond delay="0"/>
                                  </p:stCondLst>
                                  <p:childTnLst>
                                    <p:set>
                                      <p:cBhvr>
                                        <p:cTn id="100" dur="1" fill="hold">
                                          <p:stCondLst>
                                            <p:cond delay="0"/>
                                          </p:stCondLst>
                                        </p:cTn>
                                        <p:tgtEl>
                                          <p:spTgt spid="41"/>
                                        </p:tgtEl>
                                        <p:attrNameLst>
                                          <p:attrName>style.visibility</p:attrName>
                                        </p:attrNameLst>
                                      </p:cBhvr>
                                      <p:to>
                                        <p:strVal val="visible"/>
                                      </p:to>
                                    </p:set>
                                    <p:animEffect transition="in" filter="checkerboard(across)">
                                      <p:cBhvr>
                                        <p:cTn id="101" dur="500"/>
                                        <p:tgtEl>
                                          <p:spTgt spid="41"/>
                                        </p:tgtEl>
                                      </p:cBhvr>
                                    </p:animEffect>
                                  </p:childTnLst>
                                </p:cTn>
                              </p:par>
                              <p:par>
                                <p:cTn id="102" presetID="5" presetClass="entr" presetSubtype="10" fill="hold" grpId="0" nodeType="withEffect">
                                  <p:stCondLst>
                                    <p:cond delay="0"/>
                                  </p:stCondLst>
                                  <p:childTnLst>
                                    <p:set>
                                      <p:cBhvr>
                                        <p:cTn id="103" dur="1" fill="hold">
                                          <p:stCondLst>
                                            <p:cond delay="0"/>
                                          </p:stCondLst>
                                        </p:cTn>
                                        <p:tgtEl>
                                          <p:spTgt spid="42"/>
                                        </p:tgtEl>
                                        <p:attrNameLst>
                                          <p:attrName>style.visibility</p:attrName>
                                        </p:attrNameLst>
                                      </p:cBhvr>
                                      <p:to>
                                        <p:strVal val="visible"/>
                                      </p:to>
                                    </p:set>
                                    <p:animEffect transition="in" filter="checkerboard(across)">
                                      <p:cBhvr>
                                        <p:cTn id="104" dur="500"/>
                                        <p:tgtEl>
                                          <p:spTgt spid="42"/>
                                        </p:tgtEl>
                                      </p:cBhvr>
                                    </p:animEffect>
                                  </p:childTnLst>
                                </p:cTn>
                              </p:par>
                              <p:par>
                                <p:cTn id="105" presetID="5" presetClass="entr" presetSubtype="10" fill="hold" grpId="0" nodeType="withEffect">
                                  <p:stCondLst>
                                    <p:cond delay="0"/>
                                  </p:stCondLst>
                                  <p:childTnLst>
                                    <p:set>
                                      <p:cBhvr>
                                        <p:cTn id="106" dur="1" fill="hold">
                                          <p:stCondLst>
                                            <p:cond delay="0"/>
                                          </p:stCondLst>
                                        </p:cTn>
                                        <p:tgtEl>
                                          <p:spTgt spid="48"/>
                                        </p:tgtEl>
                                        <p:attrNameLst>
                                          <p:attrName>style.visibility</p:attrName>
                                        </p:attrNameLst>
                                      </p:cBhvr>
                                      <p:to>
                                        <p:strVal val="visible"/>
                                      </p:to>
                                    </p:set>
                                    <p:animEffect transition="in" filter="checkerboard(across)">
                                      <p:cBhvr>
                                        <p:cTn id="107" dur="500"/>
                                        <p:tgtEl>
                                          <p:spTgt spid="48"/>
                                        </p:tgtEl>
                                      </p:cBhvr>
                                    </p:animEffect>
                                  </p:childTnLst>
                                </p:cTn>
                              </p:par>
                            </p:childTnLst>
                          </p:cTn>
                        </p:par>
                        <p:par>
                          <p:cTn id="108" fill="hold">
                            <p:stCondLst>
                              <p:cond delay="500"/>
                            </p:stCondLst>
                            <p:childTnLst>
                              <p:par>
                                <p:cTn id="109" presetID="1" presetClass="entr" presetSubtype="0" fill="hold" grpId="0" nodeType="afterEffect">
                                  <p:stCondLst>
                                    <p:cond delay="0"/>
                                  </p:stCondLst>
                                  <p:childTnLst>
                                    <p:set>
                                      <p:cBhvr>
                                        <p:cTn id="110" dur="1" fill="hold">
                                          <p:stCondLst>
                                            <p:cond delay="0"/>
                                          </p:stCondLst>
                                        </p:cTn>
                                        <p:tgtEl>
                                          <p:spTgt spid="39"/>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nodeType="clickEffect">
                                  <p:stCondLst>
                                    <p:cond delay="0"/>
                                  </p:stCondLst>
                                  <p:childTnLst>
                                    <p:set>
                                      <p:cBhvr>
                                        <p:cTn id="114" dur="1" fill="hold">
                                          <p:stCondLst>
                                            <p:cond delay="0"/>
                                          </p:stCondLst>
                                        </p:cTn>
                                        <p:tgtEl>
                                          <p:spTgt spid="3">
                                            <p:txEl>
                                              <p:pRg st="7" end="7"/>
                                            </p:txEl>
                                          </p:spTgt>
                                        </p:tgtEl>
                                        <p:attrNameLst>
                                          <p:attrName>style.visibility</p:attrName>
                                        </p:attrNameLst>
                                      </p:cBhvr>
                                      <p:to>
                                        <p:strVal val="visible"/>
                                      </p:to>
                                    </p:set>
                                  </p:childTnLst>
                                </p:cTn>
                              </p:par>
                              <p:par>
                                <p:cTn id="115" presetID="1" presetClass="entr" presetSubtype="0" fill="hold" nodeType="withEffect">
                                  <p:stCondLst>
                                    <p:cond delay="0"/>
                                  </p:stCondLst>
                                  <p:childTnLst>
                                    <p:set>
                                      <p:cBhvr>
                                        <p:cTn id="1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10" grpId="0"/>
      <p:bldP spid="36" grpId="0" animBg="1"/>
      <p:bldP spid="37" grpId="0"/>
      <p:bldP spid="38" grpId="0" animBg="1"/>
      <p:bldP spid="39" grpId="0"/>
      <p:bldP spid="40" grpId="0" animBg="1"/>
      <p:bldP spid="41" grpId="0" animBg="1"/>
      <p:bldP spid="42" grpId="0" animBg="1"/>
      <p:bldP spid="48"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2524125" y="4620782"/>
            <a:ext cx="2017909" cy="221165"/>
          </a:xfrm>
          <a:prstGeom prst="rect">
            <a:avLst/>
          </a:prstGeom>
          <a:noFill/>
          <a:ln>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1" name="TextBox 70"/>
          <p:cNvSpPr txBox="1"/>
          <p:nvPr/>
        </p:nvSpPr>
        <p:spPr>
          <a:xfrm>
            <a:off x="2528316" y="4622318"/>
            <a:ext cx="2017909" cy="221165"/>
          </a:xfrm>
          <a:prstGeom prst="rect">
            <a:avLst/>
          </a:prstGeom>
          <a:noFill/>
          <a:ln>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3" name="TextBox 72"/>
          <p:cNvSpPr txBox="1"/>
          <p:nvPr/>
        </p:nvSpPr>
        <p:spPr>
          <a:xfrm>
            <a:off x="2526865" y="4622318"/>
            <a:ext cx="2017909" cy="221165"/>
          </a:xfrm>
          <a:prstGeom prst="rect">
            <a:avLst/>
          </a:prstGeom>
          <a:noFill/>
          <a:ln>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2" name="矩形 71"/>
          <p:cNvSpPr/>
          <p:nvPr/>
        </p:nvSpPr>
        <p:spPr>
          <a:xfrm>
            <a:off x="4032482" y="2990885"/>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12</a:t>
            </a:r>
          </a:p>
        </p:txBody>
      </p:sp>
      <p:sp>
        <p:nvSpPr>
          <p:cNvPr id="2" name="标题 1"/>
          <p:cNvSpPr>
            <a:spLocks noGrp="1"/>
          </p:cNvSpPr>
          <p:nvPr>
            <p:ph type="title"/>
          </p:nvPr>
        </p:nvSpPr>
        <p:spPr/>
        <p:txBody>
          <a:bodyPr/>
          <a:lstStyle/>
          <a:p>
            <a:r>
              <a:rPr lang="en-US" dirty="0"/>
              <a:t>Adjacency Filtering (AF)</a:t>
            </a:r>
          </a:p>
        </p:txBody>
      </p:sp>
      <p:graphicFrame>
        <p:nvGraphicFramePr>
          <p:cNvPr id="53" name="内容占位符 52"/>
          <p:cNvGraphicFramePr>
            <a:graphicFrameLocks noGrp="1"/>
          </p:cNvGraphicFramePr>
          <p:nvPr>
            <p:ph idx="1"/>
            <p:extLst/>
          </p:nvPr>
        </p:nvGraphicFramePr>
        <p:xfrm>
          <a:off x="2524565" y="4180830"/>
          <a:ext cx="1615388" cy="213360"/>
        </p:xfrm>
        <a:graphic>
          <a:graphicData uri="http://schemas.openxmlformats.org/drawingml/2006/table">
            <a:tbl>
              <a:tblPr firstRow="1" bandRow="1">
                <a:tableStyleId>{5C22544A-7EE6-4342-B048-85BDC9FD1C3A}</a:tableStyleId>
              </a:tblPr>
              <a:tblGrid>
                <a:gridCol w="403847">
                  <a:extLst>
                    <a:ext uri="{9D8B030D-6E8A-4147-A177-3AD203B41FA5}">
                      <a16:colId xmlns:a16="http://schemas.microsoft.com/office/drawing/2014/main" val="20000"/>
                    </a:ext>
                  </a:extLst>
                </a:gridCol>
                <a:gridCol w="403847">
                  <a:extLst>
                    <a:ext uri="{9D8B030D-6E8A-4147-A177-3AD203B41FA5}">
                      <a16:colId xmlns:a16="http://schemas.microsoft.com/office/drawing/2014/main" val="20001"/>
                    </a:ext>
                  </a:extLst>
                </a:gridCol>
                <a:gridCol w="403847">
                  <a:extLst>
                    <a:ext uri="{9D8B030D-6E8A-4147-A177-3AD203B41FA5}">
                      <a16:colId xmlns:a16="http://schemas.microsoft.com/office/drawing/2014/main" val="20002"/>
                    </a:ext>
                  </a:extLst>
                </a:gridCol>
                <a:gridCol w="403847">
                  <a:extLst>
                    <a:ext uri="{9D8B030D-6E8A-4147-A177-3AD203B41FA5}">
                      <a16:colId xmlns:a16="http://schemas.microsoft.com/office/drawing/2014/main" val="20003"/>
                    </a:ext>
                  </a:extLst>
                </a:gridCol>
              </a:tblGrid>
              <a:tr h="181213">
                <a:tc>
                  <a:txBody>
                    <a:bodyPr/>
                    <a:lstStyle/>
                    <a:p>
                      <a:r>
                        <a:rPr lang="en-US" sz="800" b="0" dirty="0">
                          <a:solidFill>
                            <a:schemeClr val="accent1">
                              <a:lumMod val="75000"/>
                            </a:schemeClr>
                          </a:solidFill>
                        </a:rPr>
                        <a:t>12</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324</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557</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940</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sp>
        <p:nvSpPr>
          <p:cNvPr id="5" name="Rectangle 81"/>
          <p:cNvSpPr/>
          <p:nvPr/>
        </p:nvSpPr>
        <p:spPr>
          <a:xfrm>
            <a:off x="353145" y="1088395"/>
            <a:ext cx="5530120"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2000" b="0" i="0" u="none" strike="noStrike" kern="1200" cap="none" spc="0" normalizeH="0" baseline="0" noProof="0" dirty="0">
                <a:ln>
                  <a:noFill/>
                </a:ln>
                <a:solidFill>
                  <a:srgbClr val="C00000"/>
                </a:solidFill>
                <a:effectLst/>
                <a:uLnTx/>
                <a:uFillTx/>
                <a:latin typeface="Tahoma"/>
                <a:ea typeface="+mn-ea"/>
                <a:cs typeface="+mn-cs"/>
              </a:rPr>
              <a:t>AAAAAAAA</a:t>
            </a:r>
            <a:r>
              <a:rPr kumimoji="0" lang="en-US" sz="20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r>
              <a:rPr kumimoji="0" lang="en-US" sz="2000" b="0" i="0" u="none" strike="noStrike" kern="1200" cap="none" spc="0" normalizeH="0" baseline="0" noProof="0" dirty="0">
                <a:ln>
                  <a:noFill/>
                </a:ln>
                <a:solidFill>
                  <a:srgbClr val="35742A"/>
                </a:solidFill>
                <a:effectLst/>
                <a:uLnTx/>
                <a:uFillTx/>
                <a:latin typeface="Tahoma"/>
                <a:ea typeface="+mn-ea"/>
                <a:cs typeface="+mn-cs"/>
              </a:rPr>
              <a:t>TTTTTTTTTTT</a:t>
            </a:r>
            <a:endParaRPr kumimoji="0" lang="en-US" sz="2000" b="0" i="0" u="none" strike="noStrike" kern="1200" cap="none" spc="0" normalizeH="0" baseline="0" noProof="0" dirty="0">
              <a:ln>
                <a:solidFill>
                  <a:srgbClr val="3B812F"/>
                </a:solidFill>
              </a:ln>
              <a:solidFill>
                <a:srgbClr val="35742A"/>
              </a:solidFill>
              <a:effectLst/>
              <a:uLnTx/>
              <a:uFillTx/>
              <a:latin typeface="Tahoma"/>
              <a:ea typeface="+mn-ea"/>
              <a:cs typeface="+mn-cs"/>
            </a:endParaRPr>
          </a:p>
        </p:txBody>
      </p:sp>
      <p:sp>
        <p:nvSpPr>
          <p:cNvPr id="7" name="Rectangle 85"/>
          <p:cNvSpPr/>
          <p:nvPr/>
        </p:nvSpPr>
        <p:spPr>
          <a:xfrm>
            <a:off x="983621" y="1977948"/>
            <a:ext cx="1906831"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endParaRPr kumimoji="0" lang="en-US" sz="2000" b="0" i="0" u="none" strike="noStrike" kern="1200" cap="none" spc="0" normalizeH="0" baseline="0" noProof="0" dirty="0">
              <a:ln>
                <a:solidFill>
                  <a:srgbClr val="3B812F"/>
                </a:solidFill>
              </a:ln>
              <a:solidFill>
                <a:srgbClr val="CC9900">
                  <a:lumMod val="50000"/>
                </a:srgbClr>
              </a:solidFill>
              <a:effectLst/>
              <a:uLnTx/>
              <a:uFillTx/>
              <a:latin typeface="Tahoma"/>
              <a:ea typeface="+mn-ea"/>
              <a:cs typeface="+mn-cs"/>
            </a:endParaRPr>
          </a:p>
        </p:txBody>
      </p:sp>
      <p:sp>
        <p:nvSpPr>
          <p:cNvPr id="8" name="Rectangle 86"/>
          <p:cNvSpPr/>
          <p:nvPr/>
        </p:nvSpPr>
        <p:spPr>
          <a:xfrm>
            <a:off x="1763688" y="1857546"/>
            <a:ext cx="1820157"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35742A"/>
                </a:solidFill>
                <a:effectLst/>
                <a:uLnTx/>
                <a:uFillTx/>
                <a:latin typeface="Tahoma"/>
                <a:ea typeface="+mn-ea"/>
                <a:cs typeface="+mn-cs"/>
              </a:rPr>
              <a:t>TTTTTTTTTTTT</a:t>
            </a:r>
            <a:endParaRPr kumimoji="0" lang="en-US" sz="2000" b="0" i="0" u="none" strike="noStrike" kern="1200" cap="none" spc="0" normalizeH="0" baseline="0" noProof="0" dirty="0">
              <a:ln>
                <a:solidFill>
                  <a:srgbClr val="3B812F"/>
                </a:solidFill>
              </a:ln>
              <a:solidFill>
                <a:srgbClr val="35742A"/>
              </a:solidFill>
              <a:effectLst/>
              <a:uLnTx/>
              <a:uFillTx/>
              <a:latin typeface="Tahoma"/>
              <a:ea typeface="+mn-ea"/>
              <a:cs typeface="+mn-cs"/>
            </a:endParaRPr>
          </a:p>
        </p:txBody>
      </p:sp>
      <p:sp>
        <p:nvSpPr>
          <p:cNvPr id="9" name="Down Arrow 88"/>
          <p:cNvSpPr/>
          <p:nvPr/>
        </p:nvSpPr>
        <p:spPr>
          <a:xfrm>
            <a:off x="1157062" y="1480668"/>
            <a:ext cx="693393" cy="30777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
        <p:nvSpPr>
          <p:cNvPr id="16" name="Rectangle 95"/>
          <p:cNvSpPr/>
          <p:nvPr/>
        </p:nvSpPr>
        <p:spPr>
          <a:xfrm>
            <a:off x="5829529" y="2722323"/>
            <a:ext cx="2258027" cy="907048"/>
          </a:xfrm>
          <a:prstGeom prst="rect">
            <a:avLst/>
          </a:prstGeom>
          <a:solidFill>
            <a:schemeClr val="accent5">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6633">
                    <a:lumMod val="75000"/>
                  </a:srgbClr>
                </a:solidFill>
                <a:effectLst/>
                <a:uLnTx/>
                <a:uFillTx/>
                <a:latin typeface="Tahoma"/>
                <a:ea typeface="+mn-ea"/>
                <a:cs typeface="+mn-cs"/>
              </a:rPr>
              <a:t>Reference Genome</a:t>
            </a:r>
          </a:p>
        </p:txBody>
      </p:sp>
      <p:sp>
        <p:nvSpPr>
          <p:cNvPr id="23" name="Down Arrow 102"/>
          <p:cNvSpPr/>
          <p:nvPr/>
        </p:nvSpPr>
        <p:spPr>
          <a:xfrm>
            <a:off x="1230402" y="2496340"/>
            <a:ext cx="511398" cy="296873"/>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4" name="Rectangle 103"/>
          <p:cNvSpPr/>
          <p:nvPr/>
        </p:nvSpPr>
        <p:spPr>
          <a:xfrm>
            <a:off x="594180" y="2885425"/>
            <a:ext cx="1765224" cy="976956"/>
          </a:xfrm>
          <a:prstGeom prst="rect">
            <a:avLst/>
          </a:prstGeom>
          <a:solidFill>
            <a:schemeClr val="accent5">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Hash Table (HT)</a:t>
            </a:r>
          </a:p>
        </p:txBody>
      </p:sp>
      <p:sp>
        <p:nvSpPr>
          <p:cNvPr id="25" name="Down Arrow 104"/>
          <p:cNvSpPr/>
          <p:nvPr/>
        </p:nvSpPr>
        <p:spPr>
          <a:xfrm rot="16200000">
            <a:off x="4905401" y="2920547"/>
            <a:ext cx="511398" cy="549992"/>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5" name="TextBox 34"/>
          <p:cNvSpPr txBox="1"/>
          <p:nvPr/>
        </p:nvSpPr>
        <p:spPr>
          <a:xfrm>
            <a:off x="6300192" y="961564"/>
            <a:ext cx="889859"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ahoma"/>
                <a:ea typeface="+mn-ea"/>
                <a:cs typeface="+mn-cs"/>
              </a:rPr>
              <a:t>read</a:t>
            </a:r>
          </a:p>
        </p:txBody>
      </p:sp>
      <p:sp>
        <p:nvSpPr>
          <p:cNvPr id="36" name="TextBox 35"/>
          <p:cNvSpPr txBox="1"/>
          <p:nvPr/>
        </p:nvSpPr>
        <p:spPr>
          <a:xfrm>
            <a:off x="4010283" y="1730852"/>
            <a:ext cx="125823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ahoma"/>
                <a:ea typeface="+mn-ea"/>
                <a:cs typeface="+mn-cs"/>
              </a:rPr>
              <a:t>k-</a:t>
            </a:r>
            <a:r>
              <a:rPr kumimoji="0" lang="en-US" sz="2800" b="0" i="0" u="none" strike="noStrike" kern="1200" cap="none" spc="0" normalizeH="0" baseline="0" noProof="0" dirty="0" err="1">
                <a:ln>
                  <a:noFill/>
                </a:ln>
                <a:solidFill>
                  <a:srgbClr val="000000"/>
                </a:solidFill>
                <a:effectLst/>
                <a:uLnTx/>
                <a:uFillTx/>
                <a:latin typeface="Tahoma"/>
                <a:ea typeface="+mn-ea"/>
                <a:cs typeface="+mn-cs"/>
              </a:rPr>
              <a:t>mers</a:t>
            </a:r>
            <a:endParaRPr kumimoji="0" lang="en-US" sz="2800" b="0" i="0" u="none" strike="noStrike" kern="1200" cap="none" spc="0" normalizeH="0" baseline="0" noProof="0" dirty="0">
              <a:ln>
                <a:noFill/>
              </a:ln>
              <a:solidFill>
                <a:srgbClr val="000000"/>
              </a:solidFill>
              <a:effectLst/>
              <a:uLnTx/>
              <a:uFillTx/>
              <a:latin typeface="Tahoma"/>
              <a:ea typeface="+mn-ea"/>
              <a:cs typeface="+mn-cs"/>
            </a:endParaRPr>
          </a:p>
        </p:txBody>
      </p:sp>
      <p:cxnSp>
        <p:nvCxnSpPr>
          <p:cNvPr id="39" name="Straight Arrow Connector 257"/>
          <p:cNvCxnSpPr>
            <a:stCxn id="35" idx="1"/>
            <a:endCxn id="5" idx="3"/>
          </p:cNvCxnSpPr>
          <p:nvPr/>
        </p:nvCxnSpPr>
        <p:spPr>
          <a:xfrm flipH="1">
            <a:off x="5883265" y="1223174"/>
            <a:ext cx="416927"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0" name="Straight Arrow Connector 259"/>
          <p:cNvCxnSpPr>
            <a:stCxn id="36" idx="1"/>
            <a:endCxn id="8" idx="3"/>
          </p:cNvCxnSpPr>
          <p:nvPr/>
        </p:nvCxnSpPr>
        <p:spPr>
          <a:xfrm flipH="1" flipV="1">
            <a:off x="3583845" y="1992325"/>
            <a:ext cx="426438" cy="13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48" name="Rectangle 84"/>
          <p:cNvSpPr/>
          <p:nvPr/>
        </p:nvSpPr>
        <p:spPr>
          <a:xfrm>
            <a:off x="210190" y="4154427"/>
            <a:ext cx="2080179"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2000" b="0" i="0" u="none" strike="noStrike" kern="1200" cap="none" spc="0" normalizeH="0" baseline="0" noProof="0" dirty="0">
                <a:ln>
                  <a:noFill/>
                </a:ln>
                <a:solidFill>
                  <a:srgbClr val="C00000"/>
                </a:solidFill>
                <a:effectLst/>
                <a:uLnTx/>
                <a:uFillTx/>
                <a:latin typeface="Tahoma"/>
                <a:ea typeface="+mn-ea"/>
                <a:cs typeface="+mn-cs"/>
              </a:rPr>
              <a:t>AAAAAAAA</a:t>
            </a:r>
            <a:endParaRPr kumimoji="0" lang="en-US" sz="2000" b="0" i="0" u="none" strike="noStrike" kern="1200" cap="none" spc="0" normalizeH="0" baseline="0" noProof="0" dirty="0">
              <a:ln>
                <a:solidFill>
                  <a:srgbClr val="3B812F"/>
                </a:solidFill>
              </a:ln>
              <a:solidFill>
                <a:srgbClr val="C00000"/>
              </a:solidFill>
              <a:effectLst/>
              <a:uLnTx/>
              <a:uFillTx/>
              <a:latin typeface="Tahoma"/>
              <a:ea typeface="+mn-ea"/>
              <a:cs typeface="+mn-cs"/>
            </a:endParaRPr>
          </a:p>
        </p:txBody>
      </p:sp>
      <p:sp>
        <p:nvSpPr>
          <p:cNvPr id="49" name="Rectangle 85"/>
          <p:cNvSpPr/>
          <p:nvPr/>
        </p:nvSpPr>
        <p:spPr>
          <a:xfrm>
            <a:off x="210190" y="4580204"/>
            <a:ext cx="2073543" cy="293538"/>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endParaRPr kumimoji="0" lang="en-US" sz="2000" b="0" i="0" u="none" strike="noStrike" kern="1200" cap="none" spc="0" normalizeH="0" baseline="0" noProof="0" dirty="0">
              <a:ln>
                <a:solidFill>
                  <a:srgbClr val="3B812F"/>
                </a:solidFill>
              </a:ln>
              <a:solidFill>
                <a:srgbClr val="CC9900">
                  <a:lumMod val="50000"/>
                </a:srgbClr>
              </a:solidFill>
              <a:effectLst/>
              <a:uLnTx/>
              <a:uFillTx/>
              <a:latin typeface="Tahoma"/>
              <a:ea typeface="+mn-ea"/>
              <a:cs typeface="+mn-cs"/>
            </a:endParaRPr>
          </a:p>
        </p:txBody>
      </p:sp>
      <p:sp>
        <p:nvSpPr>
          <p:cNvPr id="50" name="Rectangle 86"/>
          <p:cNvSpPr/>
          <p:nvPr/>
        </p:nvSpPr>
        <p:spPr>
          <a:xfrm>
            <a:off x="203554" y="5050883"/>
            <a:ext cx="2080179" cy="317512"/>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35742A"/>
                </a:solidFill>
                <a:effectLst/>
                <a:uLnTx/>
                <a:uFillTx/>
                <a:latin typeface="Tahoma"/>
                <a:ea typeface="+mn-ea"/>
                <a:cs typeface="+mn-cs"/>
              </a:rPr>
              <a:t>TTTTTTTTTTTT</a:t>
            </a:r>
            <a:endParaRPr kumimoji="0" lang="en-US" sz="2000" b="0" i="0" u="none" strike="noStrike" kern="1200" cap="none" spc="0" normalizeH="0" baseline="0" noProof="0" dirty="0">
              <a:ln>
                <a:solidFill>
                  <a:srgbClr val="3B812F"/>
                </a:solidFill>
              </a:ln>
              <a:solidFill>
                <a:srgbClr val="35742A"/>
              </a:solidFill>
              <a:effectLst/>
              <a:uLnTx/>
              <a:uFillTx/>
              <a:latin typeface="Tahoma"/>
              <a:ea typeface="+mn-ea"/>
              <a:cs typeface="+mn-cs"/>
            </a:endParaRPr>
          </a:p>
        </p:txBody>
      </p:sp>
      <p:graphicFrame>
        <p:nvGraphicFramePr>
          <p:cNvPr id="57" name="内容占位符 52"/>
          <p:cNvGraphicFramePr>
            <a:graphicFrameLocks/>
          </p:cNvGraphicFramePr>
          <p:nvPr>
            <p:extLst/>
          </p:nvPr>
        </p:nvGraphicFramePr>
        <p:xfrm>
          <a:off x="2524565" y="4626444"/>
          <a:ext cx="2009335" cy="213360"/>
        </p:xfrm>
        <a:graphic>
          <a:graphicData uri="http://schemas.openxmlformats.org/drawingml/2006/table">
            <a:tbl>
              <a:tblPr firstRow="1" bandRow="1">
                <a:tableStyleId>{5C22544A-7EE6-4342-B048-85BDC9FD1C3A}</a:tableStyleId>
              </a:tblPr>
              <a:tblGrid>
                <a:gridCol w="401867">
                  <a:extLst>
                    <a:ext uri="{9D8B030D-6E8A-4147-A177-3AD203B41FA5}">
                      <a16:colId xmlns:a16="http://schemas.microsoft.com/office/drawing/2014/main" val="20000"/>
                    </a:ext>
                  </a:extLst>
                </a:gridCol>
                <a:gridCol w="401867">
                  <a:extLst>
                    <a:ext uri="{9D8B030D-6E8A-4147-A177-3AD203B41FA5}">
                      <a16:colId xmlns:a16="http://schemas.microsoft.com/office/drawing/2014/main" val="20001"/>
                    </a:ext>
                  </a:extLst>
                </a:gridCol>
                <a:gridCol w="401867">
                  <a:extLst>
                    <a:ext uri="{9D8B030D-6E8A-4147-A177-3AD203B41FA5}">
                      <a16:colId xmlns:a16="http://schemas.microsoft.com/office/drawing/2014/main" val="20002"/>
                    </a:ext>
                  </a:extLst>
                </a:gridCol>
                <a:gridCol w="401867">
                  <a:extLst>
                    <a:ext uri="{9D8B030D-6E8A-4147-A177-3AD203B41FA5}">
                      <a16:colId xmlns:a16="http://schemas.microsoft.com/office/drawing/2014/main" val="20003"/>
                    </a:ext>
                  </a:extLst>
                </a:gridCol>
                <a:gridCol w="401867">
                  <a:extLst>
                    <a:ext uri="{9D8B030D-6E8A-4147-A177-3AD203B41FA5}">
                      <a16:colId xmlns:a16="http://schemas.microsoft.com/office/drawing/2014/main" val="20004"/>
                    </a:ext>
                  </a:extLst>
                </a:gridCol>
              </a:tblGrid>
              <a:tr h="181213">
                <a:tc>
                  <a:txBody>
                    <a:bodyPr/>
                    <a:lstStyle/>
                    <a:p>
                      <a:r>
                        <a:rPr lang="en-US" sz="800" b="0" baseline="0" dirty="0">
                          <a:solidFill>
                            <a:schemeClr val="accent1">
                              <a:lumMod val="75000"/>
                            </a:schemeClr>
                          </a:solidFill>
                        </a:rPr>
                        <a:t>24</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b="0" baseline="0" dirty="0">
                          <a:solidFill>
                            <a:schemeClr val="accent1">
                              <a:lumMod val="75000"/>
                            </a:schemeClr>
                          </a:solidFill>
                        </a:rPr>
                        <a:t>459</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baseline="0" dirty="0">
                          <a:solidFill>
                            <a:schemeClr val="accent1">
                              <a:lumMod val="75000"/>
                            </a:schemeClr>
                          </a:solidFill>
                        </a:rPr>
                        <a:t>744</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baseline="0" dirty="0">
                          <a:solidFill>
                            <a:schemeClr val="accent1">
                              <a:lumMod val="75000"/>
                            </a:schemeClr>
                          </a:solidFill>
                        </a:rPr>
                        <a:t>988</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baseline="0" dirty="0">
                          <a:solidFill>
                            <a:schemeClr val="accent1">
                              <a:lumMod val="75000"/>
                            </a:schemeClr>
                          </a:solidFill>
                        </a:rPr>
                        <a:t>989</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58" name="内容占位符 52"/>
          <p:cNvGraphicFramePr>
            <a:graphicFrameLocks/>
          </p:cNvGraphicFramePr>
          <p:nvPr>
            <p:extLst/>
          </p:nvPr>
        </p:nvGraphicFramePr>
        <p:xfrm>
          <a:off x="2524565" y="5102959"/>
          <a:ext cx="1205601" cy="213360"/>
        </p:xfrm>
        <a:graphic>
          <a:graphicData uri="http://schemas.openxmlformats.org/drawingml/2006/table">
            <a:tbl>
              <a:tblPr firstRow="1" bandRow="1">
                <a:tableStyleId>{5C22544A-7EE6-4342-B048-85BDC9FD1C3A}</a:tableStyleId>
              </a:tblPr>
              <a:tblGrid>
                <a:gridCol w="401867">
                  <a:extLst>
                    <a:ext uri="{9D8B030D-6E8A-4147-A177-3AD203B41FA5}">
                      <a16:colId xmlns:a16="http://schemas.microsoft.com/office/drawing/2014/main" val="20000"/>
                    </a:ext>
                  </a:extLst>
                </a:gridCol>
                <a:gridCol w="401867">
                  <a:extLst>
                    <a:ext uri="{9D8B030D-6E8A-4147-A177-3AD203B41FA5}">
                      <a16:colId xmlns:a16="http://schemas.microsoft.com/office/drawing/2014/main" val="20001"/>
                    </a:ext>
                  </a:extLst>
                </a:gridCol>
                <a:gridCol w="401867">
                  <a:extLst>
                    <a:ext uri="{9D8B030D-6E8A-4147-A177-3AD203B41FA5}">
                      <a16:colId xmlns:a16="http://schemas.microsoft.com/office/drawing/2014/main" val="20002"/>
                    </a:ext>
                  </a:extLst>
                </a:gridCol>
              </a:tblGrid>
              <a:tr h="181213">
                <a:tc>
                  <a:txBody>
                    <a:bodyPr/>
                    <a:lstStyle/>
                    <a:p>
                      <a:r>
                        <a:rPr lang="en-US" sz="800" b="0" dirty="0">
                          <a:solidFill>
                            <a:schemeClr val="accent1"/>
                          </a:solidFill>
                        </a:rPr>
                        <a:t>36</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solidFill>
                        </a:rPr>
                        <a:t>535</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solidFill>
                        </a:rPr>
                        <a:t>123</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cxnSp>
        <p:nvCxnSpPr>
          <p:cNvPr id="60" name="直接箭头连接符 59"/>
          <p:cNvCxnSpPr>
            <a:stCxn id="48" idx="3"/>
            <a:endCxn id="53" idx="1"/>
          </p:cNvCxnSpPr>
          <p:nvPr/>
        </p:nvCxnSpPr>
        <p:spPr>
          <a:xfrm flipV="1">
            <a:off x="2290369" y="4287510"/>
            <a:ext cx="234196" cy="169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3" name="直接箭头连接符 62"/>
          <p:cNvCxnSpPr>
            <a:stCxn id="49" idx="3"/>
            <a:endCxn id="57" idx="1"/>
          </p:cNvCxnSpPr>
          <p:nvPr/>
        </p:nvCxnSpPr>
        <p:spPr>
          <a:xfrm>
            <a:off x="2283733" y="4726973"/>
            <a:ext cx="240832" cy="615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5" name="直接箭头连接符 64"/>
          <p:cNvCxnSpPr>
            <a:stCxn id="50" idx="3"/>
            <a:endCxn id="58" idx="1"/>
          </p:cNvCxnSpPr>
          <p:nvPr/>
        </p:nvCxnSpPr>
        <p:spPr>
          <a:xfrm>
            <a:off x="2283733" y="5209639"/>
            <a:ext cx="24083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7" name="矩形 66"/>
          <p:cNvSpPr/>
          <p:nvPr/>
        </p:nvSpPr>
        <p:spPr>
          <a:xfrm>
            <a:off x="2429989" y="4125278"/>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9" name="Down Arrow 96"/>
          <p:cNvSpPr/>
          <p:nvPr/>
        </p:nvSpPr>
        <p:spPr>
          <a:xfrm>
            <a:off x="6745121" y="3711177"/>
            <a:ext cx="561788" cy="26140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70" name="Rectangle 101"/>
          <p:cNvSpPr/>
          <p:nvPr/>
        </p:nvSpPr>
        <p:spPr>
          <a:xfrm>
            <a:off x="4774797" y="4195843"/>
            <a:ext cx="4333707" cy="269557"/>
          </a:xfrm>
          <a:prstGeom prst="rect">
            <a:avLst/>
          </a:prstGeom>
          <a:solidFill>
            <a:schemeClr val="accent5">
              <a:lumMod val="60000"/>
              <a:lumOff val="40000"/>
            </a:schemeClr>
          </a:solid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3B812F"/>
                </a:solidFill>
                <a:effectLst/>
                <a:uLnTx/>
                <a:uFillTx/>
                <a:latin typeface="Tahoma"/>
                <a:ea typeface="+mn-ea"/>
                <a:cs typeface="+mn-cs"/>
              </a:rPr>
              <a:t>…</a:t>
            </a:r>
            <a:r>
              <a:rPr kumimoji="0" lang="en-US" sz="14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1400" b="0" i="0" u="none" strike="noStrike" kern="1200" cap="none" spc="0" normalizeH="0" baseline="0" noProof="0" dirty="0">
                <a:ln>
                  <a:noFill/>
                </a:ln>
                <a:solidFill>
                  <a:srgbClr val="C00000"/>
                </a:solidFill>
                <a:effectLst/>
                <a:uLnTx/>
                <a:uFillTx/>
                <a:latin typeface="Tahoma"/>
                <a:ea typeface="+mn-ea"/>
                <a:cs typeface="+mn-cs"/>
              </a:rPr>
              <a:t>AAAAAAAA</a:t>
            </a:r>
            <a:r>
              <a:rPr kumimoji="0" lang="en-US" sz="14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r>
              <a:rPr kumimoji="0" lang="en-US" sz="1400" b="0" i="0" u="none" strike="noStrike" kern="1200" cap="none" spc="0" normalizeH="0" baseline="0" noProof="0" dirty="0">
                <a:ln>
                  <a:noFill/>
                </a:ln>
                <a:solidFill>
                  <a:srgbClr val="35742A"/>
                </a:solidFill>
                <a:effectLst/>
                <a:uLnTx/>
                <a:uFillTx/>
                <a:latin typeface="Tahoma"/>
                <a:ea typeface="+mn-ea"/>
                <a:cs typeface="+mn-cs"/>
              </a:rPr>
              <a:t>TTTTTTTTTTTT</a:t>
            </a:r>
            <a:r>
              <a:rPr kumimoji="0" lang="en-US" sz="1400" b="0" i="0" u="none" strike="noStrike" kern="1200" cap="none" spc="0" normalizeH="0" baseline="0" noProof="0" dirty="0">
                <a:ln>
                  <a:noFill/>
                </a:ln>
                <a:solidFill>
                  <a:srgbClr val="FFFFFF">
                    <a:lumMod val="75000"/>
                  </a:srgbClr>
                </a:solidFill>
                <a:effectLst/>
                <a:uLnTx/>
                <a:uFillTx/>
                <a:latin typeface="Tahoma"/>
                <a:ea typeface="+mn-ea"/>
                <a:cs typeface="+mn-cs"/>
              </a:rPr>
              <a:t>…</a:t>
            </a:r>
            <a:endParaRPr kumimoji="0" lang="en-US" sz="1400" b="0" i="0" u="none" strike="noStrike" kern="1200" cap="none" spc="0" normalizeH="0" baseline="0" noProof="0" dirty="0">
              <a:ln>
                <a:solidFill>
                  <a:srgbClr val="3B812F"/>
                </a:solidFill>
              </a:ln>
              <a:solidFill>
                <a:srgbClr val="FFFFFF">
                  <a:lumMod val="75000"/>
                </a:srgbClr>
              </a:solidFill>
              <a:effectLst/>
              <a:uLnTx/>
              <a:uFillTx/>
              <a:latin typeface="Tahoma"/>
              <a:ea typeface="+mn-ea"/>
              <a:cs typeface="+mn-cs"/>
            </a:endParaRPr>
          </a:p>
        </p:txBody>
      </p:sp>
      <p:cxnSp>
        <p:nvCxnSpPr>
          <p:cNvPr id="74" name="直接箭头连接符 73"/>
          <p:cNvCxnSpPr>
            <a:stCxn id="72" idx="2"/>
          </p:cNvCxnSpPr>
          <p:nvPr/>
        </p:nvCxnSpPr>
        <p:spPr>
          <a:xfrm rot="16200000" flipH="1">
            <a:off x="4285079" y="3358103"/>
            <a:ext cx="894950" cy="831020"/>
          </a:xfrm>
          <a:prstGeom prst="curved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75" name="Rectangle 81"/>
          <p:cNvSpPr/>
          <p:nvPr/>
        </p:nvSpPr>
        <p:spPr>
          <a:xfrm>
            <a:off x="4774797" y="4941168"/>
            <a:ext cx="4333707" cy="311006"/>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0504D"/>
                </a:solidFill>
                <a:effectLst/>
                <a:uLnTx/>
                <a:uFillTx/>
                <a:latin typeface="Tahoma"/>
                <a:ea typeface="+mn-ea"/>
                <a:cs typeface="+mn-cs"/>
              </a:rPr>
              <a:t>AAAA</a:t>
            </a:r>
            <a:r>
              <a:rPr kumimoji="0" lang="en-US" altLang="zh-CN" sz="1400" b="0" i="0" u="none" strike="noStrike" kern="1200" cap="none" spc="0" normalizeH="0" baseline="0" noProof="0" dirty="0">
                <a:ln>
                  <a:noFill/>
                </a:ln>
                <a:solidFill>
                  <a:srgbClr val="C0504D"/>
                </a:solidFill>
                <a:effectLst/>
                <a:uLnTx/>
                <a:uFillTx/>
                <a:latin typeface="Tahoma"/>
                <a:ea typeface="+mn-ea"/>
                <a:cs typeface="+mn-cs"/>
              </a:rPr>
              <a:t>AAAAAAAA</a:t>
            </a:r>
            <a:r>
              <a:rPr kumimoji="0" lang="en-US" sz="14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r>
              <a:rPr kumimoji="0" lang="en-US" sz="1400" b="0" i="0" u="none" strike="noStrike" kern="1200" cap="none" spc="0" normalizeH="0" baseline="0" noProof="0" dirty="0">
                <a:ln>
                  <a:noFill/>
                </a:ln>
                <a:solidFill>
                  <a:srgbClr val="35742A"/>
                </a:solidFill>
                <a:effectLst/>
                <a:uLnTx/>
                <a:uFillTx/>
                <a:latin typeface="Tahoma"/>
                <a:ea typeface="+mn-ea"/>
                <a:cs typeface="+mn-cs"/>
              </a:rPr>
              <a:t>TTTTTTTTTTTT</a:t>
            </a:r>
            <a:endParaRPr kumimoji="0" lang="en-US" sz="1400" b="0" i="0" u="none" strike="noStrike" kern="1200" cap="none" spc="0" normalizeH="0" baseline="0" noProof="0" dirty="0">
              <a:ln>
                <a:solidFill>
                  <a:srgbClr val="3B812F"/>
                </a:solidFill>
              </a:ln>
              <a:solidFill>
                <a:srgbClr val="35742A"/>
              </a:solidFill>
              <a:effectLst/>
              <a:uLnTx/>
              <a:uFillTx/>
              <a:latin typeface="Tahoma"/>
              <a:ea typeface="+mn-ea"/>
              <a:cs typeface="+mn-cs"/>
            </a:endParaRPr>
          </a:p>
        </p:txBody>
      </p:sp>
      <p:sp>
        <p:nvSpPr>
          <p:cNvPr id="6" name="Rectangle 84"/>
          <p:cNvSpPr/>
          <p:nvPr/>
        </p:nvSpPr>
        <p:spPr>
          <a:xfrm>
            <a:off x="203554" y="2121389"/>
            <a:ext cx="2080179"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2000" b="0" i="0" u="none" strike="noStrike" kern="1200" cap="none" spc="0" normalizeH="0" baseline="0" noProof="0" dirty="0">
                <a:ln>
                  <a:noFill/>
                </a:ln>
                <a:solidFill>
                  <a:srgbClr val="C00000"/>
                </a:solidFill>
                <a:effectLst/>
                <a:uLnTx/>
                <a:uFillTx/>
                <a:latin typeface="Tahoma"/>
                <a:ea typeface="+mn-ea"/>
                <a:cs typeface="+mn-cs"/>
              </a:rPr>
              <a:t>AAAAAAAA</a:t>
            </a:r>
            <a:endParaRPr kumimoji="0" lang="en-US" sz="2000" b="0" i="0" u="none" strike="noStrike" kern="1200" cap="none" spc="0" normalizeH="0" baseline="0" noProof="0" dirty="0">
              <a:ln>
                <a:solidFill>
                  <a:srgbClr val="3B812F"/>
                </a:solidFill>
              </a:ln>
              <a:solidFill>
                <a:srgbClr val="C00000"/>
              </a:solidFill>
              <a:effectLst/>
              <a:uLnTx/>
              <a:uFillTx/>
              <a:latin typeface="Tahoma"/>
              <a:ea typeface="+mn-ea"/>
              <a:cs typeface="+mn-cs"/>
            </a:endParaRPr>
          </a:p>
        </p:txBody>
      </p:sp>
      <p:cxnSp>
        <p:nvCxnSpPr>
          <p:cNvPr id="66" name="直接箭头连接符 73"/>
          <p:cNvCxnSpPr>
            <a:stCxn id="67" idx="0"/>
            <a:endCxn id="72" idx="2"/>
          </p:cNvCxnSpPr>
          <p:nvPr/>
        </p:nvCxnSpPr>
        <p:spPr>
          <a:xfrm rot="5400000" flipH="1" flipV="1">
            <a:off x="3116227" y="2924462"/>
            <a:ext cx="799140" cy="1602493"/>
          </a:xfrm>
          <a:prstGeom prst="curved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9" name="直接箭头连接符 73"/>
          <p:cNvCxnSpPr>
            <a:endCxn id="72" idx="1"/>
          </p:cNvCxnSpPr>
          <p:nvPr/>
        </p:nvCxnSpPr>
        <p:spPr>
          <a:xfrm rot="5400000" flipH="1" flipV="1">
            <a:off x="3104472" y="3197269"/>
            <a:ext cx="966767" cy="889254"/>
          </a:xfrm>
          <a:prstGeom prst="curvedConnector2">
            <a:avLst/>
          </a:prstGeom>
          <a:ln>
            <a:tailEnd type="arrow"/>
          </a:ln>
        </p:spPr>
        <p:style>
          <a:lnRef idx="1">
            <a:schemeClr val="accent1"/>
          </a:lnRef>
          <a:fillRef idx="0">
            <a:schemeClr val="accent1"/>
          </a:fillRef>
          <a:effectRef idx="0">
            <a:schemeClr val="accent1"/>
          </a:effectRef>
          <a:fontRef idx="minor">
            <a:schemeClr val="tx1"/>
          </a:fontRef>
        </p:style>
      </p:cxnSp>
      <p:sp>
        <p:nvSpPr>
          <p:cNvPr id="80" name="矩形 71"/>
          <p:cNvSpPr/>
          <p:nvPr/>
        </p:nvSpPr>
        <p:spPr>
          <a:xfrm>
            <a:off x="4032482" y="2996952"/>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324</a:t>
            </a:r>
          </a:p>
        </p:txBody>
      </p:sp>
      <p:sp>
        <p:nvSpPr>
          <p:cNvPr id="81" name="矩形 66"/>
          <p:cNvSpPr/>
          <p:nvPr/>
        </p:nvSpPr>
        <p:spPr>
          <a:xfrm>
            <a:off x="2429989" y="4559346"/>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82" name="矩形 66"/>
          <p:cNvSpPr/>
          <p:nvPr/>
        </p:nvSpPr>
        <p:spPr>
          <a:xfrm>
            <a:off x="2429989" y="5033142"/>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2" name="Rectangle 61"/>
          <p:cNvSpPr/>
          <p:nvPr/>
        </p:nvSpPr>
        <p:spPr>
          <a:xfrm>
            <a:off x="5076056" y="3972584"/>
            <a:ext cx="157052" cy="152692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 name="TextBox 2"/>
          <p:cNvSpPr txBox="1"/>
          <p:nvPr/>
        </p:nvSpPr>
        <p:spPr>
          <a:xfrm>
            <a:off x="4098073" y="3613123"/>
            <a:ext cx="634481" cy="369332"/>
          </a:xfrm>
          <a:prstGeom prst="rect">
            <a:avLst/>
          </a:prstGeom>
          <a:ln>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24?</a:t>
            </a:r>
          </a:p>
        </p:txBody>
      </p:sp>
      <p:sp>
        <p:nvSpPr>
          <p:cNvPr id="41" name="TextBox 40"/>
          <p:cNvSpPr txBox="1"/>
          <p:nvPr/>
        </p:nvSpPr>
        <p:spPr>
          <a:xfrm>
            <a:off x="2526506" y="4621027"/>
            <a:ext cx="2017909" cy="221165"/>
          </a:xfrm>
          <a:prstGeom prst="rect">
            <a:avLst/>
          </a:prstGeom>
          <a:noFill/>
          <a:ln>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42" name="TextBox 41"/>
          <p:cNvSpPr txBox="1"/>
          <p:nvPr/>
        </p:nvSpPr>
        <p:spPr>
          <a:xfrm>
            <a:off x="4096485" y="3612328"/>
            <a:ext cx="634481" cy="369332"/>
          </a:xfrm>
          <a:prstGeom prst="rect">
            <a:avLst/>
          </a:prstGeom>
          <a:ln>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36?</a:t>
            </a:r>
          </a:p>
        </p:txBody>
      </p:sp>
      <p:sp>
        <p:nvSpPr>
          <p:cNvPr id="4" name="Rectangle 3"/>
          <p:cNvSpPr/>
          <p:nvPr/>
        </p:nvSpPr>
        <p:spPr>
          <a:xfrm>
            <a:off x="2529007" y="4615154"/>
            <a:ext cx="391251" cy="221165"/>
          </a:xfrm>
          <a:prstGeom prst="rect">
            <a:avLst/>
          </a:prstGeom>
          <a:solidFill>
            <a:srgbClr val="FF1919">
              <a:alpha val="25098"/>
            </a:srgbClr>
          </a:solidFill>
          <a:ln>
            <a:noFill/>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44" name="Rectangle 43"/>
          <p:cNvSpPr/>
          <p:nvPr/>
        </p:nvSpPr>
        <p:spPr>
          <a:xfrm>
            <a:off x="2530883" y="5098402"/>
            <a:ext cx="391251" cy="221165"/>
          </a:xfrm>
          <a:prstGeom prst="rect">
            <a:avLst/>
          </a:prstGeom>
          <a:solidFill>
            <a:srgbClr val="FF1919">
              <a:alpha val="25098"/>
            </a:srgbClr>
          </a:solidFill>
          <a:ln>
            <a:noFill/>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45" name="TextBox 44"/>
          <p:cNvSpPr txBox="1"/>
          <p:nvPr/>
        </p:nvSpPr>
        <p:spPr>
          <a:xfrm>
            <a:off x="4096485" y="3603252"/>
            <a:ext cx="734711" cy="369332"/>
          </a:xfrm>
          <a:prstGeom prst="rect">
            <a:avLst/>
          </a:prstGeom>
          <a:ln>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336?</a:t>
            </a:r>
          </a:p>
        </p:txBody>
      </p:sp>
      <p:sp>
        <p:nvSpPr>
          <p:cNvPr id="52" name="矩形 71"/>
          <p:cNvSpPr/>
          <p:nvPr/>
        </p:nvSpPr>
        <p:spPr>
          <a:xfrm>
            <a:off x="4031100" y="2994279"/>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p>
        </p:txBody>
      </p:sp>
      <p:cxnSp>
        <p:nvCxnSpPr>
          <p:cNvPr id="11" name="Straight Arrow Connector 10"/>
          <p:cNvCxnSpPr/>
          <p:nvPr/>
        </p:nvCxnSpPr>
        <p:spPr>
          <a:xfrm>
            <a:off x="539552" y="1221135"/>
            <a:ext cx="1872208" cy="0"/>
          </a:xfrm>
          <a:prstGeom prst="straightConnector1">
            <a:avLst/>
          </a:prstGeom>
          <a:ln w="57150" cmpd="sng">
            <a:solidFill>
              <a:srgbClr val="0000FF"/>
            </a:solidFill>
            <a:tailEnd type="arrow"/>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2195736" y="1268760"/>
            <a:ext cx="60785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+12</a:t>
            </a:r>
          </a:p>
        </p:txBody>
      </p:sp>
      <p:cxnSp>
        <p:nvCxnSpPr>
          <p:cNvPr id="54" name="Straight Arrow Connector 53"/>
          <p:cNvCxnSpPr/>
          <p:nvPr/>
        </p:nvCxnSpPr>
        <p:spPr>
          <a:xfrm flipV="1">
            <a:off x="549077" y="1212850"/>
            <a:ext cx="3660973" cy="7502"/>
          </a:xfrm>
          <a:prstGeom prst="straightConnector1">
            <a:avLst/>
          </a:prstGeom>
          <a:ln w="57150" cmpd="sng">
            <a:solidFill>
              <a:srgbClr val="0000FF"/>
            </a:solidFill>
            <a:tailEnd type="arrow"/>
          </a:ln>
        </p:spPr>
        <p:style>
          <a:lnRef idx="2">
            <a:schemeClr val="accent1"/>
          </a:lnRef>
          <a:fillRef idx="0">
            <a:schemeClr val="accent1"/>
          </a:fillRef>
          <a:effectRef idx="1">
            <a:schemeClr val="accent1"/>
          </a:effectRef>
          <a:fontRef idx="minor">
            <a:schemeClr val="tx1"/>
          </a:fontRef>
        </p:style>
      </p:cxnSp>
      <p:sp>
        <p:nvSpPr>
          <p:cNvPr id="55" name="TextBox 54"/>
          <p:cNvSpPr txBox="1"/>
          <p:nvPr/>
        </p:nvSpPr>
        <p:spPr>
          <a:xfrm>
            <a:off x="3820125" y="1268760"/>
            <a:ext cx="60462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+24</a:t>
            </a:r>
          </a:p>
        </p:txBody>
      </p:sp>
      <p:sp>
        <p:nvSpPr>
          <p:cNvPr id="56" name="矩形 71"/>
          <p:cNvSpPr/>
          <p:nvPr/>
        </p:nvSpPr>
        <p:spPr>
          <a:xfrm>
            <a:off x="4033619" y="2996339"/>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557</a:t>
            </a:r>
          </a:p>
        </p:txBody>
      </p:sp>
      <p:sp>
        <p:nvSpPr>
          <p:cNvPr id="59" name="TextBox 58"/>
          <p:cNvSpPr txBox="1"/>
          <p:nvPr/>
        </p:nvSpPr>
        <p:spPr>
          <a:xfrm>
            <a:off x="4096272" y="3600476"/>
            <a:ext cx="736300" cy="369332"/>
          </a:xfrm>
          <a:prstGeom prst="rect">
            <a:avLst/>
          </a:prstGeom>
          <a:ln>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569?</a:t>
            </a:r>
          </a:p>
        </p:txBody>
      </p:sp>
      <p:sp>
        <p:nvSpPr>
          <p:cNvPr id="64" name="矩形 71"/>
          <p:cNvSpPr/>
          <p:nvPr/>
        </p:nvSpPr>
        <p:spPr>
          <a:xfrm>
            <a:off x="4030261" y="2994279"/>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940</a:t>
            </a:r>
          </a:p>
        </p:txBody>
      </p:sp>
      <p:sp>
        <p:nvSpPr>
          <p:cNvPr id="68" name="TextBox 67"/>
          <p:cNvSpPr txBox="1"/>
          <p:nvPr/>
        </p:nvSpPr>
        <p:spPr>
          <a:xfrm>
            <a:off x="4103137" y="3601995"/>
            <a:ext cx="736300" cy="369332"/>
          </a:xfrm>
          <a:prstGeom prst="rect">
            <a:avLst/>
          </a:prstGeom>
          <a:ln>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952?</a:t>
            </a:r>
          </a:p>
        </p:txBody>
      </p:sp>
      <p:sp>
        <p:nvSpPr>
          <p:cNvPr id="15" name="TextBox 14"/>
          <p:cNvSpPr txBox="1"/>
          <p:nvPr/>
        </p:nvSpPr>
        <p:spPr>
          <a:xfrm>
            <a:off x="3995936" y="4365104"/>
            <a:ext cx="38985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Zapf Dingbats"/>
                <a:ea typeface="Zapf Dingbats"/>
                <a:cs typeface="Zapf Dingbats"/>
                <a:sym typeface="Zapf Dingbats"/>
              </a:rPr>
              <a:t>✗</a:t>
            </a:r>
            <a:endParaRPr kumimoji="0" lang="en-US" sz="2400" b="0" i="0" u="none" strike="noStrike" kern="1200" cap="none" spc="0" normalizeH="0" baseline="0" noProof="0" dirty="0">
              <a:ln>
                <a:noFill/>
              </a:ln>
              <a:solidFill>
                <a:srgbClr val="FF0000"/>
              </a:solidFill>
              <a:effectLst/>
              <a:uLnTx/>
              <a:uFillTx/>
              <a:latin typeface="Tahoma"/>
              <a:ea typeface="+mn-ea"/>
              <a:cs typeface="+mn-cs"/>
            </a:endParaRPr>
          </a:p>
        </p:txBody>
      </p:sp>
      <p:sp>
        <p:nvSpPr>
          <p:cNvPr id="76" name="TextBox 75"/>
          <p:cNvSpPr txBox="1"/>
          <p:nvPr/>
        </p:nvSpPr>
        <p:spPr>
          <a:xfrm>
            <a:off x="2526631" y="5103996"/>
            <a:ext cx="1207855" cy="223139"/>
          </a:xfrm>
          <a:prstGeom prst="rect">
            <a:avLst/>
          </a:prstGeom>
          <a:noFill/>
          <a:ln>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7" name="Slide Number Placeholder 3"/>
          <p:cNvSpPr>
            <a:spLocks noGrp="1"/>
          </p:cNvSpPr>
          <p:nvPr>
            <p:ph type="sldNum" sz="quarter" idx="11"/>
          </p:nvPr>
        </p:nvSpPr>
        <p:spPr>
          <a:xfrm>
            <a:off x="6553200" y="6243638"/>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99099484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6"/>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0" nodeType="afterEffect">
                                  <p:stCondLst>
                                    <p:cond delay="0"/>
                                  </p:stCondLst>
                                  <p:childTnLst>
                                    <p:set>
                                      <p:cBhvr>
                                        <p:cTn id="11" dur="1" fill="hold">
                                          <p:stCondLst>
                                            <p:cond delay="0"/>
                                          </p:stCondLst>
                                        </p:cTn>
                                        <p:tgtEl>
                                          <p:spTgt spid="7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left)">
                                      <p:cBhvr>
                                        <p:cTn id="16" dur="500"/>
                                        <p:tgtEl>
                                          <p:spTgt spid="11"/>
                                        </p:tgtEl>
                                      </p:cBhvr>
                                    </p:animEffect>
                                  </p:childTnLst>
                                </p:cTn>
                              </p:par>
                            </p:childTnLst>
                          </p:cTn>
                        </p:par>
                        <p:par>
                          <p:cTn id="17" fill="hold">
                            <p:stCondLst>
                              <p:cond delay="500"/>
                            </p:stCondLst>
                            <p:childTnLst>
                              <p:par>
                                <p:cTn id="18" presetID="1" presetClass="entr" presetSubtype="0"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41"/>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3"/>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4"/>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54"/>
                                        </p:tgtEl>
                                        <p:attrNameLst>
                                          <p:attrName>style.visibility</p:attrName>
                                        </p:attrNameLst>
                                      </p:cBhvr>
                                      <p:to>
                                        <p:strVal val="visible"/>
                                      </p:to>
                                    </p:set>
                                    <p:animEffect transition="in" filter="wipe(left)">
                                      <p:cBhvr>
                                        <p:cTn id="34" dur="500"/>
                                        <p:tgtEl>
                                          <p:spTgt spid="54"/>
                                        </p:tgtEl>
                                      </p:cBhvr>
                                    </p:animEffect>
                                  </p:childTnLst>
                                </p:cTn>
                              </p:par>
                            </p:childTnLst>
                          </p:cTn>
                        </p:par>
                        <p:par>
                          <p:cTn id="35" fill="hold">
                            <p:stCondLst>
                              <p:cond delay="500"/>
                            </p:stCondLst>
                            <p:childTnLst>
                              <p:par>
                                <p:cTn id="36" presetID="1" presetClass="entr" presetSubtype="0" fill="hold" grpId="0" nodeType="afterEffect">
                                  <p:stCondLst>
                                    <p:cond delay="0"/>
                                  </p:stCondLst>
                                  <p:childTnLst>
                                    <p:set>
                                      <p:cBhvr>
                                        <p:cTn id="37" dur="1" fill="hold">
                                          <p:stCondLst>
                                            <p:cond delay="0"/>
                                          </p:stCondLst>
                                        </p:cTn>
                                        <p:tgtEl>
                                          <p:spTgt spid="55"/>
                                        </p:tgtEl>
                                        <p:attrNameLst>
                                          <p:attrName>style.visibility</p:attrName>
                                        </p:attrNameLst>
                                      </p:cBhvr>
                                      <p:to>
                                        <p:strVal val="visible"/>
                                      </p:to>
                                    </p:set>
                                  </p:childTnLst>
                                </p:cTn>
                              </p:par>
                              <p:par>
                                <p:cTn id="38" presetID="1" presetClass="exit" presetSubtype="0" fill="hold" grpId="1" nodeType="withEffect">
                                  <p:stCondLst>
                                    <p:cond delay="0"/>
                                  </p:stCondLst>
                                  <p:childTnLst>
                                    <p:set>
                                      <p:cBhvr>
                                        <p:cTn id="39" dur="1" fill="hold">
                                          <p:stCondLst>
                                            <p:cond delay="0"/>
                                          </p:stCondLst>
                                        </p:cTn>
                                        <p:tgtEl>
                                          <p:spTgt spid="4"/>
                                        </p:tgtEl>
                                        <p:attrNameLst>
                                          <p:attrName>style.visibility</p:attrName>
                                        </p:attrNameLst>
                                      </p:cBhvr>
                                      <p:to>
                                        <p:strVal val="hidden"/>
                                      </p:to>
                                    </p:set>
                                  </p:childTnLst>
                                </p:cTn>
                              </p:par>
                              <p:par>
                                <p:cTn id="40" presetID="1" presetClass="entr" presetSubtype="0" fill="hold" grpId="0" nodeType="withEffect">
                                  <p:stCondLst>
                                    <p:cond delay="0"/>
                                  </p:stCondLst>
                                  <p:childTnLst>
                                    <p:set>
                                      <p:cBhvr>
                                        <p:cTn id="41" dur="1" fill="hold">
                                          <p:stCondLst>
                                            <p:cond delay="0"/>
                                          </p:stCondLst>
                                        </p:cTn>
                                        <p:tgtEl>
                                          <p:spTgt spid="42"/>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76"/>
                                        </p:tgtEl>
                                        <p:attrNameLst>
                                          <p:attrName>style.visibility</p:attrName>
                                        </p:attrNameLst>
                                      </p:cBhvr>
                                      <p:to>
                                        <p:strVal val="visible"/>
                                      </p:to>
                                    </p:set>
                                  </p:childTnLst>
                                </p:cTn>
                              </p:par>
                              <p:par>
                                <p:cTn id="44" presetID="1" presetClass="exit" presetSubtype="0" fill="hold" grpId="1" nodeType="withEffect">
                                  <p:stCondLst>
                                    <p:cond delay="0"/>
                                  </p:stCondLst>
                                  <p:childTnLst>
                                    <p:set>
                                      <p:cBhvr>
                                        <p:cTn id="45" dur="1" fill="hold">
                                          <p:stCondLst>
                                            <p:cond delay="0"/>
                                          </p:stCondLst>
                                        </p:cTn>
                                        <p:tgtEl>
                                          <p:spTgt spid="41"/>
                                        </p:tgtEl>
                                        <p:attrNameLst>
                                          <p:attrName>style.visibility</p:attrName>
                                        </p:attrNameLst>
                                      </p:cBhvr>
                                      <p:to>
                                        <p:strVal val="hidden"/>
                                      </p:to>
                                    </p:set>
                                  </p:childTnLst>
                                </p:cTn>
                              </p:par>
                              <p:par>
                                <p:cTn id="46" presetID="1" presetClass="exit" presetSubtype="0" fill="hold" grpId="1" nodeType="withEffect">
                                  <p:stCondLst>
                                    <p:cond delay="0"/>
                                  </p:stCondLst>
                                  <p:childTnLst>
                                    <p:set>
                                      <p:cBhvr>
                                        <p:cTn id="47" dur="1" fill="hold">
                                          <p:stCondLst>
                                            <p:cond delay="0"/>
                                          </p:stCondLst>
                                        </p:cTn>
                                        <p:tgtEl>
                                          <p:spTgt spid="3"/>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44"/>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xit" presetSubtype="0" fill="hold" grpId="1" nodeType="clickEffect">
                                  <p:stCondLst>
                                    <p:cond delay="0"/>
                                  </p:stCondLst>
                                  <p:childTnLst>
                                    <p:set>
                                      <p:cBhvr>
                                        <p:cTn id="55" dur="1" fill="hold">
                                          <p:stCondLst>
                                            <p:cond delay="0"/>
                                          </p:stCondLst>
                                        </p:cTn>
                                        <p:tgtEl>
                                          <p:spTgt spid="44"/>
                                        </p:tgtEl>
                                        <p:attrNameLst>
                                          <p:attrName>style.visibility</p:attrName>
                                        </p:attrNameLst>
                                      </p:cBhvr>
                                      <p:to>
                                        <p:strVal val="hidden"/>
                                      </p:to>
                                    </p:set>
                                  </p:childTnLst>
                                </p:cTn>
                              </p:par>
                              <p:par>
                                <p:cTn id="56" presetID="1" presetClass="entr" presetSubtype="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16"/>
                                        </p:tgtEl>
                                        <p:attrNameLst>
                                          <p:attrName>style.visibility</p:attrName>
                                        </p:attrNameLst>
                                      </p:cBhvr>
                                      <p:to>
                                        <p:strVal val="visible"/>
                                      </p:to>
                                    </p:set>
                                  </p:childTnLst>
                                </p:cTn>
                              </p:par>
                              <p:par>
                                <p:cTn id="60" presetID="1" presetClass="exit" presetSubtype="0" fill="hold" grpId="1" nodeType="withEffect">
                                  <p:stCondLst>
                                    <p:cond delay="0"/>
                                  </p:stCondLst>
                                  <p:childTnLst>
                                    <p:set>
                                      <p:cBhvr>
                                        <p:cTn id="61" dur="1" fill="hold">
                                          <p:stCondLst>
                                            <p:cond delay="0"/>
                                          </p:stCondLst>
                                        </p:cTn>
                                        <p:tgtEl>
                                          <p:spTgt spid="42"/>
                                        </p:tgtEl>
                                        <p:attrNameLst>
                                          <p:attrName>style.visibility</p:attrName>
                                        </p:attrNameLst>
                                      </p:cBhvr>
                                      <p:to>
                                        <p:strVal val="hidden"/>
                                      </p:to>
                                    </p:set>
                                  </p:childTnLst>
                                </p:cTn>
                              </p:par>
                              <p:par>
                                <p:cTn id="62" presetID="1" presetClass="exit" presetSubtype="0" fill="hold" grpId="1" nodeType="withEffect">
                                  <p:stCondLst>
                                    <p:cond delay="0"/>
                                  </p:stCondLst>
                                  <p:childTnLst>
                                    <p:set>
                                      <p:cBhvr>
                                        <p:cTn id="63" dur="1" fill="hold">
                                          <p:stCondLst>
                                            <p:cond delay="0"/>
                                          </p:stCondLst>
                                        </p:cTn>
                                        <p:tgtEl>
                                          <p:spTgt spid="76"/>
                                        </p:tgtEl>
                                        <p:attrNameLst>
                                          <p:attrName>style.visibility</p:attrName>
                                        </p:attrNameLst>
                                      </p:cBhvr>
                                      <p:to>
                                        <p:strVal val="hidden"/>
                                      </p:to>
                                    </p:set>
                                  </p:childTnLst>
                                </p:cTn>
                              </p:par>
                            </p:childTnLst>
                          </p:cTn>
                        </p:par>
                      </p:childTnLst>
                    </p:cTn>
                  </p:par>
                  <p:par>
                    <p:cTn id="64" fill="hold">
                      <p:stCondLst>
                        <p:cond delay="indefinite"/>
                      </p:stCondLst>
                      <p:childTnLst>
                        <p:par>
                          <p:cTn id="65" fill="hold">
                            <p:stCondLst>
                              <p:cond delay="0"/>
                            </p:stCondLst>
                            <p:childTnLst>
                              <p:par>
                                <p:cTn id="66" presetID="1" presetClass="entr" presetSubtype="0" fill="hold" grpId="0" nodeType="clickEffect">
                                  <p:stCondLst>
                                    <p:cond delay="0"/>
                                  </p:stCondLst>
                                  <p:childTnLst>
                                    <p:set>
                                      <p:cBhvr>
                                        <p:cTn id="67" dur="1" fill="hold">
                                          <p:stCondLst>
                                            <p:cond delay="0"/>
                                          </p:stCondLst>
                                        </p:cTn>
                                        <p:tgtEl>
                                          <p:spTgt spid="69"/>
                                        </p:tgtEl>
                                        <p:attrNameLst>
                                          <p:attrName>style.visibility</p:attrName>
                                        </p:attrNameLst>
                                      </p:cBhvr>
                                      <p:to>
                                        <p:strVal val="visible"/>
                                      </p:to>
                                    </p:set>
                                  </p:childTnLst>
                                </p:cTn>
                              </p:par>
                              <p:par>
                                <p:cTn id="68" presetID="1" presetClass="entr" presetSubtype="0" fill="hold" grpId="0" nodeType="withEffect">
                                  <p:stCondLst>
                                    <p:cond delay="0"/>
                                  </p:stCondLst>
                                  <p:childTnLst>
                                    <p:set>
                                      <p:cBhvr>
                                        <p:cTn id="69" dur="1" fill="hold">
                                          <p:stCondLst>
                                            <p:cond delay="0"/>
                                          </p:stCondLst>
                                        </p:cTn>
                                        <p:tgtEl>
                                          <p:spTgt spid="70"/>
                                        </p:tgtEl>
                                        <p:attrNameLst>
                                          <p:attrName>style.visibility</p:attrName>
                                        </p:attrNameLst>
                                      </p:cBhvr>
                                      <p:to>
                                        <p:strVal val="visible"/>
                                      </p:to>
                                    </p:set>
                                  </p:childTnLst>
                                </p:cTn>
                              </p:par>
                              <p:par>
                                <p:cTn id="70" presetID="1" presetClass="entr" presetSubtype="0" fill="hold" nodeType="withEffect">
                                  <p:stCondLst>
                                    <p:cond delay="0"/>
                                  </p:stCondLst>
                                  <p:childTnLst>
                                    <p:set>
                                      <p:cBhvr>
                                        <p:cTn id="71" dur="1" fill="hold">
                                          <p:stCondLst>
                                            <p:cond delay="0"/>
                                          </p:stCondLst>
                                        </p:cTn>
                                        <p:tgtEl>
                                          <p:spTgt spid="74"/>
                                        </p:tgtEl>
                                        <p:attrNameLst>
                                          <p:attrName>style.visibility</p:attrName>
                                        </p:attrNameLst>
                                      </p:cBhvr>
                                      <p:to>
                                        <p:strVal val="visible"/>
                                      </p:to>
                                    </p:set>
                                  </p:childTnLst>
                                </p:cTn>
                              </p:par>
                              <p:par>
                                <p:cTn id="72" presetID="1" presetClass="entr" presetSubtype="0" fill="hold" grpId="0" nodeType="withEffect">
                                  <p:stCondLst>
                                    <p:cond delay="0"/>
                                  </p:stCondLst>
                                  <p:childTnLst>
                                    <p:set>
                                      <p:cBhvr>
                                        <p:cTn id="73" dur="1" fill="hold">
                                          <p:stCondLst>
                                            <p:cond delay="0"/>
                                          </p:stCondLst>
                                        </p:cTn>
                                        <p:tgtEl>
                                          <p:spTgt spid="75"/>
                                        </p:tgtEl>
                                        <p:attrNameLst>
                                          <p:attrName>style.visibility</p:attrName>
                                        </p:attrNameLst>
                                      </p:cBhvr>
                                      <p:to>
                                        <p:strVal val="visible"/>
                                      </p:to>
                                    </p:set>
                                  </p:childTnLst>
                                </p:cTn>
                              </p:par>
                            </p:childTnLst>
                          </p:cTn>
                        </p:par>
                      </p:childTnLst>
                    </p:cTn>
                  </p:par>
                  <p:par>
                    <p:cTn id="74" fill="hold">
                      <p:stCondLst>
                        <p:cond delay="indefinite"/>
                      </p:stCondLst>
                      <p:childTnLst>
                        <p:par>
                          <p:cTn id="75" fill="hold">
                            <p:stCondLst>
                              <p:cond delay="0"/>
                            </p:stCondLst>
                            <p:childTnLst>
                              <p:par>
                                <p:cTn id="76" presetID="1" presetClass="entr" presetSubtype="0" fill="hold" grpId="0" nodeType="clickEffect">
                                  <p:stCondLst>
                                    <p:cond delay="0"/>
                                  </p:stCondLst>
                                  <p:childTnLst>
                                    <p:set>
                                      <p:cBhvr>
                                        <p:cTn id="77" dur="1" fill="hold">
                                          <p:stCondLst>
                                            <p:cond delay="0"/>
                                          </p:stCondLst>
                                        </p:cTn>
                                        <p:tgtEl>
                                          <p:spTgt spid="62"/>
                                        </p:tgtEl>
                                        <p:attrNameLst>
                                          <p:attrName>style.visibility</p:attrName>
                                        </p:attrNameLst>
                                      </p:cBhvr>
                                      <p:to>
                                        <p:strVal val="visible"/>
                                      </p:to>
                                    </p:set>
                                  </p:childTnLst>
                                </p:cTn>
                              </p:par>
                            </p:childTnLst>
                          </p:cTn>
                        </p:par>
                      </p:childTnLst>
                    </p:cTn>
                  </p:par>
                  <p:par>
                    <p:cTn id="78" fill="hold">
                      <p:stCondLst>
                        <p:cond delay="indefinite"/>
                      </p:stCondLst>
                      <p:childTnLst>
                        <p:par>
                          <p:cTn id="79" fill="hold">
                            <p:stCondLst>
                              <p:cond delay="0"/>
                            </p:stCondLst>
                            <p:childTnLst>
                              <p:par>
                                <p:cTn id="80" presetID="42" presetClass="path" presetSubtype="0" accel="50000" decel="50000" fill="hold" grpId="1" nodeType="clickEffect">
                                  <p:stCondLst>
                                    <p:cond delay="0"/>
                                  </p:stCondLst>
                                  <p:childTnLst>
                                    <p:animMotion origin="layout" path="M 4.72222E-6 7.40741E-7 L 0.39496 -0.00046 " pathEditMode="relative" rAng="0" ptsTypes="AA">
                                      <p:cBhvr>
                                        <p:cTn id="81" dur="500" fill="hold"/>
                                        <p:tgtEl>
                                          <p:spTgt spid="62"/>
                                        </p:tgtEl>
                                        <p:attrNameLst>
                                          <p:attrName>ppt_x</p:attrName>
                                          <p:attrName>ppt_y</p:attrName>
                                        </p:attrNameLst>
                                      </p:cBhvr>
                                      <p:rCtr x="19740" y="-23"/>
                                    </p:animMotion>
                                  </p:childTnLst>
                                </p:cTn>
                              </p:par>
                            </p:childTnLst>
                          </p:cTn>
                        </p:par>
                      </p:childTnLst>
                    </p:cTn>
                  </p:par>
                  <p:par>
                    <p:cTn id="82" fill="hold">
                      <p:stCondLst>
                        <p:cond delay="indefinite"/>
                      </p:stCondLst>
                      <p:childTnLst>
                        <p:par>
                          <p:cTn id="83" fill="hold">
                            <p:stCondLst>
                              <p:cond delay="0"/>
                            </p:stCondLst>
                            <p:childTnLst>
                              <p:par>
                                <p:cTn id="84" presetID="1" presetClass="exit" presetSubtype="0" fill="hold" grpId="1" nodeType="clickEffect">
                                  <p:stCondLst>
                                    <p:cond delay="0"/>
                                  </p:stCondLst>
                                  <p:childTnLst>
                                    <p:set>
                                      <p:cBhvr>
                                        <p:cTn id="85" dur="1" fill="hold">
                                          <p:stCondLst>
                                            <p:cond delay="0"/>
                                          </p:stCondLst>
                                        </p:cTn>
                                        <p:tgtEl>
                                          <p:spTgt spid="25"/>
                                        </p:tgtEl>
                                        <p:attrNameLst>
                                          <p:attrName>style.visibility</p:attrName>
                                        </p:attrNameLst>
                                      </p:cBhvr>
                                      <p:to>
                                        <p:strVal val="hidden"/>
                                      </p:to>
                                    </p:set>
                                  </p:childTnLst>
                                </p:cTn>
                              </p:par>
                              <p:par>
                                <p:cTn id="86" presetID="1" presetClass="exit" presetSubtype="0" fill="hold" grpId="1" nodeType="withEffect">
                                  <p:stCondLst>
                                    <p:cond delay="0"/>
                                  </p:stCondLst>
                                  <p:childTnLst>
                                    <p:set>
                                      <p:cBhvr>
                                        <p:cTn id="87" dur="1" fill="hold">
                                          <p:stCondLst>
                                            <p:cond delay="0"/>
                                          </p:stCondLst>
                                        </p:cTn>
                                        <p:tgtEl>
                                          <p:spTgt spid="16"/>
                                        </p:tgtEl>
                                        <p:attrNameLst>
                                          <p:attrName>style.visibility</p:attrName>
                                        </p:attrNameLst>
                                      </p:cBhvr>
                                      <p:to>
                                        <p:strVal val="hidden"/>
                                      </p:to>
                                    </p:set>
                                  </p:childTnLst>
                                </p:cTn>
                              </p:par>
                              <p:par>
                                <p:cTn id="88" presetID="1" presetClass="exit" presetSubtype="0" fill="hold" grpId="1" nodeType="withEffect">
                                  <p:stCondLst>
                                    <p:cond delay="0"/>
                                  </p:stCondLst>
                                  <p:childTnLst>
                                    <p:set>
                                      <p:cBhvr>
                                        <p:cTn id="89" dur="1" fill="hold">
                                          <p:stCondLst>
                                            <p:cond delay="0"/>
                                          </p:stCondLst>
                                        </p:cTn>
                                        <p:tgtEl>
                                          <p:spTgt spid="69"/>
                                        </p:tgtEl>
                                        <p:attrNameLst>
                                          <p:attrName>style.visibility</p:attrName>
                                        </p:attrNameLst>
                                      </p:cBhvr>
                                      <p:to>
                                        <p:strVal val="hidden"/>
                                      </p:to>
                                    </p:set>
                                  </p:childTnLst>
                                </p:cTn>
                              </p:par>
                              <p:par>
                                <p:cTn id="90" presetID="1" presetClass="exit" presetSubtype="0" fill="hold" grpId="1" nodeType="withEffect">
                                  <p:stCondLst>
                                    <p:cond delay="0"/>
                                  </p:stCondLst>
                                  <p:childTnLst>
                                    <p:set>
                                      <p:cBhvr>
                                        <p:cTn id="91" dur="1" fill="hold">
                                          <p:stCondLst>
                                            <p:cond delay="0"/>
                                          </p:stCondLst>
                                        </p:cTn>
                                        <p:tgtEl>
                                          <p:spTgt spid="70"/>
                                        </p:tgtEl>
                                        <p:attrNameLst>
                                          <p:attrName>style.visibility</p:attrName>
                                        </p:attrNameLst>
                                      </p:cBhvr>
                                      <p:to>
                                        <p:strVal val="hidden"/>
                                      </p:to>
                                    </p:set>
                                  </p:childTnLst>
                                </p:cTn>
                              </p:par>
                              <p:par>
                                <p:cTn id="92" presetID="1" presetClass="exit" presetSubtype="0" fill="hold" grpId="1" nodeType="withEffect">
                                  <p:stCondLst>
                                    <p:cond delay="0"/>
                                  </p:stCondLst>
                                  <p:childTnLst>
                                    <p:set>
                                      <p:cBhvr>
                                        <p:cTn id="93" dur="1" fill="hold">
                                          <p:stCondLst>
                                            <p:cond delay="0"/>
                                          </p:stCondLst>
                                        </p:cTn>
                                        <p:tgtEl>
                                          <p:spTgt spid="75"/>
                                        </p:tgtEl>
                                        <p:attrNameLst>
                                          <p:attrName>style.visibility</p:attrName>
                                        </p:attrNameLst>
                                      </p:cBhvr>
                                      <p:to>
                                        <p:strVal val="hidden"/>
                                      </p:to>
                                    </p:set>
                                  </p:childTnLst>
                                </p:cTn>
                              </p:par>
                              <p:par>
                                <p:cTn id="94" presetID="1" presetClass="exit" presetSubtype="0" fill="hold" nodeType="withEffect">
                                  <p:stCondLst>
                                    <p:cond delay="0"/>
                                  </p:stCondLst>
                                  <p:childTnLst>
                                    <p:set>
                                      <p:cBhvr>
                                        <p:cTn id="95" dur="1" fill="hold">
                                          <p:stCondLst>
                                            <p:cond delay="0"/>
                                          </p:stCondLst>
                                        </p:cTn>
                                        <p:tgtEl>
                                          <p:spTgt spid="74"/>
                                        </p:tgtEl>
                                        <p:attrNameLst>
                                          <p:attrName>style.visibility</p:attrName>
                                        </p:attrNameLst>
                                      </p:cBhvr>
                                      <p:to>
                                        <p:strVal val="hidden"/>
                                      </p:to>
                                    </p:set>
                                  </p:childTnLst>
                                </p:cTn>
                              </p:par>
                              <p:par>
                                <p:cTn id="96" presetID="1" presetClass="exit" presetSubtype="0" fill="hold" grpId="2" nodeType="withEffect">
                                  <p:stCondLst>
                                    <p:cond delay="0"/>
                                  </p:stCondLst>
                                  <p:childTnLst>
                                    <p:set>
                                      <p:cBhvr>
                                        <p:cTn id="97" dur="1" fill="hold">
                                          <p:stCondLst>
                                            <p:cond delay="0"/>
                                          </p:stCondLst>
                                        </p:cTn>
                                        <p:tgtEl>
                                          <p:spTgt spid="62"/>
                                        </p:tgtEl>
                                        <p:attrNameLst>
                                          <p:attrName>style.visibility</p:attrName>
                                        </p:attrNameLst>
                                      </p:cBhvr>
                                      <p:to>
                                        <p:strVal val="hidden"/>
                                      </p:to>
                                    </p:set>
                                  </p:childTnLst>
                                </p:cTn>
                              </p:par>
                              <p:par>
                                <p:cTn id="98" presetID="42" presetClass="path" presetSubtype="0" accel="50000" decel="50000" fill="hold" grpId="1" nodeType="withEffect">
                                  <p:stCondLst>
                                    <p:cond delay="0"/>
                                  </p:stCondLst>
                                  <p:childTnLst>
                                    <p:animMotion origin="layout" path="M 5E-6 -1.55679E-6 L 0.04566 -1.55679E-6 " pathEditMode="relative" rAng="0" ptsTypes="AA">
                                      <p:cBhvr>
                                        <p:cTn id="99" dur="500" fill="hold"/>
                                        <p:tgtEl>
                                          <p:spTgt spid="67"/>
                                        </p:tgtEl>
                                        <p:attrNameLst>
                                          <p:attrName>ppt_x</p:attrName>
                                          <p:attrName>ppt_y</p:attrName>
                                        </p:attrNameLst>
                                      </p:cBhvr>
                                      <p:rCtr x="2274" y="0"/>
                                    </p:animMotion>
                                  </p:childTnLst>
                                </p:cTn>
                              </p:par>
                              <p:par>
                                <p:cTn id="100" presetID="1" presetClass="exit" presetSubtype="0" fill="hold" nodeType="withEffect">
                                  <p:stCondLst>
                                    <p:cond delay="0"/>
                                  </p:stCondLst>
                                  <p:childTnLst>
                                    <p:set>
                                      <p:cBhvr>
                                        <p:cTn id="101" dur="1" fill="hold">
                                          <p:stCondLst>
                                            <p:cond delay="0"/>
                                          </p:stCondLst>
                                        </p:cTn>
                                        <p:tgtEl>
                                          <p:spTgt spid="66"/>
                                        </p:tgtEl>
                                        <p:attrNameLst>
                                          <p:attrName>style.visibility</p:attrName>
                                        </p:attrNameLst>
                                      </p:cBhvr>
                                      <p:to>
                                        <p:strVal val="hidden"/>
                                      </p:to>
                                    </p:set>
                                  </p:childTnLst>
                                </p:cTn>
                              </p:par>
                              <p:par>
                                <p:cTn id="102" presetID="1" presetClass="entr" presetSubtype="0" fill="hold" nodeType="withEffect">
                                  <p:stCondLst>
                                    <p:cond delay="0"/>
                                  </p:stCondLst>
                                  <p:childTnLst>
                                    <p:set>
                                      <p:cBhvr>
                                        <p:cTn id="103" dur="1" fill="hold">
                                          <p:stCondLst>
                                            <p:cond delay="0"/>
                                          </p:stCondLst>
                                        </p:cTn>
                                        <p:tgtEl>
                                          <p:spTgt spid="79"/>
                                        </p:tgtEl>
                                        <p:attrNameLst>
                                          <p:attrName>style.visibility</p:attrName>
                                        </p:attrNameLst>
                                      </p:cBhvr>
                                      <p:to>
                                        <p:strVal val="visible"/>
                                      </p:to>
                                    </p:set>
                                  </p:childTnLst>
                                </p:cTn>
                              </p:par>
                            </p:childTnLst>
                          </p:cTn>
                        </p:par>
                        <p:par>
                          <p:cTn id="104" fill="hold">
                            <p:stCondLst>
                              <p:cond delay="500"/>
                            </p:stCondLst>
                            <p:childTnLst>
                              <p:par>
                                <p:cTn id="105" presetID="1" presetClass="entr" presetSubtype="0" fill="hold" grpId="0" nodeType="afterEffect">
                                  <p:stCondLst>
                                    <p:cond delay="0"/>
                                  </p:stCondLst>
                                  <p:childTnLst>
                                    <p:set>
                                      <p:cBhvr>
                                        <p:cTn id="106" dur="1" fill="hold">
                                          <p:stCondLst>
                                            <p:cond delay="0"/>
                                          </p:stCondLst>
                                        </p:cTn>
                                        <p:tgtEl>
                                          <p:spTgt spid="80"/>
                                        </p:tgtEl>
                                        <p:attrNameLst>
                                          <p:attrName>style.visibility</p:attrName>
                                        </p:attrNameLst>
                                      </p:cBhvr>
                                      <p:to>
                                        <p:strVal val="visible"/>
                                      </p:to>
                                    </p:set>
                                  </p:childTnLst>
                                </p:cTn>
                              </p:par>
                              <p:par>
                                <p:cTn id="107" presetID="1" presetClass="exit" presetSubtype="0" fill="hold" grpId="1" nodeType="withEffect">
                                  <p:stCondLst>
                                    <p:cond delay="0"/>
                                  </p:stCondLst>
                                  <p:childTnLst>
                                    <p:set>
                                      <p:cBhvr>
                                        <p:cTn id="108" dur="1" fill="hold">
                                          <p:stCondLst>
                                            <p:cond delay="0"/>
                                          </p:stCondLst>
                                        </p:cTn>
                                        <p:tgtEl>
                                          <p:spTgt spid="72"/>
                                        </p:tgtEl>
                                        <p:attrNameLst>
                                          <p:attrName>style.visibility</p:attrName>
                                        </p:attrNameLst>
                                      </p:cBhvr>
                                      <p:to>
                                        <p:strVal val="hidden"/>
                                      </p:to>
                                    </p:set>
                                  </p:childTnLst>
                                </p:cTn>
                              </p:par>
                            </p:childTnLst>
                          </p:cTn>
                        </p:par>
                      </p:childTnLst>
                    </p:cTn>
                  </p:par>
                  <p:par>
                    <p:cTn id="109" fill="hold">
                      <p:stCondLst>
                        <p:cond delay="indefinite"/>
                      </p:stCondLst>
                      <p:childTnLst>
                        <p:par>
                          <p:cTn id="110" fill="hold">
                            <p:stCondLst>
                              <p:cond delay="0"/>
                            </p:stCondLst>
                            <p:childTnLst>
                              <p:par>
                                <p:cTn id="111" presetID="1" presetClass="entr" presetSubtype="0" fill="hold" grpId="0" nodeType="clickEffect">
                                  <p:stCondLst>
                                    <p:cond delay="0"/>
                                  </p:stCondLst>
                                  <p:childTnLst>
                                    <p:set>
                                      <p:cBhvr>
                                        <p:cTn id="112" dur="1" fill="hold">
                                          <p:stCondLst>
                                            <p:cond delay="0"/>
                                          </p:stCondLst>
                                        </p:cTn>
                                        <p:tgtEl>
                                          <p:spTgt spid="45"/>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47"/>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grpId="0" nodeType="clickEffect">
                                  <p:stCondLst>
                                    <p:cond delay="0"/>
                                  </p:stCondLst>
                                  <p:childTnLst>
                                    <p:set>
                                      <p:cBhvr>
                                        <p:cTn id="118" dur="1" fill="hold">
                                          <p:stCondLst>
                                            <p:cond delay="0"/>
                                          </p:stCondLst>
                                        </p:cTn>
                                        <p:tgtEl>
                                          <p:spTgt spid="15"/>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presetID="1" presetClass="exit" presetSubtype="0" fill="hold" grpId="1" nodeType="clickEffect">
                                  <p:stCondLst>
                                    <p:cond delay="0"/>
                                  </p:stCondLst>
                                  <p:childTnLst>
                                    <p:set>
                                      <p:cBhvr>
                                        <p:cTn id="122" dur="1" fill="hold">
                                          <p:stCondLst>
                                            <p:cond delay="0"/>
                                          </p:stCondLst>
                                        </p:cTn>
                                        <p:tgtEl>
                                          <p:spTgt spid="45"/>
                                        </p:tgtEl>
                                        <p:attrNameLst>
                                          <p:attrName>style.visibility</p:attrName>
                                        </p:attrNameLst>
                                      </p:cBhvr>
                                      <p:to>
                                        <p:strVal val="hidden"/>
                                      </p:to>
                                    </p:set>
                                  </p:childTnLst>
                                </p:cTn>
                              </p:par>
                              <p:par>
                                <p:cTn id="123" presetID="1" presetClass="exit" presetSubtype="0" fill="hold" grpId="1" nodeType="withEffect">
                                  <p:stCondLst>
                                    <p:cond delay="0"/>
                                  </p:stCondLst>
                                  <p:childTnLst>
                                    <p:set>
                                      <p:cBhvr>
                                        <p:cTn id="124" dur="1" fill="hold">
                                          <p:stCondLst>
                                            <p:cond delay="0"/>
                                          </p:stCondLst>
                                        </p:cTn>
                                        <p:tgtEl>
                                          <p:spTgt spid="47"/>
                                        </p:tgtEl>
                                        <p:attrNameLst>
                                          <p:attrName>style.visibility</p:attrName>
                                        </p:attrNameLst>
                                      </p:cBhvr>
                                      <p:to>
                                        <p:strVal val="hidden"/>
                                      </p:to>
                                    </p:set>
                                  </p:childTnLst>
                                </p:cTn>
                              </p:par>
                              <p:par>
                                <p:cTn id="125" presetID="1" presetClass="exit" presetSubtype="0" fill="hold" grpId="1" nodeType="withEffect">
                                  <p:stCondLst>
                                    <p:cond delay="0"/>
                                  </p:stCondLst>
                                  <p:childTnLst>
                                    <p:set>
                                      <p:cBhvr>
                                        <p:cTn id="126" dur="1" fill="hold">
                                          <p:stCondLst>
                                            <p:cond delay="0"/>
                                          </p:stCondLst>
                                        </p:cTn>
                                        <p:tgtEl>
                                          <p:spTgt spid="15"/>
                                        </p:tgtEl>
                                        <p:attrNameLst>
                                          <p:attrName>style.visibility</p:attrName>
                                        </p:attrNameLst>
                                      </p:cBhvr>
                                      <p:to>
                                        <p:strVal val="hidden"/>
                                      </p:to>
                                    </p:set>
                                  </p:childTnLst>
                                </p:cTn>
                              </p:par>
                            </p:childTnLst>
                          </p:cTn>
                        </p:par>
                        <p:par>
                          <p:cTn id="127" fill="hold">
                            <p:stCondLst>
                              <p:cond delay="0"/>
                            </p:stCondLst>
                            <p:childTnLst>
                              <p:par>
                                <p:cTn id="128" presetID="1" presetClass="entr" presetSubtype="0" fill="hold" grpId="0" nodeType="afterEffect">
                                  <p:stCondLst>
                                    <p:cond delay="0"/>
                                  </p:stCondLst>
                                  <p:childTnLst>
                                    <p:set>
                                      <p:cBhvr>
                                        <p:cTn id="129" dur="1" fill="hold">
                                          <p:stCondLst>
                                            <p:cond delay="0"/>
                                          </p:stCondLst>
                                        </p:cTn>
                                        <p:tgtEl>
                                          <p:spTgt spid="56"/>
                                        </p:tgtEl>
                                        <p:attrNameLst>
                                          <p:attrName>style.visibility</p:attrName>
                                        </p:attrNameLst>
                                      </p:cBhvr>
                                      <p:to>
                                        <p:strVal val="visible"/>
                                      </p:to>
                                    </p:set>
                                  </p:childTnLst>
                                </p:cTn>
                              </p:par>
                            </p:childTnLst>
                          </p:cTn>
                        </p:par>
                        <p:par>
                          <p:cTn id="130" fill="hold">
                            <p:stCondLst>
                              <p:cond delay="0"/>
                            </p:stCondLst>
                            <p:childTnLst>
                              <p:par>
                                <p:cTn id="131" presetID="1" presetClass="exit" presetSubtype="0" fill="hold" grpId="1" nodeType="afterEffect">
                                  <p:stCondLst>
                                    <p:cond delay="0"/>
                                  </p:stCondLst>
                                  <p:childTnLst>
                                    <p:set>
                                      <p:cBhvr>
                                        <p:cTn id="132" dur="1" fill="hold">
                                          <p:stCondLst>
                                            <p:cond delay="0"/>
                                          </p:stCondLst>
                                        </p:cTn>
                                        <p:tgtEl>
                                          <p:spTgt spid="80"/>
                                        </p:tgtEl>
                                        <p:attrNameLst>
                                          <p:attrName>style.visibility</p:attrName>
                                        </p:attrNameLst>
                                      </p:cBhvr>
                                      <p:to>
                                        <p:strVal val="hidden"/>
                                      </p:to>
                                    </p:set>
                                  </p:childTnLst>
                                </p:cTn>
                              </p:par>
                              <p:par>
                                <p:cTn id="133" presetID="42" presetClass="path" presetSubtype="0" accel="50000" decel="50000" fill="hold" grpId="2" nodeType="withEffect">
                                  <p:stCondLst>
                                    <p:cond delay="0"/>
                                  </p:stCondLst>
                                  <p:childTnLst>
                                    <p:animMotion origin="layout" path="M 0.04566 4.07407E-6 L 0.09289 4.07407E-6 " pathEditMode="relative" rAng="0" ptsTypes="AA">
                                      <p:cBhvr>
                                        <p:cTn id="134" dur="500" fill="hold"/>
                                        <p:tgtEl>
                                          <p:spTgt spid="67"/>
                                        </p:tgtEl>
                                        <p:attrNameLst>
                                          <p:attrName>ppt_x</p:attrName>
                                          <p:attrName>ppt_y</p:attrName>
                                        </p:attrNameLst>
                                      </p:cBhvr>
                                      <p:rCtr x="2361" y="0"/>
                                    </p:animMotion>
                                  </p:childTnLst>
                                </p:cTn>
                              </p:par>
                            </p:childTnLst>
                          </p:cTn>
                        </p:par>
                      </p:childTnLst>
                    </p:cTn>
                  </p:par>
                  <p:par>
                    <p:cTn id="135" fill="hold">
                      <p:stCondLst>
                        <p:cond delay="indefinite"/>
                      </p:stCondLst>
                      <p:childTnLst>
                        <p:par>
                          <p:cTn id="136" fill="hold">
                            <p:stCondLst>
                              <p:cond delay="0"/>
                            </p:stCondLst>
                            <p:childTnLst>
                              <p:par>
                                <p:cTn id="137" presetID="1" presetClass="entr" presetSubtype="0" fill="hold" grpId="0" nodeType="clickEffect">
                                  <p:stCondLst>
                                    <p:cond delay="0"/>
                                  </p:stCondLst>
                                  <p:childTnLst>
                                    <p:set>
                                      <p:cBhvr>
                                        <p:cTn id="138" dur="1" fill="hold">
                                          <p:stCondLst>
                                            <p:cond delay="0"/>
                                          </p:stCondLst>
                                        </p:cTn>
                                        <p:tgtEl>
                                          <p:spTgt spid="59"/>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71"/>
                                        </p:tgtEl>
                                        <p:attrNameLst>
                                          <p:attrName>style.visibility</p:attrName>
                                        </p:attrNameLst>
                                      </p:cBhvr>
                                      <p:to>
                                        <p:strVal val="visible"/>
                                      </p:to>
                                    </p:set>
                                  </p:childTnLst>
                                </p:cTn>
                              </p:par>
                            </p:childTnLst>
                          </p:cTn>
                        </p:par>
                      </p:childTnLst>
                    </p:cTn>
                  </p:par>
                  <p:par>
                    <p:cTn id="141" fill="hold">
                      <p:stCondLst>
                        <p:cond delay="indefinite"/>
                      </p:stCondLst>
                      <p:childTnLst>
                        <p:par>
                          <p:cTn id="142" fill="hold">
                            <p:stCondLst>
                              <p:cond delay="0"/>
                            </p:stCondLst>
                            <p:childTnLst>
                              <p:par>
                                <p:cTn id="143" presetID="1" presetClass="entr" presetSubtype="0" fill="hold" grpId="2" nodeType="clickEffect">
                                  <p:stCondLst>
                                    <p:cond delay="0"/>
                                  </p:stCondLst>
                                  <p:childTnLst>
                                    <p:set>
                                      <p:cBhvr>
                                        <p:cTn id="144" dur="1" fill="hold">
                                          <p:stCondLst>
                                            <p:cond delay="0"/>
                                          </p:stCondLst>
                                        </p:cTn>
                                        <p:tgtEl>
                                          <p:spTgt spid="15"/>
                                        </p:tgtEl>
                                        <p:attrNameLst>
                                          <p:attrName>style.visibility</p:attrName>
                                        </p:attrNameLst>
                                      </p:cBhvr>
                                      <p:to>
                                        <p:strVal val="visible"/>
                                      </p:to>
                                    </p:set>
                                  </p:childTnLst>
                                </p:cTn>
                              </p:par>
                            </p:childTnLst>
                          </p:cTn>
                        </p:par>
                      </p:childTnLst>
                    </p:cTn>
                  </p:par>
                  <p:par>
                    <p:cTn id="145" fill="hold">
                      <p:stCondLst>
                        <p:cond delay="indefinite"/>
                      </p:stCondLst>
                      <p:childTnLst>
                        <p:par>
                          <p:cTn id="146" fill="hold">
                            <p:stCondLst>
                              <p:cond delay="0"/>
                            </p:stCondLst>
                            <p:childTnLst>
                              <p:par>
                                <p:cTn id="147" presetID="0" presetClass="path" presetSubtype="0" accel="50000" decel="50000" fill="hold" grpId="4" nodeType="clickEffect">
                                  <p:stCondLst>
                                    <p:cond delay="0"/>
                                  </p:stCondLst>
                                  <p:childTnLst>
                                    <p:animMotion origin="layout" path="M 0.09289 4.07407E-6 L 0.1323 4.07407E-6 " pathEditMode="relative" rAng="0" ptsTypes="AA">
                                      <p:cBhvr>
                                        <p:cTn id="148" dur="500" fill="hold"/>
                                        <p:tgtEl>
                                          <p:spTgt spid="67"/>
                                        </p:tgtEl>
                                        <p:attrNameLst>
                                          <p:attrName>ppt_x</p:attrName>
                                          <p:attrName>ppt_y</p:attrName>
                                        </p:attrNameLst>
                                      </p:cBhvr>
                                      <p:rCtr x="1962" y="0"/>
                                    </p:animMotion>
                                  </p:childTnLst>
                                </p:cTn>
                              </p:par>
                              <p:par>
                                <p:cTn id="149" presetID="1" presetClass="exit" presetSubtype="0" fill="hold" grpId="1" nodeType="withEffect">
                                  <p:stCondLst>
                                    <p:cond delay="0"/>
                                  </p:stCondLst>
                                  <p:childTnLst>
                                    <p:set>
                                      <p:cBhvr>
                                        <p:cTn id="150" dur="1" fill="hold">
                                          <p:stCondLst>
                                            <p:cond delay="0"/>
                                          </p:stCondLst>
                                        </p:cTn>
                                        <p:tgtEl>
                                          <p:spTgt spid="59"/>
                                        </p:tgtEl>
                                        <p:attrNameLst>
                                          <p:attrName>style.visibility</p:attrName>
                                        </p:attrNameLst>
                                      </p:cBhvr>
                                      <p:to>
                                        <p:strVal val="hidden"/>
                                      </p:to>
                                    </p:set>
                                  </p:childTnLst>
                                </p:cTn>
                              </p:par>
                              <p:par>
                                <p:cTn id="151" presetID="1" presetClass="exit" presetSubtype="0" fill="hold" grpId="1" nodeType="withEffect">
                                  <p:stCondLst>
                                    <p:cond delay="0"/>
                                  </p:stCondLst>
                                  <p:childTnLst>
                                    <p:set>
                                      <p:cBhvr>
                                        <p:cTn id="152" dur="1" fill="hold">
                                          <p:stCondLst>
                                            <p:cond delay="0"/>
                                          </p:stCondLst>
                                        </p:cTn>
                                        <p:tgtEl>
                                          <p:spTgt spid="56"/>
                                        </p:tgtEl>
                                        <p:attrNameLst>
                                          <p:attrName>style.visibility</p:attrName>
                                        </p:attrNameLst>
                                      </p:cBhvr>
                                      <p:to>
                                        <p:strVal val="hidden"/>
                                      </p:to>
                                    </p:set>
                                  </p:childTnLst>
                                </p:cTn>
                              </p:par>
                              <p:par>
                                <p:cTn id="153" presetID="1" presetClass="exit" presetSubtype="0" fill="hold" grpId="1" nodeType="withEffect">
                                  <p:stCondLst>
                                    <p:cond delay="0"/>
                                  </p:stCondLst>
                                  <p:childTnLst>
                                    <p:set>
                                      <p:cBhvr>
                                        <p:cTn id="154" dur="1" fill="hold">
                                          <p:stCondLst>
                                            <p:cond delay="0"/>
                                          </p:stCondLst>
                                        </p:cTn>
                                        <p:tgtEl>
                                          <p:spTgt spid="71"/>
                                        </p:tgtEl>
                                        <p:attrNameLst>
                                          <p:attrName>style.visibility</p:attrName>
                                        </p:attrNameLst>
                                      </p:cBhvr>
                                      <p:to>
                                        <p:strVal val="hidden"/>
                                      </p:to>
                                    </p:set>
                                  </p:childTnLst>
                                </p:cTn>
                              </p:par>
                              <p:par>
                                <p:cTn id="155" presetID="1" presetClass="exit" presetSubtype="0" fill="hold" grpId="3" nodeType="withEffect">
                                  <p:stCondLst>
                                    <p:cond delay="0"/>
                                  </p:stCondLst>
                                  <p:childTnLst>
                                    <p:set>
                                      <p:cBhvr>
                                        <p:cTn id="156" dur="1" fill="hold">
                                          <p:stCondLst>
                                            <p:cond delay="0"/>
                                          </p:stCondLst>
                                        </p:cTn>
                                        <p:tgtEl>
                                          <p:spTgt spid="15"/>
                                        </p:tgtEl>
                                        <p:attrNameLst>
                                          <p:attrName>style.visibility</p:attrName>
                                        </p:attrNameLst>
                                      </p:cBhvr>
                                      <p:to>
                                        <p:strVal val="hidden"/>
                                      </p:to>
                                    </p:set>
                                  </p:childTnLst>
                                </p:cTn>
                              </p:par>
                            </p:childTnLst>
                          </p:cTn>
                        </p:par>
                      </p:childTnLst>
                    </p:cTn>
                  </p:par>
                  <p:par>
                    <p:cTn id="157" fill="hold">
                      <p:stCondLst>
                        <p:cond delay="indefinite"/>
                      </p:stCondLst>
                      <p:childTnLst>
                        <p:par>
                          <p:cTn id="158" fill="hold">
                            <p:stCondLst>
                              <p:cond delay="0"/>
                            </p:stCondLst>
                            <p:childTnLst>
                              <p:par>
                                <p:cTn id="159" presetID="1" presetClass="entr" presetSubtype="0" fill="hold" grpId="0" nodeType="clickEffect">
                                  <p:stCondLst>
                                    <p:cond delay="0"/>
                                  </p:stCondLst>
                                  <p:childTnLst>
                                    <p:set>
                                      <p:cBhvr>
                                        <p:cTn id="160" dur="1" fill="hold">
                                          <p:stCondLst>
                                            <p:cond delay="0"/>
                                          </p:stCondLst>
                                        </p:cTn>
                                        <p:tgtEl>
                                          <p:spTgt spid="64"/>
                                        </p:tgtEl>
                                        <p:attrNameLst>
                                          <p:attrName>style.visibility</p:attrName>
                                        </p:attrNameLst>
                                      </p:cBhvr>
                                      <p:to>
                                        <p:strVal val="visible"/>
                                      </p:to>
                                    </p:set>
                                  </p:childTnLst>
                                </p:cTn>
                              </p:par>
                            </p:childTnLst>
                          </p:cTn>
                        </p:par>
                      </p:childTnLst>
                    </p:cTn>
                  </p:par>
                  <p:par>
                    <p:cTn id="161" fill="hold">
                      <p:stCondLst>
                        <p:cond delay="indefinite"/>
                      </p:stCondLst>
                      <p:childTnLst>
                        <p:par>
                          <p:cTn id="162" fill="hold">
                            <p:stCondLst>
                              <p:cond delay="0"/>
                            </p:stCondLst>
                            <p:childTnLst>
                              <p:par>
                                <p:cTn id="163" presetID="1" presetClass="entr" presetSubtype="0" fill="hold" grpId="0" nodeType="clickEffect">
                                  <p:stCondLst>
                                    <p:cond delay="0"/>
                                  </p:stCondLst>
                                  <p:childTnLst>
                                    <p:set>
                                      <p:cBhvr>
                                        <p:cTn id="164" dur="1" fill="hold">
                                          <p:stCondLst>
                                            <p:cond delay="0"/>
                                          </p:stCondLst>
                                        </p:cTn>
                                        <p:tgtEl>
                                          <p:spTgt spid="68"/>
                                        </p:tgtEl>
                                        <p:attrNameLst>
                                          <p:attrName>style.visibility</p:attrName>
                                        </p:attrNameLst>
                                      </p:cBhvr>
                                      <p:to>
                                        <p:strVal val="visible"/>
                                      </p:to>
                                    </p:set>
                                  </p:childTnLst>
                                </p:cTn>
                              </p:par>
                              <p:par>
                                <p:cTn id="165" presetID="1" presetClass="entr" presetSubtype="0" fill="hold" grpId="0" nodeType="withEffect">
                                  <p:stCondLst>
                                    <p:cond delay="0"/>
                                  </p:stCondLst>
                                  <p:childTnLst>
                                    <p:set>
                                      <p:cBhvr>
                                        <p:cTn id="166" dur="1" fill="hold">
                                          <p:stCondLst>
                                            <p:cond delay="0"/>
                                          </p:stCondLst>
                                        </p:cTn>
                                        <p:tgtEl>
                                          <p:spTgt spid="73"/>
                                        </p:tgtEl>
                                        <p:attrNameLst>
                                          <p:attrName>style.visibility</p:attrName>
                                        </p:attrNameLst>
                                      </p:cBhvr>
                                      <p:to>
                                        <p:strVal val="visible"/>
                                      </p:to>
                                    </p:set>
                                  </p:childTnLst>
                                </p:cTn>
                              </p:par>
                            </p:childTnLst>
                          </p:cTn>
                        </p:par>
                      </p:childTnLst>
                    </p:cTn>
                  </p:par>
                  <p:par>
                    <p:cTn id="167" fill="hold">
                      <p:stCondLst>
                        <p:cond delay="indefinite"/>
                      </p:stCondLst>
                      <p:childTnLst>
                        <p:par>
                          <p:cTn id="168" fill="hold">
                            <p:stCondLst>
                              <p:cond delay="0"/>
                            </p:stCondLst>
                            <p:childTnLst>
                              <p:par>
                                <p:cTn id="169" presetID="1" presetClass="entr" presetSubtype="0" fill="hold" grpId="4" nodeType="clickEffect">
                                  <p:stCondLst>
                                    <p:cond delay="0"/>
                                  </p:stCondLst>
                                  <p:childTnLst>
                                    <p:set>
                                      <p:cBhvr>
                                        <p:cTn id="170" dur="1" fill="hold">
                                          <p:stCondLst>
                                            <p:cond delay="0"/>
                                          </p:stCondLst>
                                        </p:cTn>
                                        <p:tgtEl>
                                          <p:spTgt spid="15"/>
                                        </p:tgtEl>
                                        <p:attrNameLst>
                                          <p:attrName>style.visibility</p:attrName>
                                        </p:attrNameLst>
                                      </p:cBhvr>
                                      <p:to>
                                        <p:strVal val="visible"/>
                                      </p:to>
                                    </p:set>
                                  </p:childTnLst>
                                </p:cTn>
                              </p:par>
                            </p:childTnLst>
                          </p:cTn>
                        </p:par>
                      </p:childTnLst>
                    </p:cTn>
                  </p:par>
                  <p:par>
                    <p:cTn id="171" fill="hold">
                      <p:stCondLst>
                        <p:cond delay="indefinite"/>
                      </p:stCondLst>
                      <p:childTnLst>
                        <p:par>
                          <p:cTn id="172" fill="hold">
                            <p:stCondLst>
                              <p:cond delay="0"/>
                            </p:stCondLst>
                            <p:childTnLst>
                              <p:par>
                                <p:cTn id="173" presetID="1" presetClass="entr" presetSubtype="0" fill="hold" grpId="0" nodeType="clickEffect">
                                  <p:stCondLst>
                                    <p:cond delay="0"/>
                                  </p:stCondLst>
                                  <p:childTnLst>
                                    <p:set>
                                      <p:cBhvr>
                                        <p:cTn id="174" dur="1" fill="hold">
                                          <p:stCondLst>
                                            <p:cond delay="0"/>
                                          </p:stCondLst>
                                        </p:cTn>
                                        <p:tgtEl>
                                          <p:spTgt spid="52"/>
                                        </p:tgtEl>
                                        <p:attrNameLst>
                                          <p:attrName>style.visibility</p:attrName>
                                        </p:attrNameLst>
                                      </p:cBhvr>
                                      <p:to>
                                        <p:strVal val="visible"/>
                                      </p:to>
                                    </p:set>
                                  </p:childTnLst>
                                </p:cTn>
                              </p:par>
                              <p:par>
                                <p:cTn id="175" presetID="1" presetClass="exit" presetSubtype="0" fill="hold" grpId="1" nodeType="withEffect">
                                  <p:stCondLst>
                                    <p:cond delay="0"/>
                                  </p:stCondLst>
                                  <p:childTnLst>
                                    <p:set>
                                      <p:cBhvr>
                                        <p:cTn id="176" dur="1" fill="hold">
                                          <p:stCondLst>
                                            <p:cond delay="0"/>
                                          </p:stCondLst>
                                        </p:cTn>
                                        <p:tgtEl>
                                          <p:spTgt spid="68"/>
                                        </p:tgtEl>
                                        <p:attrNameLst>
                                          <p:attrName>style.visibility</p:attrName>
                                        </p:attrNameLst>
                                      </p:cBhvr>
                                      <p:to>
                                        <p:strVal val="hidden"/>
                                      </p:to>
                                    </p:set>
                                  </p:childTnLst>
                                </p:cTn>
                              </p:par>
                              <p:par>
                                <p:cTn id="177" presetID="1" presetClass="exit" presetSubtype="0" fill="hold" grpId="1" nodeType="withEffect">
                                  <p:stCondLst>
                                    <p:cond delay="0"/>
                                  </p:stCondLst>
                                  <p:childTnLst>
                                    <p:set>
                                      <p:cBhvr>
                                        <p:cTn id="178" dur="1" fill="hold">
                                          <p:stCondLst>
                                            <p:cond delay="0"/>
                                          </p:stCondLst>
                                        </p:cTn>
                                        <p:tgtEl>
                                          <p:spTgt spid="73"/>
                                        </p:tgtEl>
                                        <p:attrNameLst>
                                          <p:attrName>style.visibility</p:attrName>
                                        </p:attrNameLst>
                                      </p:cBhvr>
                                      <p:to>
                                        <p:strVal val="hidden"/>
                                      </p:to>
                                    </p:set>
                                  </p:childTnLst>
                                </p:cTn>
                              </p:par>
                              <p:par>
                                <p:cTn id="179" presetID="1" presetClass="exit" presetSubtype="0" fill="hold" grpId="5" nodeType="withEffect">
                                  <p:stCondLst>
                                    <p:cond delay="0"/>
                                  </p:stCondLst>
                                  <p:childTnLst>
                                    <p:set>
                                      <p:cBhvr>
                                        <p:cTn id="180" dur="1" fill="hold">
                                          <p:stCondLst>
                                            <p:cond delay="0"/>
                                          </p:stCondLst>
                                        </p:cTn>
                                        <p:tgtEl>
                                          <p:spTgt spid="15"/>
                                        </p:tgtEl>
                                        <p:attrNameLst>
                                          <p:attrName>style.visibility</p:attrName>
                                        </p:attrNameLst>
                                      </p:cBhvr>
                                      <p:to>
                                        <p:strVal val="hidden"/>
                                      </p:to>
                                    </p:set>
                                  </p:childTnLst>
                                </p:cTn>
                              </p:par>
                            </p:childTnLst>
                          </p:cTn>
                        </p:par>
                        <p:par>
                          <p:cTn id="181" fill="hold">
                            <p:stCondLst>
                              <p:cond delay="0"/>
                            </p:stCondLst>
                            <p:childTnLst>
                              <p:par>
                                <p:cTn id="182" presetID="1" presetClass="exit" presetSubtype="0" fill="hold" grpId="1" nodeType="afterEffect">
                                  <p:stCondLst>
                                    <p:cond delay="0"/>
                                  </p:stCondLst>
                                  <p:childTnLst>
                                    <p:set>
                                      <p:cBhvr>
                                        <p:cTn id="183" dur="1" fill="hold">
                                          <p:stCondLst>
                                            <p:cond delay="0"/>
                                          </p:stCondLst>
                                        </p:cTn>
                                        <p:tgtEl>
                                          <p:spTgt spid="64"/>
                                        </p:tgtEl>
                                        <p:attrNameLst>
                                          <p:attrName>style.visibility</p:attrName>
                                        </p:attrNameLst>
                                      </p:cBhvr>
                                      <p:to>
                                        <p:strVal val="hidden"/>
                                      </p:to>
                                    </p:set>
                                  </p:childTnLst>
                                </p:cTn>
                              </p:par>
                            </p:childTnLst>
                          </p:cTn>
                        </p:par>
                        <p:par>
                          <p:cTn id="184" fill="hold">
                            <p:stCondLst>
                              <p:cond delay="0"/>
                            </p:stCondLst>
                            <p:childTnLst>
                              <p:par>
                                <p:cTn id="185" presetID="1" presetClass="exit" presetSubtype="0" fill="hold" grpId="3" nodeType="afterEffect">
                                  <p:stCondLst>
                                    <p:cond delay="0"/>
                                  </p:stCondLst>
                                  <p:childTnLst>
                                    <p:set>
                                      <p:cBhvr>
                                        <p:cTn id="186" dur="1" fill="hold">
                                          <p:stCondLst>
                                            <p:cond delay="0"/>
                                          </p:stCondLst>
                                        </p:cTn>
                                        <p:tgtEl>
                                          <p:spTgt spid="67"/>
                                        </p:tgtEl>
                                        <p:attrNameLst>
                                          <p:attrName>style.visibility</p:attrName>
                                        </p:attrNameLst>
                                      </p:cBhvr>
                                      <p:to>
                                        <p:strVal val="hidden"/>
                                      </p:to>
                                    </p:set>
                                  </p:childTnLst>
                                </p:cTn>
                              </p:par>
                            </p:childTnLst>
                          </p:cTn>
                        </p:par>
                        <p:par>
                          <p:cTn id="187" fill="hold">
                            <p:stCondLst>
                              <p:cond delay="0"/>
                            </p:stCondLst>
                            <p:childTnLst>
                              <p:par>
                                <p:cTn id="188" presetID="1" presetClass="entr" presetSubtype="0" fill="hold" grpId="0" nodeType="afterEffect">
                                  <p:stCondLst>
                                    <p:cond delay="0"/>
                                  </p:stCondLst>
                                  <p:childTnLst>
                                    <p:set>
                                      <p:cBhvr>
                                        <p:cTn id="189" dur="1" fill="hold">
                                          <p:stCondLst>
                                            <p:cond delay="0"/>
                                          </p:stCondLst>
                                        </p:cTn>
                                        <p:tgtEl>
                                          <p:spTgt spid="81"/>
                                        </p:tgtEl>
                                        <p:attrNameLst>
                                          <p:attrName>style.visibility</p:attrName>
                                        </p:attrNameLst>
                                      </p:cBhvr>
                                      <p:to>
                                        <p:strVal val="visible"/>
                                      </p:to>
                                    </p:set>
                                  </p:childTnLst>
                                </p:cTn>
                              </p:par>
                            </p:childTnLst>
                          </p:cTn>
                        </p:par>
                        <p:par>
                          <p:cTn id="190" fill="hold">
                            <p:stCondLst>
                              <p:cond delay="0"/>
                            </p:stCondLst>
                            <p:childTnLst>
                              <p:par>
                                <p:cTn id="191" presetID="42" presetClass="path" presetSubtype="0" accel="50000" decel="50000" fill="hold" grpId="1" nodeType="afterEffect">
                                  <p:stCondLst>
                                    <p:cond delay="0"/>
                                  </p:stCondLst>
                                  <p:childTnLst>
                                    <p:animMotion origin="layout" path="M 5E-6 -3.7037E-7 L 0.17952 -0.00023 " pathEditMode="relative" rAng="0" ptsTypes="AA">
                                      <p:cBhvr>
                                        <p:cTn id="192" dur="500" fill="hold"/>
                                        <p:tgtEl>
                                          <p:spTgt spid="81"/>
                                        </p:tgtEl>
                                        <p:attrNameLst>
                                          <p:attrName>ppt_x</p:attrName>
                                          <p:attrName>ppt_y</p:attrName>
                                        </p:attrNameLst>
                                      </p:cBhvr>
                                      <p:rCtr x="8976" y="-23"/>
                                    </p:animMotion>
                                  </p:childTnLst>
                                </p:cTn>
                              </p:par>
                            </p:childTnLst>
                          </p:cTn>
                        </p:par>
                        <p:par>
                          <p:cTn id="193" fill="hold">
                            <p:stCondLst>
                              <p:cond delay="500"/>
                            </p:stCondLst>
                            <p:childTnLst>
                              <p:par>
                                <p:cTn id="194" presetID="1" presetClass="exit" presetSubtype="0" fill="hold" grpId="2" nodeType="afterEffect">
                                  <p:stCondLst>
                                    <p:cond delay="0"/>
                                  </p:stCondLst>
                                  <p:childTnLst>
                                    <p:set>
                                      <p:cBhvr>
                                        <p:cTn id="195" dur="1" fill="hold">
                                          <p:stCondLst>
                                            <p:cond delay="0"/>
                                          </p:stCondLst>
                                        </p:cTn>
                                        <p:tgtEl>
                                          <p:spTgt spid="81"/>
                                        </p:tgtEl>
                                        <p:attrNameLst>
                                          <p:attrName>style.visibility</p:attrName>
                                        </p:attrNameLst>
                                      </p:cBhvr>
                                      <p:to>
                                        <p:strVal val="hidden"/>
                                      </p:to>
                                    </p:set>
                                  </p:childTnLst>
                                </p:cTn>
                              </p:par>
                            </p:childTnLst>
                          </p:cTn>
                        </p:par>
                        <p:par>
                          <p:cTn id="196" fill="hold">
                            <p:stCondLst>
                              <p:cond delay="500"/>
                            </p:stCondLst>
                            <p:childTnLst>
                              <p:par>
                                <p:cTn id="197" presetID="1" presetClass="entr" presetSubtype="0" fill="hold" grpId="0" nodeType="afterEffect">
                                  <p:stCondLst>
                                    <p:cond delay="0"/>
                                  </p:stCondLst>
                                  <p:childTnLst>
                                    <p:set>
                                      <p:cBhvr>
                                        <p:cTn id="198" dur="1" fill="hold">
                                          <p:stCondLst>
                                            <p:cond delay="0"/>
                                          </p:stCondLst>
                                        </p:cTn>
                                        <p:tgtEl>
                                          <p:spTgt spid="82"/>
                                        </p:tgtEl>
                                        <p:attrNameLst>
                                          <p:attrName>style.visibility</p:attrName>
                                        </p:attrNameLst>
                                      </p:cBhvr>
                                      <p:to>
                                        <p:strVal val="visible"/>
                                      </p:to>
                                    </p:set>
                                  </p:childTnLst>
                                </p:cTn>
                              </p:par>
                            </p:childTnLst>
                          </p:cTn>
                        </p:par>
                        <p:par>
                          <p:cTn id="199" fill="hold">
                            <p:stCondLst>
                              <p:cond delay="500"/>
                            </p:stCondLst>
                            <p:childTnLst>
                              <p:par>
                                <p:cTn id="200" presetID="42" presetClass="path" presetSubtype="0" accel="50000" decel="50000" fill="hold" grpId="1" nodeType="afterEffect">
                                  <p:stCondLst>
                                    <p:cond delay="0"/>
                                  </p:stCondLst>
                                  <p:childTnLst>
                                    <p:animMotion origin="layout" path="M 5E-6 -3.33333E-6 L 0.09289 -3.33333E-6 " pathEditMode="relative" rAng="0" ptsTypes="AA">
                                      <p:cBhvr>
                                        <p:cTn id="201" dur="500" fill="hold"/>
                                        <p:tgtEl>
                                          <p:spTgt spid="82"/>
                                        </p:tgtEl>
                                        <p:attrNameLst>
                                          <p:attrName>ppt_x</p:attrName>
                                          <p:attrName>ppt_y</p:attrName>
                                        </p:attrNameLst>
                                      </p:cBhvr>
                                      <p:rCtr x="4635" y="0"/>
                                    </p:animMotion>
                                  </p:childTnLst>
                                </p:cTn>
                              </p:par>
                            </p:childTnLst>
                          </p:cTn>
                        </p:par>
                        <p:par>
                          <p:cTn id="202" fill="hold">
                            <p:stCondLst>
                              <p:cond delay="1000"/>
                            </p:stCondLst>
                            <p:childTnLst>
                              <p:par>
                                <p:cTn id="203" presetID="1" presetClass="exit" presetSubtype="0" fill="hold" grpId="2" nodeType="afterEffect">
                                  <p:stCondLst>
                                    <p:cond delay="0"/>
                                  </p:stCondLst>
                                  <p:childTnLst>
                                    <p:set>
                                      <p:cBhvr>
                                        <p:cTn id="204" dur="1" fill="hold">
                                          <p:stCondLst>
                                            <p:cond delay="0"/>
                                          </p:stCondLst>
                                        </p:cTn>
                                        <p:tgtEl>
                                          <p:spTgt spid="8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7" grpId="1" animBg="1"/>
      <p:bldP spid="71" grpId="0" animBg="1"/>
      <p:bldP spid="71" grpId="1" animBg="1"/>
      <p:bldP spid="73" grpId="0" animBg="1"/>
      <p:bldP spid="73" grpId="1" animBg="1"/>
      <p:bldP spid="72" grpId="0" animBg="1"/>
      <p:bldP spid="72" grpId="1" animBg="1"/>
      <p:bldP spid="16" grpId="0" animBg="1"/>
      <p:bldP spid="16" grpId="1" animBg="1"/>
      <p:bldP spid="25" grpId="0" animBg="1"/>
      <p:bldP spid="25" grpId="1" animBg="1"/>
      <p:bldP spid="67" grpId="0" animBg="1"/>
      <p:bldP spid="67" grpId="1" animBg="1"/>
      <p:bldP spid="67" grpId="2" animBg="1"/>
      <p:bldP spid="67" grpId="3" animBg="1"/>
      <p:bldP spid="67" grpId="4" animBg="1"/>
      <p:bldP spid="69" grpId="0" animBg="1"/>
      <p:bldP spid="69" grpId="1" animBg="1"/>
      <p:bldP spid="70" grpId="0" animBg="1"/>
      <p:bldP spid="70" grpId="1" animBg="1"/>
      <p:bldP spid="75" grpId="0" animBg="1"/>
      <p:bldP spid="75" grpId="1" animBg="1"/>
      <p:bldP spid="80" grpId="0" animBg="1"/>
      <p:bldP spid="80" grpId="1" animBg="1"/>
      <p:bldP spid="81" grpId="0" animBg="1"/>
      <p:bldP spid="81" grpId="1" animBg="1"/>
      <p:bldP spid="81" grpId="2" animBg="1"/>
      <p:bldP spid="82" grpId="0" animBg="1"/>
      <p:bldP spid="82" grpId="1" animBg="1"/>
      <p:bldP spid="82" grpId="2" animBg="1"/>
      <p:bldP spid="62" grpId="0" animBg="1"/>
      <p:bldP spid="62" grpId="1" animBg="1"/>
      <p:bldP spid="62" grpId="2" animBg="1"/>
      <p:bldP spid="3" grpId="0" animBg="1"/>
      <p:bldP spid="3" grpId="1" animBg="1"/>
      <p:bldP spid="41" grpId="0" animBg="1"/>
      <p:bldP spid="41" grpId="1" animBg="1"/>
      <p:bldP spid="42" grpId="0" animBg="1"/>
      <p:bldP spid="42" grpId="1" animBg="1"/>
      <p:bldP spid="4" grpId="0" animBg="1"/>
      <p:bldP spid="4" grpId="1" animBg="1"/>
      <p:bldP spid="44" grpId="0" animBg="1"/>
      <p:bldP spid="44" grpId="1" animBg="1"/>
      <p:bldP spid="45" grpId="0" animBg="1"/>
      <p:bldP spid="45" grpId="1" animBg="1"/>
      <p:bldP spid="52" grpId="0" animBg="1"/>
      <p:bldP spid="12" grpId="0"/>
      <p:bldP spid="55" grpId="0"/>
      <p:bldP spid="56" grpId="0" animBg="1"/>
      <p:bldP spid="56" grpId="1" animBg="1"/>
      <p:bldP spid="59" grpId="0" animBg="1"/>
      <p:bldP spid="59" grpId="1" animBg="1"/>
      <p:bldP spid="64" grpId="0" animBg="1"/>
      <p:bldP spid="64" grpId="1" animBg="1"/>
      <p:bldP spid="68" grpId="0" animBg="1"/>
      <p:bldP spid="68" grpId="1" animBg="1"/>
      <p:bldP spid="15" grpId="0"/>
      <p:bldP spid="15" grpId="1"/>
      <p:bldP spid="15" grpId="2"/>
      <p:bldP spid="15" grpId="3"/>
      <p:bldP spid="15" grpId="4"/>
      <p:bldP spid="15" grpId="5"/>
      <p:bldP spid="76" grpId="0" animBg="1"/>
      <p:bldP spid="76" grpId="1"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endParaRPr lang="en-US" b="1" dirty="0">
              <a:solidFill>
                <a:srgbClr val="0000FF"/>
              </a:solidFill>
            </a:endParaRPr>
          </a:p>
          <a:p>
            <a:endParaRPr lang="en-US" b="1" dirty="0">
              <a:solidFill>
                <a:srgbClr val="0000FF"/>
              </a:solidFill>
            </a:endParaRPr>
          </a:p>
          <a:p>
            <a:r>
              <a:rPr lang="en-US" b="1" dirty="0">
                <a:solidFill>
                  <a:srgbClr val="0000FF"/>
                </a:solidFill>
              </a:rPr>
              <a:t>Adjacency Filtering (AF)</a:t>
            </a:r>
            <a:r>
              <a:rPr lang="en-US" dirty="0">
                <a:solidFill>
                  <a:srgbClr val="0000FF"/>
                </a:solidFill>
              </a:rPr>
              <a:t>: </a:t>
            </a:r>
            <a:r>
              <a:rPr lang="en-US" dirty="0"/>
              <a:t>Rejects obviously invalid mapping locations at early stage to avoid unnecessary verifications</a:t>
            </a:r>
          </a:p>
          <a:p>
            <a:endParaRPr lang="en-US" dirty="0"/>
          </a:p>
          <a:p>
            <a:endParaRPr lang="en-US" b="1" dirty="0">
              <a:solidFill>
                <a:srgbClr val="0000FF"/>
              </a:solidFill>
            </a:endParaRPr>
          </a:p>
          <a:p>
            <a:r>
              <a:rPr lang="en-US" b="1" dirty="0">
                <a:solidFill>
                  <a:srgbClr val="0000FF"/>
                </a:solidFill>
              </a:rPr>
              <a:t>Cheap K-</a:t>
            </a:r>
            <a:r>
              <a:rPr lang="en-US" b="1" dirty="0" err="1">
                <a:solidFill>
                  <a:srgbClr val="0000FF"/>
                </a:solidFill>
              </a:rPr>
              <a:t>mer</a:t>
            </a:r>
            <a:r>
              <a:rPr lang="en-US" b="1" dirty="0">
                <a:solidFill>
                  <a:srgbClr val="0000FF"/>
                </a:solidFill>
              </a:rPr>
              <a:t> Selection (CKS): </a:t>
            </a:r>
            <a:r>
              <a:rPr lang="en-US" dirty="0"/>
              <a:t>Reduces the absolute number of potential mapping locations</a:t>
            </a:r>
          </a:p>
          <a:p>
            <a:endParaRPr lang="en-US" dirty="0"/>
          </a:p>
          <a:p>
            <a:endParaRPr lang="en-US" dirty="0"/>
          </a:p>
        </p:txBody>
      </p:sp>
      <p:sp>
        <p:nvSpPr>
          <p:cNvPr id="4" name="灯片编号占位符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251520" y="3717032"/>
            <a:ext cx="8208912" cy="1224136"/>
          </a:xfrm>
          <a:prstGeom prst="rect">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标题 1">
            <a:extLst>
              <a:ext uri="{FF2B5EF4-FFF2-40B4-BE49-F238E27FC236}">
                <a16:creationId xmlns:a16="http://schemas.microsoft.com/office/drawing/2014/main" id="{978C3556-2670-2045-BF71-5B1E2A343250}"/>
              </a:ext>
            </a:extLst>
          </p:cNvPr>
          <p:cNvSpPr>
            <a:spLocks noGrp="1"/>
          </p:cNvSpPr>
          <p:nvPr>
            <p:ph type="title"/>
          </p:nvPr>
        </p:nvSpPr>
        <p:spPr>
          <a:xfrm>
            <a:off x="228600" y="152400"/>
            <a:ext cx="8915400" cy="756320"/>
          </a:xfrm>
        </p:spPr>
        <p:txBody>
          <a:bodyPr/>
          <a:lstStyle/>
          <a:p>
            <a:r>
              <a:rPr lang="en-US" dirty="0" err="1"/>
              <a:t>FastHASH</a:t>
            </a:r>
            <a:r>
              <a:rPr lang="en-US" dirty="0"/>
              <a:t> Mechanisms </a:t>
            </a:r>
            <a:r>
              <a:rPr lang="en-US" sz="2600" dirty="0">
                <a:solidFill>
                  <a:srgbClr val="006633"/>
                </a:solidFill>
              </a:rPr>
              <a:t>[Xin+, BMC Genomics 2013]</a:t>
            </a:r>
            <a:endParaRPr lang="en-US" sz="2600" dirty="0"/>
          </a:p>
        </p:txBody>
      </p:sp>
    </p:spTree>
    <p:extLst>
      <p:ext uri="{BB962C8B-B14F-4D97-AF65-F5344CB8AC3E}">
        <p14:creationId xmlns:p14="http://schemas.microsoft.com/office/powerpoint/2010/main" val="34741797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Cheap K-</a:t>
            </a:r>
            <a:r>
              <a:rPr lang="en-US" dirty="0" err="1"/>
              <a:t>mer</a:t>
            </a:r>
            <a:r>
              <a:rPr lang="en-US" dirty="0"/>
              <a:t> Selection (CKS)</a:t>
            </a:r>
          </a:p>
        </p:txBody>
      </p:sp>
      <p:sp>
        <p:nvSpPr>
          <p:cNvPr id="3" name="Content Placeholder 2"/>
          <p:cNvSpPr>
            <a:spLocks noGrp="1"/>
          </p:cNvSpPr>
          <p:nvPr>
            <p:ph idx="1"/>
          </p:nvPr>
        </p:nvSpPr>
        <p:spPr/>
        <p:txBody>
          <a:bodyPr/>
          <a:lstStyle/>
          <a:p>
            <a:r>
              <a:rPr lang="en-US" b="1" dirty="0">
                <a:solidFill>
                  <a:srgbClr val="FF0000"/>
                </a:solidFill>
              </a:rPr>
              <a:t>Goal:</a:t>
            </a:r>
            <a:r>
              <a:rPr lang="en-US" dirty="0">
                <a:solidFill>
                  <a:srgbClr val="FF0000"/>
                </a:solidFill>
              </a:rPr>
              <a:t> </a:t>
            </a:r>
            <a:r>
              <a:rPr lang="en-US" dirty="0"/>
              <a:t>Reduce the number of potential mappings</a:t>
            </a:r>
          </a:p>
          <a:p>
            <a:endParaRPr lang="en-US" dirty="0"/>
          </a:p>
          <a:p>
            <a:r>
              <a:rPr lang="en-US" b="1" dirty="0">
                <a:solidFill>
                  <a:srgbClr val="0000FF"/>
                </a:solidFill>
              </a:rPr>
              <a:t>Key insight:</a:t>
            </a:r>
          </a:p>
          <a:p>
            <a:pPr lvl="1"/>
            <a:r>
              <a:rPr lang="en-US" dirty="0"/>
              <a:t>K-</a:t>
            </a:r>
            <a:r>
              <a:rPr lang="en-US" dirty="0" err="1"/>
              <a:t>mers</a:t>
            </a:r>
            <a:r>
              <a:rPr lang="en-US" dirty="0"/>
              <a:t> have different </a:t>
            </a:r>
            <a:r>
              <a:rPr lang="en-US" dirty="0">
                <a:solidFill>
                  <a:srgbClr val="0000FF"/>
                </a:solidFill>
              </a:rPr>
              <a:t>cost</a:t>
            </a:r>
            <a:r>
              <a:rPr lang="en-US" dirty="0"/>
              <a:t> to examine: Some k-</a:t>
            </a:r>
            <a:r>
              <a:rPr lang="en-US" dirty="0" err="1"/>
              <a:t>mers</a:t>
            </a:r>
            <a:r>
              <a:rPr lang="en-US" dirty="0"/>
              <a:t> are </a:t>
            </a:r>
            <a:r>
              <a:rPr lang="en-US" i="1" dirty="0">
                <a:solidFill>
                  <a:srgbClr val="0000FF"/>
                </a:solidFill>
              </a:rPr>
              <a:t>cheaper</a:t>
            </a:r>
            <a:r>
              <a:rPr lang="en-US" dirty="0">
                <a:solidFill>
                  <a:srgbClr val="0000FF"/>
                </a:solidFill>
              </a:rPr>
              <a:t> </a:t>
            </a:r>
            <a:r>
              <a:rPr lang="en-US" dirty="0"/>
              <a:t>as they have fewer locations than others (occur less frequently in reference genome)</a:t>
            </a:r>
          </a:p>
          <a:p>
            <a:endParaRPr lang="en-US" b="1" dirty="0">
              <a:solidFill>
                <a:srgbClr val="0000FF"/>
              </a:solidFill>
            </a:endParaRPr>
          </a:p>
          <a:p>
            <a:r>
              <a:rPr lang="en-US" b="1" dirty="0">
                <a:solidFill>
                  <a:srgbClr val="0000FF"/>
                </a:solidFill>
              </a:rPr>
              <a:t>Key idea:</a:t>
            </a:r>
            <a:r>
              <a:rPr lang="en-US" dirty="0"/>
              <a:t> </a:t>
            </a:r>
          </a:p>
          <a:p>
            <a:pPr lvl="1"/>
            <a:r>
              <a:rPr lang="en-US" dirty="0"/>
              <a:t>Sort the k-</a:t>
            </a:r>
            <a:r>
              <a:rPr lang="en-US" dirty="0" err="1"/>
              <a:t>mers</a:t>
            </a:r>
            <a:r>
              <a:rPr lang="en-US" dirty="0"/>
              <a:t> based on their number of locations</a:t>
            </a:r>
          </a:p>
          <a:p>
            <a:pPr lvl="1"/>
            <a:r>
              <a:rPr lang="en-US" dirty="0"/>
              <a:t>Select the k-</a:t>
            </a:r>
            <a:r>
              <a:rPr lang="en-US" dirty="0" err="1"/>
              <a:t>mers</a:t>
            </a:r>
            <a:r>
              <a:rPr lang="en-US" dirty="0"/>
              <a:t> with fewest locations to verify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1090574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Cheap K-</a:t>
            </a:r>
            <a:r>
              <a:rPr lang="en-US" dirty="0" err="1"/>
              <a:t>mer</a:t>
            </a:r>
            <a:r>
              <a:rPr lang="en-US" dirty="0"/>
              <a:t> Selection</a:t>
            </a:r>
          </a:p>
        </p:txBody>
      </p:sp>
      <p:sp>
        <p:nvSpPr>
          <p:cNvPr id="3" name="Content Placeholder 2"/>
          <p:cNvSpPr>
            <a:spLocks noGrp="1"/>
          </p:cNvSpPr>
          <p:nvPr>
            <p:ph idx="1"/>
          </p:nvPr>
        </p:nvSpPr>
        <p:spPr/>
        <p:txBody>
          <a:bodyPr/>
          <a:lstStyle/>
          <a:p>
            <a:r>
              <a:rPr lang="en-US" i="1" dirty="0">
                <a:solidFill>
                  <a:srgbClr val="0000FF"/>
                </a:solidFill>
              </a:rPr>
              <a:t>e</a:t>
            </a:r>
            <a:r>
              <a:rPr lang="en-US" dirty="0">
                <a:solidFill>
                  <a:srgbClr val="0000FF"/>
                </a:solidFill>
              </a:rPr>
              <a:t>=2 </a:t>
            </a:r>
            <a:r>
              <a:rPr lang="en-US" dirty="0"/>
              <a:t>(examine 3 k-</a:t>
            </a:r>
            <a:r>
              <a:rPr lang="en-US" dirty="0" err="1"/>
              <a:t>mers</a:t>
            </a:r>
            <a:r>
              <a:rPr lang="en-US" dirty="0"/>
              <a:t>)</a:t>
            </a:r>
            <a:endParaRPr lang="en-US" i="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81"/>
          <p:cNvSpPr/>
          <p:nvPr/>
        </p:nvSpPr>
        <p:spPr>
          <a:xfrm>
            <a:off x="539552" y="1444145"/>
            <a:ext cx="8208912" cy="288031"/>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00000"/>
                </a:solidFill>
                <a:effectLst/>
                <a:uLnTx/>
                <a:uFillTx/>
                <a:latin typeface="Tahoma"/>
                <a:ea typeface="+mn-ea"/>
                <a:cs typeface="+mn-cs"/>
              </a:rPr>
              <a:t>AA</a:t>
            </a:r>
            <a:r>
              <a:rPr kumimoji="0" lang="en-US" sz="1400" b="0" i="0" u="none" strike="noStrike" kern="1200" cap="none" spc="0" normalizeH="0" baseline="0" noProof="0" dirty="0">
                <a:ln>
                  <a:noFill/>
                </a:ln>
                <a:solidFill>
                  <a:srgbClr val="660066"/>
                </a:solidFill>
                <a:effectLst/>
                <a:uLnTx/>
                <a:uFillTx/>
                <a:latin typeface="Tahoma"/>
                <a:ea typeface="+mn-ea"/>
                <a:cs typeface="+mn-cs"/>
              </a:rPr>
              <a:t>G</a:t>
            </a:r>
            <a:r>
              <a:rPr kumimoji="0" lang="en-US" sz="1400" b="0" i="0" u="none" strike="noStrike" kern="1200" cap="none" spc="0" normalizeH="0" baseline="0" noProof="0" dirty="0">
                <a:ln>
                  <a:noFill/>
                </a:ln>
                <a:solidFill>
                  <a:srgbClr val="664D00"/>
                </a:solidFill>
                <a:effectLst/>
                <a:uLnTx/>
                <a:uFillTx/>
                <a:latin typeface="Tahoma"/>
                <a:ea typeface="+mn-ea"/>
                <a:cs typeface="+mn-cs"/>
              </a:rPr>
              <a:t>C</a:t>
            </a:r>
            <a:r>
              <a:rPr kumimoji="0" lang="en-US" sz="1400" b="0" i="0" u="none" strike="noStrike" kern="1200" cap="none" spc="0" normalizeH="0" baseline="0" noProof="0" dirty="0">
                <a:ln>
                  <a:noFill/>
                </a:ln>
                <a:solidFill>
                  <a:srgbClr val="35742A"/>
                </a:solidFill>
                <a:effectLst/>
                <a:uLnTx/>
                <a:uFillTx/>
                <a:latin typeface="Tahoma"/>
                <a:ea typeface="+mn-ea"/>
                <a:cs typeface="+mn-cs"/>
              </a:rPr>
              <a:t>T</a:t>
            </a:r>
            <a:r>
              <a:rPr kumimoji="0" lang="en-US" sz="1400" b="0" i="0" u="none" strike="noStrike" kern="1200" cap="none" spc="0" normalizeH="0" baseline="0" noProof="0" dirty="0">
                <a:ln>
                  <a:noFill/>
                </a:ln>
                <a:solidFill>
                  <a:srgbClr val="664D00"/>
                </a:solidFill>
                <a:effectLst/>
                <a:uLnTx/>
                <a:uFillTx/>
                <a:latin typeface="Tahoma"/>
                <a:ea typeface="+mn-ea"/>
                <a:cs typeface="+mn-cs"/>
              </a:rPr>
              <a:t>C</a:t>
            </a:r>
            <a:r>
              <a:rPr kumimoji="0" lang="en-US" sz="1400" b="0" i="0" u="none" strike="noStrike" kern="1200" cap="none" spc="0" normalizeH="0" baseline="0" noProof="0" dirty="0">
                <a:ln>
                  <a:noFill/>
                </a:ln>
                <a:solidFill>
                  <a:srgbClr val="C00000"/>
                </a:solidFill>
                <a:effectLst/>
                <a:uLnTx/>
                <a:uFillTx/>
                <a:latin typeface="Tahoma"/>
                <a:ea typeface="+mn-ea"/>
                <a:cs typeface="+mn-cs"/>
              </a:rPr>
              <a:t>AA</a:t>
            </a:r>
            <a:r>
              <a:rPr kumimoji="0" lang="en-US" sz="1400" b="0" i="0" u="none" strike="noStrike" kern="1200" cap="none" spc="0" normalizeH="0" baseline="0" noProof="0" dirty="0">
                <a:ln>
                  <a:noFill/>
                </a:ln>
                <a:solidFill>
                  <a:srgbClr val="35742A"/>
                </a:solidFill>
                <a:effectLst/>
                <a:uLnTx/>
                <a:uFillTx/>
                <a:latin typeface="Tahoma"/>
                <a:ea typeface="+mn-ea"/>
                <a:cs typeface="+mn-cs"/>
              </a:rPr>
              <a:t>TTT</a:t>
            </a:r>
            <a:r>
              <a:rPr kumimoji="0" lang="en-US" sz="1400" b="0" i="0" u="none" strike="noStrike" kern="1200" cap="none" spc="0" normalizeH="0" baseline="0" noProof="0" dirty="0">
                <a:ln>
                  <a:noFill/>
                </a:ln>
                <a:solidFill>
                  <a:srgbClr val="664D00"/>
                </a:solidFill>
                <a:effectLst/>
                <a:uLnTx/>
                <a:uFillTx/>
                <a:latin typeface="Tahoma"/>
                <a:ea typeface="+mn-ea"/>
                <a:cs typeface="+mn-cs"/>
              </a:rPr>
              <a:t>C</a:t>
            </a:r>
            <a:r>
              <a:rPr kumimoji="0" lang="en-US" sz="1400" b="0" i="0" u="none" strike="noStrike" kern="1200" cap="none" spc="0" normalizeH="0" baseline="0" noProof="0" dirty="0">
                <a:ln>
                  <a:noFill/>
                </a:ln>
                <a:solidFill>
                  <a:srgbClr val="C00000"/>
                </a:solidFill>
                <a:effectLst/>
                <a:uLnTx/>
                <a:uFillTx/>
                <a:latin typeface="Tahoma"/>
                <a:ea typeface="+mn-ea"/>
                <a:cs typeface="+mn-cs"/>
              </a:rPr>
              <a:t> </a:t>
            </a:r>
            <a:r>
              <a:rPr kumimoji="0" lang="en-US" sz="1400" b="0" i="0" u="none" strike="noStrike" kern="1200" cap="none" spc="0" normalizeH="0" baseline="0" noProof="0" dirty="0">
                <a:ln>
                  <a:noFill/>
                </a:ln>
                <a:solidFill>
                  <a:srgbClr val="664D00"/>
                </a:solidFill>
                <a:effectLst/>
                <a:uLnTx/>
                <a:uFillTx/>
                <a:latin typeface="Tahoma"/>
                <a:ea typeface="+mn-ea"/>
                <a:cs typeface="+mn-cs"/>
              </a:rPr>
              <a:t>CC</a:t>
            </a:r>
            <a:r>
              <a:rPr kumimoji="0" lang="en-US" sz="1400" b="0" i="0" u="none" strike="noStrike" kern="1200" cap="none" spc="0" normalizeH="0" baseline="0" noProof="0" dirty="0">
                <a:ln>
                  <a:noFill/>
                </a:ln>
                <a:solidFill>
                  <a:srgbClr val="35742A"/>
                </a:solidFill>
                <a:effectLst/>
                <a:uLnTx/>
                <a:uFillTx/>
                <a:latin typeface="Tahoma"/>
                <a:ea typeface="+mn-ea"/>
                <a:cs typeface="+mn-cs"/>
              </a:rPr>
              <a:t>T</a:t>
            </a:r>
            <a:r>
              <a:rPr kumimoji="0" lang="en-US" sz="1400" b="0" i="0" u="none" strike="noStrike" kern="1200" cap="none" spc="0" normalizeH="0" baseline="0" noProof="0" dirty="0">
                <a:ln>
                  <a:noFill/>
                </a:ln>
                <a:solidFill>
                  <a:srgbClr val="664D00"/>
                </a:solidFill>
                <a:effectLst/>
                <a:uLnTx/>
                <a:uFillTx/>
                <a:latin typeface="Tahoma"/>
                <a:ea typeface="+mn-ea"/>
                <a:cs typeface="+mn-cs"/>
              </a:rPr>
              <a:t>CC</a:t>
            </a:r>
            <a:r>
              <a:rPr kumimoji="0" lang="en-US" sz="1400" b="0" i="0" u="none" strike="noStrike" kern="1200" cap="none" spc="0" normalizeH="0" baseline="0" noProof="0" dirty="0">
                <a:ln>
                  <a:noFill/>
                </a:ln>
                <a:solidFill>
                  <a:srgbClr val="35742A"/>
                </a:solidFill>
                <a:effectLst/>
                <a:uLnTx/>
                <a:uFillTx/>
                <a:latin typeface="Tahoma"/>
                <a:ea typeface="+mn-ea"/>
                <a:cs typeface="+mn-cs"/>
              </a:rPr>
              <a:t>TT</a:t>
            </a:r>
            <a:r>
              <a:rPr kumimoji="0" lang="en-US" sz="1400" b="0" i="0" u="none" strike="noStrike" kern="1200" cap="none" spc="0" normalizeH="0" baseline="0" noProof="0" dirty="0">
                <a:ln>
                  <a:noFill/>
                </a:ln>
                <a:solidFill>
                  <a:srgbClr val="C00000"/>
                </a:solidFill>
                <a:effectLst/>
                <a:uLnTx/>
                <a:uFillTx/>
                <a:latin typeface="Tahoma"/>
                <a:ea typeface="+mn-ea"/>
                <a:cs typeface="+mn-cs"/>
              </a:rPr>
              <a:t>AA</a:t>
            </a:r>
            <a:r>
              <a:rPr kumimoji="0" lang="en-US" sz="1400" b="0" i="0" u="none" strike="noStrike" kern="1200" cap="none" spc="0" normalizeH="0" baseline="0" noProof="0" dirty="0">
                <a:ln>
                  <a:noFill/>
                </a:ln>
                <a:solidFill>
                  <a:srgbClr val="35742A"/>
                </a:solidFill>
                <a:effectLst/>
                <a:uLnTx/>
                <a:uFillTx/>
                <a:latin typeface="Tahoma"/>
                <a:ea typeface="+mn-ea"/>
                <a:cs typeface="+mn-cs"/>
              </a:rPr>
              <a:t>TTT</a:t>
            </a:r>
            <a:r>
              <a:rPr kumimoji="0" lang="en-US" sz="1400" b="0" i="0" u="none" strike="noStrike" kern="1200" cap="none" spc="0" normalizeH="0" baseline="0" noProof="0" dirty="0">
                <a:ln>
                  <a:noFill/>
                </a:ln>
                <a:solidFill>
                  <a:srgbClr val="C00000"/>
                </a:solidFill>
                <a:effectLst/>
                <a:uLnTx/>
                <a:uFillTx/>
                <a:latin typeface="Tahoma"/>
                <a:ea typeface="+mn-ea"/>
                <a:cs typeface="+mn-cs"/>
              </a:rPr>
              <a:t> </a:t>
            </a:r>
            <a:r>
              <a:rPr kumimoji="0" lang="en-US" sz="1400" b="0" i="0" u="none" strike="noStrike" kern="1200" cap="none" spc="0" normalizeH="0" baseline="0" noProof="0" dirty="0">
                <a:ln>
                  <a:noFill/>
                </a:ln>
                <a:solidFill>
                  <a:srgbClr val="35742A"/>
                </a:solidFill>
                <a:effectLst/>
                <a:uLnTx/>
                <a:uFillTx/>
                <a:latin typeface="Tahoma"/>
                <a:ea typeface="+mn-ea"/>
                <a:cs typeface="+mn-cs"/>
              </a:rPr>
              <a:t>T</a:t>
            </a:r>
            <a:r>
              <a:rPr kumimoji="0" lang="en-US" sz="1400" b="0" i="0" u="none" strike="noStrike" kern="1200" cap="none" spc="0" normalizeH="0" baseline="0" noProof="0" dirty="0">
                <a:ln>
                  <a:noFill/>
                </a:ln>
                <a:solidFill>
                  <a:srgbClr val="664D00"/>
                </a:solidFill>
                <a:effectLst/>
                <a:uLnTx/>
                <a:uFillTx/>
                <a:latin typeface="Tahoma"/>
                <a:ea typeface="+mn-ea"/>
                <a:cs typeface="+mn-cs"/>
              </a:rPr>
              <a:t>CC</a:t>
            </a:r>
            <a:r>
              <a:rPr kumimoji="0" lang="en-US" sz="1400" b="0" i="0" u="none" strike="noStrike" kern="1200" cap="none" spc="0" normalizeH="0" baseline="0" noProof="0" dirty="0">
                <a:ln>
                  <a:noFill/>
                </a:ln>
                <a:solidFill>
                  <a:srgbClr val="35742A"/>
                </a:solidFill>
                <a:effectLst/>
                <a:uLnTx/>
                <a:uFillTx/>
                <a:latin typeface="Tahoma"/>
                <a:ea typeface="+mn-ea"/>
                <a:cs typeface="+mn-cs"/>
              </a:rPr>
              <a:t>T</a:t>
            </a:r>
            <a:r>
              <a:rPr kumimoji="0" lang="en-US" sz="1400" b="0" i="0" u="none" strike="noStrike" kern="1200" cap="none" spc="0" normalizeH="0" baseline="0" noProof="0" dirty="0">
                <a:ln>
                  <a:noFill/>
                </a:ln>
                <a:solidFill>
                  <a:srgbClr val="664D00"/>
                </a:solidFill>
                <a:effectLst/>
                <a:uLnTx/>
                <a:uFillTx/>
                <a:latin typeface="Tahoma"/>
                <a:ea typeface="+mn-ea"/>
                <a:cs typeface="+mn-cs"/>
              </a:rPr>
              <a:t>C</a:t>
            </a:r>
            <a:r>
              <a:rPr kumimoji="0" lang="en-US" sz="1400" b="0" i="0" u="none" strike="noStrike" kern="1200" cap="none" spc="0" normalizeH="0" baseline="0" noProof="0" dirty="0">
                <a:ln>
                  <a:noFill/>
                </a:ln>
                <a:solidFill>
                  <a:srgbClr val="35742A"/>
                </a:solidFill>
                <a:effectLst/>
                <a:uLnTx/>
                <a:uFillTx/>
                <a:latin typeface="Tahoma"/>
                <a:ea typeface="+mn-ea"/>
                <a:cs typeface="+mn-cs"/>
              </a:rPr>
              <a:t>TT</a:t>
            </a:r>
            <a:r>
              <a:rPr kumimoji="0" lang="en-US" sz="1400" b="0" i="0" u="none" strike="noStrike" kern="1200" cap="none" spc="0" normalizeH="0" baseline="0" noProof="0" dirty="0">
                <a:ln>
                  <a:noFill/>
                </a:ln>
                <a:solidFill>
                  <a:srgbClr val="C00000"/>
                </a:solidFill>
                <a:effectLst/>
                <a:uLnTx/>
                <a:uFillTx/>
                <a:latin typeface="Tahoma"/>
                <a:ea typeface="+mn-ea"/>
                <a:cs typeface="+mn-cs"/>
              </a:rPr>
              <a:t>AA</a:t>
            </a:r>
            <a:r>
              <a:rPr kumimoji="0" lang="en-US" sz="1400" b="0" i="0" u="none" strike="noStrike" kern="1200" cap="none" spc="0" normalizeH="0" baseline="0" noProof="0" dirty="0">
                <a:ln>
                  <a:noFill/>
                </a:ln>
                <a:solidFill>
                  <a:srgbClr val="660066"/>
                </a:solidFill>
                <a:effectLst/>
                <a:uLnTx/>
                <a:uFillTx/>
                <a:latin typeface="Tahoma"/>
                <a:ea typeface="+mn-ea"/>
                <a:cs typeface="+mn-cs"/>
              </a:rPr>
              <a:t>G</a:t>
            </a:r>
            <a:r>
              <a:rPr kumimoji="0" lang="en-US" sz="1400" b="0" i="0" u="none" strike="noStrike" kern="1200" cap="none" spc="0" normalizeH="0" baseline="0" noProof="0" dirty="0">
                <a:ln>
                  <a:noFill/>
                </a:ln>
                <a:solidFill>
                  <a:srgbClr val="C00000"/>
                </a:solidFill>
                <a:effectLst/>
                <a:uLnTx/>
                <a:uFillTx/>
                <a:latin typeface="Tahoma"/>
                <a:ea typeface="+mn-ea"/>
                <a:cs typeface="+mn-cs"/>
              </a:rPr>
              <a:t>AA </a:t>
            </a:r>
            <a:r>
              <a:rPr kumimoji="0" lang="en-US" sz="1400" b="0" i="0" u="none" strike="noStrike" kern="1200" cap="none" spc="0" normalizeH="0" baseline="0" noProof="0" dirty="0">
                <a:ln>
                  <a:noFill/>
                </a:ln>
                <a:solidFill>
                  <a:srgbClr val="660066"/>
                </a:solidFill>
                <a:effectLst/>
                <a:uLnTx/>
                <a:uFillTx/>
                <a:latin typeface="Tahoma"/>
                <a:ea typeface="+mn-ea"/>
                <a:cs typeface="+mn-cs"/>
              </a:rPr>
              <a:t>GGG</a:t>
            </a:r>
            <a:r>
              <a:rPr kumimoji="0" lang="en-US" sz="1400" b="0" i="0" u="none" strike="noStrike" kern="1200" cap="none" spc="0" normalizeH="0" baseline="0" noProof="0" dirty="0">
                <a:ln>
                  <a:noFill/>
                </a:ln>
                <a:solidFill>
                  <a:srgbClr val="35742A"/>
                </a:solidFill>
                <a:effectLst/>
                <a:uLnTx/>
                <a:uFillTx/>
                <a:latin typeface="Tahoma"/>
                <a:ea typeface="+mn-ea"/>
                <a:cs typeface="+mn-cs"/>
              </a:rPr>
              <a:t>T</a:t>
            </a:r>
            <a:r>
              <a:rPr kumimoji="0" lang="en-US" sz="1400" b="0" i="0" u="none" strike="noStrike" kern="1200" cap="none" spc="0" normalizeH="0" baseline="0" noProof="0" dirty="0">
                <a:ln>
                  <a:noFill/>
                </a:ln>
                <a:solidFill>
                  <a:srgbClr val="C00000"/>
                </a:solidFill>
                <a:effectLst/>
                <a:uLnTx/>
                <a:uFillTx/>
                <a:latin typeface="Tahoma"/>
                <a:ea typeface="+mn-ea"/>
                <a:cs typeface="+mn-cs"/>
              </a:rPr>
              <a:t>A</a:t>
            </a:r>
            <a:r>
              <a:rPr kumimoji="0" lang="en-US" sz="1400" b="0" i="0" u="none" strike="noStrike" kern="1200" cap="none" spc="0" normalizeH="0" baseline="0" noProof="0" dirty="0">
                <a:ln>
                  <a:noFill/>
                </a:ln>
                <a:solidFill>
                  <a:srgbClr val="35742A"/>
                </a:solidFill>
                <a:effectLst/>
                <a:uLnTx/>
                <a:uFillTx/>
                <a:latin typeface="Tahoma"/>
                <a:ea typeface="+mn-ea"/>
                <a:cs typeface="+mn-cs"/>
              </a:rPr>
              <a:t>T</a:t>
            </a:r>
            <a:r>
              <a:rPr kumimoji="0" lang="en-US" sz="1400" b="0" i="0" u="none" strike="noStrike" kern="1200" cap="none" spc="0" normalizeH="0" baseline="0" noProof="0" dirty="0">
                <a:ln>
                  <a:noFill/>
                </a:ln>
                <a:solidFill>
                  <a:srgbClr val="660066"/>
                </a:solidFill>
                <a:effectLst/>
                <a:uLnTx/>
                <a:uFillTx/>
                <a:latin typeface="Tahoma"/>
                <a:ea typeface="+mn-ea"/>
                <a:cs typeface="+mn-cs"/>
              </a:rPr>
              <a:t>GG</a:t>
            </a:r>
            <a:r>
              <a:rPr kumimoji="0" lang="en-US" sz="1400" b="0" i="0" u="none" strike="noStrike" kern="1200" cap="none" spc="0" normalizeH="0" baseline="0" noProof="0" dirty="0">
                <a:ln>
                  <a:noFill/>
                </a:ln>
                <a:solidFill>
                  <a:srgbClr val="664D00"/>
                </a:solidFill>
                <a:effectLst/>
                <a:uLnTx/>
                <a:uFillTx/>
                <a:latin typeface="Tahoma"/>
                <a:ea typeface="+mn-ea"/>
                <a:cs typeface="+mn-cs"/>
              </a:rPr>
              <a:t>C</a:t>
            </a:r>
            <a:r>
              <a:rPr kumimoji="0" lang="en-US" sz="1400" b="0" i="0" u="none" strike="noStrike" kern="1200" cap="none" spc="0" normalizeH="0" baseline="0" noProof="0" dirty="0">
                <a:ln>
                  <a:noFill/>
                </a:ln>
                <a:solidFill>
                  <a:srgbClr val="35742A"/>
                </a:solidFill>
                <a:effectLst/>
                <a:uLnTx/>
                <a:uFillTx/>
                <a:latin typeface="Tahoma"/>
                <a:ea typeface="+mn-ea"/>
                <a:cs typeface="+mn-cs"/>
              </a:rPr>
              <a:t>T</a:t>
            </a:r>
            <a:r>
              <a:rPr kumimoji="0" lang="en-US" sz="1400" b="0" i="0" u="none" strike="noStrike" kern="1200" cap="none" spc="0" normalizeH="0" baseline="0" noProof="0" dirty="0">
                <a:ln>
                  <a:noFill/>
                </a:ln>
                <a:solidFill>
                  <a:srgbClr val="C00000"/>
                </a:solidFill>
                <a:effectLst/>
                <a:uLnTx/>
                <a:uFillTx/>
                <a:latin typeface="Tahoma"/>
                <a:ea typeface="+mn-ea"/>
                <a:cs typeface="+mn-cs"/>
              </a:rPr>
              <a:t>A</a:t>
            </a:r>
            <a:r>
              <a:rPr kumimoji="0" lang="en-US" sz="1400" b="0" i="0" u="none" strike="noStrike" kern="1200" cap="none" spc="0" normalizeH="0" baseline="0" noProof="0" dirty="0">
                <a:ln>
                  <a:noFill/>
                </a:ln>
                <a:solidFill>
                  <a:srgbClr val="660066"/>
                </a:solidFill>
                <a:effectLst/>
                <a:uLnTx/>
                <a:uFillTx/>
                <a:latin typeface="Tahoma"/>
                <a:ea typeface="+mn-ea"/>
                <a:cs typeface="+mn-cs"/>
              </a:rPr>
              <a:t>G</a:t>
            </a:r>
            <a:r>
              <a:rPr kumimoji="0" lang="en-US" sz="1400" b="0" i="0" u="none" strike="noStrike" kern="1200" cap="none" spc="0" normalizeH="0" baseline="0" noProof="0" dirty="0">
                <a:ln>
                  <a:noFill/>
                </a:ln>
                <a:solidFill>
                  <a:srgbClr val="C00000"/>
                </a:solidFill>
                <a:effectLst/>
                <a:uLnTx/>
                <a:uFillTx/>
                <a:latin typeface="Tahoma"/>
                <a:ea typeface="+mn-ea"/>
                <a:cs typeface="+mn-cs"/>
              </a:rPr>
              <a:t> AA</a:t>
            </a:r>
            <a:r>
              <a:rPr kumimoji="0" lang="en-US" sz="1400" b="0" i="0" u="none" strike="noStrike" kern="1200" cap="none" spc="0" normalizeH="0" baseline="0" noProof="0" dirty="0">
                <a:ln>
                  <a:noFill/>
                </a:ln>
                <a:solidFill>
                  <a:srgbClr val="660066"/>
                </a:solidFill>
                <a:effectLst/>
                <a:uLnTx/>
                <a:uFillTx/>
                <a:latin typeface="Tahoma"/>
                <a:ea typeface="+mn-ea"/>
                <a:cs typeface="+mn-cs"/>
              </a:rPr>
              <a:t>GG</a:t>
            </a:r>
            <a:r>
              <a:rPr kumimoji="0" lang="en-US" sz="1400" b="0" i="0" u="none" strike="noStrike" kern="1200" cap="none" spc="0" normalizeH="0" baseline="0" noProof="0" dirty="0">
                <a:ln>
                  <a:noFill/>
                </a:ln>
                <a:solidFill>
                  <a:srgbClr val="35742A"/>
                </a:solidFill>
                <a:effectLst/>
                <a:uLnTx/>
                <a:uFillTx/>
                <a:latin typeface="Tahoma"/>
                <a:ea typeface="+mn-ea"/>
                <a:cs typeface="+mn-cs"/>
              </a:rPr>
              <a:t>TT</a:t>
            </a:r>
            <a:r>
              <a:rPr kumimoji="0" lang="en-US" sz="1400" b="0" i="0" u="none" strike="noStrike" kern="1200" cap="none" spc="0" normalizeH="0" baseline="0" noProof="0" dirty="0">
                <a:ln>
                  <a:noFill/>
                </a:ln>
                <a:solidFill>
                  <a:srgbClr val="660066"/>
                </a:solidFill>
                <a:effectLst/>
                <a:uLnTx/>
                <a:uFillTx/>
                <a:latin typeface="Tahoma"/>
                <a:ea typeface="+mn-ea"/>
                <a:cs typeface="+mn-cs"/>
              </a:rPr>
              <a:t>G</a:t>
            </a:r>
            <a:r>
              <a:rPr kumimoji="0" lang="en-US" sz="1400" b="0" i="0" u="none" strike="noStrike" kern="1200" cap="none" spc="0" normalizeH="0" baseline="0" noProof="0" dirty="0">
                <a:ln>
                  <a:noFill/>
                </a:ln>
                <a:solidFill>
                  <a:srgbClr val="C00000"/>
                </a:solidFill>
                <a:effectLst/>
                <a:uLnTx/>
                <a:uFillTx/>
                <a:latin typeface="Tahoma"/>
                <a:ea typeface="+mn-ea"/>
                <a:cs typeface="+mn-cs"/>
              </a:rPr>
              <a:t>A</a:t>
            </a:r>
            <a:r>
              <a:rPr kumimoji="0" lang="en-US" sz="1400" b="0" i="0" u="none" strike="noStrike" kern="1200" cap="none" spc="0" normalizeH="0" baseline="0" noProof="0" dirty="0">
                <a:ln>
                  <a:noFill/>
                </a:ln>
                <a:solidFill>
                  <a:srgbClr val="660066"/>
                </a:solidFill>
                <a:effectLst/>
                <a:uLnTx/>
                <a:uFillTx/>
                <a:latin typeface="Tahoma"/>
                <a:ea typeface="+mn-ea"/>
                <a:cs typeface="+mn-cs"/>
              </a:rPr>
              <a:t>G</a:t>
            </a:r>
            <a:r>
              <a:rPr kumimoji="0" lang="en-US" sz="1400" b="0" i="0" u="none" strike="noStrike" kern="1200" cap="none" spc="0" normalizeH="0" baseline="0" noProof="0" dirty="0">
                <a:ln>
                  <a:noFill/>
                </a:ln>
                <a:solidFill>
                  <a:srgbClr val="C00000"/>
                </a:solidFill>
                <a:effectLst/>
                <a:uLnTx/>
                <a:uFillTx/>
                <a:latin typeface="Tahoma"/>
                <a:ea typeface="+mn-ea"/>
                <a:cs typeface="+mn-cs"/>
              </a:rPr>
              <a:t>A</a:t>
            </a:r>
            <a:r>
              <a:rPr kumimoji="0" lang="en-US" sz="1400" b="0" i="0" u="none" strike="noStrike" kern="1200" cap="none" spc="0" normalizeH="0" baseline="0" noProof="0" dirty="0">
                <a:ln>
                  <a:noFill/>
                </a:ln>
                <a:solidFill>
                  <a:srgbClr val="660066"/>
                </a:solidFill>
                <a:effectLst/>
                <a:uLnTx/>
                <a:uFillTx/>
                <a:latin typeface="Tahoma"/>
                <a:ea typeface="+mn-ea"/>
                <a:cs typeface="+mn-cs"/>
              </a:rPr>
              <a:t>G</a:t>
            </a:r>
            <a:r>
              <a:rPr kumimoji="0" lang="en-US" sz="1400" b="0" i="0" u="none" strike="noStrike" kern="1200" cap="none" spc="0" normalizeH="0" baseline="0" noProof="0" dirty="0">
                <a:ln>
                  <a:noFill/>
                </a:ln>
                <a:solidFill>
                  <a:srgbClr val="664D00"/>
                </a:solidFill>
                <a:effectLst/>
                <a:uLnTx/>
                <a:uFillTx/>
                <a:latin typeface="Tahoma"/>
                <a:ea typeface="+mn-ea"/>
                <a:cs typeface="+mn-cs"/>
              </a:rPr>
              <a:t>C</a:t>
            </a:r>
            <a:r>
              <a:rPr kumimoji="0" lang="en-US" sz="1400" b="0" i="0" u="none" strike="noStrike" kern="1200" cap="none" spc="0" normalizeH="0" baseline="0" noProof="0" dirty="0">
                <a:ln>
                  <a:noFill/>
                </a:ln>
                <a:solidFill>
                  <a:srgbClr val="C00000"/>
                </a:solidFill>
                <a:effectLst/>
                <a:uLnTx/>
                <a:uFillTx/>
                <a:latin typeface="Tahoma"/>
                <a:ea typeface="+mn-ea"/>
                <a:cs typeface="+mn-cs"/>
              </a:rPr>
              <a:t> </a:t>
            </a:r>
            <a:r>
              <a:rPr kumimoji="0" lang="en-US" sz="1400" b="0" i="0" u="none" strike="noStrike" kern="1200" cap="none" spc="0" normalizeH="0" baseline="0" noProof="0" dirty="0">
                <a:ln>
                  <a:noFill/>
                </a:ln>
                <a:solidFill>
                  <a:srgbClr val="664D00"/>
                </a:solidFill>
                <a:effectLst/>
                <a:uLnTx/>
                <a:uFillTx/>
                <a:latin typeface="Tahoma"/>
                <a:ea typeface="+mn-ea"/>
                <a:cs typeface="+mn-cs"/>
              </a:rPr>
              <a:t>C</a:t>
            </a:r>
            <a:r>
              <a:rPr kumimoji="0" lang="en-US" sz="1400" b="0" i="0" u="none" strike="noStrike" kern="1200" cap="none" spc="0" normalizeH="0" baseline="0" noProof="0" dirty="0">
                <a:ln>
                  <a:noFill/>
                </a:ln>
                <a:solidFill>
                  <a:srgbClr val="35742A"/>
                </a:solidFill>
                <a:effectLst/>
                <a:uLnTx/>
                <a:uFillTx/>
                <a:latin typeface="Tahoma"/>
                <a:ea typeface="+mn-ea"/>
                <a:cs typeface="+mn-cs"/>
              </a:rPr>
              <a:t>TT</a:t>
            </a:r>
            <a:r>
              <a:rPr kumimoji="0" lang="en-US" sz="1400" b="0" i="0" u="none" strike="noStrike" kern="1200" cap="none" spc="0" normalizeH="0" baseline="0" noProof="0" dirty="0">
                <a:ln>
                  <a:noFill/>
                </a:ln>
                <a:solidFill>
                  <a:srgbClr val="C00000"/>
                </a:solidFill>
                <a:effectLst/>
                <a:uLnTx/>
                <a:uFillTx/>
                <a:latin typeface="Tahoma"/>
                <a:ea typeface="+mn-ea"/>
                <a:cs typeface="+mn-cs"/>
              </a:rPr>
              <a:t>A</a:t>
            </a:r>
            <a:r>
              <a:rPr kumimoji="0" lang="en-US" sz="1400" b="0" i="0" u="none" strike="noStrike" kern="1200" cap="none" spc="0" normalizeH="0" baseline="0" noProof="0" dirty="0">
                <a:ln>
                  <a:noFill/>
                </a:ln>
                <a:solidFill>
                  <a:srgbClr val="660066"/>
                </a:solidFill>
                <a:effectLst/>
                <a:uLnTx/>
                <a:uFillTx/>
                <a:latin typeface="Tahoma"/>
                <a:ea typeface="+mn-ea"/>
                <a:cs typeface="+mn-cs"/>
              </a:rPr>
              <a:t>GG</a:t>
            </a:r>
            <a:r>
              <a:rPr kumimoji="0" lang="en-US" sz="1400" b="0" i="0" u="none" strike="noStrike" kern="1200" cap="none" spc="0" normalizeH="0" baseline="0" noProof="0" dirty="0">
                <a:ln>
                  <a:noFill/>
                </a:ln>
                <a:solidFill>
                  <a:srgbClr val="664D00"/>
                </a:solidFill>
                <a:effectLst/>
                <a:uLnTx/>
                <a:uFillTx/>
                <a:latin typeface="Tahoma"/>
                <a:ea typeface="+mn-ea"/>
                <a:cs typeface="+mn-cs"/>
              </a:rPr>
              <a:t>C</a:t>
            </a:r>
            <a:r>
              <a:rPr kumimoji="0" lang="en-US" sz="1400" b="0" i="0" u="none" strike="noStrike" kern="1200" cap="none" spc="0" normalizeH="0" baseline="0" noProof="0" dirty="0">
                <a:ln>
                  <a:noFill/>
                </a:ln>
                <a:solidFill>
                  <a:srgbClr val="35742A"/>
                </a:solidFill>
                <a:effectLst/>
                <a:uLnTx/>
                <a:uFillTx/>
                <a:latin typeface="Tahoma"/>
                <a:ea typeface="+mn-ea"/>
                <a:cs typeface="+mn-cs"/>
              </a:rPr>
              <a:t>TT</a:t>
            </a:r>
            <a:r>
              <a:rPr kumimoji="0" lang="en-US" sz="1400" b="0" i="0" u="none" strike="noStrike" kern="1200" cap="none" spc="0" normalizeH="0" baseline="0" noProof="0" dirty="0">
                <a:ln>
                  <a:noFill/>
                </a:ln>
                <a:solidFill>
                  <a:srgbClr val="C00000"/>
                </a:solidFill>
                <a:effectLst/>
                <a:uLnTx/>
                <a:uFillTx/>
                <a:latin typeface="Tahoma"/>
                <a:ea typeface="+mn-ea"/>
                <a:cs typeface="+mn-cs"/>
              </a:rPr>
              <a:t>A</a:t>
            </a:r>
            <a:r>
              <a:rPr kumimoji="0" lang="en-US" sz="1400" b="0" i="0" u="none" strike="noStrike" kern="1200" cap="none" spc="0" normalizeH="0" baseline="0" noProof="0" dirty="0">
                <a:ln>
                  <a:noFill/>
                </a:ln>
                <a:solidFill>
                  <a:srgbClr val="CC9900">
                    <a:lumMod val="50000"/>
                  </a:srgbClr>
                </a:solidFill>
                <a:effectLst/>
                <a:uLnTx/>
                <a:uFillTx/>
                <a:latin typeface="Tahoma"/>
                <a:ea typeface="+mn-ea"/>
                <a:cs typeface="+mn-cs"/>
              </a:rPr>
              <a:t>CC</a:t>
            </a:r>
            <a:endParaRPr kumimoji="0" lang="en-US" sz="1400" b="0" i="0" u="none" strike="noStrike" kern="1200" cap="none" spc="0" normalizeH="0" baseline="0" noProof="0" dirty="0">
              <a:ln>
                <a:solidFill>
                  <a:srgbClr val="3B812F"/>
                </a:solidFill>
              </a:ln>
              <a:solidFill>
                <a:srgbClr val="CC9900">
                  <a:lumMod val="50000"/>
                </a:srgbClr>
              </a:solidFill>
              <a:effectLst/>
              <a:uLnTx/>
              <a:uFillTx/>
              <a:latin typeface="Tahoma"/>
              <a:ea typeface="+mn-ea"/>
              <a:cs typeface="+mn-cs"/>
            </a:endParaRPr>
          </a:p>
        </p:txBody>
      </p:sp>
      <p:sp>
        <p:nvSpPr>
          <p:cNvPr id="6" name="TextBox 5"/>
          <p:cNvSpPr txBox="1"/>
          <p:nvPr/>
        </p:nvSpPr>
        <p:spPr>
          <a:xfrm>
            <a:off x="7858605" y="848916"/>
            <a:ext cx="889859"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ahoma"/>
                <a:ea typeface="+mn-ea"/>
                <a:cs typeface="+mn-cs"/>
              </a:rPr>
              <a:t>read</a:t>
            </a:r>
          </a:p>
        </p:txBody>
      </p:sp>
      <p:graphicFrame>
        <p:nvGraphicFramePr>
          <p:cNvPr id="12" name="Table 11"/>
          <p:cNvGraphicFramePr>
            <a:graphicFrameLocks noGrp="1"/>
          </p:cNvGraphicFramePr>
          <p:nvPr>
            <p:extLst/>
          </p:nvPr>
        </p:nvGraphicFramePr>
        <p:xfrm>
          <a:off x="899592" y="1916832"/>
          <a:ext cx="720080" cy="1524000"/>
        </p:xfrm>
        <a:graphic>
          <a:graphicData uri="http://schemas.openxmlformats.org/drawingml/2006/table">
            <a:tbl>
              <a:tblPr firstRow="1" bandRow="1">
                <a:tableStyleId>{F2DE63D5-997A-4646-A377-4702673A728D}</a:tableStyleId>
              </a:tblPr>
              <a:tblGrid>
                <a:gridCol w="720080">
                  <a:extLst>
                    <a:ext uri="{9D8B030D-6E8A-4147-A177-3AD203B41FA5}">
                      <a16:colId xmlns:a16="http://schemas.microsoft.com/office/drawing/2014/main" val="20000"/>
                    </a:ext>
                  </a:extLst>
                </a:gridCol>
              </a:tblGrid>
              <a:tr h="201622">
                <a:tc>
                  <a:txBody>
                    <a:bodyPr/>
                    <a:lstStyle/>
                    <a:p>
                      <a:pPr algn="ctr"/>
                      <a:r>
                        <a:rPr lang="en-US" sz="1400" b="0" dirty="0">
                          <a:solidFill>
                            <a:srgbClr val="0000FF"/>
                          </a:solidFill>
                        </a:rPr>
                        <a:t>314</a:t>
                      </a: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tcPr>
                </a:tc>
                <a:extLst>
                  <a:ext uri="{0D108BD9-81ED-4DB2-BD59-A6C34878D82A}">
                    <a16:rowId xmlns:a16="http://schemas.microsoft.com/office/drawing/2014/main" val="10000"/>
                  </a:ext>
                </a:extLst>
              </a:tr>
              <a:tr h="201622">
                <a:tc>
                  <a:txBody>
                    <a:bodyPr/>
                    <a:lstStyle/>
                    <a:p>
                      <a:pPr algn="ctr"/>
                      <a:r>
                        <a:rPr lang="en-US" sz="1400" b="0" dirty="0">
                          <a:solidFill>
                            <a:srgbClr val="0000FF"/>
                          </a:solidFill>
                        </a:rPr>
                        <a:t>1231</a:t>
                      </a: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tcPr>
                </a:tc>
                <a:extLst>
                  <a:ext uri="{0D108BD9-81ED-4DB2-BD59-A6C34878D82A}">
                    <a16:rowId xmlns:a16="http://schemas.microsoft.com/office/drawing/2014/main" val="10001"/>
                  </a:ext>
                </a:extLst>
              </a:tr>
              <a:tr h="201622">
                <a:tc>
                  <a:txBody>
                    <a:bodyPr/>
                    <a:lstStyle/>
                    <a:p>
                      <a:pPr algn="ctr"/>
                      <a:r>
                        <a:rPr lang="en-US" sz="1400" b="0" dirty="0">
                          <a:solidFill>
                            <a:srgbClr val="0000FF"/>
                          </a:solidFill>
                        </a:rPr>
                        <a:t>4414</a:t>
                      </a: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tcPr>
                </a:tc>
                <a:extLst>
                  <a:ext uri="{0D108BD9-81ED-4DB2-BD59-A6C34878D82A}">
                    <a16:rowId xmlns:a16="http://schemas.microsoft.com/office/drawing/2014/main" val="10002"/>
                  </a:ext>
                </a:extLst>
              </a:tr>
              <a:tr h="201622">
                <a:tc>
                  <a:txBody>
                    <a:bodyPr/>
                    <a:lstStyle/>
                    <a:p>
                      <a:pPr algn="ctr"/>
                      <a:r>
                        <a:rPr lang="en-US" sz="1400" b="0" dirty="0">
                          <a:solidFill>
                            <a:srgbClr val="0000FF"/>
                          </a:solidFill>
                        </a:rPr>
                        <a:t>9219</a:t>
                      </a: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tcPr>
                </a:tc>
                <a:extLst>
                  <a:ext uri="{0D108BD9-81ED-4DB2-BD59-A6C34878D82A}">
                    <a16:rowId xmlns:a16="http://schemas.microsoft.com/office/drawing/2014/main" val="10003"/>
                  </a:ext>
                </a:extLst>
              </a:tr>
              <a:tr h="201622">
                <a:tc>
                  <a:txBody>
                    <a:bodyPr/>
                    <a:lstStyle/>
                    <a:p>
                      <a:pPr algn="ctr"/>
                      <a:r>
                        <a:rPr lang="en-US" sz="1400" b="0" dirty="0">
                          <a:solidFill>
                            <a:srgbClr val="0000FF"/>
                          </a:solidFill>
                        </a:rPr>
                        <a:t>4</a:t>
                      </a:r>
                      <a:r>
                        <a:rPr lang="en-US" sz="1400" b="0" baseline="0" dirty="0">
                          <a:solidFill>
                            <a:srgbClr val="0000FF"/>
                          </a:solidFill>
                        </a:rPr>
                        <a:t> loc.</a:t>
                      </a:r>
                      <a:endParaRPr lang="en-US" sz="1400" b="0" dirty="0">
                        <a:solidFill>
                          <a:srgbClr val="0000FF"/>
                        </a:solidFill>
                      </a:endParaRP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solidFill>
                      <a:srgbClr val="BFBFBF"/>
                    </a:solidFill>
                  </a:tcPr>
                </a:tc>
                <a:extLst>
                  <a:ext uri="{0D108BD9-81ED-4DB2-BD59-A6C34878D82A}">
                    <a16:rowId xmlns:a16="http://schemas.microsoft.com/office/drawing/2014/main" val="10004"/>
                  </a:ext>
                </a:extLst>
              </a:tr>
            </a:tbl>
          </a:graphicData>
        </a:graphic>
      </p:graphicFrame>
      <p:graphicFrame>
        <p:nvGraphicFramePr>
          <p:cNvPr id="13" name="Table 12"/>
          <p:cNvGraphicFramePr>
            <a:graphicFrameLocks noGrp="1"/>
          </p:cNvGraphicFramePr>
          <p:nvPr>
            <p:extLst/>
          </p:nvPr>
        </p:nvGraphicFramePr>
        <p:xfrm>
          <a:off x="3522360" y="1916832"/>
          <a:ext cx="815752" cy="2104008"/>
        </p:xfrm>
        <a:graphic>
          <a:graphicData uri="http://schemas.openxmlformats.org/drawingml/2006/table">
            <a:tbl>
              <a:tblPr firstRow="1" bandRow="1">
                <a:tableStyleId>{1FECB4D8-DB02-4DC6-A0A2-4F2EBAE1DC90}</a:tableStyleId>
              </a:tblPr>
              <a:tblGrid>
                <a:gridCol w="815752">
                  <a:extLst>
                    <a:ext uri="{9D8B030D-6E8A-4147-A177-3AD203B41FA5}">
                      <a16:colId xmlns:a16="http://schemas.microsoft.com/office/drawing/2014/main" val="20000"/>
                    </a:ext>
                  </a:extLst>
                </a:gridCol>
              </a:tblGrid>
              <a:tr h="350668">
                <a:tc>
                  <a:txBody>
                    <a:bodyPr/>
                    <a:lstStyle/>
                    <a:p>
                      <a:pPr algn="ctr"/>
                      <a:r>
                        <a:rPr lang="en-US" sz="1400" b="0" dirty="0">
                          <a:solidFill>
                            <a:srgbClr val="000000"/>
                          </a:solidFill>
                        </a:rPr>
                        <a:t>338</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0"/>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1"/>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2"/>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3"/>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4"/>
                  </a:ext>
                </a:extLst>
              </a:tr>
              <a:tr h="350668">
                <a:tc>
                  <a:txBody>
                    <a:bodyPr/>
                    <a:lstStyle/>
                    <a:p>
                      <a:pPr algn="ctr"/>
                      <a:r>
                        <a:rPr lang="en-US" sz="1400" b="0" dirty="0">
                          <a:solidFill>
                            <a:srgbClr val="FF1919"/>
                          </a:solidFill>
                        </a:rPr>
                        <a:t>1K</a:t>
                      </a:r>
                      <a:r>
                        <a:rPr lang="en-US" sz="1400" b="0" baseline="0" dirty="0">
                          <a:solidFill>
                            <a:srgbClr val="FF1919"/>
                          </a:solidFill>
                        </a:rPr>
                        <a:t> loc.</a:t>
                      </a:r>
                      <a:endParaRPr lang="en-US" sz="1400" b="0" dirty="0">
                        <a:solidFill>
                          <a:srgbClr val="FF1919"/>
                        </a:solidFill>
                      </a:endParaRP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solidFill>
                      <a:srgbClr val="BFBFBF"/>
                    </a:solidFill>
                  </a:tcPr>
                </a:tc>
                <a:extLst>
                  <a:ext uri="{0D108BD9-81ED-4DB2-BD59-A6C34878D82A}">
                    <a16:rowId xmlns:a16="http://schemas.microsoft.com/office/drawing/2014/main" val="10005"/>
                  </a:ext>
                </a:extLst>
              </a:tr>
            </a:tbl>
          </a:graphicData>
        </a:graphic>
      </p:graphicFrame>
      <p:graphicFrame>
        <p:nvGraphicFramePr>
          <p:cNvPr id="15" name="Table 14"/>
          <p:cNvGraphicFramePr>
            <a:graphicFrameLocks noGrp="1"/>
          </p:cNvGraphicFramePr>
          <p:nvPr>
            <p:extLst/>
          </p:nvPr>
        </p:nvGraphicFramePr>
        <p:xfrm>
          <a:off x="6300192" y="1916832"/>
          <a:ext cx="815752" cy="2104008"/>
        </p:xfrm>
        <a:graphic>
          <a:graphicData uri="http://schemas.openxmlformats.org/drawingml/2006/table">
            <a:tbl>
              <a:tblPr firstRow="1" bandRow="1">
                <a:tableStyleId>{F5AB1C69-6EDB-4FF4-983F-18BD219EF322}</a:tableStyleId>
              </a:tblPr>
              <a:tblGrid>
                <a:gridCol w="815752">
                  <a:extLst>
                    <a:ext uri="{9D8B030D-6E8A-4147-A177-3AD203B41FA5}">
                      <a16:colId xmlns:a16="http://schemas.microsoft.com/office/drawing/2014/main" val="20000"/>
                    </a:ext>
                  </a:extLst>
                </a:gridCol>
              </a:tblGrid>
              <a:tr h="350668">
                <a:tc>
                  <a:txBody>
                    <a:bodyPr/>
                    <a:lstStyle/>
                    <a:p>
                      <a:pPr algn="ctr"/>
                      <a:r>
                        <a:rPr lang="en-US" sz="1400" b="0" dirty="0">
                          <a:solidFill>
                            <a:srgbClr val="000000"/>
                          </a:solidFill>
                        </a:rPr>
                        <a:t>376</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0"/>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1"/>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2"/>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3"/>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4"/>
                  </a:ext>
                </a:extLst>
              </a:tr>
              <a:tr h="350668">
                <a:tc>
                  <a:txBody>
                    <a:bodyPr/>
                    <a:lstStyle/>
                    <a:p>
                      <a:pPr algn="ctr"/>
                      <a:r>
                        <a:rPr lang="en-US" sz="1400" b="0" dirty="0">
                          <a:solidFill>
                            <a:srgbClr val="FF1919"/>
                          </a:solidFill>
                        </a:rPr>
                        <a:t>2K loc.</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solidFill>
                      <a:srgbClr val="BFBFBF"/>
                    </a:solidFill>
                  </a:tcPr>
                </a:tc>
                <a:extLst>
                  <a:ext uri="{0D108BD9-81ED-4DB2-BD59-A6C34878D82A}">
                    <a16:rowId xmlns:a16="http://schemas.microsoft.com/office/drawing/2014/main" val="10005"/>
                  </a:ext>
                </a:extLst>
              </a:tr>
            </a:tbl>
          </a:graphicData>
        </a:graphic>
      </p:graphicFrame>
      <p:graphicFrame>
        <p:nvGraphicFramePr>
          <p:cNvPr id="17" name="Table 16"/>
          <p:cNvGraphicFramePr>
            <a:graphicFrameLocks noGrp="1"/>
          </p:cNvGraphicFramePr>
          <p:nvPr>
            <p:extLst/>
          </p:nvPr>
        </p:nvGraphicFramePr>
        <p:xfrm>
          <a:off x="2191504" y="1916832"/>
          <a:ext cx="815752" cy="1003176"/>
        </p:xfrm>
        <a:graphic>
          <a:graphicData uri="http://schemas.openxmlformats.org/drawingml/2006/table">
            <a:tbl>
              <a:tblPr firstRow="1" bandRow="1">
                <a:tableStyleId>{1FECB4D8-DB02-4DC6-A0A2-4F2EBAE1DC90}</a:tableStyleId>
              </a:tblPr>
              <a:tblGrid>
                <a:gridCol w="815752">
                  <a:extLst>
                    <a:ext uri="{9D8B030D-6E8A-4147-A177-3AD203B41FA5}">
                      <a16:colId xmlns:a16="http://schemas.microsoft.com/office/drawing/2014/main" val="20000"/>
                    </a:ext>
                  </a:extLst>
                </a:gridCol>
              </a:tblGrid>
              <a:tr h="334392">
                <a:tc>
                  <a:txBody>
                    <a:bodyPr/>
                    <a:lstStyle/>
                    <a:p>
                      <a:pPr algn="ctr"/>
                      <a:r>
                        <a:rPr lang="en-US" sz="1400" b="0">
                          <a:solidFill>
                            <a:srgbClr val="000000"/>
                          </a:solidFill>
                        </a:rPr>
                        <a:t>326</a:t>
                      </a:r>
                      <a:endParaRPr lang="en-US" sz="1400" b="0" dirty="0">
                        <a:solidFill>
                          <a:srgbClr val="000000"/>
                        </a:solidFill>
                      </a:endParaRP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tcPr>
                </a:tc>
                <a:extLst>
                  <a:ext uri="{0D108BD9-81ED-4DB2-BD59-A6C34878D82A}">
                    <a16:rowId xmlns:a16="http://schemas.microsoft.com/office/drawing/2014/main" val="10000"/>
                  </a:ext>
                </a:extLst>
              </a:tr>
              <a:tr h="334392">
                <a:tc>
                  <a:txBody>
                    <a:bodyPr/>
                    <a:lstStyle/>
                    <a:p>
                      <a:pPr algn="ctr"/>
                      <a:r>
                        <a:rPr lang="en-US" sz="1400" b="0">
                          <a:solidFill>
                            <a:srgbClr val="000000"/>
                          </a:solidFill>
                        </a:rPr>
                        <a:t>1451</a:t>
                      </a:r>
                      <a:endParaRPr lang="en-US" sz="1400" b="0" dirty="0">
                        <a:solidFill>
                          <a:srgbClr val="000000"/>
                        </a:solidFill>
                      </a:endParaRP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tcPr>
                </a:tc>
                <a:extLst>
                  <a:ext uri="{0D108BD9-81ED-4DB2-BD59-A6C34878D82A}">
                    <a16:rowId xmlns:a16="http://schemas.microsoft.com/office/drawing/2014/main" val="10001"/>
                  </a:ext>
                </a:extLst>
              </a:tr>
              <a:tr h="33439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baseline="0" dirty="0">
                          <a:solidFill>
                            <a:srgbClr val="0000FF"/>
                          </a:solidFill>
                        </a:rPr>
                        <a:t>2 loc.</a:t>
                      </a:r>
                      <a:endParaRPr lang="en-US" sz="1400" b="0" dirty="0">
                        <a:solidFill>
                          <a:srgbClr val="0000FF"/>
                        </a:solidFill>
                      </a:endParaRP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solidFill>
                      <a:srgbClr val="BFBFBF"/>
                    </a:solidFill>
                  </a:tcPr>
                </a:tc>
                <a:extLst>
                  <a:ext uri="{0D108BD9-81ED-4DB2-BD59-A6C34878D82A}">
                    <a16:rowId xmlns:a16="http://schemas.microsoft.com/office/drawing/2014/main" val="10002"/>
                  </a:ext>
                </a:extLst>
              </a:tr>
            </a:tbl>
          </a:graphicData>
        </a:graphic>
      </p:graphicFrame>
      <p:graphicFrame>
        <p:nvGraphicFramePr>
          <p:cNvPr id="18" name="Table 17"/>
          <p:cNvGraphicFramePr>
            <a:graphicFrameLocks noGrp="1"/>
          </p:cNvGraphicFramePr>
          <p:nvPr>
            <p:extLst/>
          </p:nvPr>
        </p:nvGraphicFramePr>
        <p:xfrm>
          <a:off x="4908376" y="1916832"/>
          <a:ext cx="815752" cy="1003176"/>
        </p:xfrm>
        <a:graphic>
          <a:graphicData uri="http://schemas.openxmlformats.org/drawingml/2006/table">
            <a:tbl>
              <a:tblPr firstRow="1" bandRow="1">
                <a:tableStyleId>{F5AB1C69-6EDB-4FF4-983F-18BD219EF322}</a:tableStyleId>
              </a:tblPr>
              <a:tblGrid>
                <a:gridCol w="815752">
                  <a:extLst>
                    <a:ext uri="{9D8B030D-6E8A-4147-A177-3AD203B41FA5}">
                      <a16:colId xmlns:a16="http://schemas.microsoft.com/office/drawing/2014/main" val="20000"/>
                    </a:ext>
                  </a:extLst>
                </a:gridCol>
              </a:tblGrid>
              <a:tr h="334392">
                <a:tc>
                  <a:txBody>
                    <a:bodyPr/>
                    <a:lstStyle/>
                    <a:p>
                      <a:pPr algn="ctr"/>
                      <a:r>
                        <a:rPr lang="en-US" sz="1400" b="0" dirty="0">
                          <a:solidFill>
                            <a:srgbClr val="000000"/>
                          </a:solidFill>
                        </a:rPr>
                        <a:t>326</a:t>
                      </a: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tcPr>
                </a:tc>
                <a:extLst>
                  <a:ext uri="{0D108BD9-81ED-4DB2-BD59-A6C34878D82A}">
                    <a16:rowId xmlns:a16="http://schemas.microsoft.com/office/drawing/2014/main" val="10000"/>
                  </a:ext>
                </a:extLst>
              </a:tr>
              <a:tr h="334392">
                <a:tc>
                  <a:txBody>
                    <a:bodyPr/>
                    <a:lstStyle/>
                    <a:p>
                      <a:pPr algn="ctr"/>
                      <a:r>
                        <a:rPr lang="en-US" sz="1400" b="0" dirty="0">
                          <a:solidFill>
                            <a:srgbClr val="000000"/>
                          </a:solidFill>
                        </a:rPr>
                        <a:t>1451</a:t>
                      </a: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tcPr>
                </a:tc>
                <a:extLst>
                  <a:ext uri="{0D108BD9-81ED-4DB2-BD59-A6C34878D82A}">
                    <a16:rowId xmlns:a16="http://schemas.microsoft.com/office/drawing/2014/main" val="10001"/>
                  </a:ext>
                </a:extLst>
              </a:tr>
              <a:tr h="33439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baseline="0" dirty="0">
                          <a:solidFill>
                            <a:srgbClr val="0000FF"/>
                          </a:solidFill>
                        </a:rPr>
                        <a:t>2 loc.</a:t>
                      </a:r>
                      <a:endParaRPr lang="en-US" sz="1400" b="0" dirty="0">
                        <a:solidFill>
                          <a:srgbClr val="0000FF"/>
                        </a:solidFill>
                      </a:endParaRP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solidFill>
                      <a:srgbClr val="BFBFBF"/>
                    </a:solidFill>
                  </a:tcPr>
                </a:tc>
                <a:extLst>
                  <a:ext uri="{0D108BD9-81ED-4DB2-BD59-A6C34878D82A}">
                    <a16:rowId xmlns:a16="http://schemas.microsoft.com/office/drawing/2014/main" val="10002"/>
                  </a:ext>
                </a:extLst>
              </a:tr>
            </a:tbl>
          </a:graphicData>
        </a:graphic>
      </p:graphicFrame>
      <p:graphicFrame>
        <p:nvGraphicFramePr>
          <p:cNvPr id="19" name="Table 18"/>
          <p:cNvGraphicFramePr>
            <a:graphicFrameLocks noGrp="1"/>
          </p:cNvGraphicFramePr>
          <p:nvPr>
            <p:extLst/>
          </p:nvPr>
        </p:nvGraphicFramePr>
        <p:xfrm>
          <a:off x="7668344" y="1916832"/>
          <a:ext cx="815752" cy="2104008"/>
        </p:xfrm>
        <a:graphic>
          <a:graphicData uri="http://schemas.openxmlformats.org/drawingml/2006/table">
            <a:tbl>
              <a:tblPr firstRow="1" bandRow="1">
                <a:tableStyleId>{F5AB1C69-6EDB-4FF4-983F-18BD219EF322}</a:tableStyleId>
              </a:tblPr>
              <a:tblGrid>
                <a:gridCol w="815752">
                  <a:extLst>
                    <a:ext uri="{9D8B030D-6E8A-4147-A177-3AD203B41FA5}">
                      <a16:colId xmlns:a16="http://schemas.microsoft.com/office/drawing/2014/main" val="20000"/>
                    </a:ext>
                  </a:extLst>
                </a:gridCol>
              </a:tblGrid>
              <a:tr h="350668">
                <a:tc>
                  <a:txBody>
                    <a:bodyPr/>
                    <a:lstStyle/>
                    <a:p>
                      <a:pPr algn="ctr"/>
                      <a:r>
                        <a:rPr lang="en-US" sz="1400" b="0" dirty="0">
                          <a:solidFill>
                            <a:srgbClr val="000000"/>
                          </a:solidFill>
                        </a:rPr>
                        <a:t>388</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0"/>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1"/>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2"/>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3"/>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4"/>
                  </a:ext>
                </a:extLst>
              </a:tr>
              <a:tr h="350668">
                <a:tc>
                  <a:txBody>
                    <a:bodyPr/>
                    <a:lstStyle/>
                    <a:p>
                      <a:pPr algn="ctr"/>
                      <a:r>
                        <a:rPr lang="en-US" sz="1400" b="0" dirty="0">
                          <a:solidFill>
                            <a:srgbClr val="FF1919"/>
                          </a:solidFill>
                        </a:rPr>
                        <a:t>1K loc.</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10005"/>
                  </a:ext>
                </a:extLst>
              </a:tr>
            </a:tbl>
          </a:graphicData>
        </a:graphic>
      </p:graphicFrame>
      <p:sp>
        <p:nvSpPr>
          <p:cNvPr id="20" name="Rectangle 19"/>
          <p:cNvSpPr/>
          <p:nvPr/>
        </p:nvSpPr>
        <p:spPr>
          <a:xfrm>
            <a:off x="683568" y="1484784"/>
            <a:ext cx="1296144" cy="268447"/>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1" name="Rectangle 20"/>
          <p:cNvSpPr/>
          <p:nvPr/>
        </p:nvSpPr>
        <p:spPr>
          <a:xfrm>
            <a:off x="1979712" y="1484784"/>
            <a:ext cx="1296144" cy="268447"/>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2" name="Rectangle 21"/>
          <p:cNvSpPr/>
          <p:nvPr/>
        </p:nvSpPr>
        <p:spPr>
          <a:xfrm>
            <a:off x="4606653" y="1484784"/>
            <a:ext cx="1296144" cy="268447"/>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3" name="Rectangle 22"/>
          <p:cNvSpPr/>
          <p:nvPr/>
        </p:nvSpPr>
        <p:spPr>
          <a:xfrm>
            <a:off x="3275856" y="1484784"/>
            <a:ext cx="1296144" cy="268447"/>
          </a:xfrm>
          <a:prstGeom prst="rect">
            <a:avLst/>
          </a:prstGeom>
          <a:solidFill>
            <a:srgbClr val="FF1919">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24" name="Rectangle 23"/>
          <p:cNvSpPr/>
          <p:nvPr/>
        </p:nvSpPr>
        <p:spPr>
          <a:xfrm>
            <a:off x="5940152" y="1484785"/>
            <a:ext cx="1343672" cy="278274"/>
          </a:xfrm>
          <a:prstGeom prst="rect">
            <a:avLst/>
          </a:prstGeom>
          <a:solidFill>
            <a:srgbClr val="FF1919">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25" name="Rectangle 24"/>
          <p:cNvSpPr/>
          <p:nvPr/>
        </p:nvSpPr>
        <p:spPr>
          <a:xfrm>
            <a:off x="7308304" y="1484784"/>
            <a:ext cx="1296144" cy="268447"/>
          </a:xfrm>
          <a:prstGeom prst="rect">
            <a:avLst/>
          </a:prstGeom>
          <a:solidFill>
            <a:srgbClr val="FF1919">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26" name="Rectangle 25"/>
          <p:cNvSpPr/>
          <p:nvPr/>
        </p:nvSpPr>
        <p:spPr>
          <a:xfrm>
            <a:off x="755576" y="4437112"/>
            <a:ext cx="2664296" cy="1728192"/>
          </a:xfrm>
          <a:prstGeom prst="rect">
            <a:avLst/>
          </a:prstGeom>
          <a:noFill/>
          <a:ln w="2857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7" name="Rectangle 26"/>
          <p:cNvSpPr/>
          <p:nvPr/>
        </p:nvSpPr>
        <p:spPr>
          <a:xfrm>
            <a:off x="395536" y="1412776"/>
            <a:ext cx="1584176" cy="2160240"/>
          </a:xfrm>
          <a:prstGeom prst="rect">
            <a:avLst/>
          </a:prstGeom>
          <a:noFill/>
          <a:ln w="2857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8" name="Rectangle 27"/>
          <p:cNvSpPr/>
          <p:nvPr/>
        </p:nvSpPr>
        <p:spPr>
          <a:xfrm>
            <a:off x="3131840" y="1412776"/>
            <a:ext cx="1584176" cy="2736304"/>
          </a:xfrm>
          <a:prstGeom prst="rect">
            <a:avLst/>
          </a:prstGeom>
          <a:noFill/>
          <a:ln w="2857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0" name="Rectangle 29"/>
          <p:cNvSpPr/>
          <p:nvPr/>
        </p:nvSpPr>
        <p:spPr>
          <a:xfrm>
            <a:off x="5796136" y="1412776"/>
            <a:ext cx="1584176" cy="2736304"/>
          </a:xfrm>
          <a:prstGeom prst="rect">
            <a:avLst/>
          </a:prstGeom>
          <a:noFill/>
          <a:ln w="2857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1" name="TextBox 30"/>
          <p:cNvSpPr txBox="1"/>
          <p:nvPr/>
        </p:nvSpPr>
        <p:spPr>
          <a:xfrm>
            <a:off x="899592" y="4653136"/>
            <a:ext cx="2304256"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Previous work needs to verify: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3004 locations</a:t>
            </a:r>
          </a:p>
        </p:txBody>
      </p:sp>
      <p:sp>
        <p:nvSpPr>
          <p:cNvPr id="32" name="Rectangle 31"/>
          <p:cNvSpPr/>
          <p:nvPr/>
        </p:nvSpPr>
        <p:spPr>
          <a:xfrm>
            <a:off x="1835696" y="1412776"/>
            <a:ext cx="1584176" cy="1656184"/>
          </a:xfrm>
          <a:prstGeom prst="rect">
            <a:avLst/>
          </a:prstGeom>
          <a:noFill/>
          <a:ln w="28575"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3" name="Rectangle 32"/>
          <p:cNvSpPr/>
          <p:nvPr/>
        </p:nvSpPr>
        <p:spPr>
          <a:xfrm>
            <a:off x="4499992" y="1412776"/>
            <a:ext cx="1584176" cy="1656184"/>
          </a:xfrm>
          <a:prstGeom prst="rect">
            <a:avLst/>
          </a:prstGeom>
          <a:noFill/>
          <a:ln w="28575"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5" name="Rectangle 34"/>
          <p:cNvSpPr/>
          <p:nvPr/>
        </p:nvSpPr>
        <p:spPr>
          <a:xfrm>
            <a:off x="395536" y="1412776"/>
            <a:ext cx="1584176" cy="2160240"/>
          </a:xfrm>
          <a:prstGeom prst="rect">
            <a:avLst/>
          </a:prstGeom>
          <a:noFill/>
          <a:ln w="28575"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6" name="Rectangle 35"/>
          <p:cNvSpPr/>
          <p:nvPr/>
        </p:nvSpPr>
        <p:spPr>
          <a:xfrm>
            <a:off x="5508104" y="4437112"/>
            <a:ext cx="2664296" cy="1728192"/>
          </a:xfrm>
          <a:prstGeom prst="rect">
            <a:avLst/>
          </a:prstGeom>
          <a:noFill/>
          <a:ln w="28575"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37" name="TextBox 36"/>
          <p:cNvSpPr txBox="1"/>
          <p:nvPr/>
        </p:nvSpPr>
        <p:spPr>
          <a:xfrm>
            <a:off x="5652120" y="4653136"/>
            <a:ext cx="2543597"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FastHASH</a:t>
            </a:r>
            <a:r>
              <a:rPr kumimoji="0" lang="en-US" sz="1800" b="0" i="0" u="none" strike="noStrike" kern="1200" cap="none" spc="0" normalizeH="0" baseline="0" noProof="0" dirty="0">
                <a:ln>
                  <a:noFill/>
                </a:ln>
                <a:solidFill>
                  <a:srgbClr val="0000FF"/>
                </a:solidFill>
                <a:effectLst/>
                <a:uLnTx/>
                <a:uFillTx/>
                <a:latin typeface="Tahoma"/>
                <a:ea typeface="+mn-ea"/>
                <a:cs typeface="+mn-cs"/>
              </a:rPr>
              <a:t> verifies only: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8 locations</a:t>
            </a:r>
          </a:p>
        </p:txBody>
      </p:sp>
      <p:sp>
        <p:nvSpPr>
          <p:cNvPr id="39" name="Rectangle 38"/>
          <p:cNvSpPr/>
          <p:nvPr/>
        </p:nvSpPr>
        <p:spPr>
          <a:xfrm>
            <a:off x="899592" y="1916832"/>
            <a:ext cx="720080" cy="1224136"/>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40" name="TextBox 39"/>
          <p:cNvSpPr txBox="1"/>
          <p:nvPr/>
        </p:nvSpPr>
        <p:spPr>
          <a:xfrm>
            <a:off x="1619672" y="2204864"/>
            <a:ext cx="113955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Locations</a:t>
            </a:r>
          </a:p>
        </p:txBody>
      </p:sp>
      <p:sp>
        <p:nvSpPr>
          <p:cNvPr id="41" name="TextBox 40"/>
          <p:cNvSpPr txBox="1"/>
          <p:nvPr/>
        </p:nvSpPr>
        <p:spPr>
          <a:xfrm>
            <a:off x="1619672" y="3068960"/>
            <a:ext cx="229157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1919"/>
                </a:solidFill>
                <a:effectLst/>
                <a:uLnTx/>
                <a:uFillTx/>
                <a:latin typeface="Tahoma"/>
                <a:ea typeface="+mn-ea"/>
                <a:cs typeface="+mn-cs"/>
              </a:rPr>
              <a:t>Number of Locations</a:t>
            </a:r>
          </a:p>
        </p:txBody>
      </p:sp>
      <p:sp>
        <p:nvSpPr>
          <p:cNvPr id="42" name="Rectangle 41"/>
          <p:cNvSpPr/>
          <p:nvPr/>
        </p:nvSpPr>
        <p:spPr>
          <a:xfrm>
            <a:off x="899592" y="3151128"/>
            <a:ext cx="720080" cy="288032"/>
          </a:xfrm>
          <a:prstGeom prst="rect">
            <a:avLst/>
          </a:prstGeom>
          <a:solidFill>
            <a:srgbClr val="FF1919">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7" name="TextBox 6"/>
          <p:cNvSpPr txBox="1"/>
          <p:nvPr/>
        </p:nvSpPr>
        <p:spPr>
          <a:xfrm>
            <a:off x="467544" y="4365104"/>
            <a:ext cx="20840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Cheapest 3 k-</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mers</a:t>
            </a:r>
            <a:endParaRPr kumimoji="0" lang="en-US" sz="1800" b="0" i="0" u="none" strike="noStrike" kern="1200" cap="none" spc="0" normalizeH="0" baseline="0" noProof="0" dirty="0">
              <a:ln>
                <a:noFill/>
              </a:ln>
              <a:solidFill>
                <a:srgbClr val="0000FF"/>
              </a:solidFill>
              <a:effectLst/>
              <a:uLnTx/>
              <a:uFillTx/>
              <a:latin typeface="Tahoma"/>
              <a:ea typeface="+mn-ea"/>
              <a:cs typeface="+mn-cs"/>
            </a:endParaRPr>
          </a:p>
        </p:txBody>
      </p:sp>
      <p:sp>
        <p:nvSpPr>
          <p:cNvPr id="34" name="TextBox 33"/>
          <p:cNvSpPr txBox="1"/>
          <p:nvPr/>
        </p:nvSpPr>
        <p:spPr>
          <a:xfrm>
            <a:off x="456899" y="4355812"/>
            <a:ext cx="215677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Expensive 3 k-</a:t>
            </a:r>
            <a:r>
              <a:rPr kumimoji="0" lang="en-US" sz="1800" b="0" i="0" u="none" strike="noStrike" kern="1200" cap="none" spc="0" normalizeH="0" baseline="0" noProof="0" dirty="0" err="1">
                <a:ln>
                  <a:noFill/>
                </a:ln>
                <a:solidFill>
                  <a:srgbClr val="FF0000"/>
                </a:solidFill>
                <a:effectLst/>
                <a:uLnTx/>
                <a:uFillTx/>
                <a:latin typeface="Tahoma"/>
                <a:ea typeface="+mn-ea"/>
                <a:cs typeface="+mn-cs"/>
              </a:rPr>
              <a:t>mers</a:t>
            </a:r>
            <a:endParaRPr kumimoji="0" lang="en-US" sz="1800" b="0" i="0" u="none" strike="noStrike" kern="120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7137992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39"/>
                                        </p:tgtEl>
                                        <p:attrNameLst>
                                          <p:attrName>style.visibility</p:attrName>
                                        </p:attrNameLst>
                                      </p:cBhvr>
                                      <p:to>
                                        <p:strVal val="hidden"/>
                                      </p:to>
                                    </p:set>
                                  </p:childTnLst>
                                </p:cTn>
                              </p:par>
                              <p:par>
                                <p:cTn id="17" presetID="1" presetClass="exit" presetSubtype="0" fill="hold" grpId="1" nodeType="withEffect">
                                  <p:stCondLst>
                                    <p:cond delay="0"/>
                                  </p:stCondLst>
                                  <p:childTnLst>
                                    <p:set>
                                      <p:cBhvr>
                                        <p:cTn id="18" dur="1" fill="hold">
                                          <p:stCondLst>
                                            <p:cond delay="0"/>
                                          </p:stCondLst>
                                        </p:cTn>
                                        <p:tgtEl>
                                          <p:spTgt spid="40"/>
                                        </p:tgtEl>
                                        <p:attrNameLst>
                                          <p:attrName>style.visibility</p:attrName>
                                        </p:attrNameLst>
                                      </p:cBhvr>
                                      <p:to>
                                        <p:strVal val="hidden"/>
                                      </p:to>
                                    </p:set>
                                  </p:childTnLst>
                                </p:cTn>
                              </p:par>
                              <p:par>
                                <p:cTn id="19" presetID="1" presetClass="entr" presetSubtype="0" fill="hold" grpId="0" nodeType="withEffect">
                                  <p:stCondLst>
                                    <p:cond delay="0"/>
                                  </p:stCondLst>
                                  <p:childTnLst>
                                    <p:set>
                                      <p:cBhvr>
                                        <p:cTn id="20" dur="1" fill="hold">
                                          <p:stCondLst>
                                            <p:cond delay="0"/>
                                          </p:stCondLst>
                                        </p:cTn>
                                        <p:tgtEl>
                                          <p:spTgt spid="4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1" nodeType="clickEffect">
                                  <p:stCondLst>
                                    <p:cond delay="0"/>
                                  </p:stCondLst>
                                  <p:childTnLst>
                                    <p:set>
                                      <p:cBhvr>
                                        <p:cTn id="26" dur="1" fill="hold">
                                          <p:stCondLst>
                                            <p:cond delay="0"/>
                                          </p:stCondLst>
                                        </p:cTn>
                                        <p:tgtEl>
                                          <p:spTgt spid="41"/>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42"/>
                                        </p:tgtEl>
                                        <p:attrNameLst>
                                          <p:attrName>style.visibility</p:attrName>
                                        </p:attrNameLst>
                                      </p:cBhvr>
                                      <p:to>
                                        <p:strVal val="hidden"/>
                                      </p:to>
                                    </p:set>
                                  </p:childTnLst>
                                </p:cTn>
                              </p:par>
                              <p:par>
                                <p:cTn id="29" presetID="1" presetClass="entr" presetSubtype="0" fill="hold"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7"/>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3"/>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4"/>
                                        </p:tgtEl>
                                        <p:attrNameLst>
                                          <p:attrName>style.visibility</p:attrName>
                                        </p:attrNameLst>
                                      </p:cBhvr>
                                      <p:to>
                                        <p:strVal val="visible"/>
                                      </p:to>
                                    </p:set>
                                  </p:childTnLst>
                                </p:cTn>
                              </p:par>
                              <p:par>
                                <p:cTn id="59" presetID="1" presetClass="exit" presetSubtype="0" fill="hold" grpId="1" nodeType="withEffect">
                                  <p:stCondLst>
                                    <p:cond delay="0"/>
                                  </p:stCondLst>
                                  <p:childTnLst>
                                    <p:set>
                                      <p:cBhvr>
                                        <p:cTn id="60" dur="1" fill="hold">
                                          <p:stCondLst>
                                            <p:cond delay="0"/>
                                          </p:stCondLst>
                                        </p:cTn>
                                        <p:tgtEl>
                                          <p:spTgt spid="7"/>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27"/>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0"/>
                                        </p:tgtEl>
                                        <p:attrNameLst>
                                          <p:attrName>style.visibility</p:attrName>
                                        </p:attrNameLst>
                                      </p:cBhvr>
                                      <p:to>
                                        <p:strVal val="visible"/>
                                      </p:to>
                                    </p:set>
                                  </p:childTnLst>
                                </p:cTn>
                              </p:par>
                              <p:par>
                                <p:cTn id="69" presetID="1" presetClass="exit" presetSubtype="0" fill="hold" grpId="1" nodeType="withEffect">
                                  <p:stCondLst>
                                    <p:cond delay="0"/>
                                  </p:stCondLst>
                                  <p:childTnLst>
                                    <p:set>
                                      <p:cBhvr>
                                        <p:cTn id="70" dur="1" fill="hold">
                                          <p:stCondLst>
                                            <p:cond delay="0"/>
                                          </p:stCondLst>
                                        </p:cTn>
                                        <p:tgtEl>
                                          <p:spTgt spid="34"/>
                                        </p:tgtEl>
                                        <p:attrNameLst>
                                          <p:attrName>style.visibility</p:attrName>
                                        </p:attrNameLst>
                                      </p:cBhvr>
                                      <p:to>
                                        <p:strVal val="hidden"/>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26"/>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31"/>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35"/>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32"/>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33"/>
                                        </p:tgtEl>
                                        <p:attrNameLst>
                                          <p:attrName>style.visibility</p:attrName>
                                        </p:attrNameLst>
                                      </p:cBhvr>
                                      <p:to>
                                        <p:strVal val="visible"/>
                                      </p:to>
                                    </p:set>
                                  </p:childTnLst>
                                </p:cTn>
                              </p:par>
                              <p:par>
                                <p:cTn id="85" presetID="1" presetClass="exit" presetSubtype="0" fill="hold" grpId="1" nodeType="withEffect">
                                  <p:stCondLst>
                                    <p:cond delay="0"/>
                                  </p:stCondLst>
                                  <p:childTnLst>
                                    <p:set>
                                      <p:cBhvr>
                                        <p:cTn id="86" dur="1" fill="hold">
                                          <p:stCondLst>
                                            <p:cond delay="0"/>
                                          </p:stCondLst>
                                        </p:cTn>
                                        <p:tgtEl>
                                          <p:spTgt spid="27"/>
                                        </p:tgtEl>
                                        <p:attrNameLst>
                                          <p:attrName>style.visibility</p:attrName>
                                        </p:attrNameLst>
                                      </p:cBhvr>
                                      <p:to>
                                        <p:strVal val="hidden"/>
                                      </p:to>
                                    </p:set>
                                  </p:childTnLst>
                                </p:cTn>
                              </p:par>
                              <p:par>
                                <p:cTn id="87" presetID="1" presetClass="exit" presetSubtype="0" fill="hold" grpId="1" nodeType="withEffect">
                                  <p:stCondLst>
                                    <p:cond delay="0"/>
                                  </p:stCondLst>
                                  <p:childTnLst>
                                    <p:set>
                                      <p:cBhvr>
                                        <p:cTn id="88" dur="1" fill="hold">
                                          <p:stCondLst>
                                            <p:cond delay="0"/>
                                          </p:stCondLst>
                                        </p:cTn>
                                        <p:tgtEl>
                                          <p:spTgt spid="28"/>
                                        </p:tgtEl>
                                        <p:attrNameLst>
                                          <p:attrName>style.visibility</p:attrName>
                                        </p:attrNameLst>
                                      </p:cBhvr>
                                      <p:to>
                                        <p:strVal val="hidden"/>
                                      </p:to>
                                    </p:set>
                                  </p:childTnLst>
                                </p:cTn>
                              </p:par>
                              <p:par>
                                <p:cTn id="89" presetID="1" presetClass="exit" presetSubtype="0" fill="hold" grpId="1" nodeType="withEffect">
                                  <p:stCondLst>
                                    <p:cond delay="0"/>
                                  </p:stCondLst>
                                  <p:childTnLst>
                                    <p:set>
                                      <p:cBhvr>
                                        <p:cTn id="90" dur="1" fill="hold">
                                          <p:stCondLst>
                                            <p:cond delay="0"/>
                                          </p:stCondLst>
                                        </p:cTn>
                                        <p:tgtEl>
                                          <p:spTgt spid="30"/>
                                        </p:tgtEl>
                                        <p:attrNameLst>
                                          <p:attrName>style.visibility</p:attrName>
                                        </p:attrNameLst>
                                      </p:cBhvr>
                                      <p:to>
                                        <p:strVal val="hidden"/>
                                      </p:to>
                                    </p:set>
                                  </p:childTnLst>
                                </p:cTn>
                              </p:par>
                              <p:par>
                                <p:cTn id="91" presetID="1" presetClass="exit" presetSubtype="0" fill="hold" grpId="1" nodeType="withEffect">
                                  <p:stCondLst>
                                    <p:cond delay="0"/>
                                  </p:stCondLst>
                                  <p:childTnLst>
                                    <p:set>
                                      <p:cBhvr>
                                        <p:cTn id="92" dur="1" fill="hold">
                                          <p:stCondLst>
                                            <p:cond delay="0"/>
                                          </p:stCondLst>
                                        </p:cTn>
                                        <p:tgtEl>
                                          <p:spTgt spid="26"/>
                                        </p:tgtEl>
                                        <p:attrNameLst>
                                          <p:attrName>style.visibility</p:attrName>
                                        </p:attrNameLst>
                                      </p:cBhvr>
                                      <p:to>
                                        <p:strVal val="hidden"/>
                                      </p:to>
                                    </p:set>
                                  </p:childTnLst>
                                </p:cTn>
                              </p:par>
                              <p:par>
                                <p:cTn id="93" presetID="1" presetClass="exit" presetSubtype="0" fill="hold" grpId="1" nodeType="withEffect">
                                  <p:stCondLst>
                                    <p:cond delay="0"/>
                                  </p:stCondLst>
                                  <p:childTnLst>
                                    <p:set>
                                      <p:cBhvr>
                                        <p:cTn id="94" dur="1" fill="hold">
                                          <p:stCondLst>
                                            <p:cond delay="0"/>
                                          </p:stCondLst>
                                        </p:cTn>
                                        <p:tgtEl>
                                          <p:spTgt spid="31"/>
                                        </p:tgtEl>
                                        <p:attrNameLst>
                                          <p:attrName>style.visibility</p:attrName>
                                        </p:attrNameLst>
                                      </p:cBhvr>
                                      <p:to>
                                        <p:strVal val="hidden"/>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36"/>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6" grpId="1" animBg="1"/>
      <p:bldP spid="27" grpId="0" animBg="1"/>
      <p:bldP spid="27" grpId="1" animBg="1"/>
      <p:bldP spid="28" grpId="0" animBg="1"/>
      <p:bldP spid="28" grpId="1" animBg="1"/>
      <p:bldP spid="30" grpId="0" animBg="1"/>
      <p:bldP spid="30" grpId="1" animBg="1"/>
      <p:bldP spid="31" grpId="0"/>
      <p:bldP spid="31" grpId="1"/>
      <p:bldP spid="32" grpId="0" animBg="1"/>
      <p:bldP spid="33" grpId="0" animBg="1"/>
      <p:bldP spid="35" grpId="0" animBg="1"/>
      <p:bldP spid="36" grpId="0" animBg="1"/>
      <p:bldP spid="37" grpId="0"/>
      <p:bldP spid="39" grpId="0" animBg="1"/>
      <p:bldP spid="39" grpId="1" animBg="1"/>
      <p:bldP spid="40" grpId="0"/>
      <p:bldP spid="40" grpId="1"/>
      <p:bldP spid="41" grpId="0"/>
      <p:bldP spid="41" grpId="1"/>
      <p:bldP spid="42" grpId="0" animBg="1"/>
      <p:bldP spid="42" grpId="1" animBg="1"/>
      <p:bldP spid="7" grpId="0"/>
      <p:bldP spid="7" grpId="1"/>
      <p:bldP spid="34" grpId="0"/>
      <p:bldP spid="34" grpId="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dirty="0"/>
              <a:t>Methodology</a:t>
            </a:r>
          </a:p>
        </p:txBody>
      </p:sp>
      <p:sp>
        <p:nvSpPr>
          <p:cNvPr id="3" name="内容占位符 2"/>
          <p:cNvSpPr>
            <a:spLocks noGrp="1"/>
          </p:cNvSpPr>
          <p:nvPr>
            <p:ph idx="1"/>
          </p:nvPr>
        </p:nvSpPr>
        <p:spPr/>
        <p:txBody>
          <a:bodyPr/>
          <a:lstStyle/>
          <a:p>
            <a:r>
              <a:rPr lang="en-US" sz="2000" dirty="0"/>
              <a:t>Implemented </a:t>
            </a:r>
            <a:r>
              <a:rPr lang="en-US" sz="2000" dirty="0" err="1">
                <a:solidFill>
                  <a:srgbClr val="0000FF"/>
                </a:solidFill>
              </a:rPr>
              <a:t>FastHASH</a:t>
            </a:r>
            <a:r>
              <a:rPr lang="en-US" sz="2000" dirty="0"/>
              <a:t> on top of state-of-the-art mapper: </a:t>
            </a:r>
            <a:r>
              <a:rPr lang="en-US" sz="2000" dirty="0" err="1">
                <a:solidFill>
                  <a:srgbClr val="FF0000"/>
                </a:solidFill>
              </a:rPr>
              <a:t>mrFAST</a:t>
            </a:r>
            <a:endParaRPr lang="en-US" sz="2000" dirty="0">
              <a:solidFill>
                <a:srgbClr val="FF0000"/>
              </a:solidFill>
            </a:endParaRPr>
          </a:p>
          <a:p>
            <a:pPr lvl="1"/>
            <a:r>
              <a:rPr lang="en-US" sz="2000" dirty="0">
                <a:solidFill>
                  <a:srgbClr val="000000"/>
                </a:solidFill>
              </a:rPr>
              <a:t>New version </a:t>
            </a:r>
            <a:r>
              <a:rPr lang="en-US" sz="2000" dirty="0">
                <a:solidFill>
                  <a:srgbClr val="0000FF"/>
                </a:solidFill>
              </a:rPr>
              <a:t>mrFAST-2.5.0.0 </a:t>
            </a:r>
            <a:r>
              <a:rPr lang="en-US" sz="2000" dirty="0">
                <a:solidFill>
                  <a:srgbClr val="000000"/>
                </a:solidFill>
              </a:rPr>
              <a:t>over mrFAST-2.1.0.6</a:t>
            </a:r>
          </a:p>
          <a:p>
            <a:endParaRPr lang="en-US" sz="2000" dirty="0"/>
          </a:p>
          <a:p>
            <a:r>
              <a:rPr lang="en-US" sz="2000" dirty="0"/>
              <a:t>Tested with real read sets generated from </a:t>
            </a:r>
            <a:r>
              <a:rPr lang="en-US" sz="2000" dirty="0" err="1"/>
              <a:t>Illumina</a:t>
            </a:r>
            <a:r>
              <a:rPr lang="en-US" sz="2000" dirty="0"/>
              <a:t> platform</a:t>
            </a:r>
          </a:p>
          <a:p>
            <a:pPr lvl="1"/>
            <a:r>
              <a:rPr lang="en-US" sz="2000" dirty="0"/>
              <a:t>1M reads of a human (160 base pairs)</a:t>
            </a:r>
          </a:p>
          <a:p>
            <a:pPr lvl="1"/>
            <a:r>
              <a:rPr lang="en-US" sz="2000" dirty="0"/>
              <a:t>500K reads of a chimpanzee (101 base pairs)</a:t>
            </a:r>
          </a:p>
          <a:p>
            <a:pPr lvl="1"/>
            <a:r>
              <a:rPr lang="en-US" sz="2000" dirty="0"/>
              <a:t>500K reads of a orangutan (70 base pairs)</a:t>
            </a:r>
          </a:p>
          <a:p>
            <a:endParaRPr lang="en-US" sz="2000" dirty="0"/>
          </a:p>
          <a:p>
            <a:r>
              <a:rPr lang="en-US" sz="2000" dirty="0"/>
              <a:t>Tested with simulated reads generated from reference genome</a:t>
            </a:r>
          </a:p>
          <a:p>
            <a:pPr lvl="1"/>
            <a:r>
              <a:rPr lang="en-US" sz="2000" dirty="0"/>
              <a:t>1M simulated reads of human (180 base pairs)</a:t>
            </a:r>
          </a:p>
          <a:p>
            <a:pPr lvl="1"/>
            <a:endParaRPr lang="en-US" sz="2000" dirty="0"/>
          </a:p>
          <a:p>
            <a:r>
              <a:rPr lang="en-US" sz="2000" dirty="0"/>
              <a:t>Evaluation system</a:t>
            </a:r>
          </a:p>
          <a:p>
            <a:pPr lvl="1"/>
            <a:r>
              <a:rPr lang="en-US" sz="2000" dirty="0"/>
              <a:t>Intel Core i7 Sandy Bridge machine</a:t>
            </a:r>
          </a:p>
          <a:p>
            <a:pPr lvl="1"/>
            <a:r>
              <a:rPr lang="en-US" sz="2000" dirty="0"/>
              <a:t>16 GB of main memory</a:t>
            </a:r>
          </a:p>
        </p:txBody>
      </p:sp>
      <p:sp>
        <p:nvSpPr>
          <p:cNvPr id="4" name="灯片编号占位符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196142583"/>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FastHASH</a:t>
            </a:r>
            <a:r>
              <a:rPr lang="en-US" dirty="0"/>
              <a:t> Speedup</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9" name="Content Placeholder 8"/>
          <p:cNvSpPr>
            <a:spLocks noGrp="1"/>
          </p:cNvSpPr>
          <p:nvPr>
            <p:ph idx="1"/>
          </p:nvPr>
        </p:nvSpPr>
        <p:spPr/>
        <p:txBody>
          <a:bodyPr/>
          <a:lstStyle/>
          <a:p>
            <a:endParaRPr lang="en-US" dirty="0"/>
          </a:p>
        </p:txBody>
      </p:sp>
      <p:grpSp>
        <p:nvGrpSpPr>
          <p:cNvPr id="18" name="Group 17"/>
          <p:cNvGrpSpPr/>
          <p:nvPr/>
        </p:nvGrpSpPr>
        <p:grpSpPr>
          <a:xfrm>
            <a:off x="1788120" y="1196752"/>
            <a:ext cx="5664200" cy="5346700"/>
            <a:chOff x="1979712" y="1196752"/>
            <a:chExt cx="5664200" cy="5346700"/>
          </a:xfrm>
        </p:grpSpPr>
        <p:pic>
          <p:nvPicPr>
            <p:cNvPr id="11" name="Picture 10" descr="Figure_6.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79712" y="1196752"/>
              <a:ext cx="5664200" cy="5346700"/>
            </a:xfrm>
            <a:prstGeom prst="rect">
              <a:avLst/>
            </a:prstGeom>
          </p:spPr>
        </p:pic>
        <p:sp>
          <p:nvSpPr>
            <p:cNvPr id="14" name="Rectangle 13"/>
            <p:cNvSpPr/>
            <p:nvPr/>
          </p:nvSpPr>
          <p:spPr>
            <a:xfrm>
              <a:off x="6383248" y="2349768"/>
              <a:ext cx="1141080" cy="338832"/>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orangutan</a:t>
              </a:r>
            </a:p>
          </p:txBody>
        </p:sp>
        <p:sp>
          <p:nvSpPr>
            <p:cNvPr id="15" name="Rectangle 14"/>
            <p:cNvSpPr/>
            <p:nvPr/>
          </p:nvSpPr>
          <p:spPr>
            <a:xfrm>
              <a:off x="6383248" y="2647072"/>
              <a:ext cx="1141080" cy="277872"/>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simulated </a:t>
              </a:r>
            </a:p>
          </p:txBody>
        </p:sp>
        <p:sp>
          <p:nvSpPr>
            <p:cNvPr id="16" name="Rectangle 15"/>
            <p:cNvSpPr/>
            <p:nvPr/>
          </p:nvSpPr>
          <p:spPr>
            <a:xfrm>
              <a:off x="6383248" y="1805072"/>
              <a:ext cx="1141080" cy="338832"/>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human</a:t>
              </a:r>
            </a:p>
          </p:txBody>
        </p:sp>
        <p:sp>
          <p:nvSpPr>
            <p:cNvPr id="17" name="Rectangle 16"/>
            <p:cNvSpPr/>
            <p:nvPr/>
          </p:nvSpPr>
          <p:spPr>
            <a:xfrm>
              <a:off x="6383248" y="2112536"/>
              <a:ext cx="1141080" cy="277872"/>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chimpanzee</a:t>
              </a:r>
            </a:p>
          </p:txBody>
        </p:sp>
      </p:grpSp>
      <p:sp>
        <p:nvSpPr>
          <p:cNvPr id="23" name="Rectangle 22"/>
          <p:cNvSpPr/>
          <p:nvPr/>
        </p:nvSpPr>
        <p:spPr>
          <a:xfrm>
            <a:off x="5364088" y="2419684"/>
            <a:ext cx="197175" cy="3056022"/>
          </a:xfrm>
          <a:prstGeom prst="rect">
            <a:avLst/>
          </a:prstGeom>
          <a:noFill/>
          <a:ln w="28575"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4" name="TextBox 23"/>
          <p:cNvSpPr txBox="1"/>
          <p:nvPr/>
        </p:nvSpPr>
        <p:spPr>
          <a:xfrm>
            <a:off x="5173151" y="1988840"/>
            <a:ext cx="55097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19x</a:t>
            </a:r>
          </a:p>
        </p:txBody>
      </p:sp>
      <p:cxnSp>
        <p:nvCxnSpPr>
          <p:cNvPr id="5" name="Straight Connector 4"/>
          <p:cNvCxnSpPr/>
          <p:nvPr/>
        </p:nvCxnSpPr>
        <p:spPr>
          <a:xfrm>
            <a:off x="2771800" y="5495620"/>
            <a:ext cx="4824536" cy="0"/>
          </a:xfrm>
          <a:prstGeom prst="line">
            <a:avLst/>
          </a:prstGeom>
          <a:ln>
            <a:solidFill>
              <a:srgbClr val="000000"/>
            </a:solidFill>
          </a:ln>
        </p:spPr>
        <p:style>
          <a:lnRef idx="1">
            <a:schemeClr val="dk1"/>
          </a:lnRef>
          <a:fillRef idx="0">
            <a:schemeClr val="dk1"/>
          </a:fillRef>
          <a:effectRef idx="0">
            <a:schemeClr val="dk1"/>
          </a:effectRef>
          <a:fontRef idx="minor">
            <a:schemeClr val="tx1"/>
          </a:fontRef>
        </p:style>
      </p:cxnSp>
      <p:sp>
        <p:nvSpPr>
          <p:cNvPr id="25" name="Rectangle 24"/>
          <p:cNvSpPr/>
          <p:nvPr/>
        </p:nvSpPr>
        <p:spPr>
          <a:xfrm>
            <a:off x="539552" y="4869160"/>
            <a:ext cx="7992888" cy="1173707"/>
          </a:xfrm>
          <a:prstGeom prst="rect">
            <a:avLst/>
          </a:prstGeom>
          <a:solidFill>
            <a:schemeClr val="accent6">
              <a:lumMod val="60000"/>
              <a:lumOff val="4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90"/>
                </a:solidFill>
                <a:effectLst/>
                <a:uLnTx/>
                <a:uFillTx/>
                <a:latin typeface="Tahoma"/>
                <a:ea typeface="+mn-ea"/>
                <a:cs typeface="+mn-cs"/>
              </a:rPr>
              <a:t>With </a:t>
            </a:r>
            <a:r>
              <a:rPr kumimoji="0" lang="en-US" sz="2400" b="0" i="0" u="none" strike="noStrike" kern="1200" cap="none" spc="0" normalizeH="0" baseline="0" noProof="0" dirty="0" err="1">
                <a:ln>
                  <a:noFill/>
                </a:ln>
                <a:solidFill>
                  <a:srgbClr val="000090"/>
                </a:solidFill>
                <a:effectLst/>
                <a:uLnTx/>
                <a:uFillTx/>
                <a:latin typeface="Tahoma"/>
                <a:ea typeface="+mn-ea"/>
                <a:cs typeface="+mn-cs"/>
              </a:rPr>
              <a:t>FastHASH</a:t>
            </a:r>
            <a:r>
              <a:rPr kumimoji="0" lang="en-US" sz="2400" b="0" i="0" u="none" strike="noStrike" kern="1200" cap="none" spc="0" normalizeH="0" baseline="0" noProof="0" dirty="0">
                <a:ln>
                  <a:noFill/>
                </a:ln>
                <a:solidFill>
                  <a:srgbClr val="000090"/>
                </a:solidFill>
                <a:effectLst/>
                <a:uLnTx/>
                <a:uFillTx/>
                <a:latin typeface="Tahoma"/>
                <a:ea typeface="+mn-ea"/>
                <a:cs typeface="+mn-cs"/>
              </a:rPr>
              <a:t>, new </a:t>
            </a:r>
            <a:r>
              <a:rPr kumimoji="0" lang="en-US" sz="2400" b="0" i="0" u="none" strike="noStrike" kern="1200" cap="none" spc="0" normalizeH="0" baseline="0" noProof="0" dirty="0" err="1">
                <a:ln>
                  <a:noFill/>
                </a:ln>
                <a:solidFill>
                  <a:srgbClr val="000090"/>
                </a:solidFill>
                <a:effectLst/>
                <a:uLnTx/>
                <a:uFillTx/>
                <a:latin typeface="Tahoma"/>
                <a:ea typeface="+mn-ea"/>
                <a:cs typeface="+mn-cs"/>
              </a:rPr>
              <a:t>mrFAST</a:t>
            </a:r>
            <a:r>
              <a:rPr kumimoji="0" lang="en-US" sz="2400" b="0" i="0" u="none" strike="noStrike" kern="1200" cap="none" spc="0" normalizeH="0" baseline="0" noProof="0" dirty="0">
                <a:ln>
                  <a:noFill/>
                </a:ln>
                <a:solidFill>
                  <a:srgbClr val="000090"/>
                </a:solidFill>
                <a:effectLst/>
                <a:uLnTx/>
                <a:uFillTx/>
                <a:latin typeface="Tahoma"/>
                <a:ea typeface="+mn-ea"/>
                <a:cs typeface="+mn-cs"/>
              </a:rPr>
              <a:t> obtains up to 19x speedup over previous version, without losing valid mappings</a:t>
            </a:r>
          </a:p>
        </p:txBody>
      </p:sp>
    </p:spTree>
    <p:extLst>
      <p:ext uri="{BB962C8B-B14F-4D97-AF65-F5344CB8AC3E}">
        <p14:creationId xmlns:p14="http://schemas.microsoft.com/office/powerpoint/2010/main" val="42933830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0" nodeType="afterEffect">
                                  <p:stCondLst>
                                    <p:cond delay="0"/>
                                  </p:stCondLst>
                                  <p:childTnLst>
                                    <p:set>
                                      <p:cBhvr>
                                        <p:cTn id="11"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p:bldP spid="25"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Analysis</a:t>
            </a:r>
          </a:p>
        </p:txBody>
      </p:sp>
      <p:sp>
        <p:nvSpPr>
          <p:cNvPr id="3" name="Content Placeholder 2"/>
          <p:cNvSpPr>
            <a:spLocks noGrp="1"/>
          </p:cNvSpPr>
          <p:nvPr>
            <p:ph idx="1"/>
          </p:nvPr>
        </p:nvSpPr>
        <p:spPr/>
        <p:txBody>
          <a:bodyPr/>
          <a:lstStyle/>
          <a:p>
            <a:r>
              <a:rPr lang="en-US" dirty="0"/>
              <a:t>Reduction of potential mappings with </a:t>
            </a:r>
            <a:r>
              <a:rPr lang="en-US" dirty="0" err="1"/>
              <a:t>FastHASH</a:t>
            </a:r>
            <a:endParaRPr lang="en-US" dirty="0"/>
          </a:p>
        </p:txBody>
      </p:sp>
      <p:sp>
        <p:nvSpPr>
          <p:cNvPr id="4" name="Slide Number Placeholder 3"/>
          <p:cNvSpPr>
            <a:spLocks noGrp="1"/>
          </p:cNvSpPr>
          <p:nvPr>
            <p:ph type="sldNum" sz="quarter" idx="11"/>
          </p:nvPr>
        </p:nvSpPr>
        <p:spPr>
          <a:xfrm>
            <a:off x="6553200" y="6243638"/>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cxnSp>
        <p:nvCxnSpPr>
          <p:cNvPr id="27" name="Straight Connector 26"/>
          <p:cNvCxnSpPr/>
          <p:nvPr/>
        </p:nvCxnSpPr>
        <p:spPr>
          <a:xfrm>
            <a:off x="2195736" y="3068960"/>
            <a:ext cx="504056" cy="0"/>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3150242" y="2927254"/>
            <a:ext cx="504056" cy="0"/>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a:off x="4118116" y="2825655"/>
            <a:ext cx="504056" cy="0"/>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a:off x="5072621" y="2750791"/>
            <a:ext cx="504056" cy="0"/>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a:off x="6038897" y="2695552"/>
            <a:ext cx="504056" cy="0"/>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p:nvPr/>
        </p:nvCxnSpPr>
        <p:spPr>
          <a:xfrm>
            <a:off x="2555776" y="3068960"/>
            <a:ext cx="0" cy="1008112"/>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a:off x="3525788" y="2924944"/>
            <a:ext cx="4812" cy="1062856"/>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p:nvPr/>
        </p:nvCxnSpPr>
        <p:spPr>
          <a:xfrm>
            <a:off x="4495180" y="2833886"/>
            <a:ext cx="620" cy="1096764"/>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p:nvPr/>
        </p:nvCxnSpPr>
        <p:spPr>
          <a:xfrm>
            <a:off x="5452492" y="2761878"/>
            <a:ext cx="2158" cy="1111622"/>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cxnSp>
        <p:nvCxnSpPr>
          <p:cNvPr id="41" name="Straight Arrow Connector 40"/>
          <p:cNvCxnSpPr/>
          <p:nvPr/>
        </p:nvCxnSpPr>
        <p:spPr>
          <a:xfrm>
            <a:off x="6397600" y="2708920"/>
            <a:ext cx="9550" cy="1132830"/>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sp>
        <p:nvSpPr>
          <p:cNvPr id="44" name="TextBox 43"/>
          <p:cNvSpPr txBox="1"/>
          <p:nvPr/>
        </p:nvSpPr>
        <p:spPr>
          <a:xfrm>
            <a:off x="2541738" y="3429000"/>
            <a:ext cx="66211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99%</a:t>
            </a:r>
          </a:p>
        </p:txBody>
      </p:sp>
      <p:sp>
        <p:nvSpPr>
          <p:cNvPr id="45" name="TextBox 44"/>
          <p:cNvSpPr txBox="1"/>
          <p:nvPr/>
        </p:nvSpPr>
        <p:spPr>
          <a:xfrm>
            <a:off x="3491880" y="3284984"/>
            <a:ext cx="66211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99%</a:t>
            </a:r>
          </a:p>
        </p:txBody>
      </p:sp>
      <p:sp>
        <p:nvSpPr>
          <p:cNvPr id="46" name="TextBox 45"/>
          <p:cNvSpPr txBox="1"/>
          <p:nvPr/>
        </p:nvSpPr>
        <p:spPr>
          <a:xfrm>
            <a:off x="4485954" y="3140968"/>
            <a:ext cx="66211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99%</a:t>
            </a:r>
          </a:p>
        </p:txBody>
      </p:sp>
      <p:sp>
        <p:nvSpPr>
          <p:cNvPr id="47" name="TextBox 46"/>
          <p:cNvSpPr txBox="1"/>
          <p:nvPr/>
        </p:nvSpPr>
        <p:spPr>
          <a:xfrm>
            <a:off x="5422058" y="3131676"/>
            <a:ext cx="66211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99%</a:t>
            </a:r>
          </a:p>
        </p:txBody>
      </p:sp>
      <p:sp>
        <p:nvSpPr>
          <p:cNvPr id="48" name="TextBox 47"/>
          <p:cNvSpPr txBox="1"/>
          <p:nvPr/>
        </p:nvSpPr>
        <p:spPr>
          <a:xfrm>
            <a:off x="6430170" y="3140968"/>
            <a:ext cx="66211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99%</a:t>
            </a:r>
          </a:p>
        </p:txBody>
      </p:sp>
      <p:pic>
        <p:nvPicPr>
          <p:cNvPr id="50" name="Picture 49" descr="PPT.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3608" y="412576"/>
            <a:ext cx="6400800" cy="6400800"/>
          </a:xfrm>
          <a:prstGeom prst="rect">
            <a:avLst/>
          </a:prstGeom>
        </p:spPr>
      </p:pic>
      <p:cxnSp>
        <p:nvCxnSpPr>
          <p:cNvPr id="22" name="Straight Connector 21"/>
          <p:cNvCxnSpPr/>
          <p:nvPr/>
        </p:nvCxnSpPr>
        <p:spPr>
          <a:xfrm>
            <a:off x="1967617" y="5601335"/>
            <a:ext cx="4824536" cy="0"/>
          </a:xfrm>
          <a:prstGeom prst="line">
            <a:avLst/>
          </a:prstGeom>
          <a:ln>
            <a:solidFill>
              <a:srgbClr val="000000"/>
            </a:solidFill>
          </a:ln>
        </p:spPr>
        <p:style>
          <a:lnRef idx="1">
            <a:schemeClr val="dk1"/>
          </a:lnRef>
          <a:fillRef idx="0">
            <a:schemeClr val="dk1"/>
          </a:fillRef>
          <a:effectRef idx="0">
            <a:schemeClr val="dk1"/>
          </a:effectRef>
          <a:fontRef idx="minor">
            <a:schemeClr val="tx1"/>
          </a:fontRef>
        </p:style>
      </p:cxnSp>
      <p:sp>
        <p:nvSpPr>
          <p:cNvPr id="49" name="Rectangle 48"/>
          <p:cNvSpPr/>
          <p:nvPr/>
        </p:nvSpPr>
        <p:spPr>
          <a:xfrm>
            <a:off x="1043608" y="4941168"/>
            <a:ext cx="7200800" cy="1152128"/>
          </a:xfrm>
          <a:prstGeom prst="rect">
            <a:avLst/>
          </a:prstGeom>
          <a:solidFill>
            <a:schemeClr val="accent6">
              <a:lumMod val="60000"/>
              <a:lumOff val="4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0090"/>
                </a:solidFill>
                <a:effectLst/>
                <a:uLnTx/>
                <a:uFillTx/>
                <a:latin typeface="Tahoma"/>
                <a:ea typeface="+mn-ea"/>
                <a:cs typeface="+mn-cs"/>
              </a:rPr>
              <a:t>FastHASH</a:t>
            </a:r>
            <a:r>
              <a:rPr kumimoji="0" lang="en-US" sz="2400" b="0" i="0" u="none" strike="noStrike" kern="1200" cap="none" spc="0" normalizeH="0" baseline="0" noProof="0" dirty="0">
                <a:ln>
                  <a:noFill/>
                </a:ln>
                <a:solidFill>
                  <a:srgbClr val="000090"/>
                </a:solidFill>
                <a:effectLst/>
                <a:uLnTx/>
                <a:uFillTx/>
                <a:latin typeface="Tahoma"/>
                <a:ea typeface="+mn-ea"/>
                <a:cs typeface="+mn-cs"/>
              </a:rPr>
              <a:t> filters out over 99% of the potential mappings without sacrificing any valid mappings</a:t>
            </a:r>
          </a:p>
        </p:txBody>
      </p:sp>
    </p:spTree>
    <p:extLst>
      <p:ext uri="{BB962C8B-B14F-4D97-AF65-F5344CB8AC3E}">
        <p14:creationId xmlns:p14="http://schemas.microsoft.com/office/powerpoint/2010/main" val="33629831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nodeType="click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wipe(up)">
                                      <p:cBhvr>
                                        <p:cTn id="19" dur="500"/>
                                        <p:tgtEl>
                                          <p:spTgt spid="34"/>
                                        </p:tgtEl>
                                      </p:cBhvr>
                                    </p:animEffect>
                                  </p:childTnLst>
                                </p:cTn>
                              </p:par>
                              <p:par>
                                <p:cTn id="20" presetID="22" presetClass="entr" presetSubtype="1" fill="hold" nodeType="with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wipe(up)">
                                      <p:cBhvr>
                                        <p:cTn id="22" dur="500"/>
                                        <p:tgtEl>
                                          <p:spTgt spid="35"/>
                                        </p:tgtEl>
                                      </p:cBhvr>
                                    </p:animEffect>
                                  </p:childTnLst>
                                </p:cTn>
                              </p:par>
                              <p:par>
                                <p:cTn id="23" presetID="22" presetClass="entr" presetSubtype="1" fill="hold" nodeType="with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wipe(up)">
                                      <p:cBhvr>
                                        <p:cTn id="25" dur="500"/>
                                        <p:tgtEl>
                                          <p:spTgt spid="37"/>
                                        </p:tgtEl>
                                      </p:cBhvr>
                                    </p:animEffect>
                                  </p:childTnLst>
                                </p:cTn>
                              </p:par>
                              <p:par>
                                <p:cTn id="26" presetID="22" presetClass="entr" presetSubtype="1" fill="hold" nodeType="with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wipe(up)">
                                      <p:cBhvr>
                                        <p:cTn id="28" dur="500"/>
                                        <p:tgtEl>
                                          <p:spTgt spid="38"/>
                                        </p:tgtEl>
                                      </p:cBhvr>
                                    </p:animEffect>
                                  </p:childTnLst>
                                </p:cTn>
                              </p:par>
                              <p:par>
                                <p:cTn id="29" presetID="22" presetClass="entr" presetSubtype="1" fill="hold" nodeType="withEffect">
                                  <p:stCondLst>
                                    <p:cond delay="0"/>
                                  </p:stCondLst>
                                  <p:childTnLst>
                                    <p:set>
                                      <p:cBhvr>
                                        <p:cTn id="30" dur="1" fill="hold">
                                          <p:stCondLst>
                                            <p:cond delay="0"/>
                                          </p:stCondLst>
                                        </p:cTn>
                                        <p:tgtEl>
                                          <p:spTgt spid="41"/>
                                        </p:tgtEl>
                                        <p:attrNameLst>
                                          <p:attrName>style.visibility</p:attrName>
                                        </p:attrNameLst>
                                      </p:cBhvr>
                                      <p:to>
                                        <p:strVal val="visible"/>
                                      </p:to>
                                    </p:set>
                                    <p:animEffect transition="in" filter="wipe(up)">
                                      <p:cBhvr>
                                        <p:cTn id="31" dur="500"/>
                                        <p:tgtEl>
                                          <p:spTgt spid="41"/>
                                        </p:tgtEl>
                                      </p:cBhvr>
                                    </p:animEffect>
                                  </p:childTnLst>
                                </p:cTn>
                              </p:par>
                            </p:childTnLst>
                          </p:cTn>
                        </p:par>
                        <p:par>
                          <p:cTn id="32" fill="hold">
                            <p:stCondLst>
                              <p:cond delay="500"/>
                            </p:stCondLst>
                            <p:childTnLst>
                              <p:par>
                                <p:cTn id="33" presetID="1" presetClass="entr" presetSubtype="0" fill="hold" grpId="0" nodeType="afterEffect">
                                  <p:stCondLst>
                                    <p:cond delay="0"/>
                                  </p:stCondLst>
                                  <p:childTnLst>
                                    <p:set>
                                      <p:cBhvr>
                                        <p:cTn id="34" dur="1" fill="hold">
                                          <p:stCondLst>
                                            <p:cond delay="0"/>
                                          </p:stCondLst>
                                        </p:cTn>
                                        <p:tgtEl>
                                          <p:spTgt spid="44"/>
                                        </p:tgtEl>
                                        <p:attrNameLst>
                                          <p:attrName>style.visibility</p:attrName>
                                        </p:attrNameLst>
                                      </p:cBhvr>
                                      <p:to>
                                        <p:strVal val="visible"/>
                                      </p:to>
                                    </p:set>
                                  </p:childTnLst>
                                </p:cTn>
                              </p:par>
                            </p:childTnLst>
                          </p:cTn>
                        </p:par>
                        <p:par>
                          <p:cTn id="35" fill="hold">
                            <p:stCondLst>
                              <p:cond delay="500"/>
                            </p:stCondLst>
                            <p:childTnLst>
                              <p:par>
                                <p:cTn id="36" presetID="1" presetClass="entr" presetSubtype="0" fill="hold" grpId="0" nodeType="afterEffect">
                                  <p:stCondLst>
                                    <p:cond delay="0"/>
                                  </p:stCondLst>
                                  <p:childTnLst>
                                    <p:set>
                                      <p:cBhvr>
                                        <p:cTn id="37" dur="1" fill="hold">
                                          <p:stCondLst>
                                            <p:cond delay="0"/>
                                          </p:stCondLst>
                                        </p:cTn>
                                        <p:tgtEl>
                                          <p:spTgt spid="45"/>
                                        </p:tgtEl>
                                        <p:attrNameLst>
                                          <p:attrName>style.visibility</p:attrName>
                                        </p:attrNameLst>
                                      </p:cBhvr>
                                      <p:to>
                                        <p:strVal val="visible"/>
                                      </p:to>
                                    </p:set>
                                  </p:childTnLst>
                                </p:cTn>
                              </p:par>
                            </p:childTnLst>
                          </p:cTn>
                        </p:par>
                        <p:par>
                          <p:cTn id="38" fill="hold">
                            <p:stCondLst>
                              <p:cond delay="500"/>
                            </p:stCondLst>
                            <p:childTnLst>
                              <p:par>
                                <p:cTn id="39" presetID="1" presetClass="entr" presetSubtype="0" fill="hold" grpId="0" nodeType="afterEffect">
                                  <p:stCondLst>
                                    <p:cond delay="0"/>
                                  </p:stCondLst>
                                  <p:childTnLst>
                                    <p:set>
                                      <p:cBhvr>
                                        <p:cTn id="40" dur="1" fill="hold">
                                          <p:stCondLst>
                                            <p:cond delay="0"/>
                                          </p:stCondLst>
                                        </p:cTn>
                                        <p:tgtEl>
                                          <p:spTgt spid="46"/>
                                        </p:tgtEl>
                                        <p:attrNameLst>
                                          <p:attrName>style.visibility</p:attrName>
                                        </p:attrNameLst>
                                      </p:cBhvr>
                                      <p:to>
                                        <p:strVal val="visible"/>
                                      </p:to>
                                    </p:set>
                                  </p:childTnLst>
                                </p:cTn>
                              </p:par>
                            </p:childTnLst>
                          </p:cTn>
                        </p:par>
                        <p:par>
                          <p:cTn id="41" fill="hold">
                            <p:stCondLst>
                              <p:cond delay="500"/>
                            </p:stCondLst>
                            <p:childTnLst>
                              <p:par>
                                <p:cTn id="42" presetID="1" presetClass="entr" presetSubtype="0" fill="hold" grpId="0" nodeType="afterEffect">
                                  <p:stCondLst>
                                    <p:cond delay="0"/>
                                  </p:stCondLst>
                                  <p:childTnLst>
                                    <p:set>
                                      <p:cBhvr>
                                        <p:cTn id="43" dur="1" fill="hold">
                                          <p:stCondLst>
                                            <p:cond delay="0"/>
                                          </p:stCondLst>
                                        </p:cTn>
                                        <p:tgtEl>
                                          <p:spTgt spid="47"/>
                                        </p:tgtEl>
                                        <p:attrNameLst>
                                          <p:attrName>style.visibility</p:attrName>
                                        </p:attrNameLst>
                                      </p:cBhvr>
                                      <p:to>
                                        <p:strVal val="visible"/>
                                      </p:to>
                                    </p:set>
                                  </p:childTnLst>
                                </p:cTn>
                              </p:par>
                            </p:childTnLst>
                          </p:cTn>
                        </p:par>
                        <p:par>
                          <p:cTn id="44" fill="hold">
                            <p:stCondLst>
                              <p:cond delay="500"/>
                            </p:stCondLst>
                            <p:childTnLst>
                              <p:par>
                                <p:cTn id="45" presetID="1" presetClass="entr" presetSubtype="0" fill="hold" grpId="0" nodeType="afterEffect">
                                  <p:stCondLst>
                                    <p:cond delay="0"/>
                                  </p:stCondLst>
                                  <p:childTnLst>
                                    <p:set>
                                      <p:cBhvr>
                                        <p:cTn id="46" dur="1" fill="hold">
                                          <p:stCondLst>
                                            <p:cond delay="0"/>
                                          </p:stCondLst>
                                        </p:cTn>
                                        <p:tgtEl>
                                          <p:spTgt spid="48"/>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46" grpId="0"/>
      <p:bldP spid="47" grpId="0"/>
      <p:bldP spid="48" grpId="0"/>
      <p:bldP spid="49"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FastHASH</a:t>
            </a:r>
            <a:r>
              <a:rPr lang="en-US" dirty="0"/>
              <a:t> Conclusion</a:t>
            </a:r>
          </a:p>
        </p:txBody>
      </p:sp>
      <p:sp>
        <p:nvSpPr>
          <p:cNvPr id="3" name="Content Placeholder 2"/>
          <p:cNvSpPr>
            <a:spLocks noGrp="1"/>
          </p:cNvSpPr>
          <p:nvPr>
            <p:ph idx="1"/>
          </p:nvPr>
        </p:nvSpPr>
        <p:spPr/>
        <p:txBody>
          <a:bodyPr/>
          <a:lstStyle/>
          <a:p>
            <a:r>
              <a:rPr lang="en-US" dirty="0"/>
              <a:t>Problem: Existing read mappers perform poorly in mapping billions of short reads to the reference genome, in the presence of errors</a:t>
            </a:r>
          </a:p>
          <a:p>
            <a:pPr lvl="3"/>
            <a:endParaRPr lang="en-US" dirty="0"/>
          </a:p>
          <a:p>
            <a:r>
              <a:rPr lang="en-US" dirty="0"/>
              <a:t>Observation: </a:t>
            </a:r>
            <a:r>
              <a:rPr lang="en-US" dirty="0">
                <a:solidFill>
                  <a:srgbClr val="FF1919"/>
                </a:solidFill>
              </a:rPr>
              <a:t>Most of the verification calculations are unnecessary </a:t>
            </a:r>
            <a:r>
              <a:rPr lang="en-US" dirty="0">
                <a:solidFill>
                  <a:srgbClr val="FF1919"/>
                </a:solidFill>
                <a:sym typeface="Wingdings" pitchFamily="2" charset="2"/>
              </a:rPr>
              <a:t> filter them out</a:t>
            </a:r>
            <a:endParaRPr lang="en-US" dirty="0">
              <a:solidFill>
                <a:srgbClr val="FF1919"/>
              </a:solidFill>
            </a:endParaRPr>
          </a:p>
          <a:p>
            <a:pPr lvl="3"/>
            <a:endParaRPr lang="en-US" dirty="0"/>
          </a:p>
          <a:p>
            <a:r>
              <a:rPr lang="en-US" dirty="0"/>
              <a:t>Key Idea: To reduce the cost of unnecessary verification</a:t>
            </a:r>
          </a:p>
          <a:p>
            <a:pPr lvl="1"/>
            <a:r>
              <a:rPr lang="en-US" dirty="0"/>
              <a:t>Reject invalid mappings early (</a:t>
            </a:r>
            <a:r>
              <a:rPr lang="en-US" dirty="0">
                <a:solidFill>
                  <a:srgbClr val="0000FF"/>
                </a:solidFill>
              </a:rPr>
              <a:t>Adjacency Filtering</a:t>
            </a:r>
            <a:r>
              <a:rPr lang="en-US" dirty="0"/>
              <a:t>)</a:t>
            </a:r>
          </a:p>
          <a:p>
            <a:pPr lvl="1"/>
            <a:r>
              <a:rPr lang="en-US" dirty="0"/>
              <a:t>Reduce the number of possible mappings to examine (</a:t>
            </a:r>
            <a:r>
              <a:rPr lang="en-US" dirty="0">
                <a:solidFill>
                  <a:srgbClr val="0000FF"/>
                </a:solidFill>
              </a:rPr>
              <a:t>Cheap K-</a:t>
            </a:r>
            <a:r>
              <a:rPr lang="en-US" dirty="0" err="1">
                <a:solidFill>
                  <a:srgbClr val="0000FF"/>
                </a:solidFill>
              </a:rPr>
              <a:t>mer</a:t>
            </a:r>
            <a:r>
              <a:rPr lang="en-US" dirty="0">
                <a:solidFill>
                  <a:srgbClr val="0000FF"/>
                </a:solidFill>
              </a:rPr>
              <a:t> Selection</a:t>
            </a:r>
            <a:r>
              <a:rPr lang="en-US" dirty="0"/>
              <a:t>)</a:t>
            </a:r>
          </a:p>
          <a:p>
            <a:pPr lvl="3"/>
            <a:endParaRPr lang="en-US" dirty="0"/>
          </a:p>
          <a:p>
            <a:r>
              <a:rPr lang="en-US" dirty="0"/>
              <a:t>Key Result: </a:t>
            </a:r>
            <a:r>
              <a:rPr lang="en-US" dirty="0" err="1"/>
              <a:t>FastHASH</a:t>
            </a:r>
            <a:r>
              <a:rPr lang="en-US" dirty="0"/>
              <a:t> obtains up to </a:t>
            </a:r>
            <a:r>
              <a:rPr lang="en-US" dirty="0">
                <a:solidFill>
                  <a:srgbClr val="0000FF"/>
                </a:solidFill>
              </a:rPr>
              <a:t>19x</a:t>
            </a:r>
            <a:r>
              <a:rPr lang="en-US" dirty="0"/>
              <a:t> speedup over the state-of-the-art mapper without losing valid mappings</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1847608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3D96E-CA21-B247-ABBA-4E57AE4DEF41}"/>
              </a:ext>
            </a:extLst>
          </p:cNvPr>
          <p:cNvSpPr>
            <a:spLocks noGrp="1"/>
          </p:cNvSpPr>
          <p:nvPr>
            <p:ph type="title"/>
          </p:nvPr>
        </p:nvSpPr>
        <p:spPr/>
        <p:txBody>
          <a:bodyPr/>
          <a:lstStyle/>
          <a:p>
            <a:r>
              <a:rPr lang="en-US" dirty="0"/>
              <a:t>More on </a:t>
            </a:r>
            <a:r>
              <a:rPr lang="en-US" dirty="0" err="1"/>
              <a:t>FastHASH</a:t>
            </a:r>
            <a:endParaRPr lang="en-US" dirty="0"/>
          </a:p>
        </p:txBody>
      </p:sp>
      <p:sp>
        <p:nvSpPr>
          <p:cNvPr id="3" name="Content Placeholder 2">
            <a:extLst>
              <a:ext uri="{FF2B5EF4-FFF2-40B4-BE49-F238E27FC236}">
                <a16:creationId xmlns:a16="http://schemas.microsoft.com/office/drawing/2014/main" id="{44879405-C231-C349-B472-0EDABFFC613A}"/>
              </a:ext>
            </a:extLst>
          </p:cNvPr>
          <p:cNvSpPr>
            <a:spLocks noGrp="1"/>
          </p:cNvSpPr>
          <p:nvPr>
            <p:ph idx="1"/>
          </p:nvPr>
        </p:nvSpPr>
        <p:spPr/>
        <p:txBody>
          <a:bodyPr/>
          <a:lstStyle/>
          <a:p>
            <a:r>
              <a:rPr lang="en-US" dirty="0"/>
              <a:t>Download source code and try for yourself</a:t>
            </a:r>
          </a:p>
          <a:p>
            <a:pPr lvl="1"/>
            <a:r>
              <a:rPr lang="en-US" dirty="0">
                <a:hlinkClick r:id="rId2"/>
              </a:rPr>
              <a:t>Download link to FastHASH</a:t>
            </a:r>
            <a:endParaRPr lang="en-US" dirty="0"/>
          </a:p>
          <a:p>
            <a:pPr lvl="1"/>
            <a:endParaRPr lang="en-US" dirty="0"/>
          </a:p>
          <a:p>
            <a:pPr lvl="1"/>
            <a:endParaRPr lang="en-US" dirty="0"/>
          </a:p>
        </p:txBody>
      </p:sp>
      <p:sp>
        <p:nvSpPr>
          <p:cNvPr id="4" name="Slide Number Placeholder 3">
            <a:extLst>
              <a:ext uri="{FF2B5EF4-FFF2-40B4-BE49-F238E27FC236}">
                <a16:creationId xmlns:a16="http://schemas.microsoft.com/office/drawing/2014/main" id="{5C08FFFF-1FE8-6D4B-A824-03B363B973AB}"/>
              </a:ext>
            </a:extLst>
          </p:cNvPr>
          <p:cNvSpPr>
            <a:spLocks noGrp="1"/>
          </p:cNvSpPr>
          <p:nvPr>
            <p:ph type="sldNum" sz="quarter" idx="11"/>
          </p:nvPr>
        </p:nvSpPr>
        <p:spPr/>
        <p:txBody>
          <a:bodyPr/>
          <a:lstStyle/>
          <a:p>
            <a:fld id="{323594FA-E141-4234-AE05-360401972BE7}" type="slidenum">
              <a:rPr lang="en-US" altLang="en-US" smtClean="0"/>
              <a:pPr/>
              <a:t>48</a:t>
            </a:fld>
            <a:endParaRPr lang="en-US" altLang="en-US"/>
          </a:p>
        </p:txBody>
      </p:sp>
      <p:pic>
        <p:nvPicPr>
          <p:cNvPr id="5" name="Picture 4">
            <a:extLst>
              <a:ext uri="{FF2B5EF4-FFF2-40B4-BE49-F238E27FC236}">
                <a16:creationId xmlns:a16="http://schemas.microsoft.com/office/drawing/2014/main" id="{02554146-E233-5C46-8E38-9D3E670DB060}"/>
              </a:ext>
            </a:extLst>
          </p:cNvPr>
          <p:cNvPicPr>
            <a:picLocks noChangeAspect="1"/>
          </p:cNvPicPr>
          <p:nvPr/>
        </p:nvPicPr>
        <p:blipFill>
          <a:blip r:embed="rId3"/>
          <a:stretch>
            <a:fillRect/>
          </a:stretch>
        </p:blipFill>
        <p:spPr>
          <a:xfrm>
            <a:off x="0" y="2780928"/>
            <a:ext cx="9144000" cy="3237722"/>
          </a:xfrm>
          <a:prstGeom prst="rect">
            <a:avLst/>
          </a:prstGeom>
        </p:spPr>
      </p:pic>
    </p:spTree>
    <p:extLst>
      <p:ext uri="{BB962C8B-B14F-4D97-AF65-F5344CB8AC3E}">
        <p14:creationId xmlns:p14="http://schemas.microsoft.com/office/powerpoint/2010/main" val="1226374036"/>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AFB9DA22-BE61-2446-87AE-83F927ADF074}"/>
              </a:ext>
            </a:extLst>
          </p:cNvPr>
          <p:cNvSpPr>
            <a:spLocks noGrp="1"/>
          </p:cNvSpPr>
          <p:nvPr>
            <p:ph idx="1"/>
          </p:nvPr>
        </p:nvSpPr>
        <p:spPr>
          <a:xfrm>
            <a:off x="228600" y="1124744"/>
            <a:ext cx="8610600" cy="5123656"/>
          </a:xfrm>
        </p:spPr>
        <p:txBody>
          <a:bodyPr/>
          <a:lstStyle/>
          <a:p>
            <a:r>
              <a:rPr lang="en-US" dirty="0"/>
              <a:t>The Problem: DNA Read Mapping</a:t>
            </a:r>
          </a:p>
          <a:p>
            <a:pPr lvl="1"/>
            <a:r>
              <a:rPr lang="en-US" dirty="0"/>
              <a:t>State-of-the-art Read Mapper Design</a:t>
            </a:r>
          </a:p>
          <a:p>
            <a:pPr lvl="1"/>
            <a:endParaRPr lang="en-US" dirty="0"/>
          </a:p>
          <a:p>
            <a:r>
              <a:rPr lang="en-US" dirty="0"/>
              <a:t>Algorithmic Acceleration </a:t>
            </a:r>
          </a:p>
          <a:p>
            <a:pPr lvl="1"/>
            <a:r>
              <a:rPr lang="en-US" dirty="0"/>
              <a:t>Exploiting Structure of the Genome</a:t>
            </a:r>
          </a:p>
          <a:p>
            <a:pPr lvl="1"/>
            <a:r>
              <a:rPr lang="en-US" dirty="0">
                <a:solidFill>
                  <a:srgbClr val="0000FF"/>
                </a:solidFill>
              </a:rPr>
              <a:t>Exploiting SIMD Instructions</a:t>
            </a:r>
          </a:p>
          <a:p>
            <a:endParaRPr lang="en-US" dirty="0"/>
          </a:p>
          <a:p>
            <a:r>
              <a:rPr lang="en-US" dirty="0"/>
              <a:t>Hardware Acceleration</a:t>
            </a:r>
          </a:p>
          <a:p>
            <a:pPr lvl="1"/>
            <a:r>
              <a:rPr lang="en-US" dirty="0"/>
              <a:t>Specialized Architectures</a:t>
            </a:r>
          </a:p>
          <a:p>
            <a:pPr lvl="1"/>
            <a:r>
              <a:rPr lang="en-US" dirty="0"/>
              <a:t>Processing in Memory</a:t>
            </a:r>
          </a:p>
          <a:p>
            <a:pPr lvl="1"/>
            <a:endParaRPr lang="en-US" dirty="0"/>
          </a:p>
          <a:p>
            <a:r>
              <a:rPr lang="en-US" dirty="0"/>
              <a:t>Future Opportunities: New Sequencing Technologies</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09795658"/>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7F82E-640E-AA4A-BA41-BA930D185510}"/>
              </a:ext>
            </a:extLst>
          </p:cNvPr>
          <p:cNvSpPr>
            <a:spLocks noGrp="1"/>
          </p:cNvSpPr>
          <p:nvPr>
            <p:ph type="title"/>
          </p:nvPr>
        </p:nvSpPr>
        <p:spPr/>
        <p:txBody>
          <a:bodyPr/>
          <a:lstStyle/>
          <a:p>
            <a:r>
              <a:rPr lang="en-US" dirty="0"/>
              <a:t>An Example: Shifted Hamming Distance</a:t>
            </a:r>
          </a:p>
        </p:txBody>
      </p:sp>
      <p:sp>
        <p:nvSpPr>
          <p:cNvPr id="3" name="Content Placeholder 2">
            <a:extLst>
              <a:ext uri="{FF2B5EF4-FFF2-40B4-BE49-F238E27FC236}">
                <a16:creationId xmlns:a16="http://schemas.microsoft.com/office/drawing/2014/main" id="{35A7C2CD-C6A2-1449-9221-B1608C4FAFC2}"/>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5F2405B1-0D67-9F47-A335-E3FA3DAA514A}"/>
              </a:ext>
            </a:extLst>
          </p:cNvPr>
          <p:cNvSpPr>
            <a:spLocks noGrp="1"/>
          </p:cNvSpPr>
          <p:nvPr>
            <p:ph type="sldNum" sz="quarter" idx="11"/>
          </p:nvPr>
        </p:nvSpPr>
        <p:spPr/>
        <p:txBody>
          <a:bodyPr/>
          <a:lstStyle/>
          <a:p>
            <a:fld id="{323594FA-E141-4234-AE05-360401972BE7}" type="slidenum">
              <a:rPr lang="en-US" altLang="en-US" smtClean="0"/>
              <a:pPr/>
              <a:t>50</a:t>
            </a:fld>
            <a:endParaRPr lang="en-US" altLang="en-US"/>
          </a:p>
        </p:txBody>
      </p:sp>
      <p:pic>
        <p:nvPicPr>
          <p:cNvPr id="5" name="Picture 4">
            <a:extLst>
              <a:ext uri="{FF2B5EF4-FFF2-40B4-BE49-F238E27FC236}">
                <a16:creationId xmlns:a16="http://schemas.microsoft.com/office/drawing/2014/main" id="{2C6DBDE8-4D7A-1E4F-9F47-EBE9371E327D}"/>
              </a:ext>
            </a:extLst>
          </p:cNvPr>
          <p:cNvPicPr>
            <a:picLocks noChangeAspect="1"/>
          </p:cNvPicPr>
          <p:nvPr/>
        </p:nvPicPr>
        <p:blipFill>
          <a:blip r:embed="rId2"/>
          <a:stretch>
            <a:fillRect/>
          </a:stretch>
        </p:blipFill>
        <p:spPr>
          <a:xfrm>
            <a:off x="0" y="1052736"/>
            <a:ext cx="9144000" cy="4112315"/>
          </a:xfrm>
          <a:prstGeom prst="rect">
            <a:avLst/>
          </a:prstGeom>
        </p:spPr>
      </p:pic>
      <p:sp>
        <p:nvSpPr>
          <p:cNvPr id="6" name="TextBox 5">
            <a:extLst>
              <a:ext uri="{FF2B5EF4-FFF2-40B4-BE49-F238E27FC236}">
                <a16:creationId xmlns:a16="http://schemas.microsoft.com/office/drawing/2014/main" id="{8FD16523-9524-E743-BD65-DB036E5D839C}"/>
              </a:ext>
            </a:extLst>
          </p:cNvPr>
          <p:cNvSpPr txBox="1"/>
          <p:nvPr/>
        </p:nvSpPr>
        <p:spPr>
          <a:xfrm>
            <a:off x="0" y="5589240"/>
            <a:ext cx="9036448" cy="923330"/>
          </a:xfrm>
          <a:prstGeom prst="rect">
            <a:avLst/>
          </a:prstGeom>
          <a:noFill/>
        </p:spPr>
        <p:txBody>
          <a:bodyPr wrap="none" rtlCol="0">
            <a:spAutoFit/>
          </a:bodyPr>
          <a:lstStyle/>
          <a:p>
            <a:r>
              <a:rPr lang="en-US" dirty="0"/>
              <a:t>Xin+, </a:t>
            </a:r>
            <a:r>
              <a:rPr lang="en-US" b="1" dirty="0">
                <a:hlinkClick r:id="rId3"/>
              </a:rPr>
              <a:t>"Shifted Hamming Distance: A Fast and Accurate SIMD-friendly Filter </a:t>
            </a:r>
          </a:p>
          <a:p>
            <a:r>
              <a:rPr lang="en-US" b="1" dirty="0">
                <a:hlinkClick r:id="rId3"/>
              </a:rPr>
              <a:t>to Accelerate Alignment Verification in Read Mapping”</a:t>
            </a:r>
            <a:r>
              <a:rPr lang="en-US" b="1" dirty="0"/>
              <a:t>, Bioinformatics 2015.</a:t>
            </a:r>
            <a:br>
              <a:rPr lang="en-US" dirty="0"/>
            </a:br>
            <a:endParaRPr lang="en-US" dirty="0"/>
          </a:p>
        </p:txBody>
      </p:sp>
    </p:spTree>
    <p:extLst>
      <p:ext uri="{BB962C8B-B14F-4D97-AF65-F5344CB8AC3E}">
        <p14:creationId xmlns:p14="http://schemas.microsoft.com/office/powerpoint/2010/main" val="466395476"/>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1F30FA-BEF2-A74A-8AD5-5592EFFD8988}"/>
              </a:ext>
            </a:extLst>
          </p:cNvPr>
          <p:cNvSpPr>
            <a:spLocks noGrp="1"/>
          </p:cNvSpPr>
          <p:nvPr>
            <p:ph type="title"/>
          </p:nvPr>
        </p:nvSpPr>
        <p:spPr/>
        <p:txBody>
          <a:bodyPr/>
          <a:lstStyle/>
          <a:p>
            <a:r>
              <a:rPr lang="en-US" dirty="0"/>
              <a:t>Shifted Hamming Distance</a:t>
            </a:r>
          </a:p>
        </p:txBody>
      </p:sp>
      <p:sp>
        <p:nvSpPr>
          <p:cNvPr id="3" name="Content Placeholder 2">
            <a:extLst>
              <a:ext uri="{FF2B5EF4-FFF2-40B4-BE49-F238E27FC236}">
                <a16:creationId xmlns:a16="http://schemas.microsoft.com/office/drawing/2014/main" id="{6B8E36F4-E633-F045-A0DA-37B5424057E1}"/>
              </a:ext>
            </a:extLst>
          </p:cNvPr>
          <p:cNvSpPr>
            <a:spLocks noGrp="1"/>
          </p:cNvSpPr>
          <p:nvPr>
            <p:ph idx="1"/>
          </p:nvPr>
        </p:nvSpPr>
        <p:spPr>
          <a:xfrm>
            <a:off x="228600" y="825624"/>
            <a:ext cx="8610600" cy="5339680"/>
          </a:xfrm>
        </p:spPr>
        <p:txBody>
          <a:bodyPr/>
          <a:lstStyle/>
          <a:p>
            <a:r>
              <a:rPr lang="en-US" dirty="0"/>
              <a:t>Key observation:</a:t>
            </a:r>
          </a:p>
          <a:p>
            <a:pPr lvl="1"/>
            <a:r>
              <a:rPr lang="en-US" dirty="0"/>
              <a:t>If two strings differ by </a:t>
            </a:r>
            <a:r>
              <a:rPr lang="en-US" i="1" dirty="0"/>
              <a:t>E</a:t>
            </a:r>
            <a:r>
              <a:rPr lang="en-US" dirty="0"/>
              <a:t> edits, then every </a:t>
            </a:r>
            <a:r>
              <a:rPr lang="en-US" dirty="0" err="1"/>
              <a:t>bp</a:t>
            </a:r>
            <a:r>
              <a:rPr lang="en-US" dirty="0"/>
              <a:t> match can be aligned in at most </a:t>
            </a:r>
            <a:r>
              <a:rPr lang="en-US" i="1" dirty="0"/>
              <a:t>2E</a:t>
            </a:r>
            <a:r>
              <a:rPr lang="en-US" dirty="0"/>
              <a:t> shifts (of one of the strings).</a:t>
            </a:r>
          </a:p>
          <a:p>
            <a:pPr lvl="2"/>
            <a:r>
              <a:rPr lang="en-US" dirty="0"/>
              <a:t>Insight: Shifting a string by one “corrects” for one “error” </a:t>
            </a:r>
          </a:p>
          <a:p>
            <a:pPr lvl="1"/>
            <a:endParaRPr lang="en-US" dirty="0"/>
          </a:p>
          <a:p>
            <a:r>
              <a:rPr lang="en-US" dirty="0"/>
              <a:t>Key idea:</a:t>
            </a:r>
          </a:p>
          <a:p>
            <a:pPr lvl="1"/>
            <a:r>
              <a:rPr lang="en-US" dirty="0"/>
              <a:t>Compute “Shifted Hamming Distance”: </a:t>
            </a:r>
            <a:r>
              <a:rPr lang="en-US" dirty="0">
                <a:solidFill>
                  <a:srgbClr val="0000FF"/>
                </a:solidFill>
              </a:rPr>
              <a:t>AND of 2E Hamming Distances of two strings</a:t>
            </a:r>
            <a:r>
              <a:rPr lang="en-US" dirty="0"/>
              <a:t>, to filter out invalid mappings </a:t>
            </a:r>
          </a:p>
          <a:p>
            <a:pPr lvl="2"/>
            <a:r>
              <a:rPr lang="en-US" dirty="0"/>
              <a:t>Uses bit-parallel operations that nicely map to SIMD instructions</a:t>
            </a:r>
          </a:p>
          <a:p>
            <a:pPr lvl="1"/>
            <a:endParaRPr lang="en-US" dirty="0"/>
          </a:p>
          <a:p>
            <a:r>
              <a:rPr lang="en-US" dirty="0"/>
              <a:t>Key result:</a:t>
            </a:r>
          </a:p>
          <a:p>
            <a:pPr lvl="1"/>
            <a:r>
              <a:rPr lang="en-US" dirty="0"/>
              <a:t>SHD is 3x faster than </a:t>
            </a:r>
            <a:r>
              <a:rPr lang="en-US" dirty="0" err="1"/>
              <a:t>SeqAn</a:t>
            </a:r>
            <a:r>
              <a:rPr lang="en-US" dirty="0"/>
              <a:t> (the best implementation of Gene Myers’ bit-vector algorithm), with only a 7% false positive rate</a:t>
            </a:r>
          </a:p>
          <a:p>
            <a:pPr lvl="1"/>
            <a:r>
              <a:rPr lang="en-US" dirty="0"/>
              <a:t>The </a:t>
            </a:r>
            <a:r>
              <a:rPr lang="en-US" dirty="0">
                <a:solidFill>
                  <a:srgbClr val="0000FF"/>
                </a:solidFill>
              </a:rPr>
              <a:t>fastest CPU-based filtering (pre-alignment) mechanism</a:t>
            </a:r>
          </a:p>
          <a:p>
            <a:endParaRPr lang="en-US" dirty="0"/>
          </a:p>
        </p:txBody>
      </p:sp>
      <p:sp>
        <p:nvSpPr>
          <p:cNvPr id="4" name="Slide Number Placeholder 3">
            <a:extLst>
              <a:ext uri="{FF2B5EF4-FFF2-40B4-BE49-F238E27FC236}">
                <a16:creationId xmlns:a16="http://schemas.microsoft.com/office/drawing/2014/main" id="{82C59A33-E5B4-C645-A9E1-01B575EFB731}"/>
              </a:ext>
            </a:extLst>
          </p:cNvPr>
          <p:cNvSpPr>
            <a:spLocks noGrp="1"/>
          </p:cNvSpPr>
          <p:nvPr>
            <p:ph type="sldNum" sz="quarter" idx="11"/>
          </p:nvPr>
        </p:nvSpPr>
        <p:spPr/>
        <p:txBody>
          <a:bodyPr/>
          <a:lstStyle/>
          <a:p>
            <a:fld id="{323594FA-E141-4234-AE05-360401972BE7}" type="slidenum">
              <a:rPr lang="en-US" altLang="en-US" smtClean="0"/>
              <a:pPr/>
              <a:t>51</a:t>
            </a:fld>
            <a:endParaRPr lang="en-US" altLang="en-US"/>
          </a:p>
        </p:txBody>
      </p:sp>
    </p:spTree>
    <p:extLst>
      <p:ext uri="{BB962C8B-B14F-4D97-AF65-F5344CB8AC3E}">
        <p14:creationId xmlns:p14="http://schemas.microsoft.com/office/powerpoint/2010/main" val="65221233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 y="152400"/>
            <a:ext cx="8915400" cy="756320"/>
          </a:xfrm>
        </p:spPr>
        <p:txBody>
          <a:bodyPr/>
          <a:lstStyle/>
          <a:p>
            <a:r>
              <a:rPr lang="en-US" sz="3600" dirty="0"/>
              <a:t>Insight: Shifting a String Helps Similarity Search</a:t>
            </a:r>
          </a:p>
        </p:txBody>
      </p:sp>
      <p:sp>
        <p:nvSpPr>
          <p:cNvPr id="2" name="Slide Number Placeholder 1"/>
          <p:cNvSpPr>
            <a:spLocks noGrp="1"/>
          </p:cNvSpPr>
          <p:nvPr>
            <p:ph type="sldNum" sz="quarter" idx="11"/>
          </p:nvPr>
        </p:nvSpPr>
        <p:spPr/>
        <p:txBody>
          <a:bodyPr/>
          <a:lstStyle/>
          <a:p>
            <a:fld id="{6E86574E-FA2E-425B-A84C-39F9592E9ECB}" type="slidenum">
              <a:rPr lang="en-US" altLang="en-US" smtClean="0">
                <a:solidFill>
                  <a:prstClr val="black"/>
                </a:solidFill>
              </a:rPr>
              <a:pPr/>
              <a:t>52</a:t>
            </a:fld>
            <a:endParaRPr lang="en-US" altLang="en-US">
              <a:solidFill>
                <a:prstClr val="black"/>
              </a:solidFill>
            </a:endParaRPr>
          </a:p>
        </p:txBody>
      </p:sp>
      <p:sp>
        <p:nvSpPr>
          <p:cNvPr id="30" name="Cube 29"/>
          <p:cNvSpPr/>
          <p:nvPr/>
        </p:nvSpPr>
        <p:spPr>
          <a:xfrm>
            <a:off x="1625601" y="2090057"/>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I</a:t>
            </a:r>
          </a:p>
        </p:txBody>
      </p:sp>
      <p:sp>
        <p:nvSpPr>
          <p:cNvPr id="29" name="Cube 28"/>
          <p:cNvSpPr/>
          <p:nvPr/>
        </p:nvSpPr>
        <p:spPr>
          <a:xfrm>
            <a:off x="2322287" y="2090057"/>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S</a:t>
            </a:r>
          </a:p>
        </p:txBody>
      </p:sp>
      <p:sp>
        <p:nvSpPr>
          <p:cNvPr id="28" name="Cube 27"/>
          <p:cNvSpPr/>
          <p:nvPr/>
        </p:nvSpPr>
        <p:spPr>
          <a:xfrm>
            <a:off x="3018973" y="2090057"/>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T</a:t>
            </a:r>
          </a:p>
        </p:txBody>
      </p:sp>
      <p:sp>
        <p:nvSpPr>
          <p:cNvPr id="27" name="Cube 26"/>
          <p:cNvSpPr/>
          <p:nvPr/>
        </p:nvSpPr>
        <p:spPr>
          <a:xfrm>
            <a:off x="3730173"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A</a:t>
            </a:r>
          </a:p>
        </p:txBody>
      </p:sp>
      <p:sp>
        <p:nvSpPr>
          <p:cNvPr id="26" name="Cube 25"/>
          <p:cNvSpPr/>
          <p:nvPr/>
        </p:nvSpPr>
        <p:spPr>
          <a:xfrm>
            <a:off x="4426859"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N</a:t>
            </a:r>
          </a:p>
        </p:txBody>
      </p:sp>
      <p:sp>
        <p:nvSpPr>
          <p:cNvPr id="8" name="Cube 7"/>
          <p:cNvSpPr/>
          <p:nvPr/>
        </p:nvSpPr>
        <p:spPr>
          <a:xfrm>
            <a:off x="5123545"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B</a:t>
            </a:r>
          </a:p>
        </p:txBody>
      </p:sp>
      <p:sp>
        <p:nvSpPr>
          <p:cNvPr id="32" name="Cube 31"/>
          <p:cNvSpPr/>
          <p:nvPr/>
        </p:nvSpPr>
        <p:spPr>
          <a:xfrm>
            <a:off x="5834745"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U</a:t>
            </a:r>
          </a:p>
        </p:txBody>
      </p:sp>
      <p:sp>
        <p:nvSpPr>
          <p:cNvPr id="31" name="Cube 30"/>
          <p:cNvSpPr/>
          <p:nvPr/>
        </p:nvSpPr>
        <p:spPr>
          <a:xfrm>
            <a:off x="6545945"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L</a:t>
            </a:r>
          </a:p>
        </p:txBody>
      </p:sp>
      <p:sp>
        <p:nvSpPr>
          <p:cNvPr id="33" name="Cube 32"/>
          <p:cNvSpPr/>
          <p:nvPr/>
        </p:nvSpPr>
        <p:spPr>
          <a:xfrm>
            <a:off x="1444176" y="3955142"/>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I</a:t>
            </a:r>
          </a:p>
        </p:txBody>
      </p:sp>
      <p:sp>
        <p:nvSpPr>
          <p:cNvPr id="34" name="Cube 33"/>
          <p:cNvSpPr/>
          <p:nvPr/>
        </p:nvSpPr>
        <p:spPr>
          <a:xfrm>
            <a:off x="2140862" y="3955142"/>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S</a:t>
            </a:r>
          </a:p>
        </p:txBody>
      </p:sp>
      <p:sp>
        <p:nvSpPr>
          <p:cNvPr id="35" name="Cube 34"/>
          <p:cNvSpPr/>
          <p:nvPr/>
        </p:nvSpPr>
        <p:spPr>
          <a:xfrm>
            <a:off x="2837548" y="3955142"/>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T</a:t>
            </a:r>
          </a:p>
        </p:txBody>
      </p:sp>
      <p:sp>
        <p:nvSpPr>
          <p:cNvPr id="37" name="Cube 36"/>
          <p:cNvSpPr/>
          <p:nvPr/>
        </p:nvSpPr>
        <p:spPr>
          <a:xfrm>
            <a:off x="3548750"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N</a:t>
            </a:r>
          </a:p>
        </p:txBody>
      </p:sp>
      <p:sp>
        <p:nvSpPr>
          <p:cNvPr id="38" name="Cube 37"/>
          <p:cNvSpPr/>
          <p:nvPr/>
        </p:nvSpPr>
        <p:spPr>
          <a:xfrm>
            <a:off x="4245436"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B</a:t>
            </a:r>
          </a:p>
        </p:txBody>
      </p:sp>
      <p:sp>
        <p:nvSpPr>
          <p:cNvPr id="39" name="Cube 38"/>
          <p:cNvSpPr/>
          <p:nvPr/>
        </p:nvSpPr>
        <p:spPr>
          <a:xfrm>
            <a:off x="4956636"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U</a:t>
            </a:r>
          </a:p>
        </p:txBody>
      </p:sp>
      <p:sp>
        <p:nvSpPr>
          <p:cNvPr id="40" name="Cube 39"/>
          <p:cNvSpPr/>
          <p:nvPr/>
        </p:nvSpPr>
        <p:spPr>
          <a:xfrm>
            <a:off x="5667836"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L</a:t>
            </a:r>
          </a:p>
        </p:txBody>
      </p:sp>
      <p:cxnSp>
        <p:nvCxnSpPr>
          <p:cNvPr id="10" name="Straight Arrow Connector 9"/>
          <p:cNvCxnSpPr>
            <a:stCxn id="30" idx="3"/>
            <a:endCxn id="33" idx="0"/>
          </p:cNvCxnSpPr>
          <p:nvPr/>
        </p:nvCxnSpPr>
        <p:spPr>
          <a:xfrm flipH="1">
            <a:off x="1888676" y="3030651"/>
            <a:ext cx="3625" cy="924491"/>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a:stCxn id="29" idx="3"/>
            <a:endCxn id="34" idx="0"/>
          </p:cNvCxnSpPr>
          <p:nvPr/>
        </p:nvCxnSpPr>
        <p:spPr>
          <a:xfrm flipH="1">
            <a:off x="2585362" y="3030651"/>
            <a:ext cx="3625" cy="924491"/>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flipH="1">
            <a:off x="3272074" y="3043753"/>
            <a:ext cx="3625" cy="924491"/>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1748972" y="1030514"/>
            <a:ext cx="5646057" cy="461665"/>
          </a:xfrm>
          <a:prstGeom prst="rect">
            <a:avLst/>
          </a:prstGeom>
          <a:noFill/>
        </p:spPr>
        <p:txBody>
          <a:bodyPr wrap="square" rtlCol="0">
            <a:spAutoFit/>
          </a:bodyPr>
          <a:lstStyle/>
          <a:p>
            <a:pPr algn="ctr"/>
            <a:r>
              <a:rPr lang="en-US" sz="2400" dirty="0">
                <a:ln w="0"/>
                <a:effectLst>
                  <a:outerShdw blurRad="38100" dist="19050" dir="2700000" algn="tl" rotWithShape="0">
                    <a:schemeClr val="dk1">
                      <a:alpha val="40000"/>
                    </a:schemeClr>
                  </a:outerShdw>
                </a:effectLst>
              </a:rPr>
              <a:t>3 matches      5 mismatches</a:t>
            </a:r>
          </a:p>
        </p:txBody>
      </p:sp>
      <p:sp>
        <p:nvSpPr>
          <p:cNvPr id="15" name="TextBox 14"/>
          <p:cNvSpPr txBox="1"/>
          <p:nvPr/>
        </p:nvSpPr>
        <p:spPr>
          <a:xfrm>
            <a:off x="5958113" y="5064667"/>
            <a:ext cx="3323774" cy="923330"/>
          </a:xfrm>
          <a:prstGeom prst="rect">
            <a:avLst/>
          </a:prstGeom>
          <a:noFill/>
        </p:spPr>
        <p:txBody>
          <a:bodyPr wrap="square" rtlCol="0">
            <a:spAutoFit/>
          </a:bodyPr>
          <a:lstStyle/>
          <a:p>
            <a:r>
              <a:rPr lang="en-US" dirty="0">
                <a:solidFill>
                  <a:srgbClr val="FF0000"/>
                </a:solidFill>
              </a:rPr>
              <a:t>To cancel the effect of the deletion, we need to shift in the </a:t>
            </a:r>
            <a:r>
              <a:rPr lang="en-US" i="1" dirty="0">
                <a:solidFill>
                  <a:srgbClr val="FF0000"/>
                </a:solidFill>
              </a:rPr>
              <a:t>right</a:t>
            </a:r>
            <a:r>
              <a:rPr lang="en-US" dirty="0">
                <a:solidFill>
                  <a:srgbClr val="FF0000"/>
                </a:solidFill>
              </a:rPr>
              <a:t> direction</a:t>
            </a:r>
          </a:p>
        </p:txBody>
      </p:sp>
      <p:sp>
        <p:nvSpPr>
          <p:cNvPr id="16" name="Notched Right Arrow 15"/>
          <p:cNvSpPr/>
          <p:nvPr/>
        </p:nvSpPr>
        <p:spPr>
          <a:xfrm>
            <a:off x="3100979" y="5114852"/>
            <a:ext cx="2651760" cy="822960"/>
          </a:xfrm>
          <a:prstGeom prst="notchedRightArrow">
            <a:avLst>
              <a:gd name="adj1" fmla="val 38456"/>
              <a:gd name="adj2" fmla="val 41342"/>
            </a:avLst>
          </a:prstGeom>
          <a:ln w="38100">
            <a:solidFill>
              <a:srgbClr val="FF0000"/>
            </a:solidFill>
          </a:ln>
        </p:spPr>
        <p:txBody>
          <a:bodyPr wrap="square" rtlCol="0" anchor="ctr">
            <a:spAutoFit/>
          </a:bodyPr>
          <a:lstStyle/>
          <a:p>
            <a:pPr algn="just"/>
            <a:endParaRPr lang="en-US" sz="400" b="1" dirty="0">
              <a:solidFill>
                <a:schemeClr val="bg2"/>
              </a:solidFill>
              <a:latin typeface="europa"/>
            </a:endParaRPr>
          </a:p>
        </p:txBody>
      </p:sp>
    </p:spTree>
    <p:extLst>
      <p:ext uri="{BB962C8B-B14F-4D97-AF65-F5344CB8AC3E}">
        <p14:creationId xmlns:p14="http://schemas.microsoft.com/office/powerpoint/2010/main" val="24863135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43"/>
                                        </p:tgtEl>
                                        <p:attrNameLst>
                                          <p:attrName>style.visibility</p:attrName>
                                        </p:attrNameLst>
                                      </p:cBhvr>
                                      <p:to>
                                        <p:strVal val="visible"/>
                                      </p:to>
                                    </p:set>
                                    <p:animEffect transition="in" filter="fade">
                                      <p:cBhvr>
                                        <p:cTn id="10" dur="500"/>
                                        <p:tgtEl>
                                          <p:spTgt spid="43"/>
                                        </p:tgtEl>
                                      </p:cBhvr>
                                    </p:animEffect>
                                  </p:childTnLst>
                                </p:cTn>
                              </p:par>
                              <p:par>
                                <p:cTn id="11" presetID="10" presetClass="entr" presetSubtype="0" fill="hold" nodeType="withEffect">
                                  <p:stCondLst>
                                    <p:cond delay="0"/>
                                  </p:stCondLst>
                                  <p:childTnLst>
                                    <p:set>
                                      <p:cBhvr>
                                        <p:cTn id="12" dur="1" fill="hold">
                                          <p:stCondLst>
                                            <p:cond delay="0"/>
                                          </p:stCondLst>
                                        </p:cTn>
                                        <p:tgtEl>
                                          <p:spTgt spid="46"/>
                                        </p:tgtEl>
                                        <p:attrNameLst>
                                          <p:attrName>style.visibility</p:attrName>
                                        </p:attrNameLst>
                                      </p:cBhvr>
                                      <p:to>
                                        <p:strVal val="visible"/>
                                      </p:to>
                                    </p:set>
                                    <p:animEffect transition="in" filter="fade">
                                      <p:cBhvr>
                                        <p:cTn id="13" dur="500"/>
                                        <p:tgtEl>
                                          <p:spTgt spid="4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fade">
                                      <p:cBhvr>
                                        <p:cTn id="16" dur="500"/>
                                        <p:tgtEl>
                                          <p:spTgt spid="42"/>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15" grpId="0"/>
      <p:bldP spid="16"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 y="152400"/>
            <a:ext cx="8807896" cy="756320"/>
          </a:xfrm>
        </p:spPr>
        <p:txBody>
          <a:bodyPr/>
          <a:lstStyle/>
          <a:p>
            <a:r>
              <a:rPr lang="en-US" sz="3600" dirty="0">
                <a:solidFill>
                  <a:srgbClr val="006633"/>
                </a:solidFill>
              </a:rPr>
              <a:t>Insight: Shifting a String Helps Similarity Search</a:t>
            </a:r>
            <a:endParaRPr lang="en-US" dirty="0"/>
          </a:p>
        </p:txBody>
      </p:sp>
      <p:sp>
        <p:nvSpPr>
          <p:cNvPr id="2" name="Slide Number Placeholder 1"/>
          <p:cNvSpPr>
            <a:spLocks noGrp="1"/>
          </p:cNvSpPr>
          <p:nvPr>
            <p:ph type="sldNum" sz="quarter" idx="11"/>
          </p:nvPr>
        </p:nvSpPr>
        <p:spPr/>
        <p:txBody>
          <a:bodyPr/>
          <a:lstStyle/>
          <a:p>
            <a:fld id="{6E86574E-FA2E-425B-A84C-39F9592E9ECB}" type="slidenum">
              <a:rPr lang="en-US" altLang="en-US" smtClean="0">
                <a:solidFill>
                  <a:prstClr val="black"/>
                </a:solidFill>
              </a:rPr>
              <a:pPr/>
              <a:t>53</a:t>
            </a:fld>
            <a:endParaRPr lang="en-US" altLang="en-US">
              <a:solidFill>
                <a:prstClr val="black"/>
              </a:solidFill>
            </a:endParaRPr>
          </a:p>
        </p:txBody>
      </p:sp>
      <p:sp>
        <p:nvSpPr>
          <p:cNvPr id="30" name="Cube 29"/>
          <p:cNvSpPr/>
          <p:nvPr/>
        </p:nvSpPr>
        <p:spPr>
          <a:xfrm>
            <a:off x="1625601" y="2090057"/>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I</a:t>
            </a:r>
          </a:p>
        </p:txBody>
      </p:sp>
      <p:sp>
        <p:nvSpPr>
          <p:cNvPr id="29" name="Cube 28"/>
          <p:cNvSpPr/>
          <p:nvPr/>
        </p:nvSpPr>
        <p:spPr>
          <a:xfrm>
            <a:off x="2322287" y="2090057"/>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S</a:t>
            </a:r>
          </a:p>
        </p:txBody>
      </p:sp>
      <p:sp>
        <p:nvSpPr>
          <p:cNvPr id="28" name="Cube 27"/>
          <p:cNvSpPr/>
          <p:nvPr/>
        </p:nvSpPr>
        <p:spPr>
          <a:xfrm>
            <a:off x="3018973" y="2090057"/>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T</a:t>
            </a:r>
          </a:p>
        </p:txBody>
      </p:sp>
      <p:sp>
        <p:nvSpPr>
          <p:cNvPr id="27" name="Cube 26"/>
          <p:cNvSpPr/>
          <p:nvPr/>
        </p:nvSpPr>
        <p:spPr>
          <a:xfrm>
            <a:off x="3730173"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A</a:t>
            </a:r>
          </a:p>
        </p:txBody>
      </p:sp>
      <p:sp>
        <p:nvSpPr>
          <p:cNvPr id="26" name="Cube 25"/>
          <p:cNvSpPr/>
          <p:nvPr/>
        </p:nvSpPr>
        <p:spPr>
          <a:xfrm>
            <a:off x="4426859"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N</a:t>
            </a:r>
          </a:p>
        </p:txBody>
      </p:sp>
      <p:sp>
        <p:nvSpPr>
          <p:cNvPr id="8" name="Cube 7"/>
          <p:cNvSpPr/>
          <p:nvPr/>
        </p:nvSpPr>
        <p:spPr>
          <a:xfrm>
            <a:off x="5123545"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B</a:t>
            </a:r>
          </a:p>
        </p:txBody>
      </p:sp>
      <p:sp>
        <p:nvSpPr>
          <p:cNvPr id="32" name="Cube 31"/>
          <p:cNvSpPr/>
          <p:nvPr/>
        </p:nvSpPr>
        <p:spPr>
          <a:xfrm>
            <a:off x="5834745"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U</a:t>
            </a:r>
          </a:p>
        </p:txBody>
      </p:sp>
      <p:sp>
        <p:nvSpPr>
          <p:cNvPr id="31" name="Cube 30"/>
          <p:cNvSpPr/>
          <p:nvPr/>
        </p:nvSpPr>
        <p:spPr>
          <a:xfrm>
            <a:off x="6545945"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L</a:t>
            </a:r>
          </a:p>
        </p:txBody>
      </p:sp>
      <p:cxnSp>
        <p:nvCxnSpPr>
          <p:cNvPr id="62" name="Straight Arrow Connector 61"/>
          <p:cNvCxnSpPr>
            <a:stCxn id="26" idx="3"/>
          </p:cNvCxnSpPr>
          <p:nvPr/>
        </p:nvCxnSpPr>
        <p:spPr>
          <a:xfrm flipH="1">
            <a:off x="4687219" y="3003035"/>
            <a:ext cx="6340" cy="2282987"/>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a:stCxn id="8" idx="3"/>
          </p:cNvCxnSpPr>
          <p:nvPr/>
        </p:nvCxnSpPr>
        <p:spPr>
          <a:xfrm flipH="1">
            <a:off x="5383905" y="3003035"/>
            <a:ext cx="6340" cy="2282987"/>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a:stCxn id="32" idx="3"/>
          </p:cNvCxnSpPr>
          <p:nvPr/>
        </p:nvCxnSpPr>
        <p:spPr>
          <a:xfrm flipH="1">
            <a:off x="6070617" y="3003035"/>
            <a:ext cx="30828" cy="2296089"/>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a:stCxn id="31" idx="3"/>
          </p:cNvCxnSpPr>
          <p:nvPr/>
        </p:nvCxnSpPr>
        <p:spPr>
          <a:xfrm flipH="1">
            <a:off x="6767303" y="3003035"/>
            <a:ext cx="45342" cy="2281575"/>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3" name="Cube 32"/>
          <p:cNvSpPr/>
          <p:nvPr/>
        </p:nvSpPr>
        <p:spPr>
          <a:xfrm>
            <a:off x="1444176" y="3955142"/>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I</a:t>
            </a:r>
          </a:p>
        </p:txBody>
      </p:sp>
      <p:sp>
        <p:nvSpPr>
          <p:cNvPr id="34" name="Cube 33"/>
          <p:cNvSpPr/>
          <p:nvPr/>
        </p:nvSpPr>
        <p:spPr>
          <a:xfrm>
            <a:off x="2140862" y="3955142"/>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S</a:t>
            </a:r>
          </a:p>
        </p:txBody>
      </p:sp>
      <p:sp>
        <p:nvSpPr>
          <p:cNvPr id="35" name="Cube 34"/>
          <p:cNvSpPr/>
          <p:nvPr/>
        </p:nvSpPr>
        <p:spPr>
          <a:xfrm>
            <a:off x="2837548" y="3955142"/>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T</a:t>
            </a:r>
          </a:p>
        </p:txBody>
      </p:sp>
      <p:sp>
        <p:nvSpPr>
          <p:cNvPr id="36" name="Cube 35"/>
          <p:cNvSpPr/>
          <p:nvPr/>
        </p:nvSpPr>
        <p:spPr>
          <a:xfrm>
            <a:off x="3548748"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N</a:t>
            </a:r>
          </a:p>
        </p:txBody>
      </p:sp>
      <p:sp>
        <p:nvSpPr>
          <p:cNvPr id="37" name="Cube 36"/>
          <p:cNvSpPr/>
          <p:nvPr/>
        </p:nvSpPr>
        <p:spPr>
          <a:xfrm>
            <a:off x="4245434"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B</a:t>
            </a:r>
          </a:p>
        </p:txBody>
      </p:sp>
      <p:sp>
        <p:nvSpPr>
          <p:cNvPr id="38" name="Cube 37"/>
          <p:cNvSpPr/>
          <p:nvPr/>
        </p:nvSpPr>
        <p:spPr>
          <a:xfrm>
            <a:off x="4942120"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U</a:t>
            </a:r>
          </a:p>
        </p:txBody>
      </p:sp>
      <p:sp>
        <p:nvSpPr>
          <p:cNvPr id="39" name="Cube 38"/>
          <p:cNvSpPr/>
          <p:nvPr/>
        </p:nvSpPr>
        <p:spPr>
          <a:xfrm>
            <a:off x="5653320"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L</a:t>
            </a:r>
          </a:p>
        </p:txBody>
      </p:sp>
      <p:cxnSp>
        <p:nvCxnSpPr>
          <p:cNvPr id="10" name="Straight Arrow Connector 9"/>
          <p:cNvCxnSpPr>
            <a:stCxn id="30" idx="3"/>
            <a:endCxn id="33" idx="0"/>
          </p:cNvCxnSpPr>
          <p:nvPr/>
        </p:nvCxnSpPr>
        <p:spPr>
          <a:xfrm flipH="1">
            <a:off x="1888676" y="3030651"/>
            <a:ext cx="3625" cy="924491"/>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a:stCxn id="29" idx="3"/>
            <a:endCxn id="34" idx="0"/>
          </p:cNvCxnSpPr>
          <p:nvPr/>
        </p:nvCxnSpPr>
        <p:spPr>
          <a:xfrm flipH="1">
            <a:off x="2585362" y="3030651"/>
            <a:ext cx="3625" cy="924491"/>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flipH="1">
            <a:off x="3272074" y="3043753"/>
            <a:ext cx="3625" cy="924491"/>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1748972" y="1030514"/>
            <a:ext cx="5646057" cy="461665"/>
          </a:xfrm>
          <a:prstGeom prst="rect">
            <a:avLst/>
          </a:prstGeom>
          <a:noFill/>
        </p:spPr>
        <p:txBody>
          <a:bodyPr wrap="square" rtlCol="0">
            <a:spAutoFit/>
          </a:bodyPr>
          <a:lstStyle/>
          <a:p>
            <a:pPr algn="ctr"/>
            <a:r>
              <a:rPr lang="en-US" sz="2400" dirty="0">
                <a:ln w="0"/>
                <a:effectLst>
                  <a:outerShdw blurRad="38100" dist="19050" dir="2700000" algn="tl" rotWithShape="0">
                    <a:schemeClr val="dk1">
                      <a:alpha val="40000"/>
                    </a:schemeClr>
                  </a:outerShdw>
                </a:effectLst>
              </a:rPr>
              <a:t>7 matches      1 mismatches</a:t>
            </a:r>
          </a:p>
        </p:txBody>
      </p:sp>
      <p:sp>
        <p:nvSpPr>
          <p:cNvPr id="45" name="Cube 44"/>
          <p:cNvSpPr/>
          <p:nvPr/>
        </p:nvSpPr>
        <p:spPr>
          <a:xfrm>
            <a:off x="2148120" y="53122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I</a:t>
            </a:r>
          </a:p>
        </p:txBody>
      </p:sp>
      <p:sp>
        <p:nvSpPr>
          <p:cNvPr id="52" name="Cube 51"/>
          <p:cNvSpPr/>
          <p:nvPr/>
        </p:nvSpPr>
        <p:spPr>
          <a:xfrm>
            <a:off x="2844806" y="53122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S</a:t>
            </a:r>
          </a:p>
        </p:txBody>
      </p:sp>
      <p:sp>
        <p:nvSpPr>
          <p:cNvPr id="53" name="Cube 52"/>
          <p:cNvSpPr/>
          <p:nvPr/>
        </p:nvSpPr>
        <p:spPr>
          <a:xfrm>
            <a:off x="3556006" y="5284610"/>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T</a:t>
            </a:r>
          </a:p>
        </p:txBody>
      </p:sp>
      <p:sp>
        <p:nvSpPr>
          <p:cNvPr id="54" name="Cube 53"/>
          <p:cNvSpPr/>
          <p:nvPr/>
        </p:nvSpPr>
        <p:spPr>
          <a:xfrm>
            <a:off x="4252692" y="5284610"/>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N</a:t>
            </a:r>
          </a:p>
        </p:txBody>
      </p:sp>
      <p:sp>
        <p:nvSpPr>
          <p:cNvPr id="55" name="Cube 54"/>
          <p:cNvSpPr/>
          <p:nvPr/>
        </p:nvSpPr>
        <p:spPr>
          <a:xfrm>
            <a:off x="4949378" y="5284610"/>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B</a:t>
            </a:r>
          </a:p>
        </p:txBody>
      </p:sp>
      <p:sp>
        <p:nvSpPr>
          <p:cNvPr id="56" name="Cube 55"/>
          <p:cNvSpPr/>
          <p:nvPr/>
        </p:nvSpPr>
        <p:spPr>
          <a:xfrm>
            <a:off x="5660578" y="5284610"/>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U</a:t>
            </a:r>
          </a:p>
        </p:txBody>
      </p:sp>
      <p:sp>
        <p:nvSpPr>
          <p:cNvPr id="57" name="Cube 56"/>
          <p:cNvSpPr/>
          <p:nvPr/>
        </p:nvSpPr>
        <p:spPr>
          <a:xfrm>
            <a:off x="6371778" y="5284610"/>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L</a:t>
            </a:r>
          </a:p>
        </p:txBody>
      </p:sp>
    </p:spTree>
    <p:extLst>
      <p:ext uri="{BB962C8B-B14F-4D97-AF65-F5344CB8AC3E}">
        <p14:creationId xmlns:p14="http://schemas.microsoft.com/office/powerpoint/2010/main" val="4139243003"/>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Highly Parallel Matrix Computation</a:t>
            </a:r>
            <a:r>
              <a:rPr lang="en-US" sz="2000" dirty="0"/>
              <a:t> </a:t>
            </a:r>
            <a:endParaRPr lang="en-US" dirty="0"/>
          </a:p>
        </p:txBody>
      </p:sp>
      <p:sp>
        <p:nvSpPr>
          <p:cNvPr id="2" name="Slide Number Placeholder 1"/>
          <p:cNvSpPr>
            <a:spLocks noGrp="1"/>
          </p:cNvSpPr>
          <p:nvPr>
            <p:ph type="sldNum" sz="quarter" idx="11"/>
          </p:nvPr>
        </p:nvSpPr>
        <p:spPr/>
        <p:txBody>
          <a:bodyPr/>
          <a:lstStyle/>
          <a:p>
            <a:fld id="{6E86574E-FA2E-425B-A84C-39F9592E9ECB}" type="slidenum">
              <a:rPr lang="en-US" altLang="en-US" smtClean="0">
                <a:solidFill>
                  <a:prstClr val="black"/>
                </a:solidFill>
              </a:rPr>
              <a:pPr/>
              <a:t>54</a:t>
            </a:fld>
            <a:endParaRPr lang="en-US" altLang="en-US">
              <a:solidFill>
                <a:prstClr val="black"/>
              </a:solidFill>
            </a:endParaRPr>
          </a:p>
        </p:txBody>
      </p:sp>
      <p:graphicFrame>
        <p:nvGraphicFramePr>
          <p:cNvPr id="334" name="Object 333"/>
          <p:cNvGraphicFramePr>
            <a:graphicFrameLocks noChangeAspect="1"/>
          </p:cNvGraphicFramePr>
          <p:nvPr>
            <p:extLst/>
          </p:nvPr>
        </p:nvGraphicFramePr>
        <p:xfrm>
          <a:off x="406400" y="1077499"/>
          <a:ext cx="5007429" cy="4969907"/>
        </p:xfrm>
        <a:graphic>
          <a:graphicData uri="http://schemas.openxmlformats.org/presentationml/2006/ole">
            <mc:AlternateContent xmlns:mc="http://schemas.openxmlformats.org/markup-compatibility/2006">
              <mc:Choice xmlns:v="urn:schemas-microsoft-com:vml" Requires="v">
                <p:oleObj spid="_x0000_s53283" name="Visio" r:id="rId4" imgW="1349428" imgH="1377867" progId="Visio.Drawing.11">
                  <p:embed/>
                </p:oleObj>
              </mc:Choice>
              <mc:Fallback>
                <p:oleObj name="Visio" r:id="rId4" imgW="1349428" imgH="1377867" progId="Visio.Drawing.11">
                  <p:embed/>
                  <p:pic>
                    <p:nvPicPr>
                      <p:cNvPr id="334" name="Object 333"/>
                      <p:cNvPicPr/>
                      <p:nvPr/>
                    </p:nvPicPr>
                    <p:blipFill>
                      <a:blip r:embed="rId5"/>
                      <a:stretch>
                        <a:fillRect/>
                      </a:stretch>
                    </p:blipFill>
                    <p:spPr>
                      <a:xfrm>
                        <a:off x="406400" y="1077499"/>
                        <a:ext cx="5007429" cy="4969907"/>
                      </a:xfrm>
                      <a:prstGeom prst="rect">
                        <a:avLst/>
                      </a:prstGeom>
                    </p:spPr>
                  </p:pic>
                </p:oleObj>
              </mc:Fallback>
            </mc:AlternateContent>
          </a:graphicData>
        </a:graphic>
      </p:graphicFrame>
      <p:sp>
        <p:nvSpPr>
          <p:cNvPr id="341" name="Rectangle 340"/>
          <p:cNvSpPr>
            <a:spLocks noChangeArrowheads="1"/>
          </p:cNvSpPr>
          <p:nvPr/>
        </p:nvSpPr>
        <p:spPr bwMode="auto">
          <a:xfrm>
            <a:off x="5519730" y="2351767"/>
            <a:ext cx="3731068" cy="18466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2000" b="1" dirty="0">
                <a:solidFill>
                  <a:srgbClr val="000000"/>
                </a:solidFill>
                <a:latin typeface="Consolas" panose="020B0609020204030204" pitchFamily="49" charset="0"/>
                <a:cs typeface="Consolas" panose="020B0609020204030204" pitchFamily="49" charset="0"/>
              </a:rPr>
              <a:t>We need to compute 2E+1 vectors, E=edit distance threshold</a:t>
            </a:r>
          </a:p>
          <a:p>
            <a:endParaRPr lang="en-US" altLang="en-US" sz="2000" b="1" dirty="0">
              <a:solidFill>
                <a:srgbClr val="000000"/>
              </a:solidFill>
              <a:latin typeface="Consolas" panose="020B0609020204030204" pitchFamily="49" charset="0"/>
              <a:cs typeface="Consolas" panose="020B0609020204030204" pitchFamily="49" charset="0"/>
            </a:endParaRPr>
          </a:p>
          <a:p>
            <a:r>
              <a:rPr lang="en-US" altLang="en-US" sz="2000" b="1" dirty="0" err="1">
                <a:solidFill>
                  <a:srgbClr val="000000"/>
                </a:solidFill>
                <a:latin typeface="Consolas" panose="020B0609020204030204" pitchFamily="49" charset="0"/>
                <a:cs typeface="Consolas" panose="020B0609020204030204" pitchFamily="49" charset="0"/>
              </a:rPr>
              <a:t>dp</a:t>
            </a:r>
            <a:r>
              <a:rPr lang="en-US" altLang="en-US" sz="2000" b="1" dirty="0">
                <a:solidFill>
                  <a:srgbClr val="000000"/>
                </a:solidFill>
                <a:latin typeface="Consolas" panose="020B0609020204030204" pitchFamily="49" charset="0"/>
                <a:cs typeface="Consolas" panose="020B0609020204030204" pitchFamily="49" charset="0"/>
              </a:rPr>
              <a:t>[</a:t>
            </a:r>
            <a:r>
              <a:rPr lang="en-US" altLang="en-US" sz="2000" b="1" dirty="0" err="1">
                <a:solidFill>
                  <a:srgbClr val="000000"/>
                </a:solidFill>
                <a:latin typeface="Consolas" panose="020B0609020204030204" pitchFamily="49" charset="0"/>
                <a:cs typeface="Consolas" panose="020B0609020204030204" pitchFamily="49" charset="0"/>
              </a:rPr>
              <a:t>i</a:t>
            </a:r>
            <a:r>
              <a:rPr lang="en-US" altLang="en-US" sz="2000" b="1" dirty="0">
                <a:solidFill>
                  <a:srgbClr val="000000"/>
                </a:solidFill>
                <a:latin typeface="Consolas" panose="020B0609020204030204" pitchFamily="49" charset="0"/>
                <a:cs typeface="Consolas" panose="020B0609020204030204" pitchFamily="49" charset="0"/>
              </a:rPr>
              <a:t>][j]= 0 if X[i]=Y[j]</a:t>
            </a:r>
          </a:p>
          <a:p>
            <a:r>
              <a:rPr lang="en-US" altLang="en-US" sz="2000" b="1" dirty="0">
                <a:solidFill>
                  <a:srgbClr val="000000"/>
                </a:solidFill>
                <a:latin typeface="Consolas" panose="020B0609020204030204" pitchFamily="49" charset="0"/>
                <a:cs typeface="Consolas" panose="020B0609020204030204" pitchFamily="49" charset="0"/>
              </a:rPr>
              <a:t>          1 if X[i]≠Y[j]</a:t>
            </a:r>
          </a:p>
        </p:txBody>
      </p:sp>
      <p:sp>
        <p:nvSpPr>
          <p:cNvPr id="342" name="TextBox 341"/>
          <p:cNvSpPr txBox="1"/>
          <p:nvPr/>
        </p:nvSpPr>
        <p:spPr>
          <a:xfrm>
            <a:off x="6022509" y="4138916"/>
            <a:ext cx="2614411" cy="369332"/>
          </a:xfrm>
          <a:prstGeom prst="rect">
            <a:avLst/>
          </a:prstGeom>
          <a:noFill/>
        </p:spPr>
        <p:txBody>
          <a:bodyPr wrap="square" rtlCol="0">
            <a:spAutoFit/>
          </a:bodyPr>
          <a:lstStyle/>
          <a:p>
            <a:r>
              <a:rPr lang="en-US" dirty="0">
                <a:solidFill>
                  <a:srgbClr val="FF0000"/>
                </a:solidFill>
              </a:rPr>
              <a:t>No data dependencies!</a:t>
            </a:r>
          </a:p>
        </p:txBody>
      </p:sp>
      <p:cxnSp>
        <p:nvCxnSpPr>
          <p:cNvPr id="5" name="Straight Arrow Connector 4"/>
          <p:cNvCxnSpPr/>
          <p:nvPr/>
        </p:nvCxnSpPr>
        <p:spPr>
          <a:xfrm flipH="1">
            <a:off x="3468917" y="2090057"/>
            <a:ext cx="2269420" cy="94342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 name="Rounded Rectangle 5"/>
          <p:cNvSpPr/>
          <p:nvPr/>
        </p:nvSpPr>
        <p:spPr>
          <a:xfrm rot="2722005">
            <a:off x="1397685" y="3334140"/>
            <a:ext cx="4663440" cy="640080"/>
          </a:xfrm>
          <a:prstGeom prst="roundRect">
            <a:avLst/>
          </a:prstGeom>
          <a:noFill/>
          <a:ln w="38100">
            <a:solidFill>
              <a:srgbClr val="FF0000"/>
            </a:solidFill>
          </a:ln>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just"/>
            <a:endParaRPr lang="en-US" sz="400" b="1" dirty="0">
              <a:solidFill>
                <a:schemeClr val="bg2"/>
              </a:solidFill>
              <a:latin typeface="europa"/>
            </a:endParaRPr>
          </a:p>
        </p:txBody>
      </p:sp>
      <p:sp>
        <p:nvSpPr>
          <p:cNvPr id="7" name="TextBox 6"/>
          <p:cNvSpPr txBox="1"/>
          <p:nvPr/>
        </p:nvSpPr>
        <p:spPr>
          <a:xfrm>
            <a:off x="5413829" y="1653345"/>
            <a:ext cx="3118611" cy="369332"/>
          </a:xfrm>
          <a:prstGeom prst="rect">
            <a:avLst/>
          </a:prstGeom>
          <a:noFill/>
        </p:spPr>
        <p:txBody>
          <a:bodyPr wrap="square" rtlCol="0">
            <a:spAutoFit/>
          </a:bodyPr>
          <a:lstStyle/>
          <a:p>
            <a:r>
              <a:rPr lang="en-US" dirty="0">
                <a:solidFill>
                  <a:srgbClr val="FF0000"/>
                </a:solidFill>
              </a:rPr>
              <a:t>2 Deletion Hamming masks</a:t>
            </a:r>
          </a:p>
        </p:txBody>
      </p:sp>
      <p:cxnSp>
        <p:nvCxnSpPr>
          <p:cNvPr id="22" name="Straight Arrow Connector 21"/>
          <p:cNvCxnSpPr>
            <a:stCxn id="24" idx="1"/>
          </p:cNvCxnSpPr>
          <p:nvPr/>
        </p:nvCxnSpPr>
        <p:spPr>
          <a:xfrm flipH="1" flipV="1">
            <a:off x="4796973" y="5624286"/>
            <a:ext cx="1944912" cy="11868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3" name="Rounded Rectangle 22"/>
          <p:cNvSpPr/>
          <p:nvPr/>
        </p:nvSpPr>
        <p:spPr>
          <a:xfrm rot="2722005">
            <a:off x="679228" y="3921968"/>
            <a:ext cx="4663440" cy="640080"/>
          </a:xfrm>
          <a:prstGeom prst="roundRect">
            <a:avLst/>
          </a:prstGeom>
          <a:noFill/>
          <a:ln w="38100">
            <a:solidFill>
              <a:srgbClr val="FF0000"/>
            </a:solidFill>
          </a:ln>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just"/>
            <a:endParaRPr lang="en-US" sz="400" b="1" dirty="0">
              <a:solidFill>
                <a:schemeClr val="bg2"/>
              </a:solidFill>
              <a:latin typeface="europa"/>
            </a:endParaRPr>
          </a:p>
        </p:txBody>
      </p:sp>
      <p:sp>
        <p:nvSpPr>
          <p:cNvPr id="24" name="TextBox 23"/>
          <p:cNvSpPr txBox="1"/>
          <p:nvPr/>
        </p:nvSpPr>
        <p:spPr>
          <a:xfrm>
            <a:off x="6741885" y="5419801"/>
            <a:ext cx="2614411" cy="646331"/>
          </a:xfrm>
          <a:prstGeom prst="rect">
            <a:avLst/>
          </a:prstGeom>
          <a:noFill/>
        </p:spPr>
        <p:txBody>
          <a:bodyPr wrap="square" rtlCol="0">
            <a:spAutoFit/>
          </a:bodyPr>
          <a:lstStyle/>
          <a:p>
            <a:r>
              <a:rPr lang="en-US" dirty="0">
                <a:solidFill>
                  <a:srgbClr val="FF0000"/>
                </a:solidFill>
              </a:rPr>
              <a:t>2 Insertion Hamming masks</a:t>
            </a:r>
          </a:p>
        </p:txBody>
      </p:sp>
      <p:sp>
        <p:nvSpPr>
          <p:cNvPr id="3" name="TextBox 2"/>
          <p:cNvSpPr txBox="1"/>
          <p:nvPr/>
        </p:nvSpPr>
        <p:spPr>
          <a:xfrm>
            <a:off x="1988457" y="961385"/>
            <a:ext cx="2148114" cy="369332"/>
          </a:xfrm>
          <a:prstGeom prst="rect">
            <a:avLst/>
          </a:prstGeom>
          <a:noFill/>
        </p:spPr>
        <p:txBody>
          <a:bodyPr wrap="square" rtlCol="0">
            <a:spAutoFit/>
          </a:bodyPr>
          <a:lstStyle/>
          <a:p>
            <a:pPr algn="ctr"/>
            <a:r>
              <a:rPr lang="en-US" dirty="0"/>
              <a:t>Reference</a:t>
            </a:r>
          </a:p>
        </p:txBody>
      </p:sp>
      <p:sp>
        <p:nvSpPr>
          <p:cNvPr id="14" name="TextBox 13"/>
          <p:cNvSpPr txBox="1"/>
          <p:nvPr/>
        </p:nvSpPr>
        <p:spPr>
          <a:xfrm rot="16200000">
            <a:off x="-756557" y="3616404"/>
            <a:ext cx="2148114" cy="369332"/>
          </a:xfrm>
          <a:prstGeom prst="rect">
            <a:avLst/>
          </a:prstGeom>
          <a:noFill/>
        </p:spPr>
        <p:txBody>
          <a:bodyPr wrap="square" rtlCol="0">
            <a:spAutoFit/>
          </a:bodyPr>
          <a:lstStyle/>
          <a:p>
            <a:pPr algn="ctr"/>
            <a:r>
              <a:rPr lang="en-US" dirty="0"/>
              <a:t>Query</a:t>
            </a:r>
          </a:p>
        </p:txBody>
      </p:sp>
    </p:spTree>
    <p:extLst>
      <p:ext uri="{BB962C8B-B14F-4D97-AF65-F5344CB8AC3E}">
        <p14:creationId xmlns:p14="http://schemas.microsoft.com/office/powerpoint/2010/main" val="22073999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xit" presetSubtype="0" fill="hold" grpId="1" nodeType="clickEffect">
                                  <p:stCondLst>
                                    <p:cond delay="0"/>
                                  </p:stCondLst>
                                  <p:childTnLst>
                                    <p:animEffect transition="out" filter="fade">
                                      <p:cBhvr>
                                        <p:cTn id="17" dur="500"/>
                                        <p:tgtEl>
                                          <p:spTgt spid="6"/>
                                        </p:tgtEl>
                                      </p:cBhvr>
                                    </p:animEffect>
                                    <p:set>
                                      <p:cBhvr>
                                        <p:cTn id="18" dur="1" fill="hold">
                                          <p:stCondLst>
                                            <p:cond delay="499"/>
                                          </p:stCondLst>
                                        </p:cTn>
                                        <p:tgtEl>
                                          <p:spTgt spid="6"/>
                                        </p:tgtEl>
                                        <p:attrNameLst>
                                          <p:attrName>style.visibility</p:attrName>
                                        </p:attrNameLst>
                                      </p:cBhvr>
                                      <p:to>
                                        <p:strVal val="hidden"/>
                                      </p:to>
                                    </p:set>
                                  </p:childTnLst>
                                </p:cTn>
                              </p:par>
                              <p:par>
                                <p:cTn id="19" presetID="10" presetClass="exit" presetSubtype="0" fill="hold" nodeType="withEffect">
                                  <p:stCondLst>
                                    <p:cond delay="0"/>
                                  </p:stCondLst>
                                  <p:childTnLst>
                                    <p:animEffect transition="out" filter="fade">
                                      <p:cBhvr>
                                        <p:cTn id="20" dur="500"/>
                                        <p:tgtEl>
                                          <p:spTgt spid="5"/>
                                        </p:tgtEl>
                                      </p:cBhvr>
                                    </p:animEffect>
                                    <p:set>
                                      <p:cBhvr>
                                        <p:cTn id="21" dur="1" fill="hold">
                                          <p:stCondLst>
                                            <p:cond delay="499"/>
                                          </p:stCondLst>
                                        </p:cTn>
                                        <p:tgtEl>
                                          <p:spTgt spid="5"/>
                                        </p:tgtEl>
                                        <p:attrNameLst>
                                          <p:attrName>style.visibility</p:attrName>
                                        </p:attrNameLst>
                                      </p:cBhvr>
                                      <p:to>
                                        <p:strVal val="hidden"/>
                                      </p:to>
                                    </p:set>
                                  </p:childTnLst>
                                </p:cTn>
                              </p:par>
                              <p:par>
                                <p:cTn id="22" presetID="10" presetClass="exit" presetSubtype="0" fill="hold" grpId="1" nodeType="withEffect">
                                  <p:stCondLst>
                                    <p:cond delay="0"/>
                                  </p:stCondLst>
                                  <p:childTnLst>
                                    <p:animEffect transition="out" filter="fade">
                                      <p:cBhvr>
                                        <p:cTn id="23" dur="500"/>
                                        <p:tgtEl>
                                          <p:spTgt spid="7"/>
                                        </p:tgtEl>
                                      </p:cBhvr>
                                    </p:animEffect>
                                    <p:set>
                                      <p:cBhvr>
                                        <p:cTn id="24" dur="1" fill="hold">
                                          <p:stCondLst>
                                            <p:cond delay="499"/>
                                          </p:stCondLst>
                                        </p:cTn>
                                        <p:tgtEl>
                                          <p:spTgt spid="7"/>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fade">
                                      <p:cBhvr>
                                        <p:cTn id="29" dur="500"/>
                                        <p:tgtEl>
                                          <p:spTgt spid="23"/>
                                        </p:tgtEl>
                                      </p:cBhvr>
                                    </p:animEffect>
                                  </p:childTnLst>
                                </p:cTn>
                              </p:par>
                              <p:par>
                                <p:cTn id="30" presetID="10" presetClass="entr" presetSubtype="0" fill="hold" nodeType="with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500"/>
                                        <p:tgtEl>
                                          <p:spTgt spid="2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fade">
                                      <p:cBhvr>
                                        <p:cTn id="3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p:bldP spid="7" grpId="1"/>
      <p:bldP spid="23" grpId="0" animBg="1"/>
      <p:bldP spid="24"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Idea of SHD Filtering</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4" name="Diagram 3"/>
          <p:cNvGraphicFramePr/>
          <p:nvPr>
            <p:extLst/>
          </p:nvPr>
        </p:nvGraphicFramePr>
        <p:xfrm>
          <a:off x="39756" y="979729"/>
          <a:ext cx="8988287" cy="47894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28" name="Object 27"/>
          <p:cNvGraphicFramePr>
            <a:graphicFrameLocks noChangeAspect="1"/>
          </p:cNvGraphicFramePr>
          <p:nvPr>
            <p:extLst/>
          </p:nvPr>
        </p:nvGraphicFramePr>
        <p:xfrm>
          <a:off x="-1481" y="1596738"/>
          <a:ext cx="9148550" cy="4699786"/>
        </p:xfrm>
        <a:graphic>
          <a:graphicData uri="http://schemas.openxmlformats.org/presentationml/2006/ole">
            <mc:AlternateContent xmlns:mc="http://schemas.openxmlformats.org/markup-compatibility/2006">
              <mc:Choice xmlns:v="urn:schemas-microsoft-com:vml" Requires="v">
                <p:oleObj spid="_x0000_s55329" name="Visio" r:id="rId9" imgW="7926832" imgH="4072725" progId="Visio.Drawing.11">
                  <p:embed/>
                </p:oleObj>
              </mc:Choice>
              <mc:Fallback>
                <p:oleObj name="Visio" r:id="rId9" imgW="7926832" imgH="4072725" progId="Visio.Drawing.11">
                  <p:embed/>
                  <p:pic>
                    <p:nvPicPr>
                      <p:cNvPr id="28" name="Object 27"/>
                      <p:cNvPicPr/>
                      <p:nvPr/>
                    </p:nvPicPr>
                    <p:blipFill>
                      <a:blip r:embed="rId10"/>
                      <a:stretch>
                        <a:fillRect/>
                      </a:stretch>
                    </p:blipFill>
                    <p:spPr>
                      <a:xfrm>
                        <a:off x="-1481" y="1596738"/>
                        <a:ext cx="9148550" cy="4699786"/>
                      </a:xfrm>
                      <a:prstGeom prst="rect">
                        <a:avLst/>
                      </a:prstGeom>
                    </p:spPr>
                  </p:pic>
                </p:oleObj>
              </mc:Fallback>
            </mc:AlternateContent>
          </a:graphicData>
        </a:graphic>
      </p:graphicFrame>
    </p:spTree>
    <p:extLst>
      <p:ext uri="{BB962C8B-B14F-4D97-AF65-F5344CB8AC3E}">
        <p14:creationId xmlns:p14="http://schemas.microsoft.com/office/powerpoint/2010/main" val="429938721"/>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Alignment vs. Pre-alignment (Filtering)</a:t>
            </a:r>
          </a:p>
        </p:txBody>
      </p:sp>
      <p:sp>
        <p:nvSpPr>
          <p:cNvPr id="2" name="Slide Number Placeholder 1"/>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6574E-FA2E-425B-A84C-39F9592E9ECB}"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333" name="Object 332"/>
          <p:cNvGraphicFramePr>
            <a:graphicFrameLocks noChangeAspect="1"/>
          </p:cNvGraphicFramePr>
          <p:nvPr>
            <p:extLst/>
          </p:nvPr>
        </p:nvGraphicFramePr>
        <p:xfrm>
          <a:off x="579550" y="1213035"/>
          <a:ext cx="3687114" cy="3863122"/>
        </p:xfrm>
        <a:graphic>
          <a:graphicData uri="http://schemas.openxmlformats.org/presentationml/2006/ole">
            <mc:AlternateContent xmlns:mc="http://schemas.openxmlformats.org/markup-compatibility/2006">
              <mc:Choice xmlns:v="urn:schemas-microsoft-com:vml" Requires="v">
                <p:oleObj spid="_x0000_s57409" name="Visio" r:id="rId4" imgW="1349428" imgH="1377867" progId="Visio.Drawing.11">
                  <p:embed/>
                </p:oleObj>
              </mc:Choice>
              <mc:Fallback>
                <p:oleObj name="Visio" r:id="rId4" imgW="1349428" imgH="1377867" progId="Visio.Drawing.11">
                  <p:embed/>
                  <p:pic>
                    <p:nvPicPr>
                      <p:cNvPr id="333" name="Object 332"/>
                      <p:cNvPicPr/>
                      <p:nvPr/>
                    </p:nvPicPr>
                    <p:blipFill>
                      <a:blip r:embed="rId5"/>
                      <a:stretch>
                        <a:fillRect/>
                      </a:stretch>
                    </p:blipFill>
                    <p:spPr>
                      <a:xfrm>
                        <a:off x="579550" y="1213035"/>
                        <a:ext cx="3687114" cy="3863122"/>
                      </a:xfrm>
                      <a:prstGeom prst="rect">
                        <a:avLst/>
                      </a:prstGeom>
                    </p:spPr>
                  </p:pic>
                </p:oleObj>
              </mc:Fallback>
            </mc:AlternateContent>
          </a:graphicData>
        </a:graphic>
      </p:graphicFrame>
      <p:graphicFrame>
        <p:nvGraphicFramePr>
          <p:cNvPr id="334" name="Object 333"/>
          <p:cNvGraphicFramePr>
            <a:graphicFrameLocks noChangeAspect="1"/>
          </p:cNvGraphicFramePr>
          <p:nvPr>
            <p:extLst/>
          </p:nvPr>
        </p:nvGraphicFramePr>
        <p:xfrm>
          <a:off x="4540137" y="1251672"/>
          <a:ext cx="3783011" cy="3754664"/>
        </p:xfrm>
        <a:graphic>
          <a:graphicData uri="http://schemas.openxmlformats.org/presentationml/2006/ole">
            <mc:AlternateContent xmlns:mc="http://schemas.openxmlformats.org/markup-compatibility/2006">
              <mc:Choice xmlns:v="urn:schemas-microsoft-com:vml" Requires="v">
                <p:oleObj spid="_x0000_s57410" name="Visio" r:id="rId6" imgW="1349428" imgH="1377867" progId="Visio.Drawing.11">
                  <p:embed/>
                </p:oleObj>
              </mc:Choice>
              <mc:Fallback>
                <p:oleObj name="Visio" r:id="rId6" imgW="1349428" imgH="1377867" progId="Visio.Drawing.11">
                  <p:embed/>
                  <p:pic>
                    <p:nvPicPr>
                      <p:cNvPr id="334" name="Object 333"/>
                      <p:cNvPicPr/>
                      <p:nvPr/>
                    </p:nvPicPr>
                    <p:blipFill>
                      <a:blip r:embed="rId7"/>
                      <a:stretch>
                        <a:fillRect/>
                      </a:stretch>
                    </p:blipFill>
                    <p:spPr>
                      <a:xfrm>
                        <a:off x="4540137" y="1251672"/>
                        <a:ext cx="3783011" cy="3754664"/>
                      </a:xfrm>
                      <a:prstGeom prst="rect">
                        <a:avLst/>
                      </a:prstGeom>
                    </p:spPr>
                  </p:pic>
                </p:oleObj>
              </mc:Fallback>
            </mc:AlternateContent>
          </a:graphicData>
        </a:graphic>
      </p:graphicFrame>
      <p:sp>
        <p:nvSpPr>
          <p:cNvPr id="335" name="Rectangle 334"/>
          <p:cNvSpPr>
            <a:spLocks noChangeArrowheads="1"/>
          </p:cNvSpPr>
          <p:nvPr/>
        </p:nvSpPr>
        <p:spPr bwMode="auto">
          <a:xfrm>
            <a:off x="373483" y="5001727"/>
            <a:ext cx="4300608"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rPr>
              <a:t>              |dp[i][j-1]  </a:t>
            </a:r>
            <a:r>
              <a:rPr kumimoji="0" lang="en-US" altLang="en-US" sz="1600" b="0" i="0" u="none" strike="noStrike" kern="1200" cap="none" spc="0" normalizeH="0" baseline="0" noProof="0" dirty="0">
                <a:ln>
                  <a:noFill/>
                </a:ln>
                <a:solidFill>
                  <a:srgbClr val="008200"/>
                </a:solidFill>
                <a:effectLst/>
                <a:uLnTx/>
                <a:uFillTx/>
                <a:latin typeface="Consolas" panose="020B0609020204030204" pitchFamily="49" charset="0"/>
                <a:ea typeface="+mn-ea"/>
                <a:cs typeface="Consolas" panose="020B0609020204030204" pitchFamily="49" charset="0"/>
              </a:rPr>
              <a:t>// </a:t>
            </a:r>
            <a:r>
              <a:rPr kumimoji="0" lang="en-US" altLang="en-US" sz="1600" b="0" i="0" u="none" strike="noStrike" kern="1200" cap="none" spc="0" normalizeH="0" baseline="0" noProof="0" dirty="0" err="1">
                <a:ln>
                  <a:noFill/>
                </a:ln>
                <a:solidFill>
                  <a:srgbClr val="008200"/>
                </a:solidFill>
                <a:effectLst/>
                <a:uLnTx/>
                <a:uFillTx/>
                <a:latin typeface="Consolas" panose="020B0609020204030204" pitchFamily="49" charset="0"/>
                <a:ea typeface="+mn-ea"/>
                <a:cs typeface="Consolas" panose="020B0609020204030204" pitchFamily="49" charset="0"/>
              </a:rPr>
              <a:t>Inser</a:t>
            </a:r>
            <a:r>
              <a:rPr kumimoji="0" lang="en-US" altLang="en-US" sz="1600" b="0" i="0" u="none" strike="noStrike" kern="1200" cap="none" spc="0" normalizeH="0" baseline="0" noProof="0" dirty="0">
                <a:ln>
                  <a:noFill/>
                </a:ln>
                <a:solidFill>
                  <a:srgbClr val="008200"/>
                </a:solidFill>
                <a:effectLst/>
                <a:uLnTx/>
                <a:uFillTx/>
                <a:latin typeface="Consolas" panose="020B0609020204030204" pitchFamily="49" charset="0"/>
                <a:ea typeface="+mn-ea"/>
                <a:cs typeface="Consolas" panose="020B0609020204030204" pitchFamily="49" charset="0"/>
              </a:rPr>
              <a:t>.</a:t>
            </a:r>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err="1">
                <a:ln>
                  <a:noFill/>
                </a:ln>
                <a:solidFill>
                  <a:srgbClr val="000000"/>
                </a:solidFill>
                <a:effectLst/>
                <a:uLnTx/>
                <a:uFillTx/>
                <a:latin typeface="Consolas" panose="020B0609020204030204" pitchFamily="49" charset="0"/>
                <a:ea typeface="+mn-ea"/>
                <a:cs typeface="Consolas" panose="020B0609020204030204" pitchFamily="49" charset="0"/>
              </a:rPr>
              <a:t>dp</a:t>
            </a:r>
            <a:r>
              <a:rPr kumimoji="0" lang="en-US" alt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rPr>
              <a:t>[i][j]=1+max|dp[i-1][j]  </a:t>
            </a:r>
            <a:r>
              <a:rPr kumimoji="0" lang="en-US" altLang="en-US" sz="1600" b="0" i="0" u="none" strike="noStrike" kern="1200" cap="none" spc="0" normalizeH="0" baseline="0" noProof="0" dirty="0">
                <a:ln>
                  <a:noFill/>
                </a:ln>
                <a:solidFill>
                  <a:srgbClr val="008200"/>
                </a:solidFill>
                <a:effectLst/>
                <a:uLnTx/>
                <a:uFillTx/>
                <a:latin typeface="Consolas" panose="020B0609020204030204" pitchFamily="49" charset="0"/>
                <a:ea typeface="+mn-ea"/>
                <a:cs typeface="Consolas" panose="020B0609020204030204" pitchFamily="49" charset="0"/>
              </a:rPr>
              <a:t>// Del.</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8200"/>
                </a:solidFill>
                <a:effectLst/>
                <a:uLnTx/>
                <a:uFillTx/>
                <a:latin typeface="Consolas" panose="020B0609020204030204" pitchFamily="49" charset="0"/>
                <a:ea typeface="+mn-ea"/>
                <a:cs typeface="Consolas" panose="020B0609020204030204" pitchFamily="49" charset="0"/>
              </a:rPr>
              <a:t>  </a:t>
            </a:r>
            <a:r>
              <a:rPr kumimoji="0" lang="en-US" alt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rPr>
              <a:t>            |</a:t>
            </a:r>
            <a:r>
              <a:rPr kumimoji="0" lang="en-US" altLang="en-US" sz="1600" b="0" i="0" u="none" strike="noStrike" kern="1200" cap="none" spc="0" normalizeH="0" baseline="0" noProof="0" dirty="0" err="1">
                <a:ln>
                  <a:noFill/>
                </a:ln>
                <a:solidFill>
                  <a:srgbClr val="000000"/>
                </a:solidFill>
                <a:effectLst/>
                <a:uLnTx/>
                <a:uFillTx/>
                <a:latin typeface="Consolas" panose="020B0609020204030204" pitchFamily="49" charset="0"/>
                <a:ea typeface="+mn-ea"/>
                <a:cs typeface="Consolas" panose="020B0609020204030204" pitchFamily="49" charset="0"/>
              </a:rPr>
              <a:t>dp</a:t>
            </a:r>
            <a:r>
              <a:rPr kumimoji="0" lang="en-US" alt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rPr>
              <a:t>[i-1][j-1]</a:t>
            </a:r>
            <a:r>
              <a:rPr kumimoji="0" lang="en-US" altLang="en-US" sz="1600" b="0" i="0" u="none" strike="noStrike" kern="1200" cap="none" spc="0" normalizeH="0" baseline="0" noProof="0" dirty="0">
                <a:ln>
                  <a:noFill/>
                </a:ln>
                <a:solidFill>
                  <a:srgbClr val="008200"/>
                </a:solidFill>
                <a:effectLst/>
                <a:uLnTx/>
                <a:uFillTx/>
                <a:latin typeface="Consolas" panose="020B0609020204030204" pitchFamily="49" charset="0"/>
                <a:ea typeface="+mn-ea"/>
                <a:cs typeface="Consolas" panose="020B0609020204030204" pitchFamily="49" charset="0"/>
              </a:rPr>
              <a:t>// Subs.</a:t>
            </a:r>
            <a:endParaRPr kumimoji="0" lang="en-US" altLang="en-US" sz="36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cxnSp>
        <p:nvCxnSpPr>
          <p:cNvPr id="337" name="Straight Arrow Connector 336"/>
          <p:cNvCxnSpPr/>
          <p:nvPr/>
        </p:nvCxnSpPr>
        <p:spPr>
          <a:xfrm flipV="1">
            <a:off x="3683357" y="2659760"/>
            <a:ext cx="0" cy="365760"/>
          </a:xfrm>
          <a:prstGeom prst="straightConnector1">
            <a:avLst/>
          </a:prstGeom>
          <a:ln w="50800" cmpd="sng">
            <a:solidFill>
              <a:srgbClr val="FF000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338" name="Straight Arrow Connector 337"/>
          <p:cNvCxnSpPr/>
          <p:nvPr/>
        </p:nvCxnSpPr>
        <p:spPr>
          <a:xfrm flipH="1" flipV="1">
            <a:off x="3322748" y="2737035"/>
            <a:ext cx="365760" cy="275606"/>
          </a:xfrm>
          <a:prstGeom prst="straightConnector1">
            <a:avLst/>
          </a:prstGeom>
          <a:ln w="50800" cmpd="sng">
            <a:solidFill>
              <a:srgbClr val="FF000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340" name="Straight Arrow Connector 339"/>
          <p:cNvCxnSpPr/>
          <p:nvPr/>
        </p:nvCxnSpPr>
        <p:spPr>
          <a:xfrm flipH="1" flipV="1">
            <a:off x="3307721" y="3018225"/>
            <a:ext cx="365760" cy="0"/>
          </a:xfrm>
          <a:prstGeom prst="straightConnector1">
            <a:avLst/>
          </a:prstGeom>
          <a:ln w="50800" cmpd="sng">
            <a:solidFill>
              <a:srgbClr val="FF0000"/>
            </a:solidFill>
            <a:tailEnd type="triangle" w="med" len="med"/>
          </a:ln>
        </p:spPr>
        <p:style>
          <a:lnRef idx="1">
            <a:schemeClr val="accent1"/>
          </a:lnRef>
          <a:fillRef idx="0">
            <a:schemeClr val="accent1"/>
          </a:fillRef>
          <a:effectRef idx="0">
            <a:schemeClr val="accent1"/>
          </a:effectRef>
          <a:fontRef idx="minor">
            <a:schemeClr val="tx1"/>
          </a:fontRef>
        </p:style>
      </p:cxnSp>
      <p:sp>
        <p:nvSpPr>
          <p:cNvPr id="341" name="Rectangle 340"/>
          <p:cNvSpPr>
            <a:spLocks noChangeArrowheads="1"/>
          </p:cNvSpPr>
          <p:nvPr/>
        </p:nvSpPr>
        <p:spPr bwMode="auto">
          <a:xfrm>
            <a:off x="5297079" y="5009773"/>
            <a:ext cx="3183657"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err="1">
                <a:ln>
                  <a:noFill/>
                </a:ln>
                <a:solidFill>
                  <a:srgbClr val="000000"/>
                </a:solidFill>
                <a:effectLst/>
                <a:uLnTx/>
                <a:uFillTx/>
                <a:latin typeface="Consolas" panose="020B0609020204030204" pitchFamily="49" charset="0"/>
                <a:ea typeface="+mn-ea"/>
                <a:cs typeface="Consolas" panose="020B0609020204030204" pitchFamily="49" charset="0"/>
              </a:rPr>
              <a:t>dp</a:t>
            </a:r>
            <a:r>
              <a:rPr kumimoji="0" lang="en-US" alt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rPr>
              <a:t>[i][j]=|0 if X[i]=Y[j]</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rPr>
              <a:t>         |1 if X[i]≠Y[j]</a:t>
            </a:r>
          </a:p>
        </p:txBody>
      </p:sp>
      <p:sp>
        <p:nvSpPr>
          <p:cNvPr id="342" name="TextBox 341"/>
          <p:cNvSpPr txBox="1"/>
          <p:nvPr/>
        </p:nvSpPr>
        <p:spPr>
          <a:xfrm>
            <a:off x="5477077" y="5709121"/>
            <a:ext cx="261441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No data dependencies!</a:t>
            </a:r>
          </a:p>
        </p:txBody>
      </p:sp>
      <p:sp>
        <p:nvSpPr>
          <p:cNvPr id="343" name="TextBox 342"/>
          <p:cNvSpPr txBox="1"/>
          <p:nvPr/>
        </p:nvSpPr>
        <p:spPr>
          <a:xfrm>
            <a:off x="837310" y="5715292"/>
            <a:ext cx="330987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Each cell depends on three pre-computed cells!</a:t>
            </a:r>
          </a:p>
        </p:txBody>
      </p:sp>
      <p:sp>
        <p:nvSpPr>
          <p:cNvPr id="344" name="Rectangle 343"/>
          <p:cNvSpPr/>
          <p:nvPr/>
        </p:nvSpPr>
        <p:spPr>
          <a:xfrm>
            <a:off x="359121" y="2239980"/>
            <a:ext cx="8451051" cy="2651760"/>
          </a:xfrm>
          <a:prstGeom prst="rect">
            <a:avLst/>
          </a:prstGeom>
          <a:solidFill>
            <a:schemeClr val="bg1"/>
          </a:solidFill>
          <a:ln w="19050">
            <a:solidFill>
              <a:srgbClr val="FE0606"/>
            </a:solidFill>
          </a:ln>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Tahoma"/>
                <a:ea typeface="+mn-ea"/>
                <a:cs typeface="+mn-cs"/>
              </a:rPr>
              <a:t>Independent vectors can be processed in parallel using hardware technologies</a:t>
            </a:r>
          </a:p>
        </p:txBody>
      </p:sp>
      <p:pic>
        <p:nvPicPr>
          <p:cNvPr id="345" name="Picture 6" descr="Image result for intel processor chip"/>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839116" y="3142096"/>
            <a:ext cx="2121788" cy="1548905"/>
          </a:xfrm>
          <a:prstGeom prst="rect">
            <a:avLst/>
          </a:prstGeom>
          <a:noFill/>
          <a:extLst>
            <a:ext uri="{909E8E84-426E-40DD-AFC4-6F175D3DCCD1}">
              <a14:hiddenFill xmlns:a14="http://schemas.microsoft.com/office/drawing/2010/main">
                <a:solidFill>
                  <a:srgbClr val="FFFFFF"/>
                </a:solidFill>
              </a14:hiddenFill>
            </a:ext>
          </a:extLst>
        </p:spPr>
      </p:pic>
      <p:pic>
        <p:nvPicPr>
          <p:cNvPr id="346" name="Picture 2" descr="Image result for vc709"/>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57633" y="3237125"/>
            <a:ext cx="2433211" cy="1520757"/>
          </a:xfrm>
          <a:prstGeom prst="rect">
            <a:avLst/>
          </a:prstGeom>
          <a:noFill/>
          <a:extLst>
            <a:ext uri="{909E8E84-426E-40DD-AFC4-6F175D3DCCD1}">
              <a14:hiddenFill xmlns:a14="http://schemas.microsoft.com/office/drawing/2010/main">
                <a:solidFill>
                  <a:srgbClr val="FFFFFF"/>
                </a:solidFill>
              </a14:hiddenFill>
            </a:ext>
          </a:extLst>
        </p:spPr>
      </p:pic>
      <p:pic>
        <p:nvPicPr>
          <p:cNvPr id="347" name="Picture 4" descr="Image result for gpu"/>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367753" y="3121951"/>
            <a:ext cx="2524322" cy="1751532"/>
          </a:xfrm>
          <a:prstGeom prst="rect">
            <a:avLst/>
          </a:prstGeom>
          <a:noFill/>
          <a:extLst>
            <a:ext uri="{909E8E84-426E-40DD-AFC4-6F175D3DCCD1}">
              <a14:hiddenFill xmlns:a14="http://schemas.microsoft.com/office/drawing/2010/main">
                <a:solidFill>
                  <a:srgbClr val="FFFFFF"/>
                </a:solidFill>
              </a14:hiddenFill>
            </a:ext>
          </a:extLst>
        </p:spPr>
      </p:pic>
      <p:sp>
        <p:nvSpPr>
          <p:cNvPr id="348" name="Rectangle 347"/>
          <p:cNvSpPr/>
          <p:nvPr/>
        </p:nvSpPr>
        <p:spPr>
          <a:xfrm>
            <a:off x="1533773" y="1000746"/>
            <a:ext cx="560294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Tahoma"/>
                <a:ea typeface="+mn-ea"/>
                <a:cs typeface="+mn-cs"/>
              </a:rPr>
              <a:t>Needleman-</a:t>
            </a:r>
            <a:r>
              <a:rPr kumimoji="0" lang="en-US" sz="1800" b="0" i="0" u="none" strike="noStrike" kern="1200" cap="none" spc="0" normalizeH="0" baseline="0" noProof="0" dirty="0" err="1">
                <a:ln>
                  <a:noFill/>
                </a:ln>
                <a:solidFill>
                  <a:srgbClr val="1F497D"/>
                </a:solidFill>
                <a:effectLst>
                  <a:outerShdw blurRad="38100" dist="38100" dir="2700000" algn="tl">
                    <a:srgbClr val="000000">
                      <a:alpha val="43137"/>
                    </a:srgbClr>
                  </a:outerShdw>
                </a:effectLst>
                <a:uLnTx/>
                <a:uFillTx/>
                <a:latin typeface="Tahoma"/>
                <a:ea typeface="+mn-ea"/>
                <a:cs typeface="+mn-cs"/>
              </a:rPr>
              <a:t>Wunsch</a:t>
            </a:r>
            <a:r>
              <a:rPr kumimoji="0" lang="en-US" sz="18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Tahoma"/>
                <a:ea typeface="+mn-ea"/>
                <a:cs typeface="+mn-cs"/>
              </a:rPr>
              <a:t>                                       SHD</a:t>
            </a:r>
          </a:p>
        </p:txBody>
      </p:sp>
    </p:spTree>
    <p:extLst>
      <p:ext uri="{BB962C8B-B14F-4D97-AF65-F5344CB8AC3E}">
        <p14:creationId xmlns:p14="http://schemas.microsoft.com/office/powerpoint/2010/main" val="123155539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44"/>
                                        </p:tgtEl>
                                        <p:attrNameLst>
                                          <p:attrName>style.visibility</p:attrName>
                                        </p:attrNameLst>
                                      </p:cBhvr>
                                      <p:to>
                                        <p:strVal val="visible"/>
                                      </p:to>
                                    </p:set>
                                    <p:animEffect transition="in" filter="fade">
                                      <p:cBhvr>
                                        <p:cTn id="7" dur="500"/>
                                        <p:tgtEl>
                                          <p:spTgt spid="344"/>
                                        </p:tgtEl>
                                      </p:cBhvr>
                                    </p:animEffect>
                                  </p:childTnLst>
                                </p:cTn>
                              </p:par>
                              <p:par>
                                <p:cTn id="8" presetID="10" presetClass="entr" presetSubtype="0" fill="hold" nodeType="withEffect">
                                  <p:stCondLst>
                                    <p:cond delay="0"/>
                                  </p:stCondLst>
                                  <p:childTnLst>
                                    <p:set>
                                      <p:cBhvr>
                                        <p:cTn id="9" dur="1" fill="hold">
                                          <p:stCondLst>
                                            <p:cond delay="0"/>
                                          </p:stCondLst>
                                        </p:cTn>
                                        <p:tgtEl>
                                          <p:spTgt spid="345"/>
                                        </p:tgtEl>
                                        <p:attrNameLst>
                                          <p:attrName>style.visibility</p:attrName>
                                        </p:attrNameLst>
                                      </p:cBhvr>
                                      <p:to>
                                        <p:strVal val="visible"/>
                                      </p:to>
                                    </p:set>
                                    <p:animEffect transition="in" filter="fade">
                                      <p:cBhvr>
                                        <p:cTn id="10" dur="500"/>
                                        <p:tgtEl>
                                          <p:spTgt spid="345"/>
                                        </p:tgtEl>
                                      </p:cBhvr>
                                    </p:animEffect>
                                  </p:childTnLst>
                                </p:cTn>
                              </p:par>
                              <p:par>
                                <p:cTn id="11" presetID="10" presetClass="entr" presetSubtype="0" fill="hold" nodeType="withEffect">
                                  <p:stCondLst>
                                    <p:cond delay="0"/>
                                  </p:stCondLst>
                                  <p:childTnLst>
                                    <p:set>
                                      <p:cBhvr>
                                        <p:cTn id="12" dur="1" fill="hold">
                                          <p:stCondLst>
                                            <p:cond delay="0"/>
                                          </p:stCondLst>
                                        </p:cTn>
                                        <p:tgtEl>
                                          <p:spTgt spid="347"/>
                                        </p:tgtEl>
                                        <p:attrNameLst>
                                          <p:attrName>style.visibility</p:attrName>
                                        </p:attrNameLst>
                                      </p:cBhvr>
                                      <p:to>
                                        <p:strVal val="visible"/>
                                      </p:to>
                                    </p:set>
                                    <p:animEffect transition="in" filter="fade">
                                      <p:cBhvr>
                                        <p:cTn id="13" dur="500"/>
                                        <p:tgtEl>
                                          <p:spTgt spid="347"/>
                                        </p:tgtEl>
                                      </p:cBhvr>
                                    </p:animEffect>
                                  </p:childTnLst>
                                </p:cTn>
                              </p:par>
                              <p:par>
                                <p:cTn id="14" presetID="10" presetClass="entr" presetSubtype="0" fill="hold" nodeType="withEffect">
                                  <p:stCondLst>
                                    <p:cond delay="0"/>
                                  </p:stCondLst>
                                  <p:childTnLst>
                                    <p:set>
                                      <p:cBhvr>
                                        <p:cTn id="15" dur="1" fill="hold">
                                          <p:stCondLst>
                                            <p:cond delay="0"/>
                                          </p:stCondLst>
                                        </p:cTn>
                                        <p:tgtEl>
                                          <p:spTgt spid="346"/>
                                        </p:tgtEl>
                                        <p:attrNameLst>
                                          <p:attrName>style.visibility</p:attrName>
                                        </p:attrNameLst>
                                      </p:cBhvr>
                                      <p:to>
                                        <p:strVal val="visible"/>
                                      </p:to>
                                    </p:set>
                                    <p:animEffect transition="in" filter="fade">
                                      <p:cBhvr>
                                        <p:cTn id="16" dur="500"/>
                                        <p:tgtEl>
                                          <p:spTgt spid="3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4"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6D10F-F80A-7C44-BE64-97E1A59CB31A}"/>
              </a:ext>
            </a:extLst>
          </p:cNvPr>
          <p:cNvSpPr>
            <a:spLocks noGrp="1"/>
          </p:cNvSpPr>
          <p:nvPr>
            <p:ph type="title"/>
          </p:nvPr>
        </p:nvSpPr>
        <p:spPr/>
        <p:txBody>
          <a:bodyPr/>
          <a:lstStyle/>
          <a:p>
            <a:r>
              <a:rPr lang="en-US" dirty="0"/>
              <a:t>New Bottleneck: Filtering (Pre-Alignment) </a:t>
            </a:r>
          </a:p>
        </p:txBody>
      </p:sp>
      <p:sp>
        <p:nvSpPr>
          <p:cNvPr id="3" name="Content Placeholder 2">
            <a:extLst>
              <a:ext uri="{FF2B5EF4-FFF2-40B4-BE49-F238E27FC236}">
                <a16:creationId xmlns:a16="http://schemas.microsoft.com/office/drawing/2014/main" id="{AC397D3F-62B4-3849-9339-7FB0122971DD}"/>
              </a:ext>
            </a:extLst>
          </p:cNvPr>
          <p:cNvSpPr>
            <a:spLocks noGrp="1"/>
          </p:cNvSpPr>
          <p:nvPr>
            <p:ph idx="1"/>
          </p:nvPr>
        </p:nvSpPr>
        <p:spPr>
          <a:xfrm>
            <a:off x="228600" y="1113656"/>
            <a:ext cx="8610600" cy="5339680"/>
          </a:xfrm>
        </p:spPr>
        <p:txBody>
          <a:bodyPr/>
          <a:lstStyle/>
          <a:p>
            <a:pPr marL="0" indent="0">
              <a:buNone/>
            </a:pPr>
            <a:r>
              <a:rPr lang="en-US" dirty="0"/>
              <a:t>    </a:t>
            </a:r>
            <a:r>
              <a:rPr lang="en-US" dirty="0">
                <a:solidFill>
                  <a:srgbClr val="0000FF"/>
                </a:solidFill>
              </a:rPr>
              <a:t>Sequencing</a:t>
            </a:r>
            <a:r>
              <a:rPr lang="en-US" dirty="0"/>
              <a:t> generates many reads, each of which potentially mapping to many locations</a:t>
            </a:r>
          </a:p>
          <a:p>
            <a:pPr marL="0" indent="0">
              <a:buNone/>
            </a:pPr>
            <a:r>
              <a:rPr lang="en-US" dirty="0"/>
              <a:t>    </a:t>
            </a:r>
            <a:r>
              <a:rPr lang="en-US" dirty="0">
                <a:sym typeface="Wingdings" pitchFamily="2" charset="2"/>
              </a:rPr>
              <a:t></a:t>
            </a:r>
          </a:p>
          <a:p>
            <a:pPr marL="0" indent="0">
              <a:buNone/>
            </a:pPr>
            <a:r>
              <a:rPr lang="en-US" dirty="0">
                <a:sym typeface="Wingdings" pitchFamily="2" charset="2"/>
              </a:rPr>
              <a:t>    </a:t>
            </a:r>
            <a:r>
              <a:rPr lang="en-US" dirty="0">
                <a:solidFill>
                  <a:srgbClr val="0000FF"/>
                </a:solidFill>
                <a:sym typeface="Wingdings" pitchFamily="2" charset="2"/>
              </a:rPr>
              <a:t>Filtering (Pre-alignment) </a:t>
            </a:r>
            <a:r>
              <a:rPr lang="en-US" dirty="0">
                <a:sym typeface="Wingdings" pitchFamily="2" charset="2"/>
              </a:rPr>
              <a:t>eliminates the need to verify/align read to invalid mapping locations</a:t>
            </a:r>
          </a:p>
          <a:p>
            <a:pPr marL="0" indent="0">
              <a:buNone/>
            </a:pPr>
            <a:r>
              <a:rPr lang="en-US" dirty="0">
                <a:sym typeface="Wingdings" pitchFamily="2" charset="2"/>
              </a:rPr>
              <a:t>    </a:t>
            </a:r>
          </a:p>
          <a:p>
            <a:pPr marL="0" indent="0">
              <a:buNone/>
            </a:pPr>
            <a:r>
              <a:rPr lang="en-US" dirty="0">
                <a:sym typeface="Wingdings" pitchFamily="2" charset="2"/>
              </a:rPr>
              <a:t>    </a:t>
            </a:r>
            <a:r>
              <a:rPr lang="en-US" dirty="0">
                <a:solidFill>
                  <a:srgbClr val="0000FF"/>
                </a:solidFill>
                <a:sym typeface="Wingdings" pitchFamily="2" charset="2"/>
              </a:rPr>
              <a:t>Alignment/verification </a:t>
            </a:r>
            <a:r>
              <a:rPr lang="en-US" dirty="0">
                <a:sym typeface="Wingdings" pitchFamily="2" charset="2"/>
              </a:rPr>
              <a:t>(costly edit distance computation) is performed </a:t>
            </a:r>
            <a:r>
              <a:rPr lang="en-US" b="1" dirty="0">
                <a:sym typeface="Wingdings" pitchFamily="2" charset="2"/>
              </a:rPr>
              <a:t>only</a:t>
            </a:r>
            <a:r>
              <a:rPr lang="en-US" dirty="0">
                <a:sym typeface="Wingdings" pitchFamily="2" charset="2"/>
              </a:rPr>
              <a:t> on reads that pass the filter)</a:t>
            </a:r>
          </a:p>
          <a:p>
            <a:pPr marL="0" indent="0">
              <a:buNone/>
            </a:pPr>
            <a:endParaRPr lang="en-US" dirty="0">
              <a:sym typeface="Wingdings" pitchFamily="2" charset="2"/>
            </a:endParaRPr>
          </a:p>
          <a:p>
            <a:r>
              <a:rPr lang="en-US" dirty="0">
                <a:solidFill>
                  <a:srgbClr val="FF0000"/>
                </a:solidFill>
                <a:sym typeface="Wingdings" pitchFamily="2" charset="2"/>
              </a:rPr>
              <a:t>New bottleneck in read mapping becomes the “filtering (pre-alignment)” step</a:t>
            </a:r>
          </a:p>
          <a:p>
            <a:pPr lvl="1"/>
            <a:endParaRPr lang="en-US" dirty="0"/>
          </a:p>
        </p:txBody>
      </p:sp>
      <p:sp>
        <p:nvSpPr>
          <p:cNvPr id="4" name="Slide Number Placeholder 3">
            <a:extLst>
              <a:ext uri="{FF2B5EF4-FFF2-40B4-BE49-F238E27FC236}">
                <a16:creationId xmlns:a16="http://schemas.microsoft.com/office/drawing/2014/main" id="{18D7025E-2F9E-0843-B00B-20AC22F13596}"/>
              </a:ext>
            </a:extLst>
          </p:cNvPr>
          <p:cNvSpPr>
            <a:spLocks noGrp="1"/>
          </p:cNvSpPr>
          <p:nvPr>
            <p:ph type="sldNum" sz="quarter" idx="11"/>
          </p:nvPr>
        </p:nvSpPr>
        <p:spPr/>
        <p:txBody>
          <a:bodyPr/>
          <a:lstStyle/>
          <a:p>
            <a:fld id="{323594FA-E141-4234-AE05-360401972BE7}" type="slidenum">
              <a:rPr lang="en-US" altLang="en-US" smtClean="0"/>
              <a:pPr/>
              <a:t>57</a:t>
            </a:fld>
            <a:endParaRPr lang="en-US" altLang="en-US"/>
          </a:p>
        </p:txBody>
      </p:sp>
    </p:spTree>
    <p:extLst>
      <p:ext uri="{BB962C8B-B14F-4D97-AF65-F5344CB8AC3E}">
        <p14:creationId xmlns:p14="http://schemas.microsoft.com/office/powerpoint/2010/main" val="352213474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AFB9DA22-BE61-2446-87AE-83F927ADF074}"/>
              </a:ext>
            </a:extLst>
          </p:cNvPr>
          <p:cNvSpPr>
            <a:spLocks noGrp="1"/>
          </p:cNvSpPr>
          <p:nvPr>
            <p:ph idx="1"/>
          </p:nvPr>
        </p:nvSpPr>
        <p:spPr>
          <a:xfrm>
            <a:off x="228600" y="1124744"/>
            <a:ext cx="8610600" cy="5123656"/>
          </a:xfrm>
        </p:spPr>
        <p:txBody>
          <a:bodyPr/>
          <a:lstStyle/>
          <a:p>
            <a:r>
              <a:rPr lang="en-US" dirty="0"/>
              <a:t>The Problem: DNA Read Mapping</a:t>
            </a:r>
          </a:p>
          <a:p>
            <a:pPr lvl="1"/>
            <a:r>
              <a:rPr lang="en-US" dirty="0"/>
              <a:t>State-of-the-art Read Mapper Design</a:t>
            </a:r>
          </a:p>
          <a:p>
            <a:pPr lvl="1"/>
            <a:endParaRPr lang="en-US" dirty="0"/>
          </a:p>
          <a:p>
            <a:r>
              <a:rPr lang="en-US" dirty="0"/>
              <a:t>Algorithmic Acceleration </a:t>
            </a:r>
          </a:p>
          <a:p>
            <a:pPr lvl="1"/>
            <a:r>
              <a:rPr lang="en-US" dirty="0"/>
              <a:t>Exploiting Structure of the Genome</a:t>
            </a:r>
          </a:p>
          <a:p>
            <a:pPr lvl="1"/>
            <a:r>
              <a:rPr lang="en-US" dirty="0"/>
              <a:t>Exploiting SIMD Instructions</a:t>
            </a:r>
          </a:p>
          <a:p>
            <a:endParaRPr lang="en-US" dirty="0"/>
          </a:p>
          <a:p>
            <a:r>
              <a:rPr lang="en-US" dirty="0">
                <a:solidFill>
                  <a:srgbClr val="0000FF"/>
                </a:solidFill>
              </a:rPr>
              <a:t>Hardware Acceleration</a:t>
            </a:r>
          </a:p>
          <a:p>
            <a:pPr lvl="1"/>
            <a:r>
              <a:rPr lang="en-US" dirty="0">
                <a:solidFill>
                  <a:srgbClr val="0000FF"/>
                </a:solidFill>
              </a:rPr>
              <a:t>Specialized Architectures</a:t>
            </a:r>
          </a:p>
          <a:p>
            <a:pPr lvl="1"/>
            <a:r>
              <a:rPr lang="en-US" dirty="0"/>
              <a:t>Processing in Memory</a:t>
            </a:r>
          </a:p>
          <a:p>
            <a:pPr lvl="1"/>
            <a:endParaRPr lang="en-US" dirty="0"/>
          </a:p>
          <a:p>
            <a:r>
              <a:rPr lang="en-US" dirty="0"/>
              <a:t>Future Opportunities: New Sequencing Technologies</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72032695"/>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Location Filtering</a:t>
            </a:r>
          </a:p>
        </p:txBody>
      </p:sp>
      <p:sp>
        <p:nvSpPr>
          <p:cNvPr id="3" name="Content Placeholder 2"/>
          <p:cNvSpPr>
            <a:spLocks noGrp="1"/>
          </p:cNvSpPr>
          <p:nvPr>
            <p:ph idx="1"/>
          </p:nvPr>
        </p:nvSpPr>
        <p:spPr>
          <a:xfrm>
            <a:off x="228600" y="1126191"/>
            <a:ext cx="8610600" cy="5122211"/>
          </a:xfrm>
        </p:spPr>
        <p:txBody>
          <a:bodyPr/>
          <a:lstStyle/>
          <a:p>
            <a:r>
              <a:rPr lang="en-US" sz="2400" b="1" dirty="0">
                <a:solidFill>
                  <a:srgbClr val="0070C0"/>
                </a:solidFill>
              </a:rPr>
              <a:t>Alignment</a:t>
            </a:r>
            <a:r>
              <a:rPr lang="en-US" sz="2400" dirty="0"/>
              <a:t> is </a:t>
            </a:r>
            <a:r>
              <a:rPr lang="en-US" sz="2400" dirty="0">
                <a:solidFill>
                  <a:srgbClr val="FF0000"/>
                </a:solidFill>
              </a:rPr>
              <a:t>expensive</a:t>
            </a:r>
            <a:endParaRPr lang="en-US" sz="2400" dirty="0"/>
          </a:p>
          <a:p>
            <a:pPr lvl="1"/>
            <a:r>
              <a:rPr lang="en-US" sz="2100" dirty="0"/>
              <a:t>We need to align millions to billions of reads </a:t>
            </a:r>
          </a:p>
          <a:p>
            <a:pPr lvl="2"/>
            <a:endParaRPr lang="en-US" sz="2250" dirty="0"/>
          </a:p>
          <a:p>
            <a:pPr lvl="2"/>
            <a:endParaRPr lang="en-US" sz="2250" dirty="0"/>
          </a:p>
          <a:p>
            <a:pPr marL="257175" lvl="1" indent="-257175">
              <a:buClr>
                <a:schemeClr val="accent1"/>
              </a:buClr>
              <a:buSzPct val="65000"/>
              <a:buFont typeface="Wingdings" pitchFamily="2" charset="2"/>
              <a:buChar char="n"/>
            </a:pPr>
            <a:r>
              <a:rPr lang="en-US" sz="2400" dirty="0"/>
              <a:t>Modern read mappers reduce the time spent on alignment for increased performance. Can be done in two ways:</a:t>
            </a:r>
          </a:p>
          <a:p>
            <a:pPr marL="721519" lvl="2" indent="-457200">
              <a:buSzPct val="100000"/>
              <a:buFont typeface="+mj-lt"/>
              <a:buAutoNum type="arabicPeriod"/>
            </a:pPr>
            <a:r>
              <a:rPr lang="en-US" sz="2250" dirty="0"/>
              <a:t>Optimize the algorithm for alignment</a:t>
            </a:r>
          </a:p>
          <a:p>
            <a:pPr marL="721519" lvl="2" indent="-457200">
              <a:buSzPct val="100000"/>
              <a:buFont typeface="+mj-lt"/>
              <a:buAutoNum type="arabicPeriod"/>
            </a:pPr>
            <a:r>
              <a:rPr lang="en-US" sz="2250" dirty="0"/>
              <a:t>Reduce the number of alignments necessary by </a:t>
            </a:r>
            <a:r>
              <a:rPr lang="en-US" sz="2250" b="1" dirty="0">
                <a:solidFill>
                  <a:srgbClr val="0070C0"/>
                </a:solidFill>
              </a:rPr>
              <a:t>filtering</a:t>
            </a:r>
            <a:r>
              <a:rPr lang="en-US" sz="2250" dirty="0">
                <a:solidFill>
                  <a:srgbClr val="0070C0"/>
                </a:solidFill>
              </a:rPr>
              <a:t> </a:t>
            </a:r>
            <a:r>
              <a:rPr lang="en-US" sz="2250" dirty="0"/>
              <a:t>out mismatches quickly </a:t>
            </a:r>
          </a:p>
          <a:p>
            <a:pPr marL="721519" lvl="2" indent="-457200">
              <a:buSzPct val="100000"/>
              <a:buFont typeface="+mj-lt"/>
              <a:buAutoNum type="arabicPeriod"/>
            </a:pPr>
            <a:endParaRPr lang="en-US" sz="2100" dirty="0"/>
          </a:p>
          <a:p>
            <a:pPr marL="721519" lvl="2" indent="-457200">
              <a:buSzPct val="100000"/>
              <a:buFont typeface="+mj-lt"/>
              <a:buAutoNum type="arabicPeriod"/>
            </a:pPr>
            <a:endParaRPr lang="en-US" sz="2100" dirty="0"/>
          </a:p>
          <a:p>
            <a:pPr marL="257175" lvl="1" indent="-257175">
              <a:buClr>
                <a:schemeClr val="accent1"/>
              </a:buClr>
              <a:buSzPct val="65000"/>
              <a:buFont typeface="Wingdings" pitchFamily="2" charset="2"/>
              <a:buChar char="n"/>
            </a:pPr>
            <a:r>
              <a:rPr lang="en-US" sz="2400" dirty="0"/>
              <a:t>Both methods are used by mappers today, but </a:t>
            </a:r>
            <a:r>
              <a:rPr lang="en-US" sz="2400" dirty="0">
                <a:solidFill>
                  <a:srgbClr val="7030A0"/>
                </a:solidFill>
              </a:rPr>
              <a:t>filtering has replaced alignment as the bottleneck</a:t>
            </a:r>
            <a:r>
              <a:rPr lang="en-US" sz="2400" dirty="0"/>
              <a:t> </a:t>
            </a:r>
            <a:r>
              <a:rPr lang="en-US" sz="1400" b="1" dirty="0">
                <a:solidFill>
                  <a:srgbClr val="4E6229"/>
                </a:solidFill>
              </a:rPr>
              <a:t>[Xin+, BMC Genomics 2013]</a:t>
            </a:r>
          </a:p>
          <a:p>
            <a:pPr marL="257175" lvl="1" indent="-257175">
              <a:buClr>
                <a:schemeClr val="accent1"/>
              </a:buClr>
              <a:buSzPct val="65000"/>
              <a:buFont typeface="Wingdings" pitchFamily="2" charset="2"/>
              <a:buChar char="n"/>
            </a:pPr>
            <a:endParaRPr lang="en-US" sz="1400" b="1" dirty="0">
              <a:solidFill>
                <a:srgbClr val="4E6229"/>
              </a:solidFill>
            </a:endParaRPr>
          </a:p>
          <a:p>
            <a:endParaRPr lang="en-US" sz="2400" dirty="0"/>
          </a:p>
        </p:txBody>
      </p:sp>
      <p:sp>
        <p:nvSpPr>
          <p:cNvPr id="4" name="Slide Number Placeholder 3"/>
          <p:cNvSpPr>
            <a:spLocks noGrp="1"/>
          </p:cNvSpPr>
          <p:nvPr>
            <p:ph type="sldNum" sz="quarter" idx="11"/>
          </p:nvPr>
        </p:nvSpPr>
        <p:spPr/>
        <p:txBody>
          <a:bodyPr/>
          <a:lstStyle/>
          <a:p>
            <a:fld id="{4CAE9295-42F8-0747-9AE1-33958E89C374}" type="slidenum">
              <a:rPr lang="en-US" smtClean="0"/>
              <a:t>59</a:t>
            </a:fld>
            <a:endParaRPr lang="en-US"/>
          </a:p>
        </p:txBody>
      </p:sp>
      <p:sp>
        <p:nvSpPr>
          <p:cNvPr id="7" name="Rounded Rectangle 6"/>
          <p:cNvSpPr/>
          <p:nvPr/>
        </p:nvSpPr>
        <p:spPr>
          <a:xfrm>
            <a:off x="649777" y="2888053"/>
            <a:ext cx="7768246" cy="1686731"/>
          </a:xfrm>
          <a:prstGeom prst="roundRect">
            <a:avLst/>
          </a:prstGeom>
          <a:solidFill>
            <a:srgbClr val="DEEBF7"/>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dirty="0">
                <a:solidFill>
                  <a:schemeClr val="tx1"/>
                </a:solidFill>
              </a:rPr>
              <a:t>Our goal is to accelerate </a:t>
            </a:r>
            <a:r>
              <a:rPr lang="en-US" sz="3000" b="1" dirty="0">
                <a:solidFill>
                  <a:srgbClr val="0070C0"/>
                </a:solidFill>
              </a:rPr>
              <a:t>read mapping</a:t>
            </a:r>
            <a:r>
              <a:rPr lang="en-US" sz="3000" b="1" dirty="0">
                <a:solidFill>
                  <a:schemeClr val="tx1"/>
                </a:solidFill>
              </a:rPr>
              <a:t> </a:t>
            </a:r>
          </a:p>
          <a:p>
            <a:pPr algn="ctr"/>
            <a:r>
              <a:rPr lang="en-US" sz="3000" b="1" dirty="0">
                <a:solidFill>
                  <a:schemeClr val="tx1"/>
                </a:solidFill>
              </a:rPr>
              <a:t>by improving the </a:t>
            </a:r>
            <a:r>
              <a:rPr lang="en-US" sz="3000" b="1" dirty="0">
                <a:solidFill>
                  <a:srgbClr val="0070C0"/>
                </a:solidFill>
              </a:rPr>
              <a:t>filtering</a:t>
            </a:r>
            <a:r>
              <a:rPr lang="en-US" sz="3000" b="1" dirty="0">
                <a:solidFill>
                  <a:schemeClr val="tx1"/>
                </a:solidFill>
              </a:rPr>
              <a:t> step </a:t>
            </a:r>
          </a:p>
        </p:txBody>
      </p:sp>
    </p:spTree>
    <p:extLst>
      <p:ext uri="{BB962C8B-B14F-4D97-AF65-F5344CB8AC3E}">
        <p14:creationId xmlns:p14="http://schemas.microsoft.com/office/powerpoint/2010/main" val="203627150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9" presetClass="emph" presetSubtype="0" nodeType="clickEffect">
                                  <p:stCondLst>
                                    <p:cond delay="0"/>
                                  </p:stCondLst>
                                  <p:childTnLst>
                                    <p:set>
                                      <p:cBhvr rctx="PPT">
                                        <p:cTn id="28" dur="indefinite"/>
                                        <p:tgtEl>
                                          <p:spTgt spid="3">
                                            <p:txEl>
                                              <p:pRg st="0" end="0"/>
                                            </p:txEl>
                                          </p:spTgt>
                                        </p:tgtEl>
                                        <p:attrNameLst>
                                          <p:attrName>style.opacity</p:attrName>
                                        </p:attrNameLst>
                                      </p:cBhvr>
                                      <p:to>
                                        <p:strVal val="0.25"/>
                                      </p:to>
                                    </p:set>
                                    <p:animEffect filter="image" prLst="opacity: 0.25">
                                      <p:cBhvr rctx="IE">
                                        <p:cTn id="29" dur="indefinite"/>
                                        <p:tgtEl>
                                          <p:spTgt spid="3">
                                            <p:txEl>
                                              <p:pRg st="0" end="0"/>
                                            </p:txEl>
                                          </p:spTgt>
                                        </p:tgtEl>
                                      </p:cBhvr>
                                    </p:animEffect>
                                  </p:childTnLst>
                                </p:cTn>
                              </p:par>
                              <p:par>
                                <p:cTn id="30" presetID="9" presetClass="emph" presetSubtype="0" nodeType="withEffect">
                                  <p:stCondLst>
                                    <p:cond delay="0"/>
                                  </p:stCondLst>
                                  <p:childTnLst>
                                    <p:set>
                                      <p:cBhvr rctx="PPT">
                                        <p:cTn id="31" dur="indefinite"/>
                                        <p:tgtEl>
                                          <p:spTgt spid="3">
                                            <p:txEl>
                                              <p:pRg st="1" end="1"/>
                                            </p:txEl>
                                          </p:spTgt>
                                        </p:tgtEl>
                                        <p:attrNameLst>
                                          <p:attrName>style.opacity</p:attrName>
                                        </p:attrNameLst>
                                      </p:cBhvr>
                                      <p:to>
                                        <p:strVal val="0.25"/>
                                      </p:to>
                                    </p:set>
                                    <p:animEffect filter="image" prLst="opacity: 0.25">
                                      <p:cBhvr rctx="IE">
                                        <p:cTn id="32" dur="indefinite"/>
                                        <p:tgtEl>
                                          <p:spTgt spid="3">
                                            <p:txEl>
                                              <p:pRg st="1" end="1"/>
                                            </p:txEl>
                                          </p:spTgt>
                                        </p:tgtEl>
                                      </p:cBhvr>
                                    </p:animEffect>
                                  </p:childTnLst>
                                </p:cTn>
                              </p:par>
                              <p:par>
                                <p:cTn id="33" presetID="9" presetClass="emph" presetSubtype="0" nodeType="withEffect">
                                  <p:stCondLst>
                                    <p:cond delay="0"/>
                                  </p:stCondLst>
                                  <p:childTnLst>
                                    <p:set>
                                      <p:cBhvr rctx="PPT">
                                        <p:cTn id="34" dur="indefinite"/>
                                        <p:tgtEl>
                                          <p:spTgt spid="3">
                                            <p:txEl>
                                              <p:pRg st="4" end="4"/>
                                            </p:txEl>
                                          </p:spTgt>
                                        </p:tgtEl>
                                        <p:attrNameLst>
                                          <p:attrName>style.opacity</p:attrName>
                                        </p:attrNameLst>
                                      </p:cBhvr>
                                      <p:to>
                                        <p:strVal val="0.25"/>
                                      </p:to>
                                    </p:set>
                                    <p:animEffect filter="image" prLst="opacity: 0.25">
                                      <p:cBhvr rctx="IE">
                                        <p:cTn id="35" dur="indefinite"/>
                                        <p:tgtEl>
                                          <p:spTgt spid="3">
                                            <p:txEl>
                                              <p:pRg st="4" end="4"/>
                                            </p:txEl>
                                          </p:spTgt>
                                        </p:tgtEl>
                                      </p:cBhvr>
                                    </p:animEffect>
                                  </p:childTnLst>
                                </p:cTn>
                              </p:par>
                              <p:par>
                                <p:cTn id="36" presetID="9" presetClass="emph" presetSubtype="0" nodeType="withEffect">
                                  <p:stCondLst>
                                    <p:cond delay="0"/>
                                  </p:stCondLst>
                                  <p:childTnLst>
                                    <p:set>
                                      <p:cBhvr rctx="PPT">
                                        <p:cTn id="37" dur="indefinite"/>
                                        <p:tgtEl>
                                          <p:spTgt spid="3">
                                            <p:txEl>
                                              <p:pRg st="5" end="5"/>
                                            </p:txEl>
                                          </p:spTgt>
                                        </p:tgtEl>
                                        <p:attrNameLst>
                                          <p:attrName>style.opacity</p:attrName>
                                        </p:attrNameLst>
                                      </p:cBhvr>
                                      <p:to>
                                        <p:strVal val="0.25"/>
                                      </p:to>
                                    </p:set>
                                    <p:animEffect filter="image" prLst="opacity: 0.25">
                                      <p:cBhvr rctx="IE">
                                        <p:cTn id="38" dur="indefinite"/>
                                        <p:tgtEl>
                                          <p:spTgt spid="3">
                                            <p:txEl>
                                              <p:pRg st="5" end="5"/>
                                            </p:txEl>
                                          </p:spTgt>
                                        </p:tgtEl>
                                      </p:cBhvr>
                                    </p:animEffect>
                                  </p:childTnLst>
                                </p:cTn>
                              </p:par>
                              <p:par>
                                <p:cTn id="39" presetID="9" presetClass="emph" presetSubtype="0" nodeType="withEffect">
                                  <p:stCondLst>
                                    <p:cond delay="0"/>
                                  </p:stCondLst>
                                  <p:childTnLst>
                                    <p:set>
                                      <p:cBhvr rctx="PPT">
                                        <p:cTn id="40" dur="indefinite"/>
                                        <p:tgtEl>
                                          <p:spTgt spid="3">
                                            <p:txEl>
                                              <p:pRg st="6" end="6"/>
                                            </p:txEl>
                                          </p:spTgt>
                                        </p:tgtEl>
                                        <p:attrNameLst>
                                          <p:attrName>style.opacity</p:attrName>
                                        </p:attrNameLst>
                                      </p:cBhvr>
                                      <p:to>
                                        <p:strVal val="0.25"/>
                                      </p:to>
                                    </p:set>
                                    <p:animEffect filter="image" prLst="opacity: 0.25">
                                      <p:cBhvr rctx="IE">
                                        <p:cTn id="41" dur="indefinite"/>
                                        <p:tgtEl>
                                          <p:spTgt spid="3">
                                            <p:txEl>
                                              <p:pRg st="6" end="6"/>
                                            </p:txEl>
                                          </p:spTgt>
                                        </p:tgtEl>
                                      </p:cBhvr>
                                    </p:animEffect>
                                  </p:childTnLst>
                                </p:cTn>
                              </p:par>
                              <p:par>
                                <p:cTn id="42" presetID="9" presetClass="emph" presetSubtype="0" nodeType="withEffect">
                                  <p:stCondLst>
                                    <p:cond delay="0"/>
                                  </p:stCondLst>
                                  <p:childTnLst>
                                    <p:set>
                                      <p:cBhvr rctx="PPT">
                                        <p:cTn id="43" dur="indefinite"/>
                                        <p:tgtEl>
                                          <p:spTgt spid="3">
                                            <p:txEl>
                                              <p:pRg st="9" end="9"/>
                                            </p:txEl>
                                          </p:spTgt>
                                        </p:tgtEl>
                                        <p:attrNameLst>
                                          <p:attrName>style.opacity</p:attrName>
                                        </p:attrNameLst>
                                      </p:cBhvr>
                                      <p:to>
                                        <p:strVal val="0.25"/>
                                      </p:to>
                                    </p:set>
                                    <p:animEffect filter="image" prLst="opacity: 0.25">
                                      <p:cBhvr rctx="IE">
                                        <p:cTn id="44" dur="indefinite"/>
                                        <p:tgtEl>
                                          <p:spTgt spid="3">
                                            <p:txEl>
                                              <p:pRg st="9" end="9"/>
                                            </p:txEl>
                                          </p:spTgt>
                                        </p:tgtEl>
                                      </p:cBhvr>
                                    </p:animEffect>
                                  </p:childTnLst>
                                </p:cTn>
                              </p:par>
                              <p:par>
                                <p:cTn id="45" presetID="1" presetClass="entr" presetSubtype="0" fill="hold" grpId="0" nodeType="withEffect">
                                  <p:stCondLst>
                                    <p:cond delay="0"/>
                                  </p:stCondLst>
                                  <p:childTnLst>
                                    <p:set>
                                      <p:cBhvr>
                                        <p:cTn id="4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7"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Ideal Filtering </a:t>
            </a:r>
            <a:r>
              <a:rPr lang="en-US" dirty="0"/>
              <a:t>Algorithm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
        <p:nvSpPr>
          <p:cNvPr id="5" name="Oval 4"/>
          <p:cNvSpPr/>
          <p:nvPr/>
        </p:nvSpPr>
        <p:spPr>
          <a:xfrm>
            <a:off x="435835" y="1043700"/>
            <a:ext cx="2743200" cy="2743200"/>
          </a:xfrm>
          <a:prstGeom prst="ellipse">
            <a:avLst/>
          </a:prstGeom>
        </p:spPr>
        <p:style>
          <a:lnRef idx="0">
            <a:schemeClr val="accent2"/>
          </a:lnRef>
          <a:fillRef idx="3">
            <a:schemeClr val="accent2"/>
          </a:fillRef>
          <a:effectRef idx="3">
            <a:schemeClr val="accent2"/>
          </a:effectRef>
          <a:fontRef idx="minor">
            <a:schemeClr val="lt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EEECE1"/>
                </a:solidFill>
                <a:effectLst/>
                <a:uLnTx/>
                <a:uFillTx/>
                <a:latin typeface="europa"/>
                <a:ea typeface="+mn-ea"/>
                <a:cs typeface="+mn-cs"/>
              </a:rPr>
              <a:t>Minimal False Accept Rate</a:t>
            </a:r>
          </a:p>
        </p:txBody>
      </p:sp>
      <p:sp>
        <p:nvSpPr>
          <p:cNvPr id="6" name="Oval 5"/>
          <p:cNvSpPr/>
          <p:nvPr/>
        </p:nvSpPr>
        <p:spPr>
          <a:xfrm>
            <a:off x="1952866" y="3517748"/>
            <a:ext cx="2743200" cy="2743200"/>
          </a:xfrm>
          <a:prstGeom prst="ellipse">
            <a:avLst/>
          </a:prstGeom>
        </p:spPr>
        <p:style>
          <a:lnRef idx="0">
            <a:schemeClr val="accent6"/>
          </a:lnRef>
          <a:fillRef idx="3">
            <a:schemeClr val="accent6"/>
          </a:fillRef>
          <a:effectRef idx="3">
            <a:schemeClr val="accent6"/>
          </a:effectRef>
          <a:fontRef idx="minor">
            <a:schemeClr val="lt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EEECE1"/>
                </a:solidFill>
                <a:effectLst/>
                <a:uLnTx/>
                <a:uFillTx/>
                <a:latin typeface="europa"/>
                <a:ea typeface="+mn-ea"/>
                <a:cs typeface="+mn-cs"/>
              </a:rPr>
              <a:t>Zero False Reject Rate</a:t>
            </a:r>
          </a:p>
        </p:txBody>
      </p:sp>
      <p:sp>
        <p:nvSpPr>
          <p:cNvPr id="7" name="Oval 6"/>
          <p:cNvSpPr/>
          <p:nvPr/>
        </p:nvSpPr>
        <p:spPr>
          <a:xfrm>
            <a:off x="4309927" y="1014620"/>
            <a:ext cx="2743200" cy="2743200"/>
          </a:xfrm>
          <a:prstGeom prst="ellipse">
            <a:avLst/>
          </a:prstGeom>
        </p:spPr>
        <p:style>
          <a:lnRef idx="0">
            <a:schemeClr val="accent4"/>
          </a:lnRef>
          <a:fillRef idx="3">
            <a:schemeClr val="accent4"/>
          </a:fillRef>
          <a:effectRef idx="3">
            <a:schemeClr val="accent4"/>
          </a:effectRef>
          <a:fontRef idx="minor">
            <a:schemeClr val="lt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EEECE1"/>
                </a:solidFill>
                <a:effectLst/>
                <a:uLnTx/>
                <a:uFillTx/>
                <a:latin typeface="europa"/>
                <a:ea typeface="+mn-ea"/>
                <a:cs typeface="+mn-cs"/>
              </a:rPr>
              <a:t>Maximal True Reject Rate</a:t>
            </a:r>
          </a:p>
        </p:txBody>
      </p:sp>
      <p:sp>
        <p:nvSpPr>
          <p:cNvPr id="8" name="Oval 7"/>
          <p:cNvSpPr/>
          <p:nvPr/>
        </p:nvSpPr>
        <p:spPr>
          <a:xfrm>
            <a:off x="5811140" y="3500438"/>
            <a:ext cx="2743200" cy="2743200"/>
          </a:xfrm>
          <a:prstGeom prst="ellipse">
            <a:avLst/>
          </a:prstGeom>
        </p:spPr>
        <p:style>
          <a:lnRef idx="0">
            <a:schemeClr val="dk1"/>
          </a:lnRef>
          <a:fillRef idx="3">
            <a:schemeClr val="dk1"/>
          </a:fillRef>
          <a:effectRef idx="3">
            <a:schemeClr val="dk1"/>
          </a:effectRef>
          <a:fontRef idx="minor">
            <a:schemeClr val="lt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EEECE1"/>
                </a:solidFill>
                <a:effectLst/>
                <a:uLnTx/>
                <a:uFillTx/>
                <a:latin typeface="europa"/>
                <a:ea typeface="+mn-ea"/>
                <a:cs typeface="+mn-cs"/>
              </a:rPr>
              <a:t>Faster Than Mapper</a:t>
            </a:r>
          </a:p>
        </p:txBody>
      </p:sp>
      <p:sp>
        <p:nvSpPr>
          <p:cNvPr id="3" name="TextBox 2">
            <a:extLst>
              <a:ext uri="{FF2B5EF4-FFF2-40B4-BE49-F238E27FC236}">
                <a16:creationId xmlns:a16="http://schemas.microsoft.com/office/drawing/2014/main" id="{BF833EC9-AAD3-1343-A748-2562C1121468}"/>
              </a:ext>
            </a:extLst>
          </p:cNvPr>
          <p:cNvSpPr txBox="1"/>
          <p:nvPr/>
        </p:nvSpPr>
        <p:spPr>
          <a:xfrm>
            <a:off x="6913350" y="1079602"/>
            <a:ext cx="2123146" cy="646331"/>
          </a:xfrm>
          <a:prstGeom prst="rect">
            <a:avLst/>
          </a:prstGeom>
          <a:noFill/>
        </p:spPr>
        <p:txBody>
          <a:bodyPr wrap="none" rtlCol="0">
            <a:spAutoFit/>
          </a:bodyPr>
          <a:lstStyle/>
          <a:p>
            <a:pPr algn="ctr"/>
            <a:r>
              <a:rPr lang="en-US" dirty="0"/>
              <a:t>Filter out all </a:t>
            </a:r>
          </a:p>
          <a:p>
            <a:pPr algn="ctr"/>
            <a:r>
              <a:rPr lang="en-US" dirty="0"/>
              <a:t>incorrect mappings</a:t>
            </a:r>
          </a:p>
        </p:txBody>
      </p:sp>
      <p:sp>
        <p:nvSpPr>
          <p:cNvPr id="9" name="TextBox 8">
            <a:extLst>
              <a:ext uri="{FF2B5EF4-FFF2-40B4-BE49-F238E27FC236}">
                <a16:creationId xmlns:a16="http://schemas.microsoft.com/office/drawing/2014/main" id="{84BC9578-B318-5A4F-B607-D2A2C83B8692}"/>
              </a:ext>
            </a:extLst>
          </p:cNvPr>
          <p:cNvSpPr txBox="1"/>
          <p:nvPr/>
        </p:nvSpPr>
        <p:spPr>
          <a:xfrm>
            <a:off x="19702" y="5662989"/>
            <a:ext cx="2313711" cy="646331"/>
          </a:xfrm>
          <a:prstGeom prst="rect">
            <a:avLst/>
          </a:prstGeom>
          <a:noFill/>
        </p:spPr>
        <p:txBody>
          <a:bodyPr wrap="none" rtlCol="0">
            <a:spAutoFit/>
          </a:bodyPr>
          <a:lstStyle/>
          <a:p>
            <a:pPr algn="ctr"/>
            <a:r>
              <a:rPr lang="en-US" dirty="0"/>
              <a:t>Do not filter out any </a:t>
            </a:r>
          </a:p>
          <a:p>
            <a:pPr algn="ctr"/>
            <a:r>
              <a:rPr lang="en-US" dirty="0"/>
              <a:t>correct mappings</a:t>
            </a:r>
          </a:p>
        </p:txBody>
      </p:sp>
    </p:spTree>
    <p:extLst>
      <p:ext uri="{BB962C8B-B14F-4D97-AF65-F5344CB8AC3E}">
        <p14:creationId xmlns:p14="http://schemas.microsoft.com/office/powerpoint/2010/main" val="1731135965"/>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Alignment vs. Pre-alignment (Filtering)</a:t>
            </a:r>
          </a:p>
        </p:txBody>
      </p:sp>
      <p:sp>
        <p:nvSpPr>
          <p:cNvPr id="2" name="Slide Number Placeholder 1"/>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6574E-FA2E-425B-A84C-39F9592E9ECB}"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333" name="Object 332"/>
          <p:cNvGraphicFramePr>
            <a:graphicFrameLocks noChangeAspect="1"/>
          </p:cNvGraphicFramePr>
          <p:nvPr>
            <p:extLst/>
          </p:nvPr>
        </p:nvGraphicFramePr>
        <p:xfrm>
          <a:off x="579550" y="1213035"/>
          <a:ext cx="3687114" cy="3863122"/>
        </p:xfrm>
        <a:graphic>
          <a:graphicData uri="http://schemas.openxmlformats.org/presentationml/2006/ole">
            <mc:AlternateContent xmlns:mc="http://schemas.openxmlformats.org/markup-compatibility/2006">
              <mc:Choice xmlns:v="urn:schemas-microsoft-com:vml" Requires="v">
                <p:oleObj spid="_x0000_s22819" name="Visio" r:id="rId4" imgW="1349428" imgH="1377867" progId="Visio.Drawing.11">
                  <p:embed/>
                </p:oleObj>
              </mc:Choice>
              <mc:Fallback>
                <p:oleObj name="Visio" r:id="rId4" imgW="1349428" imgH="1377867" progId="Visio.Drawing.11">
                  <p:embed/>
                  <p:pic>
                    <p:nvPicPr>
                      <p:cNvPr id="333" name="Object 332"/>
                      <p:cNvPicPr/>
                      <p:nvPr/>
                    </p:nvPicPr>
                    <p:blipFill>
                      <a:blip r:embed="rId5"/>
                      <a:stretch>
                        <a:fillRect/>
                      </a:stretch>
                    </p:blipFill>
                    <p:spPr>
                      <a:xfrm>
                        <a:off x="579550" y="1213035"/>
                        <a:ext cx="3687114" cy="3863122"/>
                      </a:xfrm>
                      <a:prstGeom prst="rect">
                        <a:avLst/>
                      </a:prstGeom>
                    </p:spPr>
                  </p:pic>
                </p:oleObj>
              </mc:Fallback>
            </mc:AlternateContent>
          </a:graphicData>
        </a:graphic>
      </p:graphicFrame>
      <p:graphicFrame>
        <p:nvGraphicFramePr>
          <p:cNvPr id="334" name="Object 333"/>
          <p:cNvGraphicFramePr>
            <a:graphicFrameLocks noChangeAspect="1"/>
          </p:cNvGraphicFramePr>
          <p:nvPr>
            <p:extLst/>
          </p:nvPr>
        </p:nvGraphicFramePr>
        <p:xfrm>
          <a:off x="4540137" y="1251672"/>
          <a:ext cx="3783011" cy="3754664"/>
        </p:xfrm>
        <a:graphic>
          <a:graphicData uri="http://schemas.openxmlformats.org/presentationml/2006/ole">
            <mc:AlternateContent xmlns:mc="http://schemas.openxmlformats.org/markup-compatibility/2006">
              <mc:Choice xmlns:v="urn:schemas-microsoft-com:vml" Requires="v">
                <p:oleObj spid="_x0000_s22820" name="Visio" r:id="rId6" imgW="1349428" imgH="1377867" progId="Visio.Drawing.11">
                  <p:embed/>
                </p:oleObj>
              </mc:Choice>
              <mc:Fallback>
                <p:oleObj name="Visio" r:id="rId6" imgW="1349428" imgH="1377867" progId="Visio.Drawing.11">
                  <p:embed/>
                  <p:pic>
                    <p:nvPicPr>
                      <p:cNvPr id="334" name="Object 333"/>
                      <p:cNvPicPr/>
                      <p:nvPr/>
                    </p:nvPicPr>
                    <p:blipFill>
                      <a:blip r:embed="rId7"/>
                      <a:stretch>
                        <a:fillRect/>
                      </a:stretch>
                    </p:blipFill>
                    <p:spPr>
                      <a:xfrm>
                        <a:off x="4540137" y="1251672"/>
                        <a:ext cx="3783011" cy="3754664"/>
                      </a:xfrm>
                      <a:prstGeom prst="rect">
                        <a:avLst/>
                      </a:prstGeom>
                    </p:spPr>
                  </p:pic>
                </p:oleObj>
              </mc:Fallback>
            </mc:AlternateContent>
          </a:graphicData>
        </a:graphic>
      </p:graphicFrame>
      <p:sp>
        <p:nvSpPr>
          <p:cNvPr id="335" name="Rectangle 334"/>
          <p:cNvSpPr>
            <a:spLocks noChangeArrowheads="1"/>
          </p:cNvSpPr>
          <p:nvPr/>
        </p:nvSpPr>
        <p:spPr bwMode="auto">
          <a:xfrm>
            <a:off x="373483" y="5001727"/>
            <a:ext cx="4300608"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rPr>
              <a:t>              |dp[i][j-1]  </a:t>
            </a:r>
            <a:r>
              <a:rPr kumimoji="0" lang="en-US" altLang="en-US" sz="1600" b="0" i="0" u="none" strike="noStrike" kern="1200" cap="none" spc="0" normalizeH="0" baseline="0" noProof="0" dirty="0">
                <a:ln>
                  <a:noFill/>
                </a:ln>
                <a:solidFill>
                  <a:srgbClr val="008200"/>
                </a:solidFill>
                <a:effectLst/>
                <a:uLnTx/>
                <a:uFillTx/>
                <a:latin typeface="Consolas" panose="020B0609020204030204" pitchFamily="49" charset="0"/>
                <a:ea typeface="+mn-ea"/>
                <a:cs typeface="Consolas" panose="020B0609020204030204" pitchFamily="49" charset="0"/>
              </a:rPr>
              <a:t>// </a:t>
            </a:r>
            <a:r>
              <a:rPr kumimoji="0" lang="en-US" altLang="en-US" sz="1600" b="0" i="0" u="none" strike="noStrike" kern="1200" cap="none" spc="0" normalizeH="0" baseline="0" noProof="0" dirty="0" err="1">
                <a:ln>
                  <a:noFill/>
                </a:ln>
                <a:solidFill>
                  <a:srgbClr val="008200"/>
                </a:solidFill>
                <a:effectLst/>
                <a:uLnTx/>
                <a:uFillTx/>
                <a:latin typeface="Consolas" panose="020B0609020204030204" pitchFamily="49" charset="0"/>
                <a:ea typeface="+mn-ea"/>
                <a:cs typeface="Consolas" panose="020B0609020204030204" pitchFamily="49" charset="0"/>
              </a:rPr>
              <a:t>Inser</a:t>
            </a:r>
            <a:r>
              <a:rPr kumimoji="0" lang="en-US" altLang="en-US" sz="1600" b="0" i="0" u="none" strike="noStrike" kern="1200" cap="none" spc="0" normalizeH="0" baseline="0" noProof="0" dirty="0">
                <a:ln>
                  <a:noFill/>
                </a:ln>
                <a:solidFill>
                  <a:srgbClr val="008200"/>
                </a:solidFill>
                <a:effectLst/>
                <a:uLnTx/>
                <a:uFillTx/>
                <a:latin typeface="Consolas" panose="020B0609020204030204" pitchFamily="49" charset="0"/>
                <a:ea typeface="+mn-ea"/>
                <a:cs typeface="Consolas" panose="020B0609020204030204" pitchFamily="49" charset="0"/>
              </a:rPr>
              <a:t>.</a:t>
            </a:r>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err="1">
                <a:ln>
                  <a:noFill/>
                </a:ln>
                <a:solidFill>
                  <a:srgbClr val="000000"/>
                </a:solidFill>
                <a:effectLst/>
                <a:uLnTx/>
                <a:uFillTx/>
                <a:latin typeface="Consolas" panose="020B0609020204030204" pitchFamily="49" charset="0"/>
                <a:ea typeface="+mn-ea"/>
                <a:cs typeface="Consolas" panose="020B0609020204030204" pitchFamily="49" charset="0"/>
              </a:rPr>
              <a:t>dp</a:t>
            </a:r>
            <a:r>
              <a:rPr kumimoji="0" lang="en-US" alt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rPr>
              <a:t>[i][j]=1+max|dp[i-1][j]  </a:t>
            </a:r>
            <a:r>
              <a:rPr kumimoji="0" lang="en-US" altLang="en-US" sz="1600" b="0" i="0" u="none" strike="noStrike" kern="1200" cap="none" spc="0" normalizeH="0" baseline="0" noProof="0" dirty="0">
                <a:ln>
                  <a:noFill/>
                </a:ln>
                <a:solidFill>
                  <a:srgbClr val="008200"/>
                </a:solidFill>
                <a:effectLst/>
                <a:uLnTx/>
                <a:uFillTx/>
                <a:latin typeface="Consolas" panose="020B0609020204030204" pitchFamily="49" charset="0"/>
                <a:ea typeface="+mn-ea"/>
                <a:cs typeface="Consolas" panose="020B0609020204030204" pitchFamily="49" charset="0"/>
              </a:rPr>
              <a:t>// Del.</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8200"/>
                </a:solidFill>
                <a:effectLst/>
                <a:uLnTx/>
                <a:uFillTx/>
                <a:latin typeface="Consolas" panose="020B0609020204030204" pitchFamily="49" charset="0"/>
                <a:ea typeface="+mn-ea"/>
                <a:cs typeface="Consolas" panose="020B0609020204030204" pitchFamily="49" charset="0"/>
              </a:rPr>
              <a:t>  </a:t>
            </a:r>
            <a:r>
              <a:rPr kumimoji="0" lang="en-US" alt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rPr>
              <a:t>            |</a:t>
            </a:r>
            <a:r>
              <a:rPr kumimoji="0" lang="en-US" altLang="en-US" sz="1600" b="0" i="0" u="none" strike="noStrike" kern="1200" cap="none" spc="0" normalizeH="0" baseline="0" noProof="0" dirty="0" err="1">
                <a:ln>
                  <a:noFill/>
                </a:ln>
                <a:solidFill>
                  <a:srgbClr val="000000"/>
                </a:solidFill>
                <a:effectLst/>
                <a:uLnTx/>
                <a:uFillTx/>
                <a:latin typeface="Consolas" panose="020B0609020204030204" pitchFamily="49" charset="0"/>
                <a:ea typeface="+mn-ea"/>
                <a:cs typeface="Consolas" panose="020B0609020204030204" pitchFamily="49" charset="0"/>
              </a:rPr>
              <a:t>dp</a:t>
            </a:r>
            <a:r>
              <a:rPr kumimoji="0" lang="en-US" alt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rPr>
              <a:t>[i-1][j-1]</a:t>
            </a:r>
            <a:r>
              <a:rPr kumimoji="0" lang="en-US" altLang="en-US" sz="1600" b="0" i="0" u="none" strike="noStrike" kern="1200" cap="none" spc="0" normalizeH="0" baseline="0" noProof="0" dirty="0">
                <a:ln>
                  <a:noFill/>
                </a:ln>
                <a:solidFill>
                  <a:srgbClr val="008200"/>
                </a:solidFill>
                <a:effectLst/>
                <a:uLnTx/>
                <a:uFillTx/>
                <a:latin typeface="Consolas" panose="020B0609020204030204" pitchFamily="49" charset="0"/>
                <a:ea typeface="+mn-ea"/>
                <a:cs typeface="Consolas" panose="020B0609020204030204" pitchFamily="49" charset="0"/>
              </a:rPr>
              <a:t>// Subs.</a:t>
            </a:r>
            <a:endParaRPr kumimoji="0" lang="en-US" altLang="en-US" sz="36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cxnSp>
        <p:nvCxnSpPr>
          <p:cNvPr id="337" name="Straight Arrow Connector 336"/>
          <p:cNvCxnSpPr/>
          <p:nvPr/>
        </p:nvCxnSpPr>
        <p:spPr>
          <a:xfrm flipV="1">
            <a:off x="3683357" y="2659760"/>
            <a:ext cx="0" cy="365760"/>
          </a:xfrm>
          <a:prstGeom prst="straightConnector1">
            <a:avLst/>
          </a:prstGeom>
          <a:ln w="50800" cmpd="sng">
            <a:solidFill>
              <a:srgbClr val="FF000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338" name="Straight Arrow Connector 337"/>
          <p:cNvCxnSpPr/>
          <p:nvPr/>
        </p:nvCxnSpPr>
        <p:spPr>
          <a:xfrm flipH="1" flipV="1">
            <a:off x="3322748" y="2737035"/>
            <a:ext cx="365760" cy="275606"/>
          </a:xfrm>
          <a:prstGeom prst="straightConnector1">
            <a:avLst/>
          </a:prstGeom>
          <a:ln w="50800" cmpd="sng">
            <a:solidFill>
              <a:srgbClr val="FF000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340" name="Straight Arrow Connector 339"/>
          <p:cNvCxnSpPr/>
          <p:nvPr/>
        </p:nvCxnSpPr>
        <p:spPr>
          <a:xfrm flipH="1" flipV="1">
            <a:off x="3307721" y="3018225"/>
            <a:ext cx="365760" cy="0"/>
          </a:xfrm>
          <a:prstGeom prst="straightConnector1">
            <a:avLst/>
          </a:prstGeom>
          <a:ln w="50800" cmpd="sng">
            <a:solidFill>
              <a:srgbClr val="FF0000"/>
            </a:solidFill>
            <a:tailEnd type="triangle" w="med" len="med"/>
          </a:ln>
        </p:spPr>
        <p:style>
          <a:lnRef idx="1">
            <a:schemeClr val="accent1"/>
          </a:lnRef>
          <a:fillRef idx="0">
            <a:schemeClr val="accent1"/>
          </a:fillRef>
          <a:effectRef idx="0">
            <a:schemeClr val="accent1"/>
          </a:effectRef>
          <a:fontRef idx="minor">
            <a:schemeClr val="tx1"/>
          </a:fontRef>
        </p:style>
      </p:cxnSp>
      <p:sp>
        <p:nvSpPr>
          <p:cNvPr id="341" name="Rectangle 340"/>
          <p:cNvSpPr>
            <a:spLocks noChangeArrowheads="1"/>
          </p:cNvSpPr>
          <p:nvPr/>
        </p:nvSpPr>
        <p:spPr bwMode="auto">
          <a:xfrm>
            <a:off x="5297079" y="5009773"/>
            <a:ext cx="3183657"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err="1">
                <a:ln>
                  <a:noFill/>
                </a:ln>
                <a:solidFill>
                  <a:srgbClr val="000000"/>
                </a:solidFill>
                <a:effectLst/>
                <a:uLnTx/>
                <a:uFillTx/>
                <a:latin typeface="Consolas" panose="020B0609020204030204" pitchFamily="49" charset="0"/>
                <a:ea typeface="+mn-ea"/>
                <a:cs typeface="Consolas" panose="020B0609020204030204" pitchFamily="49" charset="0"/>
              </a:rPr>
              <a:t>dp</a:t>
            </a:r>
            <a:r>
              <a:rPr kumimoji="0" lang="en-US" alt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rPr>
              <a:t>[i][j]=|0 if X[i]=Y[j]</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rPr>
              <a:t>         |1 if X[i]≠Y[j]</a:t>
            </a:r>
          </a:p>
        </p:txBody>
      </p:sp>
      <p:sp>
        <p:nvSpPr>
          <p:cNvPr id="342" name="TextBox 341"/>
          <p:cNvSpPr txBox="1"/>
          <p:nvPr/>
        </p:nvSpPr>
        <p:spPr>
          <a:xfrm>
            <a:off x="5477077" y="5709121"/>
            <a:ext cx="261441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No data dependencies!</a:t>
            </a:r>
          </a:p>
        </p:txBody>
      </p:sp>
      <p:sp>
        <p:nvSpPr>
          <p:cNvPr id="343" name="TextBox 342"/>
          <p:cNvSpPr txBox="1"/>
          <p:nvPr/>
        </p:nvSpPr>
        <p:spPr>
          <a:xfrm>
            <a:off x="837310" y="5715292"/>
            <a:ext cx="330987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Each cell depends on three pre-computed cells!</a:t>
            </a:r>
          </a:p>
        </p:txBody>
      </p:sp>
      <p:sp>
        <p:nvSpPr>
          <p:cNvPr id="344" name="Rectangle 343"/>
          <p:cNvSpPr/>
          <p:nvPr/>
        </p:nvSpPr>
        <p:spPr>
          <a:xfrm>
            <a:off x="359121" y="2239980"/>
            <a:ext cx="8451051" cy="2651760"/>
          </a:xfrm>
          <a:prstGeom prst="rect">
            <a:avLst/>
          </a:prstGeom>
          <a:solidFill>
            <a:schemeClr val="bg1"/>
          </a:solidFill>
          <a:ln w="19050">
            <a:solidFill>
              <a:srgbClr val="FE0606"/>
            </a:solidFill>
          </a:ln>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Tahoma"/>
                <a:ea typeface="+mn-ea"/>
                <a:cs typeface="+mn-cs"/>
              </a:rPr>
              <a:t>Independent vectors can be processed in parallel using hardware technologies</a:t>
            </a:r>
          </a:p>
        </p:txBody>
      </p:sp>
      <p:pic>
        <p:nvPicPr>
          <p:cNvPr id="345" name="Picture 6" descr="Image result for intel processor chip"/>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839116" y="3142096"/>
            <a:ext cx="2121788" cy="1548905"/>
          </a:xfrm>
          <a:prstGeom prst="rect">
            <a:avLst/>
          </a:prstGeom>
          <a:noFill/>
          <a:extLst>
            <a:ext uri="{909E8E84-426E-40DD-AFC4-6F175D3DCCD1}">
              <a14:hiddenFill xmlns:a14="http://schemas.microsoft.com/office/drawing/2010/main">
                <a:solidFill>
                  <a:srgbClr val="FFFFFF"/>
                </a:solidFill>
              </a14:hiddenFill>
            </a:ext>
          </a:extLst>
        </p:spPr>
      </p:pic>
      <p:pic>
        <p:nvPicPr>
          <p:cNvPr id="346" name="Picture 2" descr="Image result for vc709"/>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57633" y="3237125"/>
            <a:ext cx="2433211" cy="1520757"/>
          </a:xfrm>
          <a:prstGeom prst="rect">
            <a:avLst/>
          </a:prstGeom>
          <a:noFill/>
          <a:extLst>
            <a:ext uri="{909E8E84-426E-40DD-AFC4-6F175D3DCCD1}">
              <a14:hiddenFill xmlns:a14="http://schemas.microsoft.com/office/drawing/2010/main">
                <a:solidFill>
                  <a:srgbClr val="FFFFFF"/>
                </a:solidFill>
              </a14:hiddenFill>
            </a:ext>
          </a:extLst>
        </p:spPr>
      </p:pic>
      <p:pic>
        <p:nvPicPr>
          <p:cNvPr id="347" name="Picture 4" descr="Image result for gpu"/>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367753" y="3121951"/>
            <a:ext cx="2524322" cy="1751532"/>
          </a:xfrm>
          <a:prstGeom prst="rect">
            <a:avLst/>
          </a:prstGeom>
          <a:noFill/>
          <a:extLst>
            <a:ext uri="{909E8E84-426E-40DD-AFC4-6F175D3DCCD1}">
              <a14:hiddenFill xmlns:a14="http://schemas.microsoft.com/office/drawing/2010/main">
                <a:solidFill>
                  <a:srgbClr val="FFFFFF"/>
                </a:solidFill>
              </a14:hiddenFill>
            </a:ext>
          </a:extLst>
        </p:spPr>
      </p:pic>
      <p:sp>
        <p:nvSpPr>
          <p:cNvPr id="348" name="Rectangle 347"/>
          <p:cNvSpPr/>
          <p:nvPr/>
        </p:nvSpPr>
        <p:spPr>
          <a:xfrm>
            <a:off x="1533773" y="1000746"/>
            <a:ext cx="591072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Tahoma"/>
                <a:ea typeface="+mn-ea"/>
                <a:cs typeface="+mn-cs"/>
              </a:rPr>
              <a:t>Needleman-</a:t>
            </a:r>
            <a:r>
              <a:rPr kumimoji="0" lang="en-US" sz="1800" b="0" i="0" u="none" strike="noStrike" kern="1200" cap="none" spc="0" normalizeH="0" baseline="0" noProof="0" dirty="0" err="1">
                <a:ln>
                  <a:noFill/>
                </a:ln>
                <a:solidFill>
                  <a:srgbClr val="1F497D"/>
                </a:solidFill>
                <a:effectLst>
                  <a:outerShdw blurRad="38100" dist="38100" dir="2700000" algn="tl">
                    <a:srgbClr val="000000">
                      <a:alpha val="43137"/>
                    </a:srgbClr>
                  </a:outerShdw>
                </a:effectLst>
                <a:uLnTx/>
                <a:uFillTx/>
                <a:latin typeface="Tahoma"/>
                <a:ea typeface="+mn-ea"/>
                <a:cs typeface="+mn-cs"/>
              </a:rPr>
              <a:t>Wunsch</a:t>
            </a:r>
            <a:r>
              <a:rPr kumimoji="0" lang="en-US" sz="18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Tahoma"/>
                <a:ea typeface="+mn-ea"/>
                <a:cs typeface="+mn-cs"/>
              </a:rPr>
              <a:t>                                   GateKeeper</a:t>
            </a:r>
          </a:p>
        </p:txBody>
      </p:sp>
    </p:spTree>
    <p:extLst>
      <p:ext uri="{BB962C8B-B14F-4D97-AF65-F5344CB8AC3E}">
        <p14:creationId xmlns:p14="http://schemas.microsoft.com/office/powerpoint/2010/main" val="10223042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44"/>
                                        </p:tgtEl>
                                        <p:attrNameLst>
                                          <p:attrName>style.visibility</p:attrName>
                                        </p:attrNameLst>
                                      </p:cBhvr>
                                      <p:to>
                                        <p:strVal val="visible"/>
                                      </p:to>
                                    </p:set>
                                    <p:animEffect transition="in" filter="fade">
                                      <p:cBhvr>
                                        <p:cTn id="7" dur="500"/>
                                        <p:tgtEl>
                                          <p:spTgt spid="344"/>
                                        </p:tgtEl>
                                      </p:cBhvr>
                                    </p:animEffect>
                                  </p:childTnLst>
                                </p:cTn>
                              </p:par>
                              <p:par>
                                <p:cTn id="8" presetID="10" presetClass="entr" presetSubtype="0" fill="hold" nodeType="withEffect">
                                  <p:stCondLst>
                                    <p:cond delay="0"/>
                                  </p:stCondLst>
                                  <p:childTnLst>
                                    <p:set>
                                      <p:cBhvr>
                                        <p:cTn id="9" dur="1" fill="hold">
                                          <p:stCondLst>
                                            <p:cond delay="0"/>
                                          </p:stCondLst>
                                        </p:cTn>
                                        <p:tgtEl>
                                          <p:spTgt spid="345"/>
                                        </p:tgtEl>
                                        <p:attrNameLst>
                                          <p:attrName>style.visibility</p:attrName>
                                        </p:attrNameLst>
                                      </p:cBhvr>
                                      <p:to>
                                        <p:strVal val="visible"/>
                                      </p:to>
                                    </p:set>
                                    <p:animEffect transition="in" filter="fade">
                                      <p:cBhvr>
                                        <p:cTn id="10" dur="500"/>
                                        <p:tgtEl>
                                          <p:spTgt spid="345"/>
                                        </p:tgtEl>
                                      </p:cBhvr>
                                    </p:animEffect>
                                  </p:childTnLst>
                                </p:cTn>
                              </p:par>
                              <p:par>
                                <p:cTn id="11" presetID="10" presetClass="entr" presetSubtype="0" fill="hold" nodeType="withEffect">
                                  <p:stCondLst>
                                    <p:cond delay="0"/>
                                  </p:stCondLst>
                                  <p:childTnLst>
                                    <p:set>
                                      <p:cBhvr>
                                        <p:cTn id="12" dur="1" fill="hold">
                                          <p:stCondLst>
                                            <p:cond delay="0"/>
                                          </p:stCondLst>
                                        </p:cTn>
                                        <p:tgtEl>
                                          <p:spTgt spid="347"/>
                                        </p:tgtEl>
                                        <p:attrNameLst>
                                          <p:attrName>style.visibility</p:attrName>
                                        </p:attrNameLst>
                                      </p:cBhvr>
                                      <p:to>
                                        <p:strVal val="visible"/>
                                      </p:to>
                                    </p:set>
                                    <p:animEffect transition="in" filter="fade">
                                      <p:cBhvr>
                                        <p:cTn id="13" dur="500"/>
                                        <p:tgtEl>
                                          <p:spTgt spid="347"/>
                                        </p:tgtEl>
                                      </p:cBhvr>
                                    </p:animEffect>
                                  </p:childTnLst>
                                </p:cTn>
                              </p:par>
                              <p:par>
                                <p:cTn id="14" presetID="10" presetClass="entr" presetSubtype="0" fill="hold" nodeType="withEffect">
                                  <p:stCondLst>
                                    <p:cond delay="0"/>
                                  </p:stCondLst>
                                  <p:childTnLst>
                                    <p:set>
                                      <p:cBhvr>
                                        <p:cTn id="15" dur="1" fill="hold">
                                          <p:stCondLst>
                                            <p:cond delay="0"/>
                                          </p:stCondLst>
                                        </p:cTn>
                                        <p:tgtEl>
                                          <p:spTgt spid="346"/>
                                        </p:tgtEl>
                                        <p:attrNameLst>
                                          <p:attrName>style.visibility</p:attrName>
                                        </p:attrNameLst>
                                      </p:cBhvr>
                                      <p:to>
                                        <p:strVal val="visible"/>
                                      </p:to>
                                    </p:set>
                                    <p:animEffect transition="in" filter="fade">
                                      <p:cBhvr>
                                        <p:cTn id="16" dur="500"/>
                                        <p:tgtEl>
                                          <p:spTgt spid="3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4"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6574E-FA2E-425B-A84C-39F9592E9ECB}"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4" name="Object 3"/>
          <p:cNvGraphicFramePr>
            <a:graphicFrameLocks noChangeAspect="1"/>
          </p:cNvGraphicFramePr>
          <p:nvPr>
            <p:extLst/>
          </p:nvPr>
        </p:nvGraphicFramePr>
        <p:xfrm>
          <a:off x="273396" y="2692989"/>
          <a:ext cx="8556908" cy="3646726"/>
        </p:xfrm>
        <a:graphic>
          <a:graphicData uri="http://schemas.openxmlformats.org/presentationml/2006/ole">
            <mc:AlternateContent xmlns:mc="http://schemas.openxmlformats.org/markup-compatibility/2006">
              <mc:Choice xmlns:v="urn:schemas-microsoft-com:vml" Requires="v">
                <p:oleObj spid="_x0000_s16540" name="Visio" r:id="rId4" imgW="9268335" imgH="3950208" progId="Visio.Drawing.11">
                  <p:embed/>
                </p:oleObj>
              </mc:Choice>
              <mc:Fallback>
                <p:oleObj name="Visio" r:id="rId4" imgW="9268335" imgH="3950208" progId="Visio.Drawing.11">
                  <p:embed/>
                  <p:pic>
                    <p:nvPicPr>
                      <p:cNvPr id="4" name="Object 3"/>
                      <p:cNvPicPr/>
                      <p:nvPr/>
                    </p:nvPicPr>
                    <p:blipFill>
                      <a:blip r:embed="rId5"/>
                      <a:stretch>
                        <a:fillRect/>
                      </a:stretch>
                    </p:blipFill>
                    <p:spPr>
                      <a:xfrm>
                        <a:off x="273396" y="2692989"/>
                        <a:ext cx="8556908" cy="3646726"/>
                      </a:xfrm>
                      <a:prstGeom prst="rect">
                        <a:avLst/>
                      </a:prstGeom>
                    </p:spPr>
                  </p:pic>
                </p:oleObj>
              </mc:Fallback>
            </mc:AlternateContent>
          </a:graphicData>
        </a:graphic>
      </p:graphicFrame>
      <p:sp>
        <p:nvSpPr>
          <p:cNvPr id="5" name="Title 1"/>
          <p:cNvSpPr txBox="1">
            <a:spLocks/>
          </p:cNvSpPr>
          <p:nvPr/>
        </p:nvSpPr>
        <p:spPr>
          <a:xfrm>
            <a:off x="228600" y="152400"/>
            <a:ext cx="8610600" cy="1066800"/>
          </a:xfrm>
          <a:prstGeom prst="rect">
            <a:avLst/>
          </a:prstGeom>
        </p:spPr>
        <p:txBody>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1F497D"/>
                </a:solidFill>
                <a:effectLst/>
                <a:uLnTx/>
                <a:uFillTx/>
                <a:latin typeface="Garamond"/>
                <a:ea typeface="+mj-ea"/>
                <a:cs typeface="+mj-cs"/>
              </a:rPr>
              <a:t>Our Solution: </a:t>
            </a:r>
            <a:r>
              <a:rPr kumimoji="0" lang="en-US" sz="4000" b="0" i="0" u="none" strike="noStrike" kern="0" cap="none" spc="0" normalizeH="0" baseline="0" noProof="0" dirty="0" err="1">
                <a:ln>
                  <a:noFill/>
                </a:ln>
                <a:solidFill>
                  <a:srgbClr val="1F497D"/>
                </a:solidFill>
                <a:effectLst/>
                <a:uLnTx/>
                <a:uFillTx/>
                <a:latin typeface="Garamond"/>
                <a:ea typeface="+mj-ea"/>
                <a:cs typeface="+mj-cs"/>
              </a:rPr>
              <a:t>GateKeeper</a:t>
            </a:r>
            <a:endParaRPr kumimoji="0" lang="en-US" sz="4000" b="0" i="0" u="none" strike="noStrike" kern="0" cap="none" spc="0" normalizeH="0" baseline="0" noProof="0" dirty="0">
              <a:ln>
                <a:noFill/>
              </a:ln>
              <a:solidFill>
                <a:srgbClr val="1F497D"/>
              </a:solidFill>
              <a:effectLst/>
              <a:uLnTx/>
              <a:uFillTx/>
              <a:latin typeface="Garamond"/>
              <a:ea typeface="+mj-ea"/>
              <a:cs typeface="+mj-cs"/>
            </a:endParaRPr>
          </a:p>
        </p:txBody>
      </p:sp>
      <p:pic>
        <p:nvPicPr>
          <p:cNvPr id="9" name="Picture 8" descr="http://www.fpgadeveloper.com/wp-content/uploads/2016/03/fpga-drive-bring-up-2.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9275"/>
          <a:stretch/>
        </p:blipFill>
        <p:spPr bwMode="auto">
          <a:xfrm>
            <a:off x="3536006" y="1275733"/>
            <a:ext cx="1878272" cy="1243731"/>
          </a:xfrm>
          <a:prstGeom prst="rect">
            <a:avLst/>
          </a:prstGeom>
          <a:noFill/>
          <a:extLst>
            <a:ext uri="{909E8E84-426E-40DD-AFC4-6F175D3DCCD1}">
              <a14:hiddenFill xmlns:a14="http://schemas.microsoft.com/office/drawing/2010/main">
                <a:solidFill>
                  <a:srgbClr val="FFFFFF"/>
                </a:solidFill>
              </a14:hiddenFill>
            </a:ext>
          </a:extLst>
        </p:spPr>
      </p:pic>
      <p:sp>
        <p:nvSpPr>
          <p:cNvPr id="10" name="Cube 9"/>
          <p:cNvSpPr>
            <a:spLocks/>
          </p:cNvSpPr>
          <p:nvPr/>
        </p:nvSpPr>
        <p:spPr>
          <a:xfrm>
            <a:off x="1364419" y="1508488"/>
            <a:ext cx="1645920" cy="1005840"/>
          </a:xfrm>
          <a:prstGeom prst="cube">
            <a:avLst/>
          </a:prstGeom>
          <a:ln/>
        </p:spPr>
        <p:style>
          <a:lnRef idx="3">
            <a:schemeClr val="lt1"/>
          </a:lnRef>
          <a:fillRef idx="1">
            <a:schemeClr val="accent1"/>
          </a:fillRef>
          <a:effectRef idx="1">
            <a:schemeClr val="accent1"/>
          </a:effectRef>
          <a:fontRef idx="minor">
            <a:schemeClr val="lt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europa"/>
                <a:ea typeface="+mn-ea"/>
                <a:cs typeface="+mn-cs"/>
              </a:rPr>
              <a:t>Alignment Filter</a:t>
            </a:r>
          </a:p>
        </p:txBody>
      </p:sp>
      <p:sp>
        <p:nvSpPr>
          <p:cNvPr id="11" name="Cross 10"/>
          <p:cNvSpPr/>
          <p:nvPr/>
        </p:nvSpPr>
        <p:spPr>
          <a:xfrm>
            <a:off x="3106352" y="1787354"/>
            <a:ext cx="406406" cy="406406"/>
          </a:xfrm>
          <a:prstGeom prst="plus">
            <a:avLst>
              <a:gd name="adj" fmla="val 37284"/>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grpSp>
        <p:nvGrpSpPr>
          <p:cNvPr id="12" name="Group 11"/>
          <p:cNvGrpSpPr/>
          <p:nvPr/>
        </p:nvGrpSpPr>
        <p:grpSpPr>
          <a:xfrm>
            <a:off x="5953706" y="862882"/>
            <a:ext cx="2109214" cy="1899606"/>
            <a:chOff x="6300192" y="517140"/>
            <a:chExt cx="2736304" cy="2464377"/>
          </a:xfrm>
        </p:grpSpPr>
        <p:grpSp>
          <p:nvGrpSpPr>
            <p:cNvPr id="13" name="Group 12"/>
            <p:cNvGrpSpPr/>
            <p:nvPr/>
          </p:nvGrpSpPr>
          <p:grpSpPr>
            <a:xfrm>
              <a:off x="7111817" y="517140"/>
              <a:ext cx="1080120" cy="1876623"/>
              <a:chOff x="-108520" y="4149080"/>
              <a:chExt cx="1080120" cy="1876623"/>
            </a:xfrm>
          </p:grpSpPr>
          <p:sp>
            <p:nvSpPr>
              <p:cNvPr id="15" name="TextBox 14"/>
              <p:cNvSpPr txBox="1"/>
              <p:nvPr/>
            </p:nvSpPr>
            <p:spPr>
              <a:xfrm>
                <a:off x="467544" y="4437113"/>
                <a:ext cx="504056" cy="51906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2A55D6"/>
                    </a:solidFill>
                    <a:effectLst/>
                    <a:uLnTx/>
                    <a:uFillTx/>
                    <a:latin typeface="Tahoma"/>
                    <a:ea typeface="+mn-ea"/>
                    <a:cs typeface="+mn-cs"/>
                  </a:rPr>
                  <a:t>st</a:t>
                </a:r>
                <a:endParaRPr kumimoji="0" lang="en-US" sz="2000" b="0" i="0" u="none" strike="noStrike" kern="1200" cap="none" spc="0" normalizeH="0" baseline="0" noProof="0" dirty="0">
                  <a:ln>
                    <a:noFill/>
                  </a:ln>
                  <a:solidFill>
                    <a:srgbClr val="2A55D6"/>
                  </a:solidFill>
                  <a:effectLst/>
                  <a:uLnTx/>
                  <a:uFillTx/>
                  <a:latin typeface="Tahoma"/>
                  <a:ea typeface="+mn-ea"/>
                  <a:cs typeface="+mn-cs"/>
                </a:endParaRPr>
              </a:p>
            </p:txBody>
          </p:sp>
          <p:sp>
            <p:nvSpPr>
              <p:cNvPr id="16" name="Rectangle 15"/>
              <p:cNvSpPr/>
              <p:nvPr/>
            </p:nvSpPr>
            <p:spPr>
              <a:xfrm>
                <a:off x="-108520" y="4149080"/>
                <a:ext cx="1038132" cy="1876623"/>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800" b="0" i="0" u="none" strike="noStrike" kern="1200" cap="none" spc="0" normalizeH="0" baseline="0" noProof="0" dirty="0">
                    <a:ln>
                      <a:noFill/>
                    </a:ln>
                    <a:solidFill>
                      <a:srgbClr val="2A55D6"/>
                    </a:solidFill>
                    <a:effectLst/>
                    <a:uLnTx/>
                    <a:uFillTx/>
                    <a:latin typeface="Tahoma"/>
                    <a:ea typeface="+mn-ea"/>
                    <a:cs typeface="+mn-cs"/>
                  </a:rPr>
                  <a:t>1</a:t>
                </a:r>
              </a:p>
            </p:txBody>
          </p:sp>
        </p:grpSp>
        <p:sp>
          <p:nvSpPr>
            <p:cNvPr id="14" name="Rectangle 13"/>
            <p:cNvSpPr/>
            <p:nvPr/>
          </p:nvSpPr>
          <p:spPr>
            <a:xfrm>
              <a:off x="6300192" y="2063170"/>
              <a:ext cx="2736304" cy="91834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A55D6"/>
                  </a:solidFill>
                  <a:effectLst/>
                  <a:uLnTx/>
                  <a:uFillTx/>
                  <a:latin typeface="Tahoma"/>
                  <a:ea typeface="+mn-ea"/>
                  <a:cs typeface="+mn-cs"/>
                </a:rPr>
                <a:t>FPGA-based Alignment Filter.</a:t>
              </a:r>
            </a:p>
          </p:txBody>
        </p:sp>
      </p:grpSp>
      <p:sp>
        <p:nvSpPr>
          <p:cNvPr id="17" name="Equal 16"/>
          <p:cNvSpPr/>
          <p:nvPr/>
        </p:nvSpPr>
        <p:spPr>
          <a:xfrm>
            <a:off x="5475548" y="1775284"/>
            <a:ext cx="587150" cy="422906"/>
          </a:xfrm>
          <a:prstGeom prst="mathEqual">
            <a:avLst/>
          </a:prstGeom>
          <a:solidFill>
            <a:srgbClr val="FE0606"/>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Tree>
    <p:extLst>
      <p:ext uri="{BB962C8B-B14F-4D97-AF65-F5344CB8AC3E}">
        <p14:creationId xmlns:p14="http://schemas.microsoft.com/office/powerpoint/2010/main" val="1633131284"/>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GateKeeper Walkthrough</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4" name="Diagram 3"/>
          <p:cNvGraphicFramePr/>
          <p:nvPr>
            <p:extLst/>
          </p:nvPr>
        </p:nvGraphicFramePr>
        <p:xfrm>
          <a:off x="39756" y="979729"/>
          <a:ext cx="8988287" cy="47894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28" name="Object 27"/>
          <p:cNvGraphicFramePr>
            <a:graphicFrameLocks noChangeAspect="1"/>
          </p:cNvGraphicFramePr>
          <p:nvPr>
            <p:extLst/>
          </p:nvPr>
        </p:nvGraphicFramePr>
        <p:xfrm>
          <a:off x="-1481" y="1596738"/>
          <a:ext cx="9148550" cy="4699786"/>
        </p:xfrm>
        <a:graphic>
          <a:graphicData uri="http://schemas.openxmlformats.org/presentationml/2006/ole">
            <mc:AlternateContent xmlns:mc="http://schemas.openxmlformats.org/markup-compatibility/2006">
              <mc:Choice xmlns:v="urn:schemas-microsoft-com:vml" Requires="v">
                <p:oleObj spid="_x0000_s29814" name="Visio" r:id="rId9" imgW="7926832" imgH="4072725" progId="Visio.Drawing.11">
                  <p:embed/>
                </p:oleObj>
              </mc:Choice>
              <mc:Fallback>
                <p:oleObj name="Visio" r:id="rId9" imgW="7926832" imgH="4072725" progId="Visio.Drawing.11">
                  <p:embed/>
                  <p:pic>
                    <p:nvPicPr>
                      <p:cNvPr id="28" name="Object 27"/>
                      <p:cNvPicPr/>
                      <p:nvPr/>
                    </p:nvPicPr>
                    <p:blipFill>
                      <a:blip r:embed="rId10"/>
                      <a:stretch>
                        <a:fillRect/>
                      </a:stretch>
                    </p:blipFill>
                    <p:spPr>
                      <a:xfrm>
                        <a:off x="-1481" y="1596738"/>
                        <a:ext cx="9148550" cy="4699786"/>
                      </a:xfrm>
                      <a:prstGeom prst="rect">
                        <a:avLst/>
                      </a:prstGeom>
                    </p:spPr>
                  </p:pic>
                </p:oleObj>
              </mc:Fallback>
            </mc:AlternateContent>
          </a:graphicData>
        </a:graphic>
      </p:graphicFrame>
    </p:spTree>
    <p:extLst>
      <p:ext uri="{BB962C8B-B14F-4D97-AF65-F5344CB8AC3E}">
        <p14:creationId xmlns:p14="http://schemas.microsoft.com/office/powerpoint/2010/main" val="3835214106"/>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p:cNvGraphicFramePr>
            <a:graphicFrameLocks noChangeAspect="1"/>
          </p:cNvGraphicFramePr>
          <p:nvPr>
            <p:extLst/>
          </p:nvPr>
        </p:nvGraphicFramePr>
        <p:xfrm>
          <a:off x="-1481" y="1636494"/>
          <a:ext cx="9148550" cy="4699786"/>
        </p:xfrm>
        <a:graphic>
          <a:graphicData uri="http://schemas.openxmlformats.org/presentationml/2006/ole">
            <mc:AlternateContent xmlns:mc="http://schemas.openxmlformats.org/markup-compatibility/2006">
              <mc:Choice xmlns:v="urn:schemas-microsoft-com:vml" Requires="v">
                <p:oleObj spid="_x0000_s30838" name="Visio" r:id="rId4" imgW="7926832" imgH="4072725" progId="Visio.Drawing.11">
                  <p:embed/>
                </p:oleObj>
              </mc:Choice>
              <mc:Fallback>
                <p:oleObj name="Visio" r:id="rId4" imgW="7926832" imgH="4072725" progId="Visio.Drawing.11">
                  <p:embed/>
                  <p:pic>
                    <p:nvPicPr>
                      <p:cNvPr id="9" name="Object 8"/>
                      <p:cNvPicPr/>
                      <p:nvPr/>
                    </p:nvPicPr>
                    <p:blipFill>
                      <a:blip r:embed="rId5"/>
                      <a:stretch>
                        <a:fillRect/>
                      </a:stretch>
                    </p:blipFill>
                    <p:spPr>
                      <a:xfrm>
                        <a:off x="-1481" y="1636494"/>
                        <a:ext cx="9148550" cy="4699786"/>
                      </a:xfrm>
                      <a:prstGeom prst="rect">
                        <a:avLst/>
                      </a:prstGeom>
                    </p:spPr>
                  </p:pic>
                </p:oleObj>
              </mc:Fallback>
            </mc:AlternateContent>
          </a:graphicData>
        </a:graphic>
      </p:graphicFrame>
      <p:sp>
        <p:nvSpPr>
          <p:cNvPr id="14" name="Rectangle 13"/>
          <p:cNvSpPr/>
          <p:nvPr/>
        </p:nvSpPr>
        <p:spPr>
          <a:xfrm>
            <a:off x="-240977" y="1354510"/>
            <a:ext cx="9627541" cy="4997858"/>
          </a:xfrm>
          <a:prstGeom prst="rect">
            <a:avLst/>
          </a:prstGeom>
          <a:solidFill>
            <a:schemeClr val="bg1">
              <a:alpha val="80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 name="Title 1"/>
          <p:cNvSpPr>
            <a:spLocks noGrp="1"/>
          </p:cNvSpPr>
          <p:nvPr>
            <p:ph type="title"/>
          </p:nvPr>
        </p:nvSpPr>
        <p:spPr/>
        <p:txBody>
          <a:bodyPr/>
          <a:lstStyle/>
          <a:p>
            <a:r>
              <a:rPr lang="en-US" dirty="0"/>
              <a:t>GateKeeper Walkthrough (cont’d)</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4" name="Diagram 3"/>
          <p:cNvGraphicFramePr/>
          <p:nvPr>
            <p:extLst/>
          </p:nvPr>
        </p:nvGraphicFramePr>
        <p:xfrm>
          <a:off x="39756" y="979729"/>
          <a:ext cx="8988287" cy="47894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0" name="Line Callout 2 (Border and Accent Bar) 9"/>
          <p:cNvSpPr/>
          <p:nvPr/>
        </p:nvSpPr>
        <p:spPr>
          <a:xfrm>
            <a:off x="2060716" y="2862326"/>
            <a:ext cx="6036365" cy="3474720"/>
          </a:xfrm>
          <a:prstGeom prst="accentBorderCallout2">
            <a:avLst>
              <a:gd name="adj1" fmla="val 12079"/>
              <a:gd name="adj2" fmla="val -2186"/>
              <a:gd name="adj3" fmla="val 12339"/>
              <a:gd name="adj4" fmla="val -7682"/>
              <a:gd name="adj5" fmla="val -38520"/>
              <a:gd name="adj6" fmla="val -7777"/>
            </a:avLst>
          </a:prstGeom>
          <a:solidFill>
            <a:schemeClr val="bg1"/>
          </a:solidFill>
          <a:ln w="38100">
            <a:solidFill>
              <a:srgbClr val="3DBF22"/>
            </a:solidFill>
            <a:headEnd type="oval" w="med" len="med"/>
            <a:tailEnd type="oval" w="med" len="med"/>
          </a:ln>
          <a:effectLst>
            <a:outerShdw blurRad="50800" dist="38100" dir="2700000" algn="tl" rotWithShape="0">
              <a:prstClr val="black">
                <a:alpha val="40000"/>
              </a:prstClr>
            </a:outerShdw>
          </a:effectLst>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11" name="TextBox 10"/>
          <p:cNvSpPr txBox="1"/>
          <p:nvPr/>
        </p:nvSpPr>
        <p:spPr>
          <a:xfrm>
            <a:off x="2253212" y="5779687"/>
            <a:ext cx="5632174" cy="369332"/>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(2E+1)*(</a:t>
            </a:r>
            <a:r>
              <a:rPr kumimoji="0" lang="en-US" sz="1800" b="0" i="0" u="none" strike="noStrike" kern="1200" cap="none" spc="0" normalizeH="0" baseline="0" noProof="0" dirty="0" err="1">
                <a:ln>
                  <a:noFill/>
                </a:ln>
                <a:solidFill>
                  <a:prstClr val="black"/>
                </a:solidFill>
                <a:effectLst/>
                <a:uLnTx/>
                <a:uFillTx/>
                <a:latin typeface="Tahoma"/>
                <a:ea typeface="+mn-ea"/>
                <a:cs typeface="+mn-cs"/>
              </a:rPr>
              <a:t>ReadLength</a:t>
            </a:r>
            <a:r>
              <a:rPr kumimoji="0" lang="en-US" sz="1800" b="0" i="0" u="none" strike="noStrike" kern="1200" cap="none" spc="0" normalizeH="0" baseline="0" noProof="0" dirty="0">
                <a:ln>
                  <a:noFill/>
                </a:ln>
                <a:solidFill>
                  <a:prstClr val="black"/>
                </a:solidFill>
                <a:effectLst/>
                <a:uLnTx/>
                <a:uFillTx/>
                <a:latin typeface="Tahoma"/>
                <a:ea typeface="+mn-ea"/>
                <a:cs typeface="+mn-cs"/>
              </a:rPr>
              <a:t>) 5-input LUT. </a:t>
            </a:r>
          </a:p>
        </p:txBody>
      </p:sp>
      <p:pic>
        <p:nvPicPr>
          <p:cNvPr id="12" name="Picture 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073970" y="2848482"/>
            <a:ext cx="5990659" cy="2831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Line Callout 2 (Border and Accent Bar) 4"/>
          <p:cNvSpPr/>
          <p:nvPr/>
        </p:nvSpPr>
        <p:spPr>
          <a:xfrm>
            <a:off x="523458" y="1659321"/>
            <a:ext cx="4777412" cy="1005840"/>
          </a:xfrm>
          <a:prstGeom prst="accentBorderCallout2">
            <a:avLst>
              <a:gd name="adj1" fmla="val 20068"/>
              <a:gd name="adj2" fmla="val -2536"/>
              <a:gd name="adj3" fmla="val 18750"/>
              <a:gd name="adj4" fmla="val -7181"/>
              <a:gd name="adj5" fmla="val -15978"/>
              <a:gd name="adj6" fmla="val -7004"/>
            </a:avLst>
          </a:prstGeom>
          <a:solidFill>
            <a:schemeClr val="bg1"/>
          </a:solidFill>
          <a:ln w="38100">
            <a:solidFill>
              <a:srgbClr val="2B92AD"/>
            </a:solidFill>
            <a:headEnd type="oval" w="med" len="med"/>
            <a:tailEnd type="oval" w="med" len="med"/>
          </a:ln>
          <a:effectLst>
            <a:outerShdw blurRad="50800" dist="38100" dir="2700000" algn="tl" rotWithShape="0">
              <a:prstClr val="black">
                <a:alpha val="40000"/>
              </a:prstClr>
            </a:outerShdw>
          </a:effectLst>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6" name="TextBox 5"/>
          <p:cNvSpPr txBox="1"/>
          <p:nvPr/>
        </p:nvSpPr>
        <p:spPr>
          <a:xfrm>
            <a:off x="523456" y="1700480"/>
            <a:ext cx="4882719" cy="923330"/>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E right-shift registers (length=</a:t>
            </a:r>
            <a:r>
              <a:rPr kumimoji="0" lang="en-US" sz="1800" b="0" i="0" u="none" strike="noStrike" kern="1200" cap="none" spc="0" normalizeH="0" baseline="0" noProof="0" dirty="0" err="1">
                <a:ln>
                  <a:noFill/>
                </a:ln>
                <a:solidFill>
                  <a:prstClr val="black"/>
                </a:solidFill>
                <a:effectLst/>
                <a:uLnTx/>
                <a:uFillTx/>
                <a:latin typeface="Tahoma"/>
                <a:ea typeface="+mn-ea"/>
                <a:cs typeface="+mn-cs"/>
              </a:rPr>
              <a:t>ReadLength</a:t>
            </a:r>
            <a:r>
              <a:rPr kumimoji="0" lang="en-US" sz="1800" b="0" i="0" u="none" strike="noStrike" kern="1200" cap="none" spc="0" normalizeH="0" baseline="0" noProof="0" dirty="0">
                <a:ln>
                  <a:noFill/>
                </a:ln>
                <a:solidFill>
                  <a:prstClr val="black"/>
                </a:solidFill>
                <a:effectLst/>
                <a:uLnTx/>
                <a:uFillTx/>
                <a:latin typeface="Tahoma"/>
                <a:ea typeface="+mn-ea"/>
                <a:cs typeface="+mn-cs"/>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E left-shift registers (length=</a:t>
            </a:r>
            <a:r>
              <a:rPr kumimoji="0" lang="en-US" sz="1800" b="0" i="0" u="none" strike="noStrike" kern="1200" cap="none" spc="0" normalizeH="0" baseline="0" noProof="0" dirty="0" err="1">
                <a:ln>
                  <a:noFill/>
                </a:ln>
                <a:solidFill>
                  <a:prstClr val="black"/>
                </a:solidFill>
                <a:effectLst/>
                <a:uLnTx/>
                <a:uFillTx/>
                <a:latin typeface="Tahoma"/>
                <a:ea typeface="+mn-ea"/>
                <a:cs typeface="+mn-cs"/>
              </a:rPr>
              <a:t>ReadLength</a:t>
            </a:r>
            <a:r>
              <a:rPr kumimoji="0" lang="en-US" sz="1800" b="0" i="0" u="none" strike="noStrike" kern="1200" cap="none" spc="0" normalizeH="0" baseline="0" noProof="0" dirty="0">
                <a:ln>
                  <a:noFill/>
                </a:ln>
                <a:solidFill>
                  <a:prstClr val="black"/>
                </a:solidFill>
                <a:effectLst/>
                <a:uLnTx/>
                <a:uFillTx/>
                <a:latin typeface="Tahoma"/>
                <a:ea typeface="+mn-ea"/>
                <a:cs typeface="+mn-cs"/>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(2E+1) * (</a:t>
            </a:r>
            <a:r>
              <a:rPr kumimoji="0" lang="en-US" sz="1800" b="0" i="0" u="none" strike="noStrike" kern="1200" cap="none" spc="0" normalizeH="0" baseline="0" noProof="0" dirty="0" err="1">
                <a:ln>
                  <a:noFill/>
                </a:ln>
                <a:solidFill>
                  <a:prstClr val="black"/>
                </a:solidFill>
                <a:effectLst/>
                <a:uLnTx/>
                <a:uFillTx/>
                <a:latin typeface="Tahoma"/>
                <a:ea typeface="+mn-ea"/>
                <a:cs typeface="+mn-cs"/>
              </a:rPr>
              <a:t>ReadLength</a:t>
            </a:r>
            <a:r>
              <a:rPr kumimoji="0" lang="en-US" sz="1800" b="0" i="0" u="none" strike="noStrike" kern="1200" cap="none" spc="0" normalizeH="0" baseline="0" noProof="0" dirty="0">
                <a:ln>
                  <a:noFill/>
                </a:ln>
                <a:solidFill>
                  <a:prstClr val="black"/>
                </a:solidFill>
                <a:effectLst/>
                <a:uLnTx/>
                <a:uFillTx/>
                <a:latin typeface="Tahoma"/>
                <a:ea typeface="+mn-ea"/>
                <a:cs typeface="+mn-cs"/>
              </a:rPr>
              <a:t>) 2-XOR operations.</a:t>
            </a:r>
          </a:p>
        </p:txBody>
      </p:sp>
      <p:sp>
        <p:nvSpPr>
          <p:cNvPr id="15" name="Line Callout 2 (Border and Accent Bar) 14"/>
          <p:cNvSpPr/>
          <p:nvPr/>
        </p:nvSpPr>
        <p:spPr>
          <a:xfrm>
            <a:off x="5618922" y="1546679"/>
            <a:ext cx="3405810" cy="1188720"/>
          </a:xfrm>
          <a:prstGeom prst="accentBorderCallout2">
            <a:avLst>
              <a:gd name="adj1" fmla="val 20068"/>
              <a:gd name="adj2" fmla="val -3362"/>
              <a:gd name="adj3" fmla="val 18750"/>
              <a:gd name="adj4" fmla="val -7181"/>
              <a:gd name="adj5" fmla="val -3715"/>
              <a:gd name="adj6" fmla="val -7004"/>
            </a:avLst>
          </a:prstGeom>
          <a:solidFill>
            <a:schemeClr val="bg1"/>
          </a:solidFill>
          <a:ln w="38100">
            <a:solidFill>
              <a:srgbClr val="D1701F"/>
            </a:solidFill>
            <a:headEnd type="oval" w="med" len="med"/>
            <a:tailEnd type="oval" w="med" len="med"/>
          </a:ln>
          <a:effectLst>
            <a:outerShdw blurRad="50800" dist="38100" dir="2700000" algn="tl" rotWithShape="0">
              <a:prstClr val="black">
                <a:alpha val="40000"/>
              </a:prstClr>
            </a:outerShdw>
          </a:effectLst>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mc:AlternateContent xmlns:mc="http://schemas.openxmlformats.org/markup-compatibility/2006" xmlns:a14="http://schemas.microsoft.com/office/drawing/2010/main">
        <mc:Choice Requires="a14">
          <p:sp>
            <p:nvSpPr>
              <p:cNvPr id="16" name="TextBox 15"/>
              <p:cNvSpPr txBox="1"/>
              <p:nvPr/>
            </p:nvSpPr>
            <p:spPr>
              <a:xfrm>
                <a:off x="5658681" y="1548082"/>
                <a:ext cx="3366051" cy="1200329"/>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(2E)*(</a:t>
                </a:r>
                <a:r>
                  <a:rPr kumimoji="0" lang="en-US" sz="1800" b="0" i="0" u="none" strike="noStrike" kern="1200" cap="none" spc="0" normalizeH="0" baseline="0" noProof="0" dirty="0" err="1">
                    <a:ln>
                      <a:noFill/>
                    </a:ln>
                    <a:solidFill>
                      <a:prstClr val="black"/>
                    </a:solidFill>
                    <a:effectLst/>
                    <a:uLnTx/>
                    <a:uFillTx/>
                    <a:latin typeface="Tahoma"/>
                    <a:ea typeface="+mn-ea"/>
                    <a:cs typeface="+mn-cs"/>
                  </a:rPr>
                  <a:t>ReadLength</a:t>
                </a:r>
                <a:r>
                  <a:rPr kumimoji="0" lang="en-US" sz="1800" b="0" i="0" u="none" strike="noStrike" kern="1200" cap="none" spc="0" normalizeH="0" baseline="0" noProof="0" dirty="0">
                    <a:ln>
                      <a:noFill/>
                    </a:ln>
                    <a:solidFill>
                      <a:prstClr val="black"/>
                    </a:solidFill>
                    <a:effectLst/>
                    <a:uLnTx/>
                    <a:uFillTx/>
                    <a:latin typeface="Tahoma"/>
                    <a:ea typeface="+mn-ea"/>
                    <a:cs typeface="+mn-cs"/>
                  </a:rPr>
                  <a:t>) 2-AND operations.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a:t>
                </a:r>
                <a:r>
                  <a:rPr kumimoji="0" lang="en-US" sz="1800" b="0" i="0" u="none" strike="noStrike" kern="1200" cap="none" spc="0" normalizeH="0" baseline="0" noProof="0" dirty="0" err="1">
                    <a:ln>
                      <a:noFill/>
                    </a:ln>
                    <a:solidFill>
                      <a:prstClr val="black"/>
                    </a:solidFill>
                    <a:effectLst/>
                    <a:uLnTx/>
                    <a:uFillTx/>
                    <a:latin typeface="Tahoma"/>
                    <a:ea typeface="+mn-ea"/>
                    <a:cs typeface="+mn-cs"/>
                  </a:rPr>
                  <a:t>ReadLength</a:t>
                </a:r>
                <a:r>
                  <a:rPr kumimoji="0" lang="en-US" sz="1800" b="0" i="0" u="none" strike="noStrike" kern="1200" cap="none" spc="0" normalizeH="0" baseline="0" noProof="0" dirty="0">
                    <a:ln>
                      <a:noFill/>
                    </a:ln>
                    <a:solidFill>
                      <a:prstClr val="black"/>
                    </a:solidFill>
                    <a:effectLst/>
                    <a:uLnTx/>
                    <a:uFillTx/>
                    <a:latin typeface="Tahoma"/>
                    <a:ea typeface="+mn-ea"/>
                    <a:cs typeface="+mn-cs"/>
                  </a:rPr>
                  <a:t>/4) 5-input LUT.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14:m>
                  <m:oMath xmlns:m="http://schemas.openxmlformats.org/officeDocument/2006/math">
                    <m:sSub>
                      <m:sSub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𝑙𝑜𝑔</m:t>
                        </m:r>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2</m:t>
                        </m:r>
                      </m:sub>
                    </m:sSub>
                  </m:oMath>
                </a14:m>
                <a:r>
                  <a:rPr kumimoji="0" lang="en-US" sz="1800" b="0" i="0" u="none" strike="noStrike" kern="1200" cap="none" spc="0" normalizeH="0" baseline="0" noProof="0" dirty="0">
                    <a:ln>
                      <a:noFill/>
                    </a:ln>
                    <a:solidFill>
                      <a:prstClr val="black"/>
                    </a:solidFill>
                    <a:effectLst/>
                    <a:uLnTx/>
                    <a:uFillTx/>
                    <a:latin typeface="Tahoma"/>
                    <a:ea typeface="+mn-ea"/>
                    <a:cs typeface="+mn-cs"/>
                  </a:rPr>
                  <a:t>ReadLength-bit counter.</a:t>
                </a:r>
              </a:p>
            </p:txBody>
          </p:sp>
        </mc:Choice>
        <mc:Fallback xmlns="">
          <p:sp>
            <p:nvSpPr>
              <p:cNvPr id="16" name="TextBox 15"/>
              <p:cNvSpPr txBox="1">
                <a:spLocks noRot="1" noChangeAspect="1" noMove="1" noResize="1" noEditPoints="1" noAdjustHandles="1" noChangeArrowheads="1" noChangeShapeType="1" noTextEdit="1"/>
              </p:cNvSpPr>
              <p:nvPr/>
            </p:nvSpPr>
            <p:spPr>
              <a:xfrm>
                <a:off x="5658681" y="1548082"/>
                <a:ext cx="3366051" cy="1200329"/>
              </a:xfrm>
              <a:prstGeom prst="rect">
                <a:avLst/>
              </a:prstGeom>
              <a:blipFill rotWithShape="0">
                <a:blip r:embed="rId12"/>
                <a:stretch>
                  <a:fillRect l="-1087" t="-3046" r="-1449" b="-7107"/>
                </a:stretch>
              </a:blipFill>
            </p:spPr>
            <p:txBody>
              <a:bodyPr/>
              <a:lstStyle/>
              <a:p>
                <a:r>
                  <a:rPr lang="en-US">
                    <a:noFill/>
                  </a:rPr>
                  <a:t> </a:t>
                </a:r>
              </a:p>
            </p:txBody>
          </p:sp>
        </mc:Fallback>
      </mc:AlternateContent>
    </p:spTree>
    <p:extLst>
      <p:ext uri="{BB962C8B-B14F-4D97-AF65-F5344CB8AC3E}">
        <p14:creationId xmlns:p14="http://schemas.microsoft.com/office/powerpoint/2010/main" val="62799385"/>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GateKeeper</a:t>
            </a:r>
            <a:r>
              <a:rPr lang="en-US" dirty="0"/>
              <a:t> Accelerator Architecture</a:t>
            </a:r>
          </a:p>
        </p:txBody>
      </p:sp>
      <p:sp>
        <p:nvSpPr>
          <p:cNvPr id="3" name="Content Placeholder 2"/>
          <p:cNvSpPr>
            <a:spLocks noGrp="1"/>
          </p:cNvSpPr>
          <p:nvPr>
            <p:ph idx="1"/>
          </p:nvPr>
        </p:nvSpPr>
        <p:spPr>
          <a:xfrm>
            <a:off x="228600" y="1013079"/>
            <a:ext cx="8610600" cy="4876800"/>
          </a:xfrm>
        </p:spPr>
        <p:txBody>
          <a:bodyPr/>
          <a:lstStyle/>
          <a:p>
            <a:pPr algn="just">
              <a:spcBef>
                <a:spcPts val="0"/>
              </a:spcBef>
              <a:spcAft>
                <a:spcPts val="0"/>
              </a:spcAft>
            </a:pPr>
            <a:r>
              <a:rPr lang="en-US" b="1" dirty="0">
                <a:solidFill>
                  <a:srgbClr val="2C3FEB"/>
                </a:solidFill>
              </a:rPr>
              <a:t>Maximum data throughput </a:t>
            </a:r>
            <a:r>
              <a:rPr lang="en-US" dirty="0"/>
              <a:t>=~13.3 billion bases/sec</a:t>
            </a:r>
          </a:p>
          <a:p>
            <a:pPr algn="just">
              <a:spcBef>
                <a:spcPts val="0"/>
              </a:spcBef>
              <a:spcAft>
                <a:spcPts val="0"/>
              </a:spcAft>
            </a:pPr>
            <a:endParaRPr lang="en-US" sz="1700" dirty="0"/>
          </a:p>
          <a:p>
            <a:pPr algn="just">
              <a:spcBef>
                <a:spcPts val="0"/>
              </a:spcBef>
              <a:spcAft>
                <a:spcPts val="0"/>
              </a:spcAft>
            </a:pPr>
            <a:r>
              <a:rPr lang="en-US" sz="1700" dirty="0"/>
              <a:t>Can examine </a:t>
            </a:r>
            <a:r>
              <a:rPr lang="en-US" sz="1700" b="1" dirty="0">
                <a:solidFill>
                  <a:srgbClr val="2C3FEB"/>
                </a:solidFill>
              </a:rPr>
              <a:t>8 (300 </a:t>
            </a:r>
            <a:r>
              <a:rPr lang="en-US" sz="1700" b="1" dirty="0" err="1">
                <a:solidFill>
                  <a:srgbClr val="2C3FEB"/>
                </a:solidFill>
              </a:rPr>
              <a:t>bp</a:t>
            </a:r>
            <a:r>
              <a:rPr lang="en-US" sz="1700" b="1" dirty="0">
                <a:solidFill>
                  <a:srgbClr val="2C3FEB"/>
                </a:solidFill>
              </a:rPr>
              <a:t>) or 16 (100 </a:t>
            </a:r>
            <a:r>
              <a:rPr lang="en-US" sz="1700" b="1" dirty="0" err="1">
                <a:solidFill>
                  <a:srgbClr val="2C3FEB"/>
                </a:solidFill>
              </a:rPr>
              <a:t>bp</a:t>
            </a:r>
            <a:r>
              <a:rPr lang="en-US" sz="1700" b="1" dirty="0">
                <a:solidFill>
                  <a:srgbClr val="2C3FEB"/>
                </a:solidFill>
              </a:rPr>
              <a:t>) mappings concurrently </a:t>
            </a:r>
            <a:r>
              <a:rPr lang="en-US" sz="1700" dirty="0"/>
              <a:t>at 250 MHz</a:t>
            </a:r>
          </a:p>
          <a:p>
            <a:pPr algn="just">
              <a:spcBef>
                <a:spcPts val="0"/>
              </a:spcBef>
              <a:spcAft>
                <a:spcPts val="0"/>
              </a:spcAft>
            </a:pPr>
            <a:endParaRPr lang="en-US" sz="1700" dirty="0"/>
          </a:p>
          <a:p>
            <a:pPr algn="just">
              <a:spcBef>
                <a:spcPts val="0"/>
              </a:spcBef>
              <a:spcAft>
                <a:spcPts val="0"/>
              </a:spcAft>
            </a:pPr>
            <a:r>
              <a:rPr lang="en-US" sz="1700" b="1" dirty="0">
                <a:solidFill>
                  <a:srgbClr val="2C3FEB"/>
                </a:solidFill>
              </a:rPr>
              <a:t>Occupies 50% </a:t>
            </a:r>
            <a:r>
              <a:rPr lang="en-US" sz="1700" dirty="0"/>
              <a:t>(100 </a:t>
            </a:r>
            <a:r>
              <a:rPr lang="en-US" sz="1700" dirty="0" err="1"/>
              <a:t>bp</a:t>
            </a:r>
            <a:r>
              <a:rPr lang="en-US" sz="1700" dirty="0"/>
              <a:t>) to </a:t>
            </a:r>
            <a:r>
              <a:rPr lang="en-US" sz="1700" b="1" dirty="0">
                <a:solidFill>
                  <a:srgbClr val="2C3FEB"/>
                </a:solidFill>
              </a:rPr>
              <a:t>91% </a:t>
            </a:r>
            <a:r>
              <a:rPr lang="en-US" sz="1700" dirty="0"/>
              <a:t>(300 </a:t>
            </a:r>
            <a:r>
              <a:rPr lang="en-US" sz="1700" dirty="0" err="1"/>
              <a:t>bp</a:t>
            </a:r>
            <a:r>
              <a:rPr lang="en-US" sz="1700" dirty="0"/>
              <a:t>) of the FPGA slice LUTs and registers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5" name="Object 4"/>
          <p:cNvGraphicFramePr>
            <a:graphicFrameLocks noChangeAspect="1"/>
          </p:cNvGraphicFramePr>
          <p:nvPr>
            <p:extLst>
              <p:ext uri="{D42A27DB-BD31-4B8C-83A1-F6EECF244321}">
                <p14:modId xmlns:p14="http://schemas.microsoft.com/office/powerpoint/2010/main" val="1638575411"/>
              </p:ext>
            </p:extLst>
          </p:nvPr>
        </p:nvGraphicFramePr>
        <p:xfrm>
          <a:off x="48126" y="2655045"/>
          <a:ext cx="9418320" cy="3726283"/>
        </p:xfrm>
        <a:graphic>
          <a:graphicData uri="http://schemas.openxmlformats.org/presentationml/2006/ole">
            <mc:AlternateContent xmlns:mc="http://schemas.openxmlformats.org/markup-compatibility/2006">
              <mc:Choice xmlns:v="urn:schemas-microsoft-com:vml" Requires="v">
                <p:oleObj spid="_x0000_s42069" name="Visio" r:id="rId4" imgW="5981295" imgH="2367465" progId="Visio.Drawing.11">
                  <p:embed/>
                </p:oleObj>
              </mc:Choice>
              <mc:Fallback>
                <p:oleObj name="Visio" r:id="rId4" imgW="5981295" imgH="2367465" progId="Visio.Drawing.11">
                  <p:embed/>
                  <p:pic>
                    <p:nvPicPr>
                      <p:cNvPr id="5" name="Object 4"/>
                      <p:cNvPicPr/>
                      <p:nvPr/>
                    </p:nvPicPr>
                    <p:blipFill>
                      <a:blip r:embed="rId5"/>
                      <a:stretch>
                        <a:fillRect/>
                      </a:stretch>
                    </p:blipFill>
                    <p:spPr>
                      <a:xfrm>
                        <a:off x="48126" y="2655045"/>
                        <a:ext cx="9418320" cy="3726283"/>
                      </a:xfrm>
                      <a:prstGeom prst="rect">
                        <a:avLst/>
                      </a:prstGeom>
                    </p:spPr>
                  </p:pic>
                </p:oleObj>
              </mc:Fallback>
            </mc:AlternateContent>
          </a:graphicData>
        </a:graphic>
      </p:graphicFrame>
    </p:spTree>
    <p:extLst>
      <p:ext uri="{BB962C8B-B14F-4D97-AF65-F5344CB8AC3E}">
        <p14:creationId xmlns:p14="http://schemas.microsoft.com/office/powerpoint/2010/main" val="2064948292"/>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err="1"/>
              <a:t>GateKeeper</a:t>
            </a:r>
            <a:r>
              <a:rPr lang="en-US" dirty="0"/>
              <a:t> vs. SHD</a:t>
            </a:r>
          </a:p>
        </p:txBody>
      </p:sp>
      <p:sp>
        <p:nvSpPr>
          <p:cNvPr id="6" name="Content Placeholder 5"/>
          <p:cNvSpPr>
            <a:spLocks noGrp="1"/>
          </p:cNvSpPr>
          <p:nvPr>
            <p:ph sz="half" idx="1"/>
          </p:nvPr>
        </p:nvSpPr>
        <p:spPr>
          <a:xfrm>
            <a:off x="228600" y="1513269"/>
            <a:ext cx="4229100" cy="4876800"/>
          </a:xfrm>
        </p:spPr>
        <p:txBody>
          <a:bodyPr/>
          <a:lstStyle/>
          <a:p>
            <a:r>
              <a:rPr lang="en-US" sz="2500" dirty="0"/>
              <a:t>FPGA (Xilinx VC709)</a:t>
            </a:r>
          </a:p>
          <a:p>
            <a:r>
              <a:rPr lang="en-US" sz="2500" dirty="0"/>
              <a:t>Multi-core (parallel)</a:t>
            </a:r>
          </a:p>
          <a:p>
            <a:r>
              <a:rPr lang="en-US" sz="2500" dirty="0"/>
              <a:t>Examines a single mapping @ 125 MHz</a:t>
            </a:r>
          </a:p>
          <a:p>
            <a:r>
              <a:rPr lang="en-US" sz="2500" dirty="0"/>
              <a:t>Limited to </a:t>
            </a:r>
            <a:r>
              <a:rPr lang="en-US" sz="2500" dirty="0" err="1"/>
              <a:t>PCIe</a:t>
            </a:r>
            <a:r>
              <a:rPr lang="en-US" sz="2500" dirty="0"/>
              <a:t> Gen3(4x) transfer rate (128 bits @ 250MHz)</a:t>
            </a:r>
          </a:p>
          <a:p>
            <a:r>
              <a:rPr lang="en-US" sz="2500" dirty="0"/>
              <a:t>Amending requires:</a:t>
            </a:r>
          </a:p>
          <a:p>
            <a:pPr lvl="1"/>
            <a:r>
              <a:rPr lang="en-US" sz="2100" dirty="0"/>
              <a:t>(2E+1) 5-input LUT. </a:t>
            </a:r>
          </a:p>
        </p:txBody>
      </p:sp>
      <p:sp>
        <p:nvSpPr>
          <p:cNvPr id="7" name="Content Placeholder 6"/>
          <p:cNvSpPr>
            <a:spLocks noGrp="1"/>
          </p:cNvSpPr>
          <p:nvPr>
            <p:ph sz="half" idx="2"/>
          </p:nvPr>
        </p:nvSpPr>
        <p:spPr>
          <a:xfrm>
            <a:off x="4610100" y="1513269"/>
            <a:ext cx="4229100" cy="4876800"/>
          </a:xfrm>
        </p:spPr>
        <p:txBody>
          <a:bodyPr/>
          <a:lstStyle/>
          <a:p>
            <a:r>
              <a:rPr lang="en-US" sz="2500" dirty="0"/>
              <a:t>Intel SIMD</a:t>
            </a:r>
          </a:p>
          <a:p>
            <a:r>
              <a:rPr lang="en-US" sz="2500" dirty="0"/>
              <a:t>Single-core (sequential)</a:t>
            </a:r>
          </a:p>
          <a:p>
            <a:r>
              <a:rPr lang="en-US" sz="2500" dirty="0"/>
              <a:t>Examines a single mapping @ ~2MHz</a:t>
            </a:r>
          </a:p>
          <a:p>
            <a:r>
              <a:rPr lang="en-US" sz="2500" dirty="0"/>
              <a:t>Limited to a read length of 128 </a:t>
            </a:r>
            <a:r>
              <a:rPr lang="en-US" sz="2500" dirty="0" err="1"/>
              <a:t>bp</a:t>
            </a:r>
            <a:r>
              <a:rPr lang="en-US" sz="2500" dirty="0"/>
              <a:t> (SSE register size)</a:t>
            </a:r>
          </a:p>
          <a:p>
            <a:r>
              <a:rPr lang="en-US" sz="2500" dirty="0"/>
              <a:t>Amending requires:</a:t>
            </a:r>
          </a:p>
          <a:p>
            <a:pPr lvl="1"/>
            <a:r>
              <a:rPr lang="en-US" sz="2100" dirty="0"/>
              <a:t>4(2E+1) bitwise OR.</a:t>
            </a:r>
          </a:p>
          <a:p>
            <a:pPr lvl="1"/>
            <a:r>
              <a:rPr lang="en-US" sz="2100" dirty="0"/>
              <a:t>4(2E+1) packed shuffle.</a:t>
            </a:r>
          </a:p>
          <a:p>
            <a:pPr lvl="1"/>
            <a:r>
              <a:rPr lang="en-US" sz="2100" dirty="0"/>
              <a:t>3(2E+1) shift.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
        <p:nvSpPr>
          <p:cNvPr id="3" name="Rectangle 2"/>
          <p:cNvSpPr/>
          <p:nvPr/>
        </p:nvSpPr>
        <p:spPr>
          <a:xfrm>
            <a:off x="267237" y="1014473"/>
            <a:ext cx="4206240" cy="523220"/>
          </a:xfrm>
          <a:prstGeom prst="rect">
            <a:avLst/>
          </a:prstGeom>
          <a:solidFill>
            <a:schemeClr val="tx2">
              <a:lumMod val="60000"/>
              <a:lumOff val="40000"/>
            </a:schemeClr>
          </a:solid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white"/>
                </a:solidFill>
                <a:effectLst/>
                <a:uLnTx/>
                <a:uFillTx/>
                <a:latin typeface="Calibri" panose="020F0502020204030204" pitchFamily="34" charset="0"/>
                <a:ea typeface="+mn-ea"/>
                <a:cs typeface="Calibri" panose="020F0502020204030204" pitchFamily="34" charset="0"/>
              </a:rPr>
              <a:t>GateKeeper</a:t>
            </a:r>
            <a:endParaRPr kumimoji="0" lang="en-US" sz="2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8" name="Rectangle 7"/>
          <p:cNvSpPr/>
          <p:nvPr/>
        </p:nvSpPr>
        <p:spPr>
          <a:xfrm>
            <a:off x="4605273" y="1012325"/>
            <a:ext cx="4206240" cy="523220"/>
          </a:xfrm>
          <a:prstGeom prst="rect">
            <a:avLst/>
          </a:prstGeom>
          <a:solidFill>
            <a:schemeClr val="tx2">
              <a:lumMod val="60000"/>
              <a:lumOff val="40000"/>
            </a:schemeClr>
          </a:solid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SHD</a:t>
            </a:r>
          </a:p>
        </p:txBody>
      </p:sp>
    </p:spTree>
    <p:extLst>
      <p:ext uri="{BB962C8B-B14F-4D97-AF65-F5344CB8AC3E}">
        <p14:creationId xmlns:p14="http://schemas.microsoft.com/office/powerpoint/2010/main" val="1693620918"/>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GateKeeper</a:t>
            </a:r>
            <a:r>
              <a:rPr lang="en-US" dirty="0"/>
              <a:t>: Speed &amp; Accuracy Results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
        <p:nvSpPr>
          <p:cNvPr id="5" name="Rectangle 4"/>
          <p:cNvSpPr/>
          <p:nvPr/>
        </p:nvSpPr>
        <p:spPr>
          <a:xfrm>
            <a:off x="228600" y="913434"/>
            <a:ext cx="8807896" cy="557075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FF0000"/>
                </a:solidFill>
                <a:effectLst/>
                <a:uLnTx/>
                <a:uFillTx/>
                <a:latin typeface="Tahoma"/>
                <a:ea typeface="+mn-ea"/>
                <a:cs typeface="+mn-cs"/>
              </a:rPr>
              <a:t>90x-130x faster filter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than SHD (Xin et al., 2015) and the Adjacency Filter (Xin et al., 2013)</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2C3FEB"/>
                </a:solidFill>
                <a:effectLst/>
                <a:uLnTx/>
                <a:uFillTx/>
                <a:latin typeface="Tahoma"/>
                <a:ea typeface="+mn-ea"/>
                <a:cs typeface="+mn-cs"/>
              </a:rPr>
              <a:t>4x lower false accept rate</a:t>
            </a:r>
            <a:r>
              <a:rPr kumimoji="0" lang="en-US" sz="1800" b="1" i="0" u="none" strike="noStrike" kern="1200" cap="none" spc="0" normalizeH="0" baseline="0" noProof="0" dirty="0">
                <a:ln>
                  <a:noFill/>
                </a:ln>
                <a:solidFill>
                  <a:srgbClr val="2C3FEB"/>
                </a:solidFill>
                <a:effectLst/>
                <a:uLnTx/>
                <a:uFillTx/>
                <a:latin typeface="Tahoma"/>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than the Adjacency Filter (Xin et al., 2013)</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F0000"/>
                </a:solidFill>
                <a:effectLst/>
                <a:uLnTx/>
                <a:uFillTx/>
                <a:latin typeface="Tahoma"/>
                <a:ea typeface="+mn-ea"/>
                <a:cs typeface="+mn-cs"/>
              </a:rPr>
              <a:t>10x speedup in read mapping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with the addition of GateKeeper to the </a:t>
            </a:r>
            <a:r>
              <a:rPr kumimoji="0" lang="en-US" sz="1800" b="0" i="0" u="none" strike="noStrike" kern="1200" cap="none" spc="0" normalizeH="0" baseline="0" noProof="0" dirty="0" err="1">
                <a:ln>
                  <a:noFill/>
                </a:ln>
                <a:solidFill>
                  <a:prstClr val="black"/>
                </a:solidFill>
                <a:effectLst/>
                <a:uLnTx/>
                <a:uFillTx/>
                <a:latin typeface="Tahoma"/>
                <a:ea typeface="+mn-ea"/>
                <a:cs typeface="+mn-cs"/>
              </a:rPr>
              <a:t>mrFAST</a:t>
            </a:r>
            <a:r>
              <a:rPr kumimoji="0" lang="en-US" sz="1800" b="0" i="0" u="none" strike="noStrike" kern="1200" cap="none" spc="0" normalizeH="0" baseline="0" noProof="0" dirty="0">
                <a:ln>
                  <a:noFill/>
                </a:ln>
                <a:solidFill>
                  <a:prstClr val="black"/>
                </a:solidFill>
                <a:effectLst/>
                <a:uLnTx/>
                <a:uFillTx/>
                <a:latin typeface="Tahoma"/>
                <a:ea typeface="+mn-ea"/>
                <a:cs typeface="+mn-cs"/>
              </a:rPr>
              <a:t> mapper (Alkan et al., 2009)</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0000"/>
                </a:solidFill>
                <a:effectLst/>
                <a:uLnTx/>
                <a:uFillTx/>
                <a:latin typeface="Tahoma"/>
                <a:ea typeface="+mn-ea"/>
                <a:cs typeface="+mn-cs"/>
              </a:rPr>
              <a:t>Freely available online </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github.com/</a:t>
            </a:r>
            <a:r>
              <a:rPr kumimoji="0" lang="en-US" sz="1800" b="0" i="0" u="none" strike="noStrike" kern="1200" cap="none" spc="0" normalizeH="0" baseline="0" noProof="0" dirty="0" err="1">
                <a:ln>
                  <a:noFill/>
                </a:ln>
                <a:solidFill>
                  <a:srgbClr val="000000"/>
                </a:solidFill>
                <a:effectLst/>
                <a:uLnTx/>
                <a:uFillTx/>
                <a:latin typeface="Tahoma"/>
                <a:ea typeface="+mn-ea"/>
                <a:cs typeface="+mn-cs"/>
                <a:hlinkClick r:id="rId2"/>
              </a:rPr>
              <a:t>BilkentCompGen</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/GateKeeper</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031045579"/>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Conclusions</a:t>
            </a:r>
          </a:p>
        </p:txBody>
      </p:sp>
      <p:sp>
        <p:nvSpPr>
          <p:cNvPr id="3" name="Content Placeholder 2"/>
          <p:cNvSpPr>
            <a:spLocks noGrp="1"/>
          </p:cNvSpPr>
          <p:nvPr>
            <p:ph idx="1"/>
          </p:nvPr>
        </p:nvSpPr>
        <p:spPr>
          <a:xfrm>
            <a:off x="228600" y="1268760"/>
            <a:ext cx="8735888" cy="4876800"/>
          </a:xfrm>
        </p:spPr>
        <p:txBody>
          <a:bodyPr/>
          <a:lstStyle/>
          <a:p>
            <a:r>
              <a:rPr lang="en-US" dirty="0"/>
              <a:t>FPGA-based pre-alignment greatly speeds up read mapping</a:t>
            </a:r>
          </a:p>
          <a:p>
            <a:pPr lvl="1"/>
            <a:r>
              <a:rPr lang="en-US" dirty="0"/>
              <a:t>10x speedup of a state-of-the-art mapper (</a:t>
            </a:r>
            <a:r>
              <a:rPr lang="en-US" dirty="0" err="1"/>
              <a:t>mrFAST</a:t>
            </a:r>
            <a:r>
              <a:rPr lang="en-US" dirty="0"/>
              <a:t>)</a:t>
            </a:r>
          </a:p>
          <a:p>
            <a:pPr>
              <a:buFont typeface="Wingdings" panose="05000000000000000000" pitchFamily="2" charset="2"/>
              <a:buChar char="§"/>
            </a:pPr>
            <a:endParaRPr lang="en-US" dirty="0"/>
          </a:p>
          <a:p>
            <a:pPr>
              <a:buFont typeface="Wingdings" panose="05000000000000000000" pitchFamily="2" charset="2"/>
              <a:buChar char="§"/>
            </a:pPr>
            <a:endParaRPr lang="en-US" dirty="0"/>
          </a:p>
          <a:p>
            <a:r>
              <a:rPr lang="en-US" dirty="0"/>
              <a:t>FPGA-based pre-alignment can be integrated with the sequencer</a:t>
            </a:r>
          </a:p>
          <a:p>
            <a:pPr lvl="1"/>
            <a:r>
              <a:rPr lang="en-US" dirty="0"/>
              <a:t>It can help to hide the complexity and details of the FPGA</a:t>
            </a:r>
          </a:p>
          <a:p>
            <a:pPr lvl="1"/>
            <a:r>
              <a:rPr lang="en-US" dirty="0">
                <a:solidFill>
                  <a:srgbClr val="0000FF"/>
                </a:solidFill>
              </a:rPr>
              <a:t>Enables real-time filtering while sequencing</a:t>
            </a:r>
            <a:endParaRPr lang="en-US" dirty="0"/>
          </a:p>
          <a:p>
            <a:pPr marL="0" indent="0">
              <a:buNone/>
            </a:pPr>
            <a:endParaRPr lang="en-US" sz="2800" dirty="0"/>
          </a:p>
          <a:p>
            <a:endParaRPr lang="en-US" sz="16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Tree>
    <p:extLst>
      <p:ext uri="{BB962C8B-B14F-4D97-AF65-F5344CB8AC3E}">
        <p14:creationId xmlns:p14="http://schemas.microsoft.com/office/powerpoint/2010/main" val="122690248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2780E-AA6F-1D4D-89A4-66E4EFAA9306}"/>
              </a:ext>
            </a:extLst>
          </p:cNvPr>
          <p:cNvSpPr>
            <a:spLocks noGrp="1"/>
          </p:cNvSpPr>
          <p:nvPr>
            <p:ph type="title"/>
          </p:nvPr>
        </p:nvSpPr>
        <p:spPr/>
        <p:txBody>
          <a:bodyPr/>
          <a:lstStyle/>
          <a:p>
            <a:r>
              <a:rPr lang="en-US" dirty="0"/>
              <a:t>More on </a:t>
            </a:r>
            <a:r>
              <a:rPr lang="en-US" dirty="0" err="1"/>
              <a:t>GateKeeper</a:t>
            </a:r>
            <a:endParaRPr lang="en-US" dirty="0"/>
          </a:p>
        </p:txBody>
      </p:sp>
      <p:sp>
        <p:nvSpPr>
          <p:cNvPr id="3" name="Content Placeholder 2">
            <a:extLst>
              <a:ext uri="{FF2B5EF4-FFF2-40B4-BE49-F238E27FC236}">
                <a16:creationId xmlns:a16="http://schemas.microsoft.com/office/drawing/2014/main" id="{448D89A7-3EA4-7748-93B1-E872851C444C}"/>
              </a:ext>
            </a:extLst>
          </p:cNvPr>
          <p:cNvSpPr>
            <a:spLocks noGrp="1"/>
          </p:cNvSpPr>
          <p:nvPr>
            <p:ph idx="1"/>
          </p:nvPr>
        </p:nvSpPr>
        <p:spPr>
          <a:xfrm>
            <a:off x="228600" y="1052736"/>
            <a:ext cx="8610600" cy="5040560"/>
          </a:xfrm>
        </p:spPr>
        <p:txBody>
          <a:bodyPr/>
          <a:lstStyle/>
          <a:p>
            <a:r>
              <a:rPr lang="en-US" dirty="0"/>
              <a:t>Download and test for yourself </a:t>
            </a:r>
            <a:r>
              <a:rPr lang="en-US" dirty="0">
                <a:hlinkClick r:id="rId2"/>
              </a:rPr>
              <a:t>https://github.com/BilkentCompGen/GateKeeper</a:t>
            </a:r>
            <a:r>
              <a:rPr lang="en-US" dirty="0"/>
              <a:t> </a:t>
            </a:r>
          </a:p>
        </p:txBody>
      </p:sp>
      <p:sp>
        <p:nvSpPr>
          <p:cNvPr id="4" name="Slide Number Placeholder 3">
            <a:extLst>
              <a:ext uri="{FF2B5EF4-FFF2-40B4-BE49-F238E27FC236}">
                <a16:creationId xmlns:a16="http://schemas.microsoft.com/office/drawing/2014/main" id="{6778F938-82BC-664D-80ED-92478DC2F58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3D81DCE6-BB5F-D741-9D6E-970FAC00FD15}"/>
              </a:ext>
            </a:extLst>
          </p:cNvPr>
          <p:cNvPicPr>
            <a:picLocks noChangeAspect="1"/>
          </p:cNvPicPr>
          <p:nvPr/>
        </p:nvPicPr>
        <p:blipFill>
          <a:blip r:embed="rId3"/>
          <a:stretch>
            <a:fillRect/>
          </a:stretch>
        </p:blipFill>
        <p:spPr>
          <a:xfrm>
            <a:off x="25400" y="3299420"/>
            <a:ext cx="9093200" cy="3009900"/>
          </a:xfrm>
          <a:prstGeom prst="rect">
            <a:avLst/>
          </a:prstGeom>
        </p:spPr>
      </p:pic>
      <p:sp>
        <p:nvSpPr>
          <p:cNvPr id="6" name="TextBox 5">
            <a:extLst>
              <a:ext uri="{FF2B5EF4-FFF2-40B4-BE49-F238E27FC236}">
                <a16:creationId xmlns:a16="http://schemas.microsoft.com/office/drawing/2014/main" id="{31C43C0B-A607-C142-8D8E-5599158E3857}"/>
              </a:ext>
            </a:extLst>
          </p:cNvPr>
          <p:cNvSpPr txBox="1"/>
          <p:nvPr/>
        </p:nvSpPr>
        <p:spPr>
          <a:xfrm>
            <a:off x="512618" y="2361654"/>
            <a:ext cx="8048998" cy="923330"/>
          </a:xfrm>
          <a:prstGeom prst="rect">
            <a:avLst/>
          </a:prstGeom>
          <a:noFill/>
        </p:spPr>
        <p:txBody>
          <a:bodyPr wrap="none" rtlCol="0">
            <a:spAutoFit/>
          </a:bodyPr>
          <a:lstStyle/>
          <a:p>
            <a:r>
              <a:rPr lang="en-US" dirty="0" err="1"/>
              <a:t>Alser</a:t>
            </a:r>
            <a:r>
              <a:rPr lang="en-US" dirty="0"/>
              <a:t>+, </a:t>
            </a:r>
            <a:r>
              <a:rPr lang="en-US" b="1" dirty="0">
                <a:hlinkClick r:id="rId4"/>
              </a:rPr>
              <a:t>"GateKeeper: A New Hardware Architecture for Accelerating </a:t>
            </a:r>
          </a:p>
          <a:p>
            <a:r>
              <a:rPr lang="en-US" b="1" dirty="0">
                <a:hlinkClick r:id="rId4"/>
              </a:rPr>
              <a:t>Pre-Alignment in DNA Short Read Mapping”</a:t>
            </a:r>
            <a:r>
              <a:rPr lang="en-US" b="1" dirty="0"/>
              <a:t>, </a:t>
            </a:r>
            <a:r>
              <a:rPr lang="en-US" dirty="0"/>
              <a:t>Bioinformatics, 2017.</a:t>
            </a:r>
            <a:br>
              <a:rPr lang="en-US" dirty="0"/>
            </a:br>
            <a:endParaRPr lang="en-US" dirty="0"/>
          </a:p>
        </p:txBody>
      </p:sp>
    </p:spTree>
    <p:extLst>
      <p:ext uri="{BB962C8B-B14F-4D97-AF65-F5344CB8AC3E}">
        <p14:creationId xmlns:p14="http://schemas.microsoft.com/office/powerpoint/2010/main" val="1804636298"/>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MAGNET (AACBB 2018, TIR 2017)</a:t>
            </a:r>
          </a:p>
        </p:txBody>
      </p:sp>
      <p:sp>
        <p:nvSpPr>
          <p:cNvPr id="3" name="Content Placeholder 2"/>
          <p:cNvSpPr>
            <a:spLocks noGrp="1"/>
          </p:cNvSpPr>
          <p:nvPr>
            <p:ph idx="1"/>
          </p:nvPr>
        </p:nvSpPr>
        <p:spPr>
          <a:xfrm>
            <a:off x="103092" y="923374"/>
            <a:ext cx="9094694" cy="4876800"/>
          </a:xfrm>
        </p:spPr>
        <p:txBody>
          <a:bodyPr/>
          <a:lstStyle/>
          <a:p>
            <a:r>
              <a:rPr lang="en-US" u="sng" dirty="0"/>
              <a:t>Key observation: </a:t>
            </a:r>
            <a:r>
              <a:rPr lang="en-US" dirty="0"/>
              <a:t>the use of </a:t>
            </a:r>
            <a:r>
              <a:rPr lang="en-US" b="1" dirty="0">
                <a:solidFill>
                  <a:srgbClr val="FF0000"/>
                </a:solidFill>
              </a:rPr>
              <a:t>AND operation </a:t>
            </a:r>
            <a:r>
              <a:rPr lang="en-US" dirty="0"/>
              <a:t>to check if a zero (match) exists in a column introduces filtering inaccuracy.</a:t>
            </a:r>
          </a:p>
          <a:p>
            <a:r>
              <a:rPr lang="en-US" u="sng" dirty="0"/>
              <a:t>Key Idea: </a:t>
            </a:r>
            <a:r>
              <a:rPr lang="en-US" dirty="0"/>
              <a:t>count the </a:t>
            </a:r>
            <a:r>
              <a:rPr lang="en-US" b="1" dirty="0"/>
              <a:t>consecutive zeros </a:t>
            </a:r>
            <a:r>
              <a:rPr lang="en-US" dirty="0"/>
              <a:t>in each mask and select the longest in a divide-and-conquer approach.</a:t>
            </a:r>
            <a:endParaRPr lang="en-US" b="1" dirty="0">
              <a:solidFill>
                <a:srgbClr val="FF0000"/>
              </a:solidFill>
            </a:endParaRPr>
          </a:p>
          <a:p>
            <a:r>
              <a:rPr lang="en-US" b="1" dirty="0">
                <a:solidFill>
                  <a:srgbClr val="FF0000"/>
                </a:solidFill>
              </a:rPr>
              <a:t>MAGNET</a:t>
            </a:r>
            <a:r>
              <a:rPr lang="en-US" dirty="0">
                <a:solidFill>
                  <a:srgbClr val="FF0000"/>
                </a:solidFill>
              </a:rPr>
              <a:t> </a:t>
            </a:r>
            <a:r>
              <a:rPr lang="en-US" dirty="0"/>
              <a:t>is </a:t>
            </a:r>
            <a:r>
              <a:rPr lang="en-US" b="1" dirty="0"/>
              <a:t>17x to 105x more accurate </a:t>
            </a:r>
            <a:r>
              <a:rPr lang="en-US" dirty="0"/>
              <a:t>than GateKeeper and SHD.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7" name="Object 6"/>
          <p:cNvGraphicFramePr>
            <a:graphicFrameLocks noChangeAspect="1"/>
          </p:cNvGraphicFramePr>
          <p:nvPr>
            <p:extLst/>
          </p:nvPr>
        </p:nvGraphicFramePr>
        <p:xfrm>
          <a:off x="-2223249" y="3271830"/>
          <a:ext cx="11785629" cy="3200408"/>
        </p:xfrm>
        <a:graphic>
          <a:graphicData uri="http://schemas.openxmlformats.org/presentationml/2006/ole">
            <mc:AlternateContent xmlns:mc="http://schemas.openxmlformats.org/markup-compatibility/2006">
              <mc:Choice xmlns:v="urn:schemas-microsoft-com:vml" Requires="v">
                <p:oleObj spid="_x0000_s48179" name="Visio" r:id="rId4" imgW="9371552" imgH="2549212" progId="Visio.Drawing.11">
                  <p:embed/>
                </p:oleObj>
              </mc:Choice>
              <mc:Fallback>
                <p:oleObj name="Visio" r:id="rId4" imgW="9371552" imgH="2549212" progId="Visio.Drawing.11">
                  <p:embed/>
                  <p:pic>
                    <p:nvPicPr>
                      <p:cNvPr id="7"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23249" y="3271830"/>
                        <a:ext cx="11785629" cy="3200408"/>
                      </a:xfrm>
                      <a:prstGeom prst="rect">
                        <a:avLst/>
                      </a:prstGeom>
                      <a:noFill/>
                    </p:spPr>
                  </p:pic>
                </p:oleObj>
              </mc:Fallback>
            </mc:AlternateContent>
          </a:graphicData>
        </a:graphic>
      </p:graphicFrame>
    </p:spTree>
    <p:extLst>
      <p:ext uri="{BB962C8B-B14F-4D97-AF65-F5344CB8AC3E}">
        <p14:creationId xmlns:p14="http://schemas.microsoft.com/office/powerpoint/2010/main" val="1198716085"/>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MAGNET Accelerator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6" name="Object 5"/>
          <p:cNvGraphicFramePr>
            <a:graphicFrameLocks noChangeAspect="1"/>
          </p:cNvGraphicFramePr>
          <p:nvPr>
            <p:extLst/>
          </p:nvPr>
        </p:nvGraphicFramePr>
        <p:xfrm>
          <a:off x="912836" y="1296593"/>
          <a:ext cx="7318329" cy="4758305"/>
        </p:xfrm>
        <a:graphic>
          <a:graphicData uri="http://schemas.openxmlformats.org/presentationml/2006/ole">
            <mc:AlternateContent xmlns:mc="http://schemas.openxmlformats.org/markup-compatibility/2006">
              <mc:Choice xmlns:v="urn:schemas-microsoft-com:vml" Requires="v">
                <p:oleObj spid="_x0000_s72708" name="Visio" r:id="rId4" imgW="3218681" imgH="2095192" progId="Visio.Drawing.11">
                  <p:embed/>
                </p:oleObj>
              </mc:Choice>
              <mc:Fallback>
                <p:oleObj name="Visio" r:id="rId4" imgW="3218681" imgH="2095192" progId="Visio.Drawing.11">
                  <p:embed/>
                  <p:pic>
                    <p:nvPicPr>
                      <p:cNvPr id="6" name="Object 5"/>
                      <p:cNvPicPr>
                        <a:picLocks noChangeAspect="1" noChangeArrowheads="1"/>
                      </p:cNvPicPr>
                      <p:nvPr/>
                    </p:nvPicPr>
                    <p:blipFill>
                      <a:blip r:embed="rId5"/>
                      <a:srcRect/>
                      <a:stretch>
                        <a:fillRect/>
                      </a:stretch>
                    </p:blipFill>
                    <p:spPr bwMode="auto">
                      <a:xfrm>
                        <a:off x="912836" y="1296593"/>
                        <a:ext cx="7318329" cy="4758305"/>
                      </a:xfrm>
                      <a:prstGeom prst="rect">
                        <a:avLst/>
                      </a:prstGeom>
                      <a:noFill/>
                    </p:spPr>
                  </p:pic>
                </p:oleObj>
              </mc:Fallback>
            </mc:AlternateContent>
          </a:graphicData>
        </a:graphic>
      </p:graphicFrame>
    </p:spTree>
    <p:extLst>
      <p:ext uri="{BB962C8B-B14F-4D97-AF65-F5344CB8AC3E}">
        <p14:creationId xmlns:p14="http://schemas.microsoft.com/office/powerpoint/2010/main" val="3358942311"/>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AFB9DA22-BE61-2446-87AE-83F927ADF074}"/>
              </a:ext>
            </a:extLst>
          </p:cNvPr>
          <p:cNvSpPr>
            <a:spLocks noGrp="1"/>
          </p:cNvSpPr>
          <p:nvPr>
            <p:ph idx="1"/>
          </p:nvPr>
        </p:nvSpPr>
        <p:spPr>
          <a:xfrm>
            <a:off x="228600" y="1124744"/>
            <a:ext cx="8610600" cy="5123656"/>
          </a:xfrm>
        </p:spPr>
        <p:txBody>
          <a:bodyPr/>
          <a:lstStyle/>
          <a:p>
            <a:r>
              <a:rPr lang="en-US" dirty="0"/>
              <a:t>The Problem: DNA Read Mapping</a:t>
            </a:r>
          </a:p>
          <a:p>
            <a:pPr lvl="1"/>
            <a:r>
              <a:rPr lang="en-US" dirty="0"/>
              <a:t>State-of-the-art Read Mapper Design</a:t>
            </a:r>
          </a:p>
          <a:p>
            <a:pPr lvl="1"/>
            <a:endParaRPr lang="en-US" dirty="0"/>
          </a:p>
          <a:p>
            <a:r>
              <a:rPr lang="en-US" dirty="0"/>
              <a:t>Algorithmic Acceleration </a:t>
            </a:r>
          </a:p>
          <a:p>
            <a:pPr lvl="1"/>
            <a:r>
              <a:rPr lang="en-US" dirty="0"/>
              <a:t>Exploiting Structure of the Genome</a:t>
            </a:r>
          </a:p>
          <a:p>
            <a:pPr lvl="1"/>
            <a:r>
              <a:rPr lang="en-US" dirty="0"/>
              <a:t>Exploiting SIMD Instructions</a:t>
            </a:r>
          </a:p>
          <a:p>
            <a:endParaRPr lang="en-US" dirty="0"/>
          </a:p>
          <a:p>
            <a:r>
              <a:rPr lang="en-US" dirty="0"/>
              <a:t>Hardware Acceleration</a:t>
            </a:r>
          </a:p>
          <a:p>
            <a:pPr lvl="1"/>
            <a:r>
              <a:rPr lang="en-US" dirty="0"/>
              <a:t>Specialized Architectures</a:t>
            </a:r>
          </a:p>
          <a:p>
            <a:pPr lvl="1"/>
            <a:r>
              <a:rPr lang="en-US" dirty="0">
                <a:solidFill>
                  <a:srgbClr val="0000FF"/>
                </a:solidFill>
              </a:rPr>
              <a:t>Processing in Memory</a:t>
            </a:r>
          </a:p>
          <a:p>
            <a:pPr lvl="1"/>
            <a:endParaRPr lang="en-US" dirty="0"/>
          </a:p>
          <a:p>
            <a:r>
              <a:rPr lang="en-US" dirty="0"/>
              <a:t>Future Opportunities: New Sequencing Technologies</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24933957"/>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42BC4-7558-384F-A170-28CD5BC5B8CE}"/>
              </a:ext>
            </a:extLst>
          </p:cNvPr>
          <p:cNvSpPr>
            <a:spLocks noGrp="1"/>
          </p:cNvSpPr>
          <p:nvPr>
            <p:ph type="title"/>
          </p:nvPr>
        </p:nvSpPr>
        <p:spPr/>
        <p:txBody>
          <a:bodyPr/>
          <a:lstStyle/>
          <a:p>
            <a:r>
              <a:rPr lang="en-US" dirty="0"/>
              <a:t>Read Mapping &amp; Filtering</a:t>
            </a:r>
          </a:p>
        </p:txBody>
      </p:sp>
      <p:sp>
        <p:nvSpPr>
          <p:cNvPr id="3" name="Content Placeholder 2">
            <a:extLst>
              <a:ext uri="{FF2B5EF4-FFF2-40B4-BE49-F238E27FC236}">
                <a16:creationId xmlns:a16="http://schemas.microsoft.com/office/drawing/2014/main" id="{8854F678-86EC-5D41-9BE6-38569A724327}"/>
              </a:ext>
            </a:extLst>
          </p:cNvPr>
          <p:cNvSpPr>
            <a:spLocks noGrp="1"/>
          </p:cNvSpPr>
          <p:nvPr>
            <p:ph idx="1"/>
          </p:nvPr>
        </p:nvSpPr>
        <p:spPr/>
        <p:txBody>
          <a:bodyPr/>
          <a:lstStyle/>
          <a:p>
            <a:r>
              <a:rPr lang="en-US" dirty="0">
                <a:solidFill>
                  <a:srgbClr val="FF0000"/>
                </a:solidFill>
              </a:rPr>
              <a:t>Problem: Heavily bottlenecked by Data Movement</a:t>
            </a:r>
          </a:p>
          <a:p>
            <a:endParaRPr lang="en-US" dirty="0"/>
          </a:p>
          <a:p>
            <a:r>
              <a:rPr lang="en-US" dirty="0" err="1"/>
              <a:t>GateKeeper</a:t>
            </a:r>
            <a:r>
              <a:rPr lang="en-US" dirty="0"/>
              <a:t> performance limited by DRAM bandwidth [</a:t>
            </a:r>
            <a:r>
              <a:rPr lang="en-US" dirty="0" err="1"/>
              <a:t>Alser</a:t>
            </a:r>
            <a:r>
              <a:rPr lang="en-US" dirty="0"/>
              <a:t>+, Bioinformatics 2017]</a:t>
            </a:r>
          </a:p>
          <a:p>
            <a:endParaRPr lang="en-US" dirty="0"/>
          </a:p>
          <a:p>
            <a:r>
              <a:rPr lang="en-US" dirty="0"/>
              <a:t>Ditto for SHD [Xin+, Bioinformatics 2015]</a:t>
            </a:r>
          </a:p>
          <a:p>
            <a:endParaRPr lang="en-US" dirty="0"/>
          </a:p>
          <a:p>
            <a:r>
              <a:rPr lang="en-US" dirty="0">
                <a:solidFill>
                  <a:srgbClr val="0000FF"/>
                </a:solidFill>
              </a:rPr>
              <a:t>Solution: Processing-in-memory can alleviate the bottleneck</a:t>
            </a:r>
          </a:p>
          <a:p>
            <a:endParaRPr lang="en-US" dirty="0"/>
          </a:p>
          <a:p>
            <a:r>
              <a:rPr lang="en-US" dirty="0">
                <a:solidFill>
                  <a:srgbClr val="1A5712"/>
                </a:solidFill>
              </a:rPr>
              <a:t>However, we need to design mapping &amp; filtering algorithms to fit processing-in-memory</a:t>
            </a:r>
          </a:p>
        </p:txBody>
      </p:sp>
      <p:sp>
        <p:nvSpPr>
          <p:cNvPr id="4" name="Slide Number Placeholder 3">
            <a:extLst>
              <a:ext uri="{FF2B5EF4-FFF2-40B4-BE49-F238E27FC236}">
                <a16:creationId xmlns:a16="http://schemas.microsoft.com/office/drawing/2014/main" id="{DE75728F-ADBF-6A4A-879A-1C188D8441A6}"/>
              </a:ext>
            </a:extLst>
          </p:cNvPr>
          <p:cNvSpPr>
            <a:spLocks noGrp="1"/>
          </p:cNvSpPr>
          <p:nvPr>
            <p:ph type="sldNum" sz="quarter" idx="11"/>
          </p:nvPr>
        </p:nvSpPr>
        <p:spPr/>
        <p:txBody>
          <a:bodyPr/>
          <a:lstStyle/>
          <a:p>
            <a:fld id="{323594FA-E141-4234-AE05-360401972BE7}" type="slidenum">
              <a:rPr lang="en-US" altLang="en-US" smtClean="0"/>
              <a:pPr/>
              <a:t>73</a:t>
            </a:fld>
            <a:endParaRPr lang="en-US" altLang="en-US"/>
          </a:p>
        </p:txBody>
      </p:sp>
    </p:spTree>
    <p:extLst>
      <p:ext uri="{BB962C8B-B14F-4D97-AF65-F5344CB8AC3E}">
        <p14:creationId xmlns:p14="http://schemas.microsoft.com/office/powerpoint/2010/main" val="28587673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Rounded Rectangle 86"/>
          <p:cNvSpPr/>
          <p:nvPr/>
        </p:nvSpPr>
        <p:spPr>
          <a:xfrm>
            <a:off x="5455236" y="1277896"/>
            <a:ext cx="2914650" cy="867455"/>
          </a:xfrm>
          <a:prstGeom prst="round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70" name="Rounded Rectangle 69"/>
          <p:cNvSpPr/>
          <p:nvPr/>
        </p:nvSpPr>
        <p:spPr>
          <a:xfrm>
            <a:off x="5621313" y="2560108"/>
            <a:ext cx="3357797" cy="3754825"/>
          </a:xfrm>
          <a:prstGeom prst="roundRect">
            <a:avLst/>
          </a:prstGeom>
          <a:solidFill>
            <a:srgbClr val="EBF2DF"/>
          </a:solidFill>
          <a:ln>
            <a:solidFill>
              <a:schemeClr val="bg1">
                <a:lumMod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Tahoma"/>
                <a:ea typeface="+mn-ea"/>
                <a:cs typeface="+mn-cs"/>
              </a:rPr>
              <a:t>Filter</a:t>
            </a:r>
            <a:endParaRPr kumimoji="0" lang="en-US" sz="18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p:txBody>
      </p:sp>
      <p:sp>
        <p:nvSpPr>
          <p:cNvPr id="35" name="Rounded Rectangle 34"/>
          <p:cNvSpPr/>
          <p:nvPr/>
        </p:nvSpPr>
        <p:spPr>
          <a:xfrm>
            <a:off x="0" y="1288525"/>
            <a:ext cx="2914650" cy="875079"/>
          </a:xfrm>
          <a:prstGeom prst="round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9" name="Rounded Rectangle 68"/>
          <p:cNvSpPr/>
          <p:nvPr/>
        </p:nvSpPr>
        <p:spPr>
          <a:xfrm>
            <a:off x="5819440" y="3320811"/>
            <a:ext cx="715710" cy="330397"/>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Tahoma"/>
                <a:ea typeface="+mn-ea"/>
                <a:cs typeface="+mn-cs"/>
              </a:rPr>
              <a:t>894</a:t>
            </a:r>
            <a:endParaRPr kumimoji="0" lang="en-US" sz="1800" b="1" i="0" u="none" strike="noStrike" kern="1200" cap="none" spc="0" normalizeH="0" baseline="0" noProof="0" dirty="0">
              <a:ln>
                <a:noFill/>
              </a:ln>
              <a:solidFill>
                <a:srgbClr val="FFFFFF"/>
              </a:solidFill>
              <a:effectLst/>
              <a:uLnTx/>
              <a:uFillTx/>
              <a:latin typeface="Tahoma"/>
              <a:ea typeface="+mn-ea"/>
              <a:cs typeface="+mn-cs"/>
            </a:endParaRPr>
          </a:p>
        </p:txBody>
      </p:sp>
      <p:sp>
        <p:nvSpPr>
          <p:cNvPr id="65" name="Rounded Rectangle 64"/>
          <p:cNvSpPr/>
          <p:nvPr/>
        </p:nvSpPr>
        <p:spPr>
          <a:xfrm>
            <a:off x="6006664" y="3314032"/>
            <a:ext cx="507727" cy="32334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Tahoma"/>
                <a:ea typeface="+mn-ea"/>
                <a:cs typeface="+mn-cs"/>
              </a:rPr>
              <a:t>37</a:t>
            </a:r>
            <a:endParaRPr kumimoji="0" lang="en-US" sz="1800" b="1" i="0" u="none" strike="noStrike" kern="1200" cap="none" spc="0" normalizeH="0" baseline="0" noProof="0" dirty="0">
              <a:ln>
                <a:noFill/>
              </a:ln>
              <a:solidFill>
                <a:srgbClr val="FFFFFF"/>
              </a:solidFill>
              <a:effectLst/>
              <a:uLnTx/>
              <a:uFillTx/>
              <a:latin typeface="Tahoma"/>
              <a:ea typeface="+mn-ea"/>
              <a:cs typeface="+mn-cs"/>
            </a:endParaRPr>
          </a:p>
        </p:txBody>
      </p:sp>
      <p:sp>
        <p:nvSpPr>
          <p:cNvPr id="66" name="Rounded Rectangle 65"/>
          <p:cNvSpPr/>
          <p:nvPr/>
        </p:nvSpPr>
        <p:spPr>
          <a:xfrm>
            <a:off x="5713654" y="3320811"/>
            <a:ext cx="803994" cy="33049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Tahoma"/>
                <a:ea typeface="+mn-ea"/>
                <a:cs typeface="+mn-cs"/>
              </a:rPr>
              <a:t>1564</a:t>
            </a:r>
            <a:endParaRPr kumimoji="0" lang="en-US" sz="1800" b="1" i="0" u="none" strike="noStrike" kern="1200" cap="none" spc="0" normalizeH="0" baseline="0" noProof="0" dirty="0">
              <a:ln>
                <a:noFill/>
              </a:ln>
              <a:solidFill>
                <a:srgbClr val="FFFFFF"/>
              </a:solidFill>
              <a:effectLst/>
              <a:uLnTx/>
              <a:uFillTx/>
              <a:latin typeface="Tahoma"/>
              <a:ea typeface="+mn-ea"/>
              <a:cs typeface="+mn-cs"/>
            </a:endParaRPr>
          </a:p>
        </p:txBody>
      </p:sp>
      <p:sp>
        <p:nvSpPr>
          <p:cNvPr id="67" name="Rounded Rectangle 66"/>
          <p:cNvSpPr/>
          <p:nvPr/>
        </p:nvSpPr>
        <p:spPr>
          <a:xfrm>
            <a:off x="5819441" y="3314031"/>
            <a:ext cx="717056" cy="32334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Tahoma"/>
                <a:ea typeface="+mn-ea"/>
                <a:cs typeface="+mn-cs"/>
              </a:rPr>
              <a:t>140</a:t>
            </a:r>
            <a:endParaRPr kumimoji="0" lang="en-US" sz="1800" b="1" i="0" u="none" strike="noStrike" kern="1200" cap="none" spc="0" normalizeH="0" baseline="0" noProof="0" dirty="0">
              <a:ln>
                <a:noFill/>
              </a:ln>
              <a:solidFill>
                <a:srgbClr val="FFFFFF"/>
              </a:solidFill>
              <a:effectLst/>
              <a:uLnTx/>
              <a:uFillTx/>
              <a:latin typeface="Tahoma"/>
              <a:ea typeface="+mn-ea"/>
              <a:cs typeface="+mn-cs"/>
            </a:endParaRPr>
          </a:p>
        </p:txBody>
      </p:sp>
      <p:sp>
        <p:nvSpPr>
          <p:cNvPr id="68" name="Rounded Rectangle 67"/>
          <p:cNvSpPr/>
          <p:nvPr/>
        </p:nvSpPr>
        <p:spPr>
          <a:xfrm>
            <a:off x="5715000" y="3320944"/>
            <a:ext cx="820150" cy="32334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Tahoma"/>
                <a:ea typeface="+mn-ea"/>
                <a:cs typeface="+mn-cs"/>
              </a:rPr>
              <a:t>1203</a:t>
            </a:r>
          </a:p>
        </p:txBody>
      </p:sp>
      <p:sp>
        <p:nvSpPr>
          <p:cNvPr id="57" name="Rounded Rectangle 56"/>
          <p:cNvSpPr/>
          <p:nvPr/>
        </p:nvSpPr>
        <p:spPr>
          <a:xfrm>
            <a:off x="3333759" y="5636658"/>
            <a:ext cx="909300" cy="32334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Tahoma"/>
                <a:ea typeface="+mn-ea"/>
                <a:cs typeface="+mn-cs"/>
              </a:rPr>
              <a:t>1564</a:t>
            </a:r>
          </a:p>
        </p:txBody>
      </p:sp>
      <p:sp>
        <p:nvSpPr>
          <p:cNvPr id="55" name="Rounded Rectangle 54"/>
          <p:cNvSpPr/>
          <p:nvPr/>
        </p:nvSpPr>
        <p:spPr>
          <a:xfrm>
            <a:off x="3333759" y="5257442"/>
            <a:ext cx="909300" cy="32334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Tahoma"/>
                <a:ea typeface="+mn-ea"/>
                <a:cs typeface="+mn-cs"/>
              </a:rPr>
              <a:t>894</a:t>
            </a:r>
          </a:p>
        </p:txBody>
      </p:sp>
      <p:sp>
        <p:nvSpPr>
          <p:cNvPr id="56" name="Rounded Rectangle 55"/>
          <p:cNvSpPr/>
          <p:nvPr/>
        </p:nvSpPr>
        <p:spPr>
          <a:xfrm>
            <a:off x="4368468" y="5257442"/>
            <a:ext cx="909300" cy="32334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Tahoma"/>
                <a:ea typeface="+mn-ea"/>
                <a:cs typeface="+mn-cs"/>
              </a:rPr>
              <a:t>1203</a:t>
            </a:r>
          </a:p>
        </p:txBody>
      </p:sp>
      <p:sp>
        <p:nvSpPr>
          <p:cNvPr id="44" name="Rounded Rectangle 43"/>
          <p:cNvSpPr/>
          <p:nvPr/>
        </p:nvSpPr>
        <p:spPr>
          <a:xfrm>
            <a:off x="3333759" y="4874449"/>
            <a:ext cx="909300" cy="32334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Tahoma"/>
                <a:ea typeface="+mn-ea"/>
                <a:cs typeface="+mn-cs"/>
              </a:rPr>
              <a:t>37</a:t>
            </a:r>
          </a:p>
        </p:txBody>
      </p:sp>
      <p:sp>
        <p:nvSpPr>
          <p:cNvPr id="54" name="Rounded Rectangle 53"/>
          <p:cNvSpPr/>
          <p:nvPr/>
        </p:nvSpPr>
        <p:spPr>
          <a:xfrm>
            <a:off x="4368468" y="4881599"/>
            <a:ext cx="909300" cy="32334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Tahoma"/>
                <a:ea typeface="+mn-ea"/>
                <a:cs typeface="+mn-cs"/>
              </a:rPr>
              <a:t>140</a:t>
            </a:r>
          </a:p>
        </p:txBody>
      </p:sp>
      <p:sp>
        <p:nvSpPr>
          <p:cNvPr id="58" name="Freeform 57"/>
          <p:cNvSpPr/>
          <p:nvPr/>
        </p:nvSpPr>
        <p:spPr>
          <a:xfrm rot="5400000">
            <a:off x="7545841" y="2410724"/>
            <a:ext cx="110838" cy="2101470"/>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w="76200">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59" name="Freeform 58"/>
          <p:cNvSpPr/>
          <p:nvPr/>
        </p:nvSpPr>
        <p:spPr>
          <a:xfrm rot="5400000">
            <a:off x="7545841" y="2424970"/>
            <a:ext cx="110838" cy="2101470"/>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w="76200">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60" name="Freeform 59"/>
          <p:cNvSpPr/>
          <p:nvPr/>
        </p:nvSpPr>
        <p:spPr>
          <a:xfrm rot="5400000">
            <a:off x="7545841" y="2379854"/>
            <a:ext cx="110838" cy="2101470"/>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w="76200">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61" name="Freeform 60"/>
          <p:cNvSpPr/>
          <p:nvPr/>
        </p:nvSpPr>
        <p:spPr>
          <a:xfrm rot="5400000">
            <a:off x="7573899" y="2410724"/>
            <a:ext cx="110838" cy="2101470"/>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w="76200">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62" name="Freeform 61"/>
          <p:cNvSpPr/>
          <p:nvPr/>
        </p:nvSpPr>
        <p:spPr>
          <a:xfrm rot="5400000">
            <a:off x="7573899" y="2428024"/>
            <a:ext cx="110838" cy="2101470"/>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w="76200">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pic>
        <p:nvPicPr>
          <p:cNvPr id="12" name="Picture 11"/>
          <p:cNvPicPr>
            <a:picLocks noChangeAspect="1"/>
          </p:cNvPicPr>
          <p:nvPr/>
        </p:nvPicPr>
        <p:blipFill rotWithShape="1">
          <a:blip r:embed="rId3">
            <a:extLst>
              <a:ext uri="{28A0092B-C50C-407E-A947-70E740481C1C}">
                <a14:useLocalDpi xmlns:a14="http://schemas.microsoft.com/office/drawing/2010/main" val="0"/>
              </a:ext>
            </a:extLst>
          </a:blip>
          <a:srcRect l="5156" t="33677" r="62961" b="29400"/>
          <a:stretch/>
        </p:blipFill>
        <p:spPr>
          <a:xfrm rot="21254383">
            <a:off x="519044" y="1345002"/>
            <a:ext cx="288954" cy="197331"/>
          </a:xfrm>
          <a:prstGeom prst="rect">
            <a:avLst/>
          </a:prstGeom>
        </p:spPr>
      </p:pic>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Hash Tables in Read Mapping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ounded Rectangle 5"/>
          <p:cNvSpPr/>
          <p:nvPr/>
        </p:nvSpPr>
        <p:spPr>
          <a:xfrm>
            <a:off x="380905" y="3144297"/>
            <a:ext cx="2410691" cy="685174"/>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Tahoma"/>
                <a:ea typeface="+mn-ea"/>
                <a:cs typeface="+mn-cs"/>
              </a:rPr>
              <a:t>Hash Table</a:t>
            </a:r>
          </a:p>
        </p:txBody>
      </p:sp>
      <p:sp>
        <p:nvSpPr>
          <p:cNvPr id="7" name="Freeform 6"/>
          <p:cNvSpPr/>
          <p:nvPr/>
        </p:nvSpPr>
        <p:spPr>
          <a:xfrm rot="5400000">
            <a:off x="1510144" y="408550"/>
            <a:ext cx="110838" cy="2101470"/>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8" name="TextBox 7"/>
          <p:cNvSpPr txBox="1"/>
          <p:nvPr/>
        </p:nvSpPr>
        <p:spPr>
          <a:xfrm>
            <a:off x="79747" y="919191"/>
            <a:ext cx="311482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Read Sequence (100 </a:t>
            </a:r>
            <a:r>
              <a:rPr kumimoji="0" lang="en-US" sz="1800" b="1" i="0" u="none" strike="noStrike" kern="1200" cap="none" spc="0" normalizeH="0" baseline="0" noProof="0" dirty="0" err="1">
                <a:ln>
                  <a:noFill/>
                </a:ln>
                <a:solidFill>
                  <a:srgbClr val="FF0000"/>
                </a:solidFill>
                <a:effectLst/>
                <a:uLnTx/>
                <a:uFillTx/>
                <a:latin typeface="Tahoma"/>
                <a:ea typeface="+mn-ea"/>
                <a:cs typeface="+mn-cs"/>
              </a:rPr>
              <a:t>bp</a:t>
            </a:r>
            <a:r>
              <a:rPr kumimoji="0" lang="en-US" sz="1800" b="1" i="0" u="none" strike="noStrike" kern="1200" cap="none" spc="0" normalizeH="0" baseline="0" noProof="0" dirty="0">
                <a:ln>
                  <a:noFill/>
                </a:ln>
                <a:solidFill>
                  <a:srgbClr val="FF0000"/>
                </a:solidFill>
                <a:effectLst/>
                <a:uLnTx/>
                <a:uFillTx/>
                <a:latin typeface="Tahoma"/>
                <a:ea typeface="+mn-ea"/>
                <a:cs typeface="+mn-cs"/>
              </a:rPr>
              <a:t>)</a:t>
            </a:r>
          </a:p>
        </p:txBody>
      </p:sp>
      <p:cxnSp>
        <p:nvCxnSpPr>
          <p:cNvPr id="18" name="Straight Arrow Connector 17"/>
          <p:cNvCxnSpPr>
            <a:endCxn id="13" idx="1"/>
          </p:cNvCxnSpPr>
          <p:nvPr/>
        </p:nvCxnSpPr>
        <p:spPr>
          <a:xfrm>
            <a:off x="1034321" y="5381471"/>
            <a:ext cx="2247378" cy="2403"/>
          </a:xfrm>
          <a:prstGeom prst="straightConnector1">
            <a:avLst/>
          </a:prstGeom>
          <a:ln w="41275">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1276009" y="1058176"/>
            <a:ext cx="877163" cy="92333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3B812F">
                    <a:lumMod val="75000"/>
                  </a:srgbClr>
                </a:solidFill>
                <a:effectLst/>
                <a:uLnTx/>
                <a:uFillTx/>
                <a:latin typeface="Tahoma"/>
                <a:ea typeface="+mn-ea"/>
                <a:cs typeface="+mn-cs"/>
              </a:rPr>
              <a:t>✔</a:t>
            </a:r>
          </a:p>
        </p:txBody>
      </p:sp>
      <p:cxnSp>
        <p:nvCxnSpPr>
          <p:cNvPr id="77" name="Straight Connector 76"/>
          <p:cNvCxnSpPr/>
          <p:nvPr/>
        </p:nvCxnSpPr>
        <p:spPr>
          <a:xfrm>
            <a:off x="821463" y="1335526"/>
            <a:ext cx="0" cy="2493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5621313" y="3104282"/>
            <a:ext cx="3357797" cy="791673"/>
          </a:xfrm>
          <a:prstGeom prst="rect">
            <a:avLst/>
          </a:prstGeom>
          <a:solidFill>
            <a:srgbClr val="CC9A03"/>
          </a:solidFill>
          <a:ln>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Tahoma"/>
                <a:ea typeface="+mn-ea"/>
                <a:cs typeface="+mn-cs"/>
              </a:rPr>
              <a:t>Reference Genome</a:t>
            </a:r>
            <a:endParaRPr kumimoji="0" lang="en-US" sz="2400" b="0" i="0" u="none" strike="noStrike" kern="1200" cap="none" spc="0" normalizeH="0" baseline="0" noProof="0" dirty="0">
              <a:ln>
                <a:noFill/>
              </a:ln>
              <a:solidFill>
                <a:srgbClr val="FFFFFF"/>
              </a:solidFill>
              <a:effectLst/>
              <a:uLnTx/>
              <a:uFillTx/>
              <a:latin typeface="Tahoma"/>
              <a:ea typeface="+mn-ea"/>
              <a:cs typeface="+mn-cs"/>
            </a:endParaRPr>
          </a:p>
        </p:txBody>
      </p:sp>
      <p:sp>
        <p:nvSpPr>
          <p:cNvPr id="13" name="Rounded Rectangle 12"/>
          <p:cNvSpPr/>
          <p:nvPr/>
        </p:nvSpPr>
        <p:spPr>
          <a:xfrm>
            <a:off x="3281701" y="4807741"/>
            <a:ext cx="2173537" cy="1152265"/>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marR="0" lvl="0" indent="-342900" algn="ctr" defTabSz="914400" rtl="0" eaLnBrk="1" fontAlgn="auto" latinLnBrk="0" hangingPunct="1">
              <a:lnSpc>
                <a:spcPct val="100000"/>
              </a:lnSpc>
              <a:spcBef>
                <a:spcPts val="0"/>
              </a:spcBef>
              <a:spcAft>
                <a:spcPts val="0"/>
              </a:spcAft>
              <a:buClrTx/>
              <a:buSzTx/>
              <a:buFontTx/>
              <a:buAutoNum type="arabicPlain" startAt="37"/>
              <a:tabLst/>
              <a:defRPr/>
            </a:pPr>
            <a:r>
              <a:rPr kumimoji="0" lang="en-US" sz="1800" b="1" i="0" u="none" strike="noStrike" kern="1200" cap="none" spc="0" normalizeH="0" baseline="0" noProof="0" dirty="0">
                <a:ln>
                  <a:noFill/>
                </a:ln>
                <a:solidFill>
                  <a:srgbClr val="FFFFFF"/>
                </a:solidFill>
                <a:effectLst/>
                <a:uLnTx/>
                <a:uFillTx/>
                <a:latin typeface="Tahoma"/>
                <a:ea typeface="+mn-ea"/>
                <a:cs typeface="+mn-cs"/>
              </a:rPr>
              <a:t>      140</a:t>
            </a:r>
          </a:p>
          <a:p>
            <a:pPr marL="342900" marR="0" lvl="0" indent="-342900" algn="ctr" defTabSz="914400" rtl="0" eaLnBrk="1" fontAlgn="auto" latinLnBrk="0" hangingPunct="1">
              <a:lnSpc>
                <a:spcPct val="100000"/>
              </a:lnSpc>
              <a:spcBef>
                <a:spcPts val="0"/>
              </a:spcBef>
              <a:spcAft>
                <a:spcPts val="0"/>
              </a:spcAft>
              <a:buClrTx/>
              <a:buSzTx/>
              <a:buFontTx/>
              <a:buAutoNum type="arabicPlain" startAt="894"/>
              <a:tabLst/>
              <a:defRPr/>
            </a:pPr>
            <a:r>
              <a:rPr kumimoji="0" lang="en-US" sz="1800" b="1" i="0" u="none" strike="noStrike" kern="1200" cap="none" spc="0" normalizeH="0" baseline="0" noProof="0" dirty="0">
                <a:ln>
                  <a:noFill/>
                </a:ln>
                <a:solidFill>
                  <a:srgbClr val="FFFFFF"/>
                </a:solidFill>
                <a:effectLst/>
                <a:uLnTx/>
                <a:uFillTx/>
                <a:latin typeface="Tahoma"/>
                <a:ea typeface="+mn-ea"/>
                <a:cs typeface="+mn-cs"/>
              </a:rPr>
              <a:t>      1203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Tahoma"/>
                <a:ea typeface="+mn-ea"/>
                <a:cs typeface="+mn-cs"/>
              </a:rPr>
              <a:t>1564</a:t>
            </a:r>
          </a:p>
        </p:txBody>
      </p:sp>
      <p:sp>
        <p:nvSpPr>
          <p:cNvPr id="36" name="TextBox 35"/>
          <p:cNvSpPr txBox="1"/>
          <p:nvPr/>
        </p:nvSpPr>
        <p:spPr>
          <a:xfrm>
            <a:off x="817172" y="1701939"/>
            <a:ext cx="176586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rgbClr val="000000"/>
                </a:solidFill>
                <a:effectLst/>
                <a:uLnTx/>
                <a:uFillTx/>
                <a:latin typeface="Tahoma"/>
                <a:ea typeface="+mn-ea"/>
                <a:cs typeface="+mn-cs"/>
              </a:rPr>
              <a:t>Aligning</a:t>
            </a:r>
          </a:p>
        </p:txBody>
      </p:sp>
      <p:sp>
        <p:nvSpPr>
          <p:cNvPr id="37" name="Rectangle 36"/>
          <p:cNvSpPr/>
          <p:nvPr/>
        </p:nvSpPr>
        <p:spPr>
          <a:xfrm>
            <a:off x="2101860" y="1776017"/>
            <a:ext cx="256802"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000000"/>
                </a:solidFill>
                <a:effectLst/>
                <a:uLnTx/>
                <a:uFillTx/>
                <a:latin typeface="Tahoma"/>
                <a:ea typeface="+mn-ea"/>
                <a:cs typeface="+mn-cs"/>
              </a:rPr>
              <a:t>.</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4" name="Rectangle 73"/>
          <p:cNvSpPr/>
          <p:nvPr/>
        </p:nvSpPr>
        <p:spPr>
          <a:xfrm>
            <a:off x="2190390" y="1776017"/>
            <a:ext cx="256802"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a:ln>
                  <a:noFill/>
                </a:ln>
                <a:solidFill>
                  <a:srgbClr val="000000"/>
                </a:solidFill>
                <a:effectLst/>
                <a:uLnTx/>
                <a:uFillTx/>
                <a:latin typeface="Tahoma"/>
                <a:ea typeface="+mn-ea"/>
                <a:cs typeface="+mn-cs"/>
              </a:rPr>
              <a:t>.</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6" name="Rectangle 75"/>
          <p:cNvSpPr/>
          <p:nvPr/>
        </p:nvSpPr>
        <p:spPr>
          <a:xfrm>
            <a:off x="2283881" y="1776017"/>
            <a:ext cx="256802"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a:ln>
                  <a:noFill/>
                </a:ln>
                <a:solidFill>
                  <a:srgbClr val="000000"/>
                </a:solidFill>
                <a:effectLst/>
                <a:uLnTx/>
                <a:uFillTx/>
                <a:latin typeface="Tahoma"/>
                <a:ea typeface="+mn-ea"/>
                <a:cs typeface="+mn-cs"/>
              </a:rPr>
              <a:t>.</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8" name="TextBox 77"/>
          <p:cNvSpPr txBox="1"/>
          <p:nvPr/>
        </p:nvSpPr>
        <p:spPr>
          <a:xfrm>
            <a:off x="969572" y="1695526"/>
            <a:ext cx="127195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rgbClr val="006633"/>
                </a:solidFill>
                <a:effectLst/>
                <a:uLnTx/>
                <a:uFillTx/>
                <a:latin typeface="Tahoma"/>
                <a:ea typeface="+mn-ea"/>
                <a:cs typeface="+mn-cs"/>
              </a:rPr>
              <a:t>Match!</a:t>
            </a:r>
          </a:p>
        </p:txBody>
      </p:sp>
      <p:sp>
        <p:nvSpPr>
          <p:cNvPr id="88" name="TextBox 87"/>
          <p:cNvSpPr txBox="1"/>
          <p:nvPr/>
        </p:nvSpPr>
        <p:spPr>
          <a:xfrm>
            <a:off x="6272408" y="1681371"/>
            <a:ext cx="176586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rgbClr val="000000"/>
                </a:solidFill>
                <a:effectLst/>
                <a:uLnTx/>
                <a:uFillTx/>
                <a:latin typeface="Tahoma"/>
                <a:ea typeface="+mn-ea"/>
                <a:cs typeface="+mn-cs"/>
              </a:rPr>
              <a:t>Aligning</a:t>
            </a:r>
          </a:p>
        </p:txBody>
      </p:sp>
      <p:sp>
        <p:nvSpPr>
          <p:cNvPr id="89" name="Rectangle 88"/>
          <p:cNvSpPr/>
          <p:nvPr/>
        </p:nvSpPr>
        <p:spPr>
          <a:xfrm>
            <a:off x="7557096" y="1755449"/>
            <a:ext cx="256802"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000000"/>
                </a:solidFill>
                <a:effectLst/>
                <a:uLnTx/>
                <a:uFillTx/>
                <a:latin typeface="Tahoma"/>
                <a:ea typeface="+mn-ea"/>
                <a:cs typeface="+mn-cs"/>
              </a:rPr>
              <a:t>.</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90" name="Rectangle 89"/>
          <p:cNvSpPr/>
          <p:nvPr/>
        </p:nvSpPr>
        <p:spPr>
          <a:xfrm>
            <a:off x="7645626" y="1755449"/>
            <a:ext cx="256802"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a:ln>
                  <a:noFill/>
                </a:ln>
                <a:solidFill>
                  <a:srgbClr val="000000"/>
                </a:solidFill>
                <a:effectLst/>
                <a:uLnTx/>
                <a:uFillTx/>
                <a:latin typeface="Tahoma"/>
                <a:ea typeface="+mn-ea"/>
                <a:cs typeface="+mn-cs"/>
              </a:rPr>
              <a:t>.</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91" name="Rectangle 90"/>
          <p:cNvSpPr/>
          <p:nvPr/>
        </p:nvSpPr>
        <p:spPr>
          <a:xfrm>
            <a:off x="7739117" y="1755449"/>
            <a:ext cx="256802"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a:ln>
                  <a:noFill/>
                </a:ln>
                <a:solidFill>
                  <a:srgbClr val="000000"/>
                </a:solidFill>
                <a:effectLst/>
                <a:uLnTx/>
                <a:uFillTx/>
                <a:latin typeface="Tahoma"/>
                <a:ea typeface="+mn-ea"/>
                <a:cs typeface="+mn-cs"/>
              </a:rPr>
              <a:t>.</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92" name="TextBox 91"/>
          <p:cNvSpPr txBox="1"/>
          <p:nvPr/>
        </p:nvSpPr>
        <p:spPr>
          <a:xfrm>
            <a:off x="6249154" y="1684638"/>
            <a:ext cx="202892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rgbClr val="FF0000"/>
                </a:solidFill>
                <a:effectLst/>
                <a:uLnTx/>
                <a:uFillTx/>
                <a:latin typeface="Tahoma"/>
                <a:ea typeface="+mn-ea"/>
                <a:cs typeface="+mn-cs"/>
              </a:rPr>
              <a:t>Mismatch</a:t>
            </a:r>
          </a:p>
        </p:txBody>
      </p:sp>
      <p:sp>
        <p:nvSpPr>
          <p:cNvPr id="72" name="TextBox 71"/>
          <p:cNvSpPr txBox="1"/>
          <p:nvPr/>
        </p:nvSpPr>
        <p:spPr>
          <a:xfrm>
            <a:off x="7333868" y="4469526"/>
            <a:ext cx="685800"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FF0000"/>
                </a:solidFill>
                <a:effectLst/>
                <a:uLnTx/>
                <a:uFillTx/>
                <a:latin typeface="Tahoma"/>
                <a:ea typeface="+mn-ea"/>
                <a:cs typeface="+mn-cs"/>
              </a:rPr>
              <a:t>✘</a:t>
            </a:r>
          </a:p>
        </p:txBody>
      </p:sp>
      <p:sp>
        <p:nvSpPr>
          <p:cNvPr id="73" name="TextBox 72"/>
          <p:cNvSpPr txBox="1"/>
          <p:nvPr/>
        </p:nvSpPr>
        <p:spPr>
          <a:xfrm>
            <a:off x="6306391" y="4894917"/>
            <a:ext cx="685800"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FF0000"/>
                </a:solidFill>
                <a:effectLst/>
                <a:uLnTx/>
                <a:uFillTx/>
                <a:latin typeface="Tahoma"/>
                <a:ea typeface="+mn-ea"/>
                <a:cs typeface="+mn-cs"/>
              </a:rPr>
              <a:t>✘</a:t>
            </a:r>
          </a:p>
        </p:txBody>
      </p:sp>
      <p:sp>
        <p:nvSpPr>
          <p:cNvPr id="75" name="TextBox 74"/>
          <p:cNvSpPr txBox="1"/>
          <p:nvPr/>
        </p:nvSpPr>
        <p:spPr>
          <a:xfrm>
            <a:off x="6304525" y="5372028"/>
            <a:ext cx="685800"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FF0000"/>
                </a:solidFill>
                <a:effectLst/>
                <a:uLnTx/>
                <a:uFillTx/>
                <a:latin typeface="Tahoma"/>
                <a:ea typeface="+mn-ea"/>
                <a:cs typeface="+mn-cs"/>
              </a:rPr>
              <a:t>✘</a:t>
            </a:r>
          </a:p>
        </p:txBody>
      </p:sp>
      <p:sp>
        <p:nvSpPr>
          <p:cNvPr id="79" name="TextBox 78"/>
          <p:cNvSpPr txBox="1"/>
          <p:nvPr/>
        </p:nvSpPr>
        <p:spPr>
          <a:xfrm>
            <a:off x="8028883" y="1801138"/>
            <a:ext cx="130234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rPr>
              <a:t>False Negative</a:t>
            </a:r>
          </a:p>
        </p:txBody>
      </p:sp>
      <p:sp>
        <p:nvSpPr>
          <p:cNvPr id="93" name="Rectangle 92"/>
          <p:cNvSpPr/>
          <p:nvPr/>
        </p:nvSpPr>
        <p:spPr>
          <a:xfrm>
            <a:off x="6907339" y="1019100"/>
            <a:ext cx="877163" cy="92333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FF0000"/>
                </a:solidFill>
                <a:effectLst/>
                <a:uLnTx/>
                <a:uFillTx/>
                <a:latin typeface="Tahoma"/>
                <a:ea typeface="+mn-ea"/>
                <a:cs typeface="+mn-cs"/>
              </a:rPr>
              <a:t>✘</a:t>
            </a:r>
          </a:p>
        </p:txBody>
      </p:sp>
    </p:spTree>
    <p:extLst>
      <p:ext uri="{BB962C8B-B14F-4D97-AF65-F5344CB8AC3E}">
        <p14:creationId xmlns:p14="http://schemas.microsoft.com/office/powerpoint/2010/main" val="397471653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nodeType="clickEffect">
                                  <p:stCondLst>
                                    <p:cond delay="0"/>
                                  </p:stCondLst>
                                  <p:childTnLst>
                                    <p:set>
                                      <p:cBhvr>
                                        <p:cTn id="6" dur="1" fill="hold">
                                          <p:stCondLst>
                                            <p:cond delay="0"/>
                                          </p:stCondLst>
                                        </p:cTn>
                                        <p:tgtEl>
                                          <p:spTgt spid="77"/>
                                        </p:tgtEl>
                                        <p:attrNameLst>
                                          <p:attrName>style.visibility</p:attrName>
                                        </p:attrNameLst>
                                      </p:cBhvr>
                                      <p:to>
                                        <p:strVal val="visible"/>
                                      </p:to>
                                    </p:set>
                                    <p:anim calcmode="lin" valueType="num">
                                      <p:cBhvr additive="base">
                                        <p:cTn id="7" dur="500"/>
                                        <p:tgtEl>
                                          <p:spTgt spid="77"/>
                                        </p:tgtEl>
                                        <p:attrNameLst>
                                          <p:attrName>ppt_y</p:attrName>
                                        </p:attrNameLst>
                                      </p:cBhvr>
                                      <p:tavLst>
                                        <p:tav tm="0">
                                          <p:val>
                                            <p:strVal val="#ppt_y-#ppt_h*1.125000"/>
                                          </p:val>
                                        </p:tav>
                                        <p:tav tm="100000">
                                          <p:val>
                                            <p:strVal val="#ppt_y"/>
                                          </p:val>
                                        </p:tav>
                                      </p:tavLst>
                                    </p:anim>
                                    <p:animEffect transition="in" filter="wipe(down)">
                                      <p:cBhvr>
                                        <p:cTn id="8" dur="500"/>
                                        <p:tgtEl>
                                          <p:spTgt spid="77"/>
                                        </p:tgtEl>
                                      </p:cBhvr>
                                    </p:animEffect>
                                  </p:childTnLst>
                                </p:cTn>
                              </p:par>
                            </p:childTnLst>
                          </p:cTn>
                        </p:par>
                        <p:par>
                          <p:cTn id="9" fill="hold">
                            <p:stCondLst>
                              <p:cond delay="500"/>
                            </p:stCondLst>
                            <p:childTnLst>
                              <p:par>
                                <p:cTn id="10" presetID="42" presetClass="path" presetSubtype="0" accel="50000" decel="50000" fill="hold" nodeType="afterEffect">
                                  <p:stCondLst>
                                    <p:cond delay="0"/>
                                  </p:stCondLst>
                                  <p:childTnLst>
                                    <p:animMotion origin="layout" path="M 5.55556E-7 3.33333E-6 L 0.00347 0.58564 " pathEditMode="relative" rAng="0" ptsTypes="AA">
                                      <p:cBhvr>
                                        <p:cTn id="11" dur="2000" fill="hold"/>
                                        <p:tgtEl>
                                          <p:spTgt spid="12"/>
                                        </p:tgtEl>
                                        <p:attrNameLst>
                                          <p:attrName>ppt_x</p:attrName>
                                          <p:attrName>ppt_y</p:attrName>
                                        </p:attrNameLst>
                                      </p:cBhvr>
                                      <p:rCtr x="174" y="29282"/>
                                    </p:animMotion>
                                  </p:childTnLst>
                                </p:cTn>
                              </p:par>
                              <p:par>
                                <p:cTn id="12" presetID="12" presetClass="entr" presetSubtype="8" fill="hold" nodeType="withEffect">
                                  <p:stCondLst>
                                    <p:cond delay="1500"/>
                                  </p:stCondLst>
                                  <p:childTnLst>
                                    <p:set>
                                      <p:cBhvr>
                                        <p:cTn id="13" dur="1" fill="hold">
                                          <p:stCondLst>
                                            <p:cond delay="0"/>
                                          </p:stCondLst>
                                        </p:cTn>
                                        <p:tgtEl>
                                          <p:spTgt spid="18"/>
                                        </p:tgtEl>
                                        <p:attrNameLst>
                                          <p:attrName>style.visibility</p:attrName>
                                        </p:attrNameLst>
                                      </p:cBhvr>
                                      <p:to>
                                        <p:strVal val="visible"/>
                                      </p:to>
                                    </p:set>
                                    <p:anim calcmode="lin" valueType="num">
                                      <p:cBhvr additive="base">
                                        <p:cTn id="14" dur="500"/>
                                        <p:tgtEl>
                                          <p:spTgt spid="18"/>
                                        </p:tgtEl>
                                        <p:attrNameLst>
                                          <p:attrName>ppt_x</p:attrName>
                                        </p:attrNameLst>
                                      </p:cBhvr>
                                      <p:tavLst>
                                        <p:tav tm="0">
                                          <p:val>
                                            <p:strVal val="#ppt_x-#ppt_w*1.125000"/>
                                          </p:val>
                                        </p:tav>
                                        <p:tav tm="100000">
                                          <p:val>
                                            <p:strVal val="#ppt_x"/>
                                          </p:val>
                                        </p:tav>
                                      </p:tavLst>
                                    </p:anim>
                                    <p:animEffect transition="in" filter="wipe(right)">
                                      <p:cBhvr>
                                        <p:cTn id="15" dur="500"/>
                                        <p:tgtEl>
                                          <p:spTgt spid="18"/>
                                        </p:tgtEl>
                                      </p:cBhvr>
                                    </p:animEffect>
                                  </p:childTnLst>
                                </p:cTn>
                              </p:par>
                              <p:par>
                                <p:cTn id="16" presetID="12" presetClass="entr" presetSubtype="8" fill="hold" grpId="0" nodeType="withEffect">
                                  <p:stCondLst>
                                    <p:cond delay="150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500"/>
                                        <p:tgtEl>
                                          <p:spTgt spid="13"/>
                                        </p:tgtEl>
                                        <p:attrNameLst>
                                          <p:attrName>ppt_x</p:attrName>
                                        </p:attrNameLst>
                                      </p:cBhvr>
                                      <p:tavLst>
                                        <p:tav tm="0">
                                          <p:val>
                                            <p:strVal val="#ppt_x-#ppt_w*1.125000"/>
                                          </p:val>
                                        </p:tav>
                                        <p:tav tm="100000">
                                          <p:val>
                                            <p:strVal val="#ppt_x"/>
                                          </p:val>
                                        </p:tav>
                                      </p:tavLst>
                                    </p:anim>
                                    <p:animEffect transition="in" filter="wipe(right)">
                                      <p:cBhvr>
                                        <p:cTn id="19" dur="500"/>
                                        <p:tgtEl>
                                          <p:spTgt spid="13"/>
                                        </p:tgtEl>
                                      </p:cBhvr>
                                    </p:animEffect>
                                  </p:childTnLst>
                                </p:cTn>
                              </p:par>
                            </p:childTnLst>
                          </p:cTn>
                        </p:par>
                        <p:par>
                          <p:cTn id="20" fill="hold">
                            <p:stCondLst>
                              <p:cond delay="2500"/>
                            </p:stCondLst>
                            <p:childTnLst>
                              <p:par>
                                <p:cTn id="21" presetID="1" presetClass="entr" presetSubtype="0" fill="hold" grpId="0" nodeType="afterEffect">
                                  <p:stCondLst>
                                    <p:cond delay="0"/>
                                  </p:stCondLst>
                                  <p:childTnLst>
                                    <p:set>
                                      <p:cBhvr>
                                        <p:cTn id="22" dur="1" fill="hold">
                                          <p:stCondLst>
                                            <p:cond delay="0"/>
                                          </p:stCondLst>
                                        </p:cTn>
                                        <p:tgtEl>
                                          <p:spTgt spid="44"/>
                                        </p:tgtEl>
                                        <p:attrNameLst>
                                          <p:attrName>style.visibility</p:attrName>
                                        </p:attrNameLst>
                                      </p:cBhvr>
                                      <p:to>
                                        <p:strVal val="visible"/>
                                      </p:to>
                                    </p:set>
                                  </p:childTnLst>
                                </p:cTn>
                              </p:par>
                              <p:par>
                                <p:cTn id="23" presetID="1" presetClass="entr" presetSubtype="0" fill="hold" grpId="0" nodeType="withEffect">
                                  <p:stCondLst>
                                    <p:cond delay="1500"/>
                                  </p:stCondLst>
                                  <p:childTnLst>
                                    <p:set>
                                      <p:cBhvr>
                                        <p:cTn id="24" dur="1" fill="hold">
                                          <p:stCondLst>
                                            <p:cond delay="0"/>
                                          </p:stCondLst>
                                        </p:cTn>
                                        <p:tgtEl>
                                          <p:spTgt spid="54"/>
                                        </p:tgtEl>
                                        <p:attrNameLst>
                                          <p:attrName>style.visibility</p:attrName>
                                        </p:attrNameLst>
                                      </p:cBhvr>
                                      <p:to>
                                        <p:strVal val="visible"/>
                                      </p:to>
                                    </p:set>
                                  </p:childTnLst>
                                </p:cTn>
                              </p:par>
                              <p:par>
                                <p:cTn id="25" presetID="1" presetClass="entr" presetSubtype="0" fill="hold" grpId="0" nodeType="withEffect">
                                  <p:stCondLst>
                                    <p:cond delay="1500"/>
                                  </p:stCondLst>
                                  <p:childTnLst>
                                    <p:set>
                                      <p:cBhvr>
                                        <p:cTn id="26" dur="1" fill="hold">
                                          <p:stCondLst>
                                            <p:cond delay="0"/>
                                          </p:stCondLst>
                                        </p:cTn>
                                        <p:tgtEl>
                                          <p:spTgt spid="55"/>
                                        </p:tgtEl>
                                        <p:attrNameLst>
                                          <p:attrName>style.visibility</p:attrName>
                                        </p:attrNameLst>
                                      </p:cBhvr>
                                      <p:to>
                                        <p:strVal val="visible"/>
                                      </p:to>
                                    </p:set>
                                  </p:childTnLst>
                                </p:cTn>
                              </p:par>
                              <p:par>
                                <p:cTn id="27" presetID="1" presetClass="entr" presetSubtype="0" fill="hold" grpId="0" nodeType="withEffect">
                                  <p:stCondLst>
                                    <p:cond delay="1500"/>
                                  </p:stCondLst>
                                  <p:childTnLst>
                                    <p:set>
                                      <p:cBhvr>
                                        <p:cTn id="28" dur="1" fill="hold">
                                          <p:stCondLst>
                                            <p:cond delay="0"/>
                                          </p:stCondLst>
                                        </p:cTn>
                                        <p:tgtEl>
                                          <p:spTgt spid="56"/>
                                        </p:tgtEl>
                                        <p:attrNameLst>
                                          <p:attrName>style.visibility</p:attrName>
                                        </p:attrNameLst>
                                      </p:cBhvr>
                                      <p:to>
                                        <p:strVal val="visible"/>
                                      </p:to>
                                    </p:set>
                                  </p:childTnLst>
                                </p:cTn>
                              </p:par>
                              <p:par>
                                <p:cTn id="29" presetID="1" presetClass="entr" presetSubtype="0" fill="hold" grpId="0" nodeType="withEffect">
                                  <p:stCondLst>
                                    <p:cond delay="1500"/>
                                  </p:stCondLst>
                                  <p:childTnLst>
                                    <p:set>
                                      <p:cBhvr>
                                        <p:cTn id="30" dur="1" fill="hold">
                                          <p:stCondLst>
                                            <p:cond delay="0"/>
                                          </p:stCondLst>
                                        </p:cTn>
                                        <p:tgtEl>
                                          <p:spTgt spid="5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0" presetClass="path" presetSubtype="0" accel="50000" decel="50000" fill="hold" grpId="1" nodeType="clickEffect">
                                  <p:stCondLst>
                                    <p:cond delay="0"/>
                                  </p:stCondLst>
                                  <p:childTnLst>
                                    <p:animMotion origin="layout" path="M 3.88889E-6 7.40741E-7 L 0.32343 7.40741E-7 " pathEditMode="relative" rAng="0" ptsTypes="AA">
                                      <p:cBhvr>
                                        <p:cTn id="34" dur="2000" fill="hold"/>
                                        <p:tgtEl>
                                          <p:spTgt spid="44"/>
                                        </p:tgtEl>
                                        <p:attrNameLst>
                                          <p:attrName>ppt_x</p:attrName>
                                          <p:attrName>ppt_y</p:attrName>
                                        </p:attrNameLst>
                                      </p:cBhvr>
                                      <p:rCtr x="16163" y="0"/>
                                    </p:animMotion>
                                  </p:childTnLst>
                                </p:cTn>
                              </p:par>
                              <p:par>
                                <p:cTn id="35" presetID="0" presetClass="path" presetSubtype="0" accel="50000" decel="50000" fill="hold" grpId="1" nodeType="withEffect">
                                  <p:stCondLst>
                                    <p:cond delay="0"/>
                                  </p:stCondLst>
                                  <p:childTnLst>
                                    <p:animMotion origin="layout" path="M -5.55556E-7 3.33333E-6 L 0.32344 3.33333E-6 " pathEditMode="relative" rAng="0" ptsTypes="AA">
                                      <p:cBhvr>
                                        <p:cTn id="36" dur="2000" fill="hold"/>
                                        <p:tgtEl>
                                          <p:spTgt spid="54"/>
                                        </p:tgtEl>
                                        <p:attrNameLst>
                                          <p:attrName>ppt_x</p:attrName>
                                          <p:attrName>ppt_y</p:attrName>
                                        </p:attrNameLst>
                                      </p:cBhvr>
                                      <p:rCtr x="16163" y="0"/>
                                    </p:animMotion>
                                  </p:childTnLst>
                                </p:cTn>
                              </p:par>
                              <p:par>
                                <p:cTn id="37" presetID="0" presetClass="path" presetSubtype="0" accel="50000" decel="50000" fill="hold" grpId="1" nodeType="withEffect">
                                  <p:stCondLst>
                                    <p:cond delay="0"/>
                                  </p:stCondLst>
                                  <p:childTnLst>
                                    <p:animMotion origin="layout" path="M 0 0 L 0.32344 0 " pathEditMode="relative" ptsTypes="AA">
                                      <p:cBhvr>
                                        <p:cTn id="38" dur="2000" fill="hold"/>
                                        <p:tgtEl>
                                          <p:spTgt spid="55"/>
                                        </p:tgtEl>
                                        <p:attrNameLst>
                                          <p:attrName>ppt_x</p:attrName>
                                          <p:attrName>ppt_y</p:attrName>
                                        </p:attrNameLst>
                                      </p:cBhvr>
                                    </p:animMotion>
                                  </p:childTnLst>
                                </p:cTn>
                              </p:par>
                              <p:par>
                                <p:cTn id="39" presetID="0" presetClass="path" presetSubtype="0" accel="50000" decel="50000" fill="hold" grpId="1" nodeType="withEffect">
                                  <p:stCondLst>
                                    <p:cond delay="0"/>
                                  </p:stCondLst>
                                  <p:childTnLst>
                                    <p:animMotion origin="layout" path="M 0 0 L 0.32344 0 " pathEditMode="relative" ptsTypes="AA">
                                      <p:cBhvr>
                                        <p:cTn id="40" dur="2000" fill="hold"/>
                                        <p:tgtEl>
                                          <p:spTgt spid="56"/>
                                        </p:tgtEl>
                                        <p:attrNameLst>
                                          <p:attrName>ppt_x</p:attrName>
                                          <p:attrName>ppt_y</p:attrName>
                                        </p:attrNameLst>
                                      </p:cBhvr>
                                    </p:animMotion>
                                  </p:childTnLst>
                                </p:cTn>
                              </p:par>
                              <p:par>
                                <p:cTn id="41" presetID="0" presetClass="path" presetSubtype="0" accel="50000" decel="50000" fill="hold" grpId="1" nodeType="withEffect">
                                  <p:stCondLst>
                                    <p:cond delay="0"/>
                                  </p:stCondLst>
                                  <p:childTnLst>
                                    <p:animMotion origin="layout" path="M 3.88889E-6 -3.7037E-7 L 0.32343 -3.7037E-7 " pathEditMode="relative" rAng="0" ptsTypes="AA">
                                      <p:cBhvr>
                                        <p:cTn id="42" dur="2000" fill="hold"/>
                                        <p:tgtEl>
                                          <p:spTgt spid="57"/>
                                        </p:tgtEl>
                                        <p:attrNameLst>
                                          <p:attrName>ppt_x</p:attrName>
                                          <p:attrName>ppt_y</p:attrName>
                                        </p:attrNameLst>
                                      </p:cBhvr>
                                      <p:rCtr x="16163" y="0"/>
                                    </p:animMotion>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72"/>
                                        </p:tgtEl>
                                        <p:attrNameLst>
                                          <p:attrName>style.visibility</p:attrName>
                                        </p:attrNameLst>
                                      </p:cBhvr>
                                      <p:to>
                                        <p:strVal val="visible"/>
                                      </p:to>
                                    </p:set>
                                  </p:childTnLst>
                                </p:cTn>
                              </p:par>
                            </p:childTnLst>
                          </p:cTn>
                        </p:par>
                        <p:par>
                          <p:cTn id="47" fill="hold">
                            <p:stCondLst>
                              <p:cond delay="0"/>
                            </p:stCondLst>
                            <p:childTnLst>
                              <p:par>
                                <p:cTn id="48" presetID="1" presetClass="entr" presetSubtype="0" fill="hold" grpId="0" nodeType="afterEffect">
                                  <p:stCondLst>
                                    <p:cond delay="0"/>
                                  </p:stCondLst>
                                  <p:childTnLst>
                                    <p:set>
                                      <p:cBhvr>
                                        <p:cTn id="49" dur="1" fill="hold">
                                          <p:stCondLst>
                                            <p:cond delay="0"/>
                                          </p:stCondLst>
                                        </p:cTn>
                                        <p:tgtEl>
                                          <p:spTgt spid="73"/>
                                        </p:tgtEl>
                                        <p:attrNameLst>
                                          <p:attrName>style.visibility</p:attrName>
                                        </p:attrNameLst>
                                      </p:cBhvr>
                                      <p:to>
                                        <p:strVal val="visible"/>
                                      </p:to>
                                    </p:set>
                                  </p:childTnLst>
                                </p:cTn>
                              </p:par>
                            </p:childTnLst>
                          </p:cTn>
                        </p:par>
                        <p:par>
                          <p:cTn id="50" fill="hold">
                            <p:stCondLst>
                              <p:cond delay="0"/>
                            </p:stCondLst>
                            <p:childTnLst>
                              <p:par>
                                <p:cTn id="51" presetID="1" presetClass="entr" presetSubtype="0" fill="hold" grpId="0" nodeType="afterEffect">
                                  <p:stCondLst>
                                    <p:cond delay="0"/>
                                  </p:stCondLst>
                                  <p:childTnLst>
                                    <p:set>
                                      <p:cBhvr>
                                        <p:cTn id="52" dur="1" fill="hold">
                                          <p:stCondLst>
                                            <p:cond delay="0"/>
                                          </p:stCondLst>
                                        </p:cTn>
                                        <p:tgtEl>
                                          <p:spTgt spid="75"/>
                                        </p:tgtEl>
                                        <p:attrNameLst>
                                          <p:attrName>style.visibility</p:attrName>
                                        </p:attrNameLst>
                                      </p:cBhvr>
                                      <p:to>
                                        <p:strVal val="visible"/>
                                      </p:to>
                                    </p:set>
                                  </p:childTnLst>
                                </p:cTn>
                              </p:par>
                            </p:childTnLst>
                          </p:cTn>
                        </p:par>
                        <p:par>
                          <p:cTn id="53" fill="hold">
                            <p:stCondLst>
                              <p:cond delay="0"/>
                            </p:stCondLst>
                            <p:childTnLst>
                              <p:par>
                                <p:cTn id="54" presetID="0" presetClass="path" presetSubtype="0" accel="50000" decel="50000" fill="hold" grpId="2" nodeType="afterEffect">
                                  <p:stCondLst>
                                    <p:cond delay="0"/>
                                  </p:stCondLst>
                                  <p:childTnLst>
                                    <p:animMotion origin="layout" path="M 0.32343 7.40741E-7 L 0.32343 -0.20926 " pathEditMode="relative" rAng="0" ptsTypes="AA">
                                      <p:cBhvr>
                                        <p:cTn id="55" dur="2000" fill="hold"/>
                                        <p:tgtEl>
                                          <p:spTgt spid="44"/>
                                        </p:tgtEl>
                                        <p:attrNameLst>
                                          <p:attrName>ppt_x</p:attrName>
                                          <p:attrName>ppt_y</p:attrName>
                                        </p:attrNameLst>
                                      </p:cBhvr>
                                      <p:rCtr x="0" y="-10463"/>
                                    </p:animMotion>
                                  </p:childTnLst>
                                </p:cTn>
                              </p:par>
                              <p:par>
                                <p:cTn id="56" presetID="0" presetClass="path" presetSubtype="0" accel="50000" decel="50000" fill="hold" grpId="2" nodeType="withEffect">
                                  <p:stCondLst>
                                    <p:cond delay="0"/>
                                  </p:stCondLst>
                                  <p:childTnLst>
                                    <p:animMotion origin="layout" path="M 0.32344 2.22222E-6 L 0.32344 -0.2838 " pathEditMode="relative" rAng="0" ptsTypes="AA">
                                      <p:cBhvr>
                                        <p:cTn id="57" dur="2000" fill="hold"/>
                                        <p:tgtEl>
                                          <p:spTgt spid="56"/>
                                        </p:tgtEl>
                                        <p:attrNameLst>
                                          <p:attrName>ppt_x</p:attrName>
                                          <p:attrName>ppt_y</p:attrName>
                                        </p:attrNameLst>
                                      </p:cBhvr>
                                      <p:rCtr x="0" y="-14190"/>
                                    </p:animMotion>
                                  </p:childTnLst>
                                </p:cTn>
                              </p:par>
                            </p:childTnLst>
                          </p:cTn>
                        </p:par>
                        <p:par>
                          <p:cTn id="58" fill="hold">
                            <p:stCondLst>
                              <p:cond delay="2000"/>
                            </p:stCondLst>
                            <p:childTnLst>
                              <p:par>
                                <p:cTn id="59" presetID="0" presetClass="path" presetSubtype="0" accel="50000" decel="50000" fill="hold" grpId="0" nodeType="afterEffect">
                                  <p:stCondLst>
                                    <p:cond delay="0"/>
                                  </p:stCondLst>
                                  <p:childTnLst>
                                    <p:animMotion origin="layout" path="M 0 0.0037 L -0.6592 -0.26852 " pathEditMode="relative" rAng="0" ptsTypes="AA">
                                      <p:cBhvr>
                                        <p:cTn id="60" dur="2000" fill="hold"/>
                                        <p:tgtEl>
                                          <p:spTgt spid="58"/>
                                        </p:tgtEl>
                                        <p:attrNameLst>
                                          <p:attrName>ppt_x</p:attrName>
                                          <p:attrName>ppt_y</p:attrName>
                                        </p:attrNameLst>
                                      </p:cBhvr>
                                      <p:rCtr x="-32969" y="-13611"/>
                                    </p:animMotion>
                                  </p:childTnLst>
                                </p:cTn>
                              </p:par>
                              <p:par>
                                <p:cTn id="61" presetID="0" presetClass="path" presetSubtype="0" accel="50000" decel="50000" fill="hold" grpId="0" nodeType="withEffect">
                                  <p:stCondLst>
                                    <p:cond delay="0"/>
                                  </p:stCondLst>
                                  <p:childTnLst>
                                    <p:animMotion origin="layout" path="M 0 0.00371 L -0.02986 -0.26921 " pathEditMode="relative" rAng="0" ptsTypes="AA">
                                      <p:cBhvr>
                                        <p:cTn id="62" dur="2000" fill="hold"/>
                                        <p:tgtEl>
                                          <p:spTgt spid="60"/>
                                        </p:tgtEl>
                                        <p:attrNameLst>
                                          <p:attrName>ppt_x</p:attrName>
                                          <p:attrName>ppt_y</p:attrName>
                                        </p:attrNameLst>
                                      </p:cBhvr>
                                      <p:rCtr x="-1493" y="-13657"/>
                                    </p:animMotion>
                                  </p:childTnLst>
                                </p:cTn>
                              </p:par>
                              <p:par>
                                <p:cTn id="63" presetID="0" presetClass="path" presetSubtype="0" accel="50000" decel="50000" fill="hold" grpId="0" nodeType="withEffect">
                                  <p:stCondLst>
                                    <p:cond delay="0"/>
                                  </p:stCondLst>
                                  <p:childTnLst>
                                    <p:animMotion origin="layout" path="M 0.00052 -0.00764 L -0.65555 -0.26898 " pathEditMode="relative" rAng="0" ptsTypes="AA">
                                      <p:cBhvr>
                                        <p:cTn id="64" dur="2000" fill="hold"/>
                                        <p:tgtEl>
                                          <p:spTgt spid="65"/>
                                        </p:tgtEl>
                                        <p:attrNameLst>
                                          <p:attrName>ppt_x</p:attrName>
                                          <p:attrName>ppt_y</p:attrName>
                                        </p:attrNameLst>
                                      </p:cBhvr>
                                      <p:rCtr x="-32813" y="-13079"/>
                                    </p:animMotion>
                                  </p:childTnLst>
                                </p:cTn>
                              </p:par>
                              <p:par>
                                <p:cTn id="65" presetID="0" presetClass="path" presetSubtype="0" accel="50000" decel="50000" fill="hold" grpId="0" nodeType="withEffect">
                                  <p:stCondLst>
                                    <p:cond delay="0"/>
                                  </p:stCondLst>
                                  <p:childTnLst>
                                    <p:animMotion origin="layout" path="M -8.33333E-7 -3.33333E-6 L -0.02899 -0.27268 " pathEditMode="relative" rAng="0" ptsTypes="AA">
                                      <p:cBhvr>
                                        <p:cTn id="66" dur="2000" fill="hold"/>
                                        <p:tgtEl>
                                          <p:spTgt spid="69"/>
                                        </p:tgtEl>
                                        <p:attrNameLst>
                                          <p:attrName>ppt_x</p:attrName>
                                          <p:attrName>ppt_y</p:attrName>
                                        </p:attrNameLst>
                                      </p:cBhvr>
                                      <p:rCtr x="-1458" y="-13634"/>
                                    </p:animMotion>
                                  </p:childTnLst>
                                </p:cTn>
                              </p:par>
                            </p:childTnLst>
                          </p:cTn>
                        </p:par>
                      </p:childTnLst>
                    </p:cTn>
                  </p:par>
                  <p:par>
                    <p:cTn id="67" fill="hold">
                      <p:stCondLst>
                        <p:cond delay="indefinite"/>
                      </p:stCondLst>
                      <p:childTnLst>
                        <p:par>
                          <p:cTn id="68" fill="hold">
                            <p:stCondLst>
                              <p:cond delay="0"/>
                            </p:stCondLst>
                            <p:childTnLst>
                              <p:par>
                                <p:cTn id="69" presetID="1" presetClass="exit" presetSubtype="0" fill="hold" nodeType="clickEffect">
                                  <p:stCondLst>
                                    <p:cond delay="0"/>
                                  </p:stCondLst>
                                  <p:childTnLst>
                                    <p:set>
                                      <p:cBhvr>
                                        <p:cTn id="70" dur="1" fill="hold">
                                          <p:stCondLst>
                                            <p:cond delay="0"/>
                                          </p:stCondLst>
                                        </p:cTn>
                                        <p:tgtEl>
                                          <p:spTgt spid="77"/>
                                        </p:tgtEl>
                                        <p:attrNameLst>
                                          <p:attrName>style.visibility</p:attrName>
                                        </p:attrNameLst>
                                      </p:cBhvr>
                                      <p:to>
                                        <p:strVal val="hidden"/>
                                      </p:to>
                                    </p:set>
                                  </p:childTnLst>
                                </p:cTn>
                              </p:par>
                            </p:childTnLst>
                          </p:cTn>
                        </p:par>
                        <p:par>
                          <p:cTn id="71" fill="hold">
                            <p:stCondLst>
                              <p:cond delay="0"/>
                            </p:stCondLst>
                            <p:childTnLst>
                              <p:par>
                                <p:cTn id="72" presetID="1" presetClass="entr" presetSubtype="0" fill="hold" grpId="0" nodeType="afterEffect">
                                  <p:stCondLst>
                                    <p:cond delay="0"/>
                                  </p:stCondLst>
                                  <p:childTnLst>
                                    <p:set>
                                      <p:cBhvr>
                                        <p:cTn id="73" dur="1" fill="hold">
                                          <p:stCondLst>
                                            <p:cond delay="0"/>
                                          </p:stCondLst>
                                        </p:cTn>
                                        <p:tgtEl>
                                          <p:spTgt spid="35"/>
                                        </p:tgtEl>
                                        <p:attrNameLst>
                                          <p:attrName>style.visibility</p:attrName>
                                        </p:attrNameLst>
                                      </p:cBhvr>
                                      <p:to>
                                        <p:strVal val="visible"/>
                                      </p:to>
                                    </p:set>
                                  </p:childTnLst>
                                </p:cTn>
                              </p:par>
                              <p:par>
                                <p:cTn id="74" presetID="1" presetClass="entr" presetSubtype="0" fill="hold" grpId="0" nodeType="withEffect">
                                  <p:stCondLst>
                                    <p:cond delay="0"/>
                                  </p:stCondLst>
                                  <p:childTnLst>
                                    <p:set>
                                      <p:cBhvr>
                                        <p:cTn id="75" dur="1" fill="hold">
                                          <p:stCondLst>
                                            <p:cond delay="0"/>
                                          </p:stCondLst>
                                        </p:cTn>
                                        <p:tgtEl>
                                          <p:spTgt spid="36"/>
                                        </p:tgtEl>
                                        <p:attrNameLst>
                                          <p:attrName>style.visibility</p:attrName>
                                        </p:attrNameLst>
                                      </p:cBhvr>
                                      <p:to>
                                        <p:strVal val="visible"/>
                                      </p:to>
                                    </p:set>
                                  </p:childTnLst>
                                </p:cTn>
                              </p:par>
                            </p:childTnLst>
                          </p:cTn>
                        </p:par>
                        <p:par>
                          <p:cTn id="76" fill="hold">
                            <p:stCondLst>
                              <p:cond delay="0"/>
                            </p:stCondLst>
                            <p:childTnLst>
                              <p:par>
                                <p:cTn id="77" presetID="1" presetClass="entr" presetSubtype="0" fill="hold" grpId="0" nodeType="afterEffect">
                                  <p:stCondLst>
                                    <p:cond delay="500"/>
                                  </p:stCondLst>
                                  <p:childTnLst>
                                    <p:set>
                                      <p:cBhvr>
                                        <p:cTn id="78" dur="1" fill="hold">
                                          <p:stCondLst>
                                            <p:cond delay="0"/>
                                          </p:stCondLst>
                                        </p:cTn>
                                        <p:tgtEl>
                                          <p:spTgt spid="37"/>
                                        </p:tgtEl>
                                        <p:attrNameLst>
                                          <p:attrName>style.visibility</p:attrName>
                                        </p:attrNameLst>
                                      </p:cBhvr>
                                      <p:to>
                                        <p:strVal val="visible"/>
                                      </p:to>
                                    </p:set>
                                  </p:childTnLst>
                                </p:cTn>
                              </p:par>
                            </p:childTnLst>
                          </p:cTn>
                        </p:par>
                        <p:par>
                          <p:cTn id="79" fill="hold">
                            <p:stCondLst>
                              <p:cond delay="500"/>
                            </p:stCondLst>
                            <p:childTnLst>
                              <p:par>
                                <p:cTn id="80" presetID="1" presetClass="entr" presetSubtype="0" fill="hold" grpId="0" nodeType="afterEffect">
                                  <p:stCondLst>
                                    <p:cond delay="500"/>
                                  </p:stCondLst>
                                  <p:childTnLst>
                                    <p:set>
                                      <p:cBhvr>
                                        <p:cTn id="81" dur="1" fill="hold">
                                          <p:stCondLst>
                                            <p:cond delay="0"/>
                                          </p:stCondLst>
                                        </p:cTn>
                                        <p:tgtEl>
                                          <p:spTgt spid="74"/>
                                        </p:tgtEl>
                                        <p:attrNameLst>
                                          <p:attrName>style.visibility</p:attrName>
                                        </p:attrNameLst>
                                      </p:cBhvr>
                                      <p:to>
                                        <p:strVal val="visible"/>
                                      </p:to>
                                    </p:set>
                                  </p:childTnLst>
                                </p:cTn>
                              </p:par>
                            </p:childTnLst>
                          </p:cTn>
                        </p:par>
                        <p:par>
                          <p:cTn id="82" fill="hold">
                            <p:stCondLst>
                              <p:cond delay="1000"/>
                            </p:stCondLst>
                            <p:childTnLst>
                              <p:par>
                                <p:cTn id="83" presetID="1" presetClass="entr" presetSubtype="0" fill="hold" grpId="0" nodeType="afterEffect">
                                  <p:stCondLst>
                                    <p:cond delay="500"/>
                                  </p:stCondLst>
                                  <p:childTnLst>
                                    <p:set>
                                      <p:cBhvr>
                                        <p:cTn id="84" dur="1" fill="hold">
                                          <p:stCondLst>
                                            <p:cond delay="0"/>
                                          </p:stCondLst>
                                        </p:cTn>
                                        <p:tgtEl>
                                          <p:spTgt spid="76"/>
                                        </p:tgtEl>
                                        <p:attrNameLst>
                                          <p:attrName>style.visibility</p:attrName>
                                        </p:attrNameLst>
                                      </p:cBhvr>
                                      <p:to>
                                        <p:strVal val="visible"/>
                                      </p:to>
                                    </p:set>
                                  </p:childTnLst>
                                </p:cTn>
                              </p:par>
                            </p:childTnLst>
                          </p:cTn>
                        </p:par>
                        <p:par>
                          <p:cTn id="85" fill="hold">
                            <p:stCondLst>
                              <p:cond delay="1500"/>
                            </p:stCondLst>
                            <p:childTnLst>
                              <p:par>
                                <p:cTn id="86" presetID="1" presetClass="exit" presetSubtype="0" fill="hold" grpId="1" nodeType="afterEffect">
                                  <p:stCondLst>
                                    <p:cond delay="0"/>
                                  </p:stCondLst>
                                  <p:childTnLst>
                                    <p:set>
                                      <p:cBhvr>
                                        <p:cTn id="87" dur="1" fill="hold">
                                          <p:stCondLst>
                                            <p:cond delay="0"/>
                                          </p:stCondLst>
                                        </p:cTn>
                                        <p:tgtEl>
                                          <p:spTgt spid="36"/>
                                        </p:tgtEl>
                                        <p:attrNameLst>
                                          <p:attrName>style.visibility</p:attrName>
                                        </p:attrNameLst>
                                      </p:cBhvr>
                                      <p:to>
                                        <p:strVal val="hidden"/>
                                      </p:to>
                                    </p:set>
                                  </p:childTnLst>
                                </p:cTn>
                              </p:par>
                              <p:par>
                                <p:cTn id="88" presetID="1" presetClass="exit" presetSubtype="0" fill="hold" grpId="1" nodeType="withEffect">
                                  <p:stCondLst>
                                    <p:cond delay="0"/>
                                  </p:stCondLst>
                                  <p:childTnLst>
                                    <p:set>
                                      <p:cBhvr>
                                        <p:cTn id="89" dur="1" fill="hold">
                                          <p:stCondLst>
                                            <p:cond delay="0"/>
                                          </p:stCondLst>
                                        </p:cTn>
                                        <p:tgtEl>
                                          <p:spTgt spid="76"/>
                                        </p:tgtEl>
                                        <p:attrNameLst>
                                          <p:attrName>style.visibility</p:attrName>
                                        </p:attrNameLst>
                                      </p:cBhvr>
                                      <p:to>
                                        <p:strVal val="hidden"/>
                                      </p:to>
                                    </p:set>
                                  </p:childTnLst>
                                </p:cTn>
                              </p:par>
                              <p:par>
                                <p:cTn id="90" presetID="1" presetClass="exit" presetSubtype="0" fill="hold" grpId="1" nodeType="withEffect">
                                  <p:stCondLst>
                                    <p:cond delay="0"/>
                                  </p:stCondLst>
                                  <p:childTnLst>
                                    <p:set>
                                      <p:cBhvr>
                                        <p:cTn id="91" dur="1" fill="hold">
                                          <p:stCondLst>
                                            <p:cond delay="0"/>
                                          </p:stCondLst>
                                        </p:cTn>
                                        <p:tgtEl>
                                          <p:spTgt spid="37"/>
                                        </p:tgtEl>
                                        <p:attrNameLst>
                                          <p:attrName>style.visibility</p:attrName>
                                        </p:attrNameLst>
                                      </p:cBhvr>
                                      <p:to>
                                        <p:strVal val="hidden"/>
                                      </p:to>
                                    </p:set>
                                  </p:childTnLst>
                                </p:cTn>
                              </p:par>
                              <p:par>
                                <p:cTn id="92" presetID="1" presetClass="exit" presetSubtype="0" fill="hold" grpId="1" nodeType="withEffect">
                                  <p:stCondLst>
                                    <p:cond delay="0"/>
                                  </p:stCondLst>
                                  <p:childTnLst>
                                    <p:set>
                                      <p:cBhvr>
                                        <p:cTn id="93" dur="1" fill="hold">
                                          <p:stCondLst>
                                            <p:cond delay="0"/>
                                          </p:stCondLst>
                                        </p:cTn>
                                        <p:tgtEl>
                                          <p:spTgt spid="74"/>
                                        </p:tgtEl>
                                        <p:attrNameLst>
                                          <p:attrName>style.visibility</p:attrName>
                                        </p:attrNameLst>
                                      </p:cBhvr>
                                      <p:to>
                                        <p:strVal val="hidden"/>
                                      </p:to>
                                    </p:set>
                                  </p:childTnLst>
                                </p:cTn>
                              </p:par>
                              <p:par>
                                <p:cTn id="94" presetID="1" presetClass="exit" presetSubtype="0" fill="hold" grpId="1" nodeType="withEffect">
                                  <p:stCondLst>
                                    <p:cond delay="0"/>
                                  </p:stCondLst>
                                  <p:childTnLst>
                                    <p:set>
                                      <p:cBhvr>
                                        <p:cTn id="95" dur="1" fill="hold">
                                          <p:stCondLst>
                                            <p:cond delay="0"/>
                                          </p:stCondLst>
                                        </p:cTn>
                                        <p:tgtEl>
                                          <p:spTgt spid="35"/>
                                        </p:tgtEl>
                                        <p:attrNameLst>
                                          <p:attrName>style.visibility</p:attrName>
                                        </p:attrNameLst>
                                      </p:cBhvr>
                                      <p:to>
                                        <p:strVal val="hidden"/>
                                      </p:to>
                                    </p:set>
                                  </p:childTnLst>
                                </p:cTn>
                              </p:par>
                              <p:par>
                                <p:cTn id="96" presetID="1" presetClass="entr" presetSubtype="0" fill="hold" grpId="0" nodeType="withEffect">
                                  <p:stCondLst>
                                    <p:cond delay="0"/>
                                  </p:stCondLst>
                                  <p:childTnLst>
                                    <p:set>
                                      <p:cBhvr>
                                        <p:cTn id="97" dur="1" fill="hold">
                                          <p:stCondLst>
                                            <p:cond delay="0"/>
                                          </p:stCondLst>
                                        </p:cTn>
                                        <p:tgtEl>
                                          <p:spTgt spid="78"/>
                                        </p:tgtEl>
                                        <p:attrNameLst>
                                          <p:attrName>style.visibility</p:attrName>
                                        </p:attrNameLst>
                                      </p:cBhvr>
                                      <p:to>
                                        <p:strVal val="visible"/>
                                      </p:to>
                                    </p:set>
                                  </p:childTnLst>
                                </p:cTn>
                              </p:par>
                              <p:par>
                                <p:cTn id="98" presetID="1" presetClass="entr" presetSubtype="0" fill="hold" grpId="0" nodeType="withEffect">
                                  <p:stCondLst>
                                    <p:cond delay="0"/>
                                  </p:stCondLst>
                                  <p:childTnLst>
                                    <p:set>
                                      <p:cBhvr>
                                        <p:cTn id="99" dur="1" fill="hold">
                                          <p:stCondLst>
                                            <p:cond delay="0"/>
                                          </p:stCondLst>
                                        </p:cTn>
                                        <p:tgtEl>
                                          <p:spTgt spid="71"/>
                                        </p:tgtEl>
                                        <p:attrNameLst>
                                          <p:attrName>style.visibility</p:attrName>
                                        </p:attrNameLst>
                                      </p:cBhvr>
                                      <p:to>
                                        <p:strVal val="visible"/>
                                      </p:to>
                                    </p:set>
                                  </p:childTnLst>
                                </p:cTn>
                              </p:par>
                            </p:childTnLst>
                          </p:cTn>
                        </p:par>
                        <p:par>
                          <p:cTn id="100" fill="hold">
                            <p:stCondLst>
                              <p:cond delay="1500"/>
                            </p:stCondLst>
                            <p:childTnLst>
                              <p:par>
                                <p:cTn id="101" presetID="0" presetClass="path" presetSubtype="0" accel="50000" decel="50000" fill="hold" grpId="0" nodeType="afterEffect">
                                  <p:stCondLst>
                                    <p:cond delay="0"/>
                                  </p:stCondLst>
                                  <p:childTnLst>
                                    <p:animMotion origin="layout" path="M -5.55556E-7 -1.48148E-6 L 0.6309 -0.00023 " pathEditMode="relative" rAng="0" ptsTypes="AA">
                                      <p:cBhvr>
                                        <p:cTn id="102" dur="2000" fill="hold"/>
                                        <p:tgtEl>
                                          <p:spTgt spid="7"/>
                                        </p:tgtEl>
                                        <p:attrNameLst>
                                          <p:attrName>ppt_x</p:attrName>
                                          <p:attrName>ppt_y</p:attrName>
                                        </p:attrNameLst>
                                      </p:cBhvr>
                                      <p:rCtr x="31545" y="-23"/>
                                    </p:animMotion>
                                  </p:childTnLst>
                                </p:cTn>
                              </p:par>
                            </p:childTnLst>
                          </p:cTn>
                        </p:par>
                        <p:par>
                          <p:cTn id="103" fill="hold">
                            <p:stCondLst>
                              <p:cond delay="3500"/>
                            </p:stCondLst>
                            <p:childTnLst>
                              <p:par>
                                <p:cTn id="104" presetID="1" presetClass="entr" presetSubtype="0" fill="hold" grpId="1" nodeType="afterEffect">
                                  <p:stCondLst>
                                    <p:cond delay="0"/>
                                  </p:stCondLst>
                                  <p:childTnLst>
                                    <p:set>
                                      <p:cBhvr>
                                        <p:cTn id="105" dur="1" fill="hold">
                                          <p:stCondLst>
                                            <p:cond delay="0"/>
                                          </p:stCondLst>
                                        </p:cTn>
                                        <p:tgtEl>
                                          <p:spTgt spid="87"/>
                                        </p:tgtEl>
                                        <p:attrNameLst>
                                          <p:attrName>style.visibility</p:attrName>
                                        </p:attrNameLst>
                                      </p:cBhvr>
                                      <p:to>
                                        <p:strVal val="visible"/>
                                      </p:to>
                                    </p:set>
                                  </p:childTnLst>
                                </p:cTn>
                              </p:par>
                              <p:par>
                                <p:cTn id="106" presetID="1" presetClass="entr" presetSubtype="0" fill="hold" grpId="0" nodeType="withEffect">
                                  <p:stCondLst>
                                    <p:cond delay="0"/>
                                  </p:stCondLst>
                                  <p:childTnLst>
                                    <p:set>
                                      <p:cBhvr>
                                        <p:cTn id="107" dur="1" fill="hold">
                                          <p:stCondLst>
                                            <p:cond delay="0"/>
                                          </p:stCondLst>
                                        </p:cTn>
                                        <p:tgtEl>
                                          <p:spTgt spid="88"/>
                                        </p:tgtEl>
                                        <p:attrNameLst>
                                          <p:attrName>style.visibility</p:attrName>
                                        </p:attrNameLst>
                                      </p:cBhvr>
                                      <p:to>
                                        <p:strVal val="visible"/>
                                      </p:to>
                                    </p:set>
                                  </p:childTnLst>
                                </p:cTn>
                              </p:par>
                            </p:childTnLst>
                          </p:cTn>
                        </p:par>
                        <p:par>
                          <p:cTn id="108" fill="hold">
                            <p:stCondLst>
                              <p:cond delay="3500"/>
                            </p:stCondLst>
                            <p:childTnLst>
                              <p:par>
                                <p:cTn id="109" presetID="1" presetClass="entr" presetSubtype="0" fill="hold" grpId="0" nodeType="afterEffect">
                                  <p:stCondLst>
                                    <p:cond delay="500"/>
                                  </p:stCondLst>
                                  <p:childTnLst>
                                    <p:set>
                                      <p:cBhvr>
                                        <p:cTn id="110" dur="1" fill="hold">
                                          <p:stCondLst>
                                            <p:cond delay="0"/>
                                          </p:stCondLst>
                                        </p:cTn>
                                        <p:tgtEl>
                                          <p:spTgt spid="89"/>
                                        </p:tgtEl>
                                        <p:attrNameLst>
                                          <p:attrName>style.visibility</p:attrName>
                                        </p:attrNameLst>
                                      </p:cBhvr>
                                      <p:to>
                                        <p:strVal val="visible"/>
                                      </p:to>
                                    </p:set>
                                  </p:childTnLst>
                                </p:cTn>
                              </p:par>
                            </p:childTnLst>
                          </p:cTn>
                        </p:par>
                        <p:par>
                          <p:cTn id="111" fill="hold">
                            <p:stCondLst>
                              <p:cond delay="4000"/>
                            </p:stCondLst>
                            <p:childTnLst>
                              <p:par>
                                <p:cTn id="112" presetID="1" presetClass="entr" presetSubtype="0" fill="hold" grpId="0" nodeType="afterEffect">
                                  <p:stCondLst>
                                    <p:cond delay="500"/>
                                  </p:stCondLst>
                                  <p:childTnLst>
                                    <p:set>
                                      <p:cBhvr>
                                        <p:cTn id="113" dur="1" fill="hold">
                                          <p:stCondLst>
                                            <p:cond delay="0"/>
                                          </p:stCondLst>
                                        </p:cTn>
                                        <p:tgtEl>
                                          <p:spTgt spid="90"/>
                                        </p:tgtEl>
                                        <p:attrNameLst>
                                          <p:attrName>style.visibility</p:attrName>
                                        </p:attrNameLst>
                                      </p:cBhvr>
                                      <p:to>
                                        <p:strVal val="visible"/>
                                      </p:to>
                                    </p:set>
                                  </p:childTnLst>
                                </p:cTn>
                              </p:par>
                            </p:childTnLst>
                          </p:cTn>
                        </p:par>
                        <p:par>
                          <p:cTn id="114" fill="hold">
                            <p:stCondLst>
                              <p:cond delay="4500"/>
                            </p:stCondLst>
                            <p:childTnLst>
                              <p:par>
                                <p:cTn id="115" presetID="1" presetClass="entr" presetSubtype="0" fill="hold" grpId="0" nodeType="afterEffect">
                                  <p:stCondLst>
                                    <p:cond delay="500"/>
                                  </p:stCondLst>
                                  <p:childTnLst>
                                    <p:set>
                                      <p:cBhvr>
                                        <p:cTn id="116" dur="1" fill="hold">
                                          <p:stCondLst>
                                            <p:cond delay="0"/>
                                          </p:stCondLst>
                                        </p:cTn>
                                        <p:tgtEl>
                                          <p:spTgt spid="91"/>
                                        </p:tgtEl>
                                        <p:attrNameLst>
                                          <p:attrName>style.visibility</p:attrName>
                                        </p:attrNameLst>
                                      </p:cBhvr>
                                      <p:to>
                                        <p:strVal val="visible"/>
                                      </p:to>
                                    </p:set>
                                  </p:childTnLst>
                                </p:cTn>
                              </p:par>
                            </p:childTnLst>
                          </p:cTn>
                        </p:par>
                        <p:par>
                          <p:cTn id="117" fill="hold">
                            <p:stCondLst>
                              <p:cond delay="5000"/>
                            </p:stCondLst>
                            <p:childTnLst>
                              <p:par>
                                <p:cTn id="118" presetID="1" presetClass="exit" presetSubtype="0" fill="hold" grpId="1" nodeType="afterEffect">
                                  <p:stCondLst>
                                    <p:cond delay="0"/>
                                  </p:stCondLst>
                                  <p:childTnLst>
                                    <p:set>
                                      <p:cBhvr>
                                        <p:cTn id="119" dur="1" fill="hold">
                                          <p:stCondLst>
                                            <p:cond delay="0"/>
                                          </p:stCondLst>
                                        </p:cTn>
                                        <p:tgtEl>
                                          <p:spTgt spid="88"/>
                                        </p:tgtEl>
                                        <p:attrNameLst>
                                          <p:attrName>style.visibility</p:attrName>
                                        </p:attrNameLst>
                                      </p:cBhvr>
                                      <p:to>
                                        <p:strVal val="hidden"/>
                                      </p:to>
                                    </p:set>
                                  </p:childTnLst>
                                </p:cTn>
                              </p:par>
                              <p:par>
                                <p:cTn id="120" presetID="1" presetClass="exit" presetSubtype="0" fill="hold" grpId="1" nodeType="withEffect">
                                  <p:stCondLst>
                                    <p:cond delay="0"/>
                                  </p:stCondLst>
                                  <p:childTnLst>
                                    <p:set>
                                      <p:cBhvr>
                                        <p:cTn id="121" dur="1" fill="hold">
                                          <p:stCondLst>
                                            <p:cond delay="0"/>
                                          </p:stCondLst>
                                        </p:cTn>
                                        <p:tgtEl>
                                          <p:spTgt spid="91"/>
                                        </p:tgtEl>
                                        <p:attrNameLst>
                                          <p:attrName>style.visibility</p:attrName>
                                        </p:attrNameLst>
                                      </p:cBhvr>
                                      <p:to>
                                        <p:strVal val="hidden"/>
                                      </p:to>
                                    </p:set>
                                  </p:childTnLst>
                                </p:cTn>
                              </p:par>
                              <p:par>
                                <p:cTn id="122" presetID="1" presetClass="exit" presetSubtype="0" fill="hold" grpId="1" nodeType="withEffect">
                                  <p:stCondLst>
                                    <p:cond delay="0"/>
                                  </p:stCondLst>
                                  <p:childTnLst>
                                    <p:set>
                                      <p:cBhvr>
                                        <p:cTn id="123" dur="1" fill="hold">
                                          <p:stCondLst>
                                            <p:cond delay="0"/>
                                          </p:stCondLst>
                                        </p:cTn>
                                        <p:tgtEl>
                                          <p:spTgt spid="89"/>
                                        </p:tgtEl>
                                        <p:attrNameLst>
                                          <p:attrName>style.visibility</p:attrName>
                                        </p:attrNameLst>
                                      </p:cBhvr>
                                      <p:to>
                                        <p:strVal val="hidden"/>
                                      </p:to>
                                    </p:set>
                                  </p:childTnLst>
                                </p:cTn>
                              </p:par>
                              <p:par>
                                <p:cTn id="124" presetID="1" presetClass="exit" presetSubtype="0" fill="hold" grpId="1" nodeType="withEffect">
                                  <p:stCondLst>
                                    <p:cond delay="0"/>
                                  </p:stCondLst>
                                  <p:childTnLst>
                                    <p:set>
                                      <p:cBhvr>
                                        <p:cTn id="125" dur="1" fill="hold">
                                          <p:stCondLst>
                                            <p:cond delay="0"/>
                                          </p:stCondLst>
                                        </p:cTn>
                                        <p:tgtEl>
                                          <p:spTgt spid="90"/>
                                        </p:tgtEl>
                                        <p:attrNameLst>
                                          <p:attrName>style.visibility</p:attrName>
                                        </p:attrNameLst>
                                      </p:cBhvr>
                                      <p:to>
                                        <p:strVal val="hidden"/>
                                      </p:to>
                                    </p:set>
                                  </p:childTnLst>
                                </p:cTn>
                              </p:par>
                              <p:par>
                                <p:cTn id="126" presetID="1" presetClass="exit" presetSubtype="0" fill="hold" grpId="0" nodeType="withEffect">
                                  <p:stCondLst>
                                    <p:cond delay="0"/>
                                  </p:stCondLst>
                                  <p:childTnLst>
                                    <p:set>
                                      <p:cBhvr>
                                        <p:cTn id="127" dur="1" fill="hold">
                                          <p:stCondLst>
                                            <p:cond delay="0"/>
                                          </p:stCondLst>
                                        </p:cTn>
                                        <p:tgtEl>
                                          <p:spTgt spid="87"/>
                                        </p:tgtEl>
                                        <p:attrNameLst>
                                          <p:attrName>style.visibility</p:attrName>
                                        </p:attrNameLst>
                                      </p:cBhvr>
                                      <p:to>
                                        <p:strVal val="hidden"/>
                                      </p:to>
                                    </p:set>
                                  </p:childTnLst>
                                </p:cTn>
                              </p:par>
                              <p:par>
                                <p:cTn id="128" presetID="1" presetClass="entr" presetSubtype="0" fill="hold" grpId="0" nodeType="withEffect">
                                  <p:stCondLst>
                                    <p:cond delay="0"/>
                                  </p:stCondLst>
                                  <p:childTnLst>
                                    <p:set>
                                      <p:cBhvr>
                                        <p:cTn id="129" dur="1" fill="hold">
                                          <p:stCondLst>
                                            <p:cond delay="0"/>
                                          </p:stCondLst>
                                        </p:cTn>
                                        <p:tgtEl>
                                          <p:spTgt spid="92"/>
                                        </p:tgtEl>
                                        <p:attrNameLst>
                                          <p:attrName>style.visibility</p:attrName>
                                        </p:attrNameLst>
                                      </p:cBhvr>
                                      <p:to>
                                        <p:strVal val="visible"/>
                                      </p:to>
                                    </p:set>
                                  </p:childTnLst>
                                </p:cTn>
                              </p:par>
                              <p:par>
                                <p:cTn id="130" presetID="1" presetClass="entr" presetSubtype="0" fill="hold" grpId="0" nodeType="withEffect">
                                  <p:stCondLst>
                                    <p:cond delay="0"/>
                                  </p:stCondLst>
                                  <p:childTnLst>
                                    <p:set>
                                      <p:cBhvr>
                                        <p:cTn id="131" dur="1" fill="hold">
                                          <p:stCondLst>
                                            <p:cond delay="0"/>
                                          </p:stCondLst>
                                        </p:cTn>
                                        <p:tgtEl>
                                          <p:spTgt spid="93"/>
                                        </p:tgtEl>
                                        <p:attrNameLst>
                                          <p:attrName>style.visibility</p:attrName>
                                        </p:attrNameLst>
                                      </p:cBhvr>
                                      <p:to>
                                        <p:strVal val="visible"/>
                                      </p:to>
                                    </p:set>
                                  </p:childTnLst>
                                </p:cTn>
                              </p:par>
                            </p:childTnLst>
                          </p:cTn>
                        </p:par>
                      </p:childTnLst>
                    </p:cTn>
                  </p:par>
                  <p:par>
                    <p:cTn id="132" fill="hold">
                      <p:stCondLst>
                        <p:cond delay="indefinite"/>
                      </p:stCondLst>
                      <p:childTnLst>
                        <p:par>
                          <p:cTn id="133" fill="hold">
                            <p:stCondLst>
                              <p:cond delay="0"/>
                            </p:stCondLst>
                            <p:childTnLst>
                              <p:par>
                                <p:cTn id="134" presetID="1" presetClass="entr" presetSubtype="0" fill="hold" grpId="0" nodeType="clickEffect">
                                  <p:stCondLst>
                                    <p:cond delay="0"/>
                                  </p:stCondLst>
                                  <p:childTnLst>
                                    <p:set>
                                      <p:cBhvr>
                                        <p:cTn id="135" dur="1" fill="hold">
                                          <p:stCondLst>
                                            <p:cond delay="0"/>
                                          </p:stCondLst>
                                        </p:cTn>
                                        <p:tgtEl>
                                          <p:spTgt spid="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animBg="1"/>
      <p:bldP spid="87" grpId="1" animBg="1"/>
      <p:bldP spid="35" grpId="0" animBg="1"/>
      <p:bldP spid="35" grpId="1" animBg="1"/>
      <p:bldP spid="69" grpId="0" animBg="1"/>
      <p:bldP spid="65" grpId="0" animBg="1"/>
      <p:bldP spid="57" grpId="0" animBg="1"/>
      <p:bldP spid="57" grpId="1" animBg="1"/>
      <p:bldP spid="55" grpId="0" animBg="1"/>
      <p:bldP spid="55" grpId="1" animBg="1"/>
      <p:bldP spid="56" grpId="0" animBg="1"/>
      <p:bldP spid="56" grpId="1" animBg="1"/>
      <p:bldP spid="56" grpId="2" animBg="1"/>
      <p:bldP spid="44" grpId="0" animBg="1"/>
      <p:bldP spid="44" grpId="1" animBg="1"/>
      <p:bldP spid="44" grpId="2" animBg="1"/>
      <p:bldP spid="54" grpId="0" animBg="1"/>
      <p:bldP spid="54" grpId="1" animBg="1"/>
      <p:bldP spid="58" grpId="0" animBg="1"/>
      <p:bldP spid="60" grpId="0" animBg="1"/>
      <p:bldP spid="7" grpId="0" animBg="1"/>
      <p:bldP spid="71" grpId="0"/>
      <p:bldP spid="13" grpId="0" animBg="1"/>
      <p:bldP spid="36" grpId="0"/>
      <p:bldP spid="36" grpId="1"/>
      <p:bldP spid="37" grpId="0"/>
      <p:bldP spid="37" grpId="1"/>
      <p:bldP spid="74" grpId="0"/>
      <p:bldP spid="74" grpId="1"/>
      <p:bldP spid="76" grpId="0"/>
      <p:bldP spid="76" grpId="1"/>
      <p:bldP spid="78" grpId="0"/>
      <p:bldP spid="88" grpId="0"/>
      <p:bldP spid="88" grpId="1"/>
      <p:bldP spid="89" grpId="0"/>
      <p:bldP spid="89" grpId="1"/>
      <p:bldP spid="90" grpId="0"/>
      <p:bldP spid="90" grpId="1"/>
      <p:bldP spid="91" grpId="0"/>
      <p:bldP spid="91" grpId="1"/>
      <p:bldP spid="92" grpId="0"/>
      <p:bldP spid="72" grpId="0"/>
      <p:bldP spid="73" grpId="0"/>
      <p:bldP spid="75" grpId="0"/>
      <p:bldP spid="79" grpId="0"/>
      <p:bldP spid="93"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42BC4-7558-384F-A170-28CD5BC5B8CE}"/>
              </a:ext>
            </a:extLst>
          </p:cNvPr>
          <p:cNvSpPr>
            <a:spLocks noGrp="1"/>
          </p:cNvSpPr>
          <p:nvPr>
            <p:ph type="title"/>
          </p:nvPr>
        </p:nvSpPr>
        <p:spPr/>
        <p:txBody>
          <a:bodyPr/>
          <a:lstStyle/>
          <a:p>
            <a:r>
              <a:rPr lang="en-US" dirty="0"/>
              <a:t>Read Mapping &amp; Filtering in Memory</a:t>
            </a:r>
          </a:p>
        </p:txBody>
      </p:sp>
      <p:sp>
        <p:nvSpPr>
          <p:cNvPr id="3" name="Content Placeholder 2">
            <a:extLst>
              <a:ext uri="{FF2B5EF4-FFF2-40B4-BE49-F238E27FC236}">
                <a16:creationId xmlns:a16="http://schemas.microsoft.com/office/drawing/2014/main" id="{8854F678-86EC-5D41-9BE6-38569A724327}"/>
              </a:ext>
            </a:extLst>
          </p:cNvPr>
          <p:cNvSpPr>
            <a:spLocks noGrp="1"/>
          </p:cNvSpPr>
          <p:nvPr>
            <p:ph idx="1"/>
          </p:nvPr>
        </p:nvSpPr>
        <p:spPr>
          <a:xfrm>
            <a:off x="228600" y="1000472"/>
            <a:ext cx="8610600" cy="4876800"/>
          </a:xfrm>
        </p:spPr>
        <p:txBody>
          <a:bodyPr/>
          <a:lstStyle/>
          <a:p>
            <a:pPr marL="0" indent="0" algn="ctr">
              <a:buNone/>
            </a:pPr>
            <a:endParaRPr lang="en-US" sz="4000" dirty="0">
              <a:solidFill>
                <a:srgbClr val="1A5712"/>
              </a:solidFill>
            </a:endParaRPr>
          </a:p>
          <a:p>
            <a:pPr marL="0" indent="0" algn="ctr">
              <a:buNone/>
            </a:pPr>
            <a:endParaRPr lang="en-US" sz="4000" dirty="0">
              <a:solidFill>
                <a:srgbClr val="1A5712"/>
              </a:solidFill>
            </a:endParaRPr>
          </a:p>
          <a:p>
            <a:pPr marL="0" indent="0" algn="ctr">
              <a:buNone/>
            </a:pPr>
            <a:r>
              <a:rPr lang="en-US" sz="4000" dirty="0">
                <a:solidFill>
                  <a:srgbClr val="1A5712"/>
                </a:solidFill>
              </a:rPr>
              <a:t>We need to design </a:t>
            </a:r>
          </a:p>
          <a:p>
            <a:pPr marL="0" indent="0" algn="ctr">
              <a:buNone/>
            </a:pPr>
            <a:r>
              <a:rPr lang="en-US" sz="4000" dirty="0">
                <a:solidFill>
                  <a:srgbClr val="0000FF"/>
                </a:solidFill>
              </a:rPr>
              <a:t>mapping &amp; filtering algorithms </a:t>
            </a:r>
          </a:p>
          <a:p>
            <a:pPr marL="0" indent="0" algn="ctr">
              <a:buNone/>
            </a:pPr>
            <a:r>
              <a:rPr lang="en-US" sz="4000" dirty="0">
                <a:solidFill>
                  <a:srgbClr val="FF0000"/>
                </a:solidFill>
              </a:rPr>
              <a:t>that fit processing-in-memory</a:t>
            </a:r>
          </a:p>
        </p:txBody>
      </p:sp>
      <p:sp>
        <p:nvSpPr>
          <p:cNvPr id="4" name="Slide Number Placeholder 3">
            <a:extLst>
              <a:ext uri="{FF2B5EF4-FFF2-40B4-BE49-F238E27FC236}">
                <a16:creationId xmlns:a16="http://schemas.microsoft.com/office/drawing/2014/main" id="{DE75728F-ADBF-6A4A-879A-1C188D8441A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49211938"/>
      </p:ext>
    </p:ext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Our Proposal: GRIM-Filter</a:t>
            </a:r>
          </a:p>
        </p:txBody>
      </p:sp>
      <p:sp>
        <p:nvSpPr>
          <p:cNvPr id="3" name="Content Placeholder 2"/>
          <p:cNvSpPr>
            <a:spLocks noGrp="1"/>
          </p:cNvSpPr>
          <p:nvPr>
            <p:ph idx="1"/>
          </p:nvPr>
        </p:nvSpPr>
        <p:spPr>
          <a:xfrm>
            <a:off x="228600" y="1261872"/>
            <a:ext cx="8610600" cy="5138928"/>
          </a:xfrm>
        </p:spPr>
        <p:txBody>
          <a:bodyPr/>
          <a:lstStyle/>
          <a:p>
            <a:pPr marL="742950" indent="-742950">
              <a:lnSpc>
                <a:spcPct val="150000"/>
              </a:lnSpc>
              <a:buClr>
                <a:schemeClr val="tx1"/>
              </a:buClr>
              <a:buSzPct val="77000"/>
              <a:buFont typeface="+mj-lt"/>
              <a:buAutoNum type="arabicPeriod"/>
            </a:pPr>
            <a:r>
              <a:rPr lang="en-US" sz="3600" b="1" dirty="0">
                <a:solidFill>
                  <a:srgbClr val="00B050"/>
                </a:solidFill>
                <a:latin typeface="Cambria" charset="0"/>
                <a:ea typeface="Cambria" charset="0"/>
                <a:cs typeface="Cambria" charset="0"/>
              </a:rPr>
              <a:t>Data Structures: Bins &amp; </a:t>
            </a:r>
            <a:r>
              <a:rPr lang="en-US" sz="3600" b="1" dirty="0" err="1">
                <a:solidFill>
                  <a:srgbClr val="00B050"/>
                </a:solidFill>
                <a:latin typeface="Cambria" charset="0"/>
                <a:ea typeface="Cambria" charset="0"/>
                <a:cs typeface="Cambria" charset="0"/>
              </a:rPr>
              <a:t>Bitvectors</a:t>
            </a:r>
            <a:endParaRPr lang="en-US" sz="3600" b="1" dirty="0">
              <a:solidFill>
                <a:srgbClr val="00B050"/>
              </a:solidFill>
              <a:latin typeface="Cambria" charset="0"/>
              <a:ea typeface="Cambria" charset="0"/>
              <a:cs typeface="Cambria" charset="0"/>
            </a:endParaRPr>
          </a:p>
          <a:p>
            <a:pPr marL="742950" indent="-742950">
              <a:lnSpc>
                <a:spcPct val="150000"/>
              </a:lnSpc>
              <a:buClr>
                <a:schemeClr val="tx1"/>
              </a:buClr>
              <a:buSzPct val="77000"/>
              <a:buFont typeface="+mj-lt"/>
              <a:buAutoNum type="arabicPeriod"/>
            </a:pPr>
            <a:r>
              <a:rPr lang="en-US" sz="3600" dirty="0">
                <a:latin typeface="Cambria" charset="0"/>
                <a:ea typeface="Cambria" charset="0"/>
                <a:cs typeface="Cambria" charset="0"/>
              </a:rPr>
              <a:t>Checking a Bin</a:t>
            </a:r>
          </a:p>
          <a:p>
            <a:pPr marL="742950" indent="-742950">
              <a:lnSpc>
                <a:spcPct val="150000"/>
              </a:lnSpc>
              <a:buClr>
                <a:schemeClr val="tx1"/>
              </a:buClr>
              <a:buSzPct val="77000"/>
              <a:buFont typeface="+mj-lt"/>
              <a:buAutoNum type="arabicPeriod"/>
            </a:pPr>
            <a:r>
              <a:rPr lang="en-US" sz="3600" dirty="0">
                <a:latin typeface="Cambria" charset="0"/>
                <a:ea typeface="Cambria" charset="0"/>
                <a:cs typeface="Cambria" charset="0"/>
              </a:rPr>
              <a:t>Integrating GRIM-Filter into a Mapper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845225483"/>
      </p:ext>
    </p:extLst>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GRIM-Filter: Bins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Content Placeholder 2"/>
          <p:cNvSpPr>
            <a:spLocks noGrp="1"/>
          </p:cNvSpPr>
          <p:nvPr>
            <p:ph idx="1"/>
          </p:nvPr>
        </p:nvSpPr>
        <p:spPr>
          <a:xfrm>
            <a:off x="228600" y="976291"/>
            <a:ext cx="8610600" cy="2377275"/>
          </a:xfrm>
        </p:spPr>
        <p:txBody>
          <a:bodyPr/>
          <a:lstStyle/>
          <a:p>
            <a:r>
              <a:rPr lang="en-US" sz="2400" dirty="0"/>
              <a:t>We partition the genome into large sequences (</a:t>
            </a:r>
            <a:r>
              <a:rPr lang="en-US" sz="2400" b="1" dirty="0">
                <a:solidFill>
                  <a:srgbClr val="0070C0"/>
                </a:solidFill>
              </a:rPr>
              <a:t>bins</a:t>
            </a:r>
            <a:r>
              <a:rPr lang="en-US" sz="2400" dirty="0"/>
              <a:t>). </a:t>
            </a:r>
          </a:p>
          <a:p>
            <a:pPr lvl="2"/>
            <a:endParaRPr lang="en-US" sz="2100" dirty="0"/>
          </a:p>
          <a:p>
            <a:pPr marL="503634" lvl="2" indent="0">
              <a:buNone/>
            </a:pPr>
            <a:endParaRPr lang="en-US" sz="2100" dirty="0"/>
          </a:p>
          <a:p>
            <a:pPr marL="503634" lvl="2" indent="0">
              <a:buNone/>
            </a:pPr>
            <a:endParaRPr lang="en-US" sz="2100" dirty="0"/>
          </a:p>
          <a:p>
            <a:pPr lvl="2"/>
            <a:endParaRPr lang="en-US" sz="2100" dirty="0"/>
          </a:p>
          <a:p>
            <a:pPr lvl="1"/>
            <a:endParaRPr lang="en-US" sz="2250" dirty="0"/>
          </a:p>
        </p:txBody>
      </p:sp>
      <p:sp>
        <p:nvSpPr>
          <p:cNvPr id="8" name="Rectangle 7"/>
          <p:cNvSpPr/>
          <p:nvPr/>
        </p:nvSpPr>
        <p:spPr>
          <a:xfrm>
            <a:off x="-11596" y="2064155"/>
            <a:ext cx="9144001" cy="413526"/>
          </a:xfrm>
          <a:prstGeom prst="rect">
            <a:avLst/>
          </a:prstGeom>
          <a:solidFill>
            <a:srgbClr val="CC9A03"/>
          </a:solidFill>
          <a:ln>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mr-IN" sz="1800" b="1" i="0" u="none" strike="noStrike" kern="1200" cap="none" spc="0" normalizeH="0" baseline="0" noProof="0" dirty="0">
                <a:ln>
                  <a:noFill/>
                </a:ln>
                <a:solidFill>
                  <a:srgbClr val="FFFFFF"/>
                </a:solidFill>
                <a:effectLst/>
                <a:uLnTx/>
                <a:uFillTx/>
                <a:latin typeface="Tahoma"/>
                <a:ea typeface="+mn-ea"/>
                <a:cs typeface="+mn-cs"/>
              </a:rPr>
              <a:t>…</a:t>
            </a:r>
            <a:r>
              <a:rPr kumimoji="0" lang="en-US" sz="1800" b="1" i="0" u="none" strike="noStrike" kern="1200" cap="none" spc="0" normalizeH="0" baseline="0" noProof="0" dirty="0">
                <a:ln>
                  <a:noFill/>
                </a:ln>
                <a:solidFill>
                  <a:srgbClr val="FFFFFF"/>
                </a:solidFill>
                <a:effectLst/>
                <a:uLnTx/>
                <a:uFillTx/>
                <a:latin typeface="Tahoma"/>
                <a:ea typeface="+mn-ea"/>
                <a:cs typeface="+mn-cs"/>
              </a:rPr>
              <a:t> </a:t>
            </a:r>
            <a:r>
              <a:rPr kumimoji="0" lang="en-US" sz="1200" b="1" i="0" u="none" strike="noStrike" kern="1200" cap="none" spc="0" normalizeH="0" baseline="0" noProof="0" dirty="0">
                <a:ln>
                  <a:noFill/>
                </a:ln>
                <a:solidFill>
                  <a:srgbClr val="FFFFFF"/>
                </a:solidFill>
                <a:effectLst/>
                <a:uLnTx/>
                <a:uFillTx/>
                <a:latin typeface="Tahoma"/>
                <a:ea typeface="+mn-ea"/>
                <a:cs typeface="+mn-cs"/>
              </a:rPr>
              <a:t>GGAAATACGTTCAGTCAGTTGGAAATACGTTTTGGGCGTTACTTCTCAGTACGTACAGTACAGTAAAAATGACAGTAAGAC </a:t>
            </a:r>
            <a:r>
              <a:rPr kumimoji="0" lang="mr-IN" sz="1800" b="1" i="0" u="none" strike="noStrike" kern="1200" cap="none" spc="0" normalizeH="0" baseline="0" noProof="0" dirty="0">
                <a:ln>
                  <a:noFill/>
                </a:ln>
                <a:solidFill>
                  <a:srgbClr val="FFFFFF"/>
                </a:solidFill>
                <a:effectLst/>
                <a:uLnTx/>
                <a:uFillTx/>
                <a:latin typeface="Tahoma"/>
                <a:ea typeface="+mn-ea"/>
                <a:cs typeface="+mn-cs"/>
              </a:rPr>
              <a:t>…</a:t>
            </a: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p:txBody>
      </p:sp>
      <p:sp>
        <p:nvSpPr>
          <p:cNvPr id="6" name="Right Bracket 5"/>
          <p:cNvSpPr/>
          <p:nvPr/>
        </p:nvSpPr>
        <p:spPr>
          <a:xfrm rot="16200000">
            <a:off x="1795043" y="494805"/>
            <a:ext cx="144070" cy="2808731"/>
          </a:xfrm>
          <a:prstGeom prst="rightBracket">
            <a:avLst/>
          </a:prstGeom>
          <a:ln w="4762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9" name="Right Bracket 8"/>
          <p:cNvSpPr/>
          <p:nvPr/>
        </p:nvSpPr>
        <p:spPr>
          <a:xfrm rot="16200000">
            <a:off x="5529768" y="501615"/>
            <a:ext cx="144070" cy="2808731"/>
          </a:xfrm>
          <a:prstGeom prst="rightBracket">
            <a:avLst/>
          </a:prstGeom>
          <a:ln w="4762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10" name="Right Bracket 9"/>
          <p:cNvSpPr/>
          <p:nvPr/>
        </p:nvSpPr>
        <p:spPr>
          <a:xfrm rot="16200000">
            <a:off x="9413950" y="496513"/>
            <a:ext cx="144070" cy="2808731"/>
          </a:xfrm>
          <a:prstGeom prst="rightBracket">
            <a:avLst/>
          </a:prstGeom>
          <a:ln w="4762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11" name="Right Bracket 10"/>
          <p:cNvSpPr/>
          <p:nvPr/>
        </p:nvSpPr>
        <p:spPr>
          <a:xfrm rot="5400000" flipV="1">
            <a:off x="3628083" y="1226987"/>
            <a:ext cx="144070" cy="2808731"/>
          </a:xfrm>
          <a:prstGeom prst="rightBracket">
            <a:avLst/>
          </a:prstGeom>
          <a:ln w="4762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12" name="Right Bracket 11"/>
          <p:cNvSpPr/>
          <p:nvPr/>
        </p:nvSpPr>
        <p:spPr>
          <a:xfrm rot="5400000" flipV="1">
            <a:off x="7420507" y="1228484"/>
            <a:ext cx="144070" cy="2808731"/>
          </a:xfrm>
          <a:prstGeom prst="rightBracket">
            <a:avLst/>
          </a:prstGeom>
          <a:ln w="4762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13" name="TextBox 12"/>
          <p:cNvSpPr txBox="1"/>
          <p:nvPr/>
        </p:nvSpPr>
        <p:spPr>
          <a:xfrm>
            <a:off x="1310154" y="1500003"/>
            <a:ext cx="1292366"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a:ln>
                  <a:noFill/>
                </a:ln>
                <a:solidFill>
                  <a:srgbClr val="FFFFFF">
                    <a:lumMod val="65000"/>
                  </a:srgbClr>
                </a:solidFill>
                <a:effectLst/>
                <a:uLnTx/>
                <a:uFillTx/>
                <a:latin typeface="Tahoma"/>
                <a:ea typeface="+mn-ea"/>
                <a:cs typeface="+mn-cs"/>
              </a:rPr>
              <a:t>Bin x - 3</a:t>
            </a:r>
            <a:endParaRPr kumimoji="0" lang="en-US" sz="2000" b="0" i="1" u="none" strike="noStrike" kern="1200" cap="none" spc="0" normalizeH="0" baseline="0" noProof="0" dirty="0">
              <a:ln>
                <a:noFill/>
              </a:ln>
              <a:solidFill>
                <a:srgbClr val="FFFFFF">
                  <a:lumMod val="65000"/>
                </a:srgbClr>
              </a:solidFill>
              <a:effectLst/>
              <a:uLnTx/>
              <a:uFillTx/>
              <a:latin typeface="Tahoma"/>
              <a:ea typeface="+mn-ea"/>
              <a:cs typeface="+mn-cs"/>
            </a:endParaRPr>
          </a:p>
        </p:txBody>
      </p:sp>
      <p:sp>
        <p:nvSpPr>
          <p:cNvPr id="14" name="TextBox 13"/>
          <p:cNvSpPr txBox="1"/>
          <p:nvPr/>
        </p:nvSpPr>
        <p:spPr>
          <a:xfrm>
            <a:off x="3201146" y="2691043"/>
            <a:ext cx="1300515"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a:ln>
                  <a:noFill/>
                </a:ln>
                <a:solidFill>
                  <a:srgbClr val="FFFFFF">
                    <a:lumMod val="65000"/>
                  </a:srgbClr>
                </a:solidFill>
                <a:effectLst/>
                <a:uLnTx/>
                <a:uFillTx/>
                <a:latin typeface="Tahoma"/>
                <a:ea typeface="+mn-ea"/>
                <a:cs typeface="+mn-cs"/>
              </a:rPr>
              <a:t>Bin x - 2</a:t>
            </a:r>
            <a:endParaRPr kumimoji="0" lang="en-US" sz="2000" b="0" i="1" u="none" strike="noStrike" kern="1200" cap="none" spc="0" normalizeH="0" baseline="0" noProof="0" dirty="0">
              <a:ln>
                <a:noFill/>
              </a:ln>
              <a:solidFill>
                <a:srgbClr val="FFFFFF">
                  <a:lumMod val="65000"/>
                </a:srgbClr>
              </a:solidFill>
              <a:effectLst/>
              <a:uLnTx/>
              <a:uFillTx/>
              <a:latin typeface="Tahoma"/>
              <a:ea typeface="+mn-ea"/>
              <a:cs typeface="+mn-cs"/>
            </a:endParaRPr>
          </a:p>
        </p:txBody>
      </p:sp>
      <p:sp>
        <p:nvSpPr>
          <p:cNvPr id="15" name="TextBox 14"/>
          <p:cNvSpPr txBox="1"/>
          <p:nvPr/>
        </p:nvSpPr>
        <p:spPr>
          <a:xfrm>
            <a:off x="5061931" y="1492342"/>
            <a:ext cx="113753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FFFFFF">
                    <a:lumMod val="65000"/>
                  </a:srgbClr>
                </a:solidFill>
                <a:effectLst/>
                <a:uLnTx/>
                <a:uFillTx/>
                <a:latin typeface="Tahoma"/>
                <a:ea typeface="+mn-ea"/>
                <a:cs typeface="+mn-cs"/>
              </a:rPr>
              <a:t>Bin x - 1</a:t>
            </a:r>
          </a:p>
        </p:txBody>
      </p:sp>
      <p:sp>
        <p:nvSpPr>
          <p:cNvPr id="16" name="TextBox 15"/>
          <p:cNvSpPr txBox="1"/>
          <p:nvPr/>
        </p:nvSpPr>
        <p:spPr>
          <a:xfrm>
            <a:off x="7161582" y="2703386"/>
            <a:ext cx="8347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FFFFFF">
                    <a:lumMod val="65000"/>
                  </a:srgbClr>
                </a:solidFill>
                <a:effectLst/>
                <a:uLnTx/>
                <a:uFillTx/>
                <a:latin typeface="Tahoma"/>
                <a:ea typeface="+mn-ea"/>
                <a:cs typeface="+mn-cs"/>
              </a:rPr>
              <a:t>Bin x</a:t>
            </a:r>
          </a:p>
        </p:txBody>
      </p:sp>
      <p:sp>
        <p:nvSpPr>
          <p:cNvPr id="18" name="Right Bracket 17"/>
          <p:cNvSpPr/>
          <p:nvPr/>
        </p:nvSpPr>
        <p:spPr>
          <a:xfrm rot="5400000" flipV="1">
            <a:off x="-156299" y="1229359"/>
            <a:ext cx="144070" cy="2808731"/>
          </a:xfrm>
          <a:prstGeom prst="rightBracket">
            <a:avLst/>
          </a:prstGeom>
          <a:ln w="4762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20" name="Rectangle 19"/>
          <p:cNvSpPr/>
          <p:nvPr/>
        </p:nvSpPr>
        <p:spPr>
          <a:xfrm>
            <a:off x="7371672" y="5121724"/>
            <a:ext cx="416261" cy="299259"/>
          </a:xfrm>
          <a:prstGeom prst="rect">
            <a:avLst/>
          </a:prstGeom>
          <a:solidFill>
            <a:srgbClr val="D078A6"/>
          </a:solidFill>
          <a:ln>
            <a:solidFill>
              <a:srgbClr val="D078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1" name="Rectangle 20"/>
          <p:cNvSpPr/>
          <p:nvPr/>
        </p:nvSpPr>
        <p:spPr>
          <a:xfrm>
            <a:off x="7371672" y="3759830"/>
            <a:ext cx="416261" cy="299259"/>
          </a:xfrm>
          <a:prstGeom prst="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2" name="Rectangle 21"/>
          <p:cNvSpPr/>
          <p:nvPr/>
        </p:nvSpPr>
        <p:spPr>
          <a:xfrm>
            <a:off x="7306848" y="3630080"/>
            <a:ext cx="545911" cy="271590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mr-IN" sz="1800" b="0" i="0" u="none" strike="noStrike" kern="1200" cap="none" spc="0" normalizeH="0" baseline="0" noProof="0" dirty="0">
                <a:ln>
                  <a:noFill/>
                </a:ln>
                <a:solidFill>
                  <a:srgbClr val="000000"/>
                </a:solidFill>
                <a:effectLst/>
                <a:uLnTx/>
                <a:uFillTx/>
                <a:latin typeface="Tahoma"/>
                <a:ea typeface="+mn-ea"/>
                <a:cs typeface="+mn-cs"/>
              </a:rPr>
              <a:t>…</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mr-IN" sz="1800" b="0" i="0" u="none" strike="noStrike" kern="1200" cap="none" spc="0" normalizeH="0" baseline="0" noProof="0" dirty="0">
                <a:ln>
                  <a:noFill/>
                </a:ln>
                <a:solidFill>
                  <a:srgbClr val="000000"/>
                </a:solidFill>
                <a:effectLst/>
                <a:uLnTx/>
                <a:uFillTx/>
                <a:latin typeface="Tahoma"/>
                <a:ea typeface="+mn-ea"/>
                <a:cs typeface="+mn-cs"/>
              </a:rPr>
              <a:t>…</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a:t>
            </a:r>
          </a:p>
        </p:txBody>
      </p:sp>
      <p:sp>
        <p:nvSpPr>
          <p:cNvPr id="23" name="TextBox 22"/>
          <p:cNvSpPr txBox="1"/>
          <p:nvPr/>
        </p:nvSpPr>
        <p:spPr>
          <a:xfrm>
            <a:off x="6011151" y="3246614"/>
            <a:ext cx="242761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0070C0"/>
                </a:solidFill>
                <a:effectLst/>
                <a:uLnTx/>
                <a:uFillTx/>
                <a:latin typeface="Tahoma"/>
                <a:ea typeface="+mn-ea"/>
                <a:cs typeface="+mn-cs"/>
              </a:rPr>
              <a:t>Bitvector</a:t>
            </a:r>
            <a:endParaRPr kumimoji="0" lang="en-US" sz="2000" b="1" i="0" u="none" strike="noStrike" kern="1200" cap="none" spc="0" normalizeH="0" baseline="0" noProof="0" dirty="0">
              <a:ln>
                <a:noFill/>
              </a:ln>
              <a:solidFill>
                <a:srgbClr val="0070C0"/>
              </a:solidFill>
              <a:effectLst/>
              <a:uLnTx/>
              <a:uFillTx/>
              <a:latin typeface="Tahoma"/>
              <a:ea typeface="+mn-ea"/>
              <a:cs typeface="+mn-cs"/>
            </a:endParaRPr>
          </a:p>
        </p:txBody>
      </p:sp>
      <p:sp>
        <p:nvSpPr>
          <p:cNvPr id="24" name="TextBox 23"/>
          <p:cNvSpPr txBox="1"/>
          <p:nvPr/>
        </p:nvSpPr>
        <p:spPr>
          <a:xfrm>
            <a:off x="6130297" y="3698321"/>
            <a:ext cx="1094663" cy="2585323"/>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rPr>
              <a:t>AAAAA</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AAAAC</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AAAAT</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mr-IN" sz="1800" b="0" i="0" u="none" strike="noStrike" kern="1200" cap="none" spc="0" normalizeH="0" baseline="0" noProof="0" dirty="0">
                <a:ln>
                  <a:noFill/>
                </a:ln>
                <a:solidFill>
                  <a:srgbClr val="000000"/>
                </a:solidFill>
                <a:effectLst/>
                <a:uLnTx/>
                <a:uFillTx/>
                <a:latin typeface="Tahoma"/>
                <a:ea typeface="+mn-ea"/>
                <a:cs typeface="+mn-cs"/>
              </a:rPr>
              <a:t>…</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CCCCC</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rPr>
              <a:t>CCCCT</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CCCCG</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mr-IN" sz="1800" b="0" i="0" u="none" strike="noStrike" kern="1200" cap="none" spc="0" normalizeH="0" baseline="0" noProof="0" dirty="0">
                <a:ln>
                  <a:noFill/>
                </a:ln>
                <a:solidFill>
                  <a:srgbClr val="000000"/>
                </a:solidFill>
                <a:effectLst/>
                <a:uLnTx/>
                <a:uFillTx/>
                <a:latin typeface="Tahoma"/>
                <a:ea typeface="+mn-ea"/>
                <a:cs typeface="+mn-cs"/>
              </a:rPr>
              <a:t>…</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GGGGG</a:t>
            </a:r>
          </a:p>
        </p:txBody>
      </p:sp>
      <p:cxnSp>
        <p:nvCxnSpPr>
          <p:cNvPr id="25" name="Straight Connector 24"/>
          <p:cNvCxnSpPr/>
          <p:nvPr/>
        </p:nvCxnSpPr>
        <p:spPr>
          <a:xfrm>
            <a:off x="7787933" y="3895697"/>
            <a:ext cx="268259" cy="4487"/>
          </a:xfrm>
          <a:prstGeom prst="line">
            <a:avLst/>
          </a:prstGeom>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8002034" y="3690292"/>
            <a:ext cx="1166620"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dirty="0">
                <a:ln>
                  <a:noFill/>
                </a:ln>
                <a:solidFill>
                  <a:srgbClr val="000000"/>
                </a:solidFill>
                <a:effectLst/>
                <a:uLnTx/>
                <a:uFillTx/>
                <a:latin typeface="Tahoma"/>
                <a:ea typeface="+mn-ea"/>
                <a:cs typeface="+mn-cs"/>
              </a:rPr>
              <a:t>AAAAA</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1" i="0" u="none" strike="noStrike" kern="1200" cap="none" spc="0" normalizeH="0" baseline="0" noProof="0" dirty="0">
                <a:ln>
                  <a:noFill/>
                </a:ln>
                <a:solidFill>
                  <a:srgbClr val="00B050"/>
                </a:solidFill>
                <a:effectLst/>
                <a:uLnTx/>
                <a:uFillTx/>
                <a:latin typeface="Tahoma"/>
                <a:ea typeface="+mn-ea"/>
                <a:cs typeface="+mn-cs"/>
              </a:rPr>
              <a:t>exists </a:t>
            </a:r>
            <a:r>
              <a:rPr kumimoji="0" lang="en-US" sz="1800" b="0" i="0" u="none" strike="noStrike" kern="1200" cap="none" spc="0" normalizeH="0" baseline="0" noProof="0" dirty="0">
                <a:ln>
                  <a:noFill/>
                </a:ln>
                <a:solidFill>
                  <a:srgbClr val="000000"/>
                </a:solidFill>
                <a:effectLst/>
                <a:uLnTx/>
                <a:uFillTx/>
                <a:latin typeface="Tahoma"/>
                <a:ea typeface="+mn-ea"/>
                <a:cs typeface="+mn-cs"/>
              </a:rPr>
              <a:t>in bin x</a:t>
            </a:r>
          </a:p>
        </p:txBody>
      </p:sp>
      <p:sp>
        <p:nvSpPr>
          <p:cNvPr id="27" name="TextBox 26"/>
          <p:cNvSpPr txBox="1"/>
          <p:nvPr/>
        </p:nvSpPr>
        <p:spPr>
          <a:xfrm>
            <a:off x="8025886" y="5077055"/>
            <a:ext cx="1166620"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dirty="0">
                <a:ln>
                  <a:noFill/>
                </a:ln>
                <a:solidFill>
                  <a:srgbClr val="000000"/>
                </a:solidFill>
                <a:effectLst/>
                <a:uLnTx/>
                <a:uFillTx/>
                <a:latin typeface="Tahoma"/>
                <a:ea typeface="+mn-ea"/>
                <a:cs typeface="+mn-cs"/>
              </a:rPr>
              <a:t>CCCCT</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1" i="0" u="none" strike="noStrike" kern="1200" cap="none" spc="0" normalizeH="0" baseline="0" noProof="0" dirty="0">
                <a:ln>
                  <a:noFill/>
                </a:ln>
                <a:solidFill>
                  <a:srgbClr val="D078A6"/>
                </a:solidFill>
                <a:effectLst/>
                <a:uLnTx/>
                <a:uFillTx/>
                <a:latin typeface="Tahoma"/>
                <a:ea typeface="+mn-ea"/>
                <a:cs typeface="+mn-cs"/>
              </a:rPr>
              <a:t>doesn’t exist </a:t>
            </a:r>
            <a:r>
              <a:rPr kumimoji="0" lang="en-US" sz="1800" b="0" i="0" u="none" strike="noStrike" kern="1200" cap="none" spc="0" normalizeH="0" baseline="0" noProof="0" dirty="0">
                <a:ln>
                  <a:noFill/>
                </a:ln>
                <a:solidFill>
                  <a:srgbClr val="000000"/>
                </a:solidFill>
                <a:effectLst/>
                <a:uLnTx/>
                <a:uFillTx/>
                <a:latin typeface="Tahoma"/>
                <a:ea typeface="+mn-ea"/>
                <a:cs typeface="+mn-cs"/>
              </a:rPr>
              <a:t>in bin x</a:t>
            </a:r>
          </a:p>
        </p:txBody>
      </p:sp>
      <p:cxnSp>
        <p:nvCxnSpPr>
          <p:cNvPr id="28" name="Straight Connector 27"/>
          <p:cNvCxnSpPr/>
          <p:nvPr/>
        </p:nvCxnSpPr>
        <p:spPr>
          <a:xfrm>
            <a:off x="7790240" y="5247627"/>
            <a:ext cx="268259" cy="4487"/>
          </a:xfrm>
          <a:prstGeom prst="line">
            <a:avLst/>
          </a:prstGeom>
        </p:spPr>
        <p:style>
          <a:lnRef idx="1">
            <a:schemeClr val="accent1"/>
          </a:lnRef>
          <a:fillRef idx="0">
            <a:schemeClr val="accent1"/>
          </a:fillRef>
          <a:effectRef idx="0">
            <a:schemeClr val="accent1"/>
          </a:effectRef>
          <a:fontRef idx="minor">
            <a:schemeClr val="tx1"/>
          </a:fontRef>
        </p:style>
      </p:cxnSp>
      <p:sp>
        <p:nvSpPr>
          <p:cNvPr id="29" name="Content Placeholder 2"/>
          <p:cNvSpPr txBox="1">
            <a:spLocks/>
          </p:cNvSpPr>
          <p:nvPr/>
        </p:nvSpPr>
        <p:spPr bwMode="auto">
          <a:xfrm>
            <a:off x="-76200" y="3246614"/>
            <a:ext cx="5909750" cy="29695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a:lstStyle>
          <a:p>
            <a:pPr marL="502444" marR="0" lvl="1" indent="-244079" algn="l" defTabSz="914400" rtl="0" eaLnBrk="1" fontAlgn="base" latinLnBrk="0" hangingPunct="1">
              <a:lnSpc>
                <a:spcPct val="100000"/>
              </a:lnSpc>
              <a:spcBef>
                <a:spcPct val="20000"/>
              </a:spcBef>
              <a:spcAft>
                <a:spcPct val="0"/>
              </a:spcAft>
              <a:buClr>
                <a:srgbClr val="3B812F"/>
              </a:buClr>
              <a:buSzPct val="60000"/>
              <a:buFont typeface="Wingdings" pitchFamily="2" charset="2"/>
              <a:buChar char="q"/>
              <a:tabLst/>
              <a:defRPr/>
            </a:pPr>
            <a:r>
              <a:rPr kumimoji="0" lang="en-US" sz="2250" b="0" i="0" u="none" strike="noStrike" kern="0" cap="none" spc="0" normalizeH="0" baseline="0" noProof="0" dirty="0">
                <a:ln>
                  <a:noFill/>
                </a:ln>
                <a:solidFill>
                  <a:srgbClr val="000000"/>
                </a:solidFill>
                <a:effectLst/>
                <a:uLnTx/>
                <a:uFillTx/>
                <a:latin typeface="Tahoma"/>
                <a:ea typeface="+mn-ea"/>
                <a:cs typeface="+mn-cs"/>
              </a:rPr>
              <a:t>Represent each bin with a </a:t>
            </a:r>
            <a:r>
              <a:rPr kumimoji="0" lang="en-US" sz="2250" b="1" i="0" u="none" strike="noStrike" kern="0" cap="none" spc="0" normalizeH="0" baseline="0" noProof="0" dirty="0" err="1">
                <a:ln>
                  <a:noFill/>
                </a:ln>
                <a:solidFill>
                  <a:srgbClr val="0070C0"/>
                </a:solidFill>
                <a:effectLst/>
                <a:uLnTx/>
                <a:uFillTx/>
                <a:latin typeface="Tahoma"/>
                <a:ea typeface="+mn-ea"/>
                <a:cs typeface="+mn-cs"/>
              </a:rPr>
              <a:t>bitvector</a:t>
            </a:r>
            <a:r>
              <a:rPr kumimoji="0" lang="en-US" sz="2250" b="1" i="0" u="none" strike="noStrike" kern="0" cap="none" spc="0" normalizeH="0" baseline="0" noProof="0" dirty="0">
                <a:ln>
                  <a:noFill/>
                </a:ln>
                <a:solidFill>
                  <a:srgbClr val="0070C0"/>
                </a:solidFill>
                <a:effectLst/>
                <a:uLnTx/>
                <a:uFillTx/>
                <a:latin typeface="Tahoma"/>
                <a:ea typeface="+mn-ea"/>
                <a:cs typeface="+mn-cs"/>
              </a:rPr>
              <a:t> </a:t>
            </a:r>
            <a:r>
              <a:rPr kumimoji="0" lang="en-US" sz="2250" b="0" i="0" u="none" strike="noStrike" kern="0" cap="none" spc="0" normalizeH="0" baseline="0" noProof="0" dirty="0">
                <a:ln>
                  <a:noFill/>
                </a:ln>
                <a:solidFill>
                  <a:srgbClr val="000000"/>
                </a:solidFill>
                <a:effectLst/>
                <a:uLnTx/>
                <a:uFillTx/>
                <a:latin typeface="Tahoma"/>
                <a:ea typeface="+mn-ea"/>
                <a:cs typeface="+mn-cs"/>
              </a:rPr>
              <a:t>that holds the occurrence of all permutations of a small string (</a:t>
            </a:r>
            <a:r>
              <a:rPr kumimoji="0" lang="en-US" sz="2250" b="1" i="0" u="none" strike="noStrike" kern="0" cap="none" spc="0" normalizeH="0" baseline="0" noProof="0" dirty="0">
                <a:ln>
                  <a:noFill/>
                </a:ln>
                <a:solidFill>
                  <a:srgbClr val="0070C0"/>
                </a:solidFill>
                <a:effectLst/>
                <a:uLnTx/>
                <a:uFillTx/>
                <a:latin typeface="Tahoma"/>
                <a:ea typeface="+mn-ea"/>
                <a:cs typeface="+mn-cs"/>
              </a:rPr>
              <a:t>token</a:t>
            </a:r>
            <a:r>
              <a:rPr kumimoji="0" lang="en-US" sz="2250" b="0" i="0" u="none" strike="noStrike" kern="0" cap="none" spc="0" normalizeH="0" baseline="0" noProof="0" dirty="0">
                <a:ln>
                  <a:noFill/>
                </a:ln>
                <a:solidFill>
                  <a:srgbClr val="000000"/>
                </a:solidFill>
                <a:effectLst/>
                <a:uLnTx/>
                <a:uFillTx/>
                <a:latin typeface="Tahoma"/>
                <a:ea typeface="+mn-ea"/>
                <a:cs typeface="+mn-cs"/>
              </a:rPr>
              <a:t>) in the bin</a:t>
            </a:r>
          </a:p>
          <a:p>
            <a:pPr marL="502444" marR="0" lvl="1" indent="-244079" algn="l" defTabSz="914400" rtl="0" eaLnBrk="1" fontAlgn="base" latinLnBrk="0" hangingPunct="1">
              <a:lnSpc>
                <a:spcPct val="100000"/>
              </a:lnSpc>
              <a:spcBef>
                <a:spcPct val="20000"/>
              </a:spcBef>
              <a:spcAft>
                <a:spcPct val="0"/>
              </a:spcAft>
              <a:buClr>
                <a:srgbClr val="3B812F"/>
              </a:buClr>
              <a:buSzPct val="60000"/>
              <a:buFont typeface="Wingdings" pitchFamily="2" charset="2"/>
              <a:buChar char="q"/>
              <a:tabLst/>
              <a:defRPr/>
            </a:pPr>
            <a:endParaRPr kumimoji="0" lang="en-US" sz="1200" b="1" i="0" u="none" strike="noStrike" kern="0" cap="none" spc="0" normalizeH="0" baseline="0" noProof="0" dirty="0">
              <a:ln>
                <a:noFill/>
              </a:ln>
              <a:solidFill>
                <a:srgbClr val="C00000"/>
              </a:solidFill>
              <a:effectLst/>
              <a:uLnTx/>
              <a:uFillTx/>
              <a:latin typeface="Tahoma"/>
              <a:ea typeface="+mn-ea"/>
              <a:cs typeface="+mn-cs"/>
            </a:endParaRPr>
          </a:p>
          <a:p>
            <a:pPr marL="502444" marR="0" lvl="1" indent="-244079" algn="l" defTabSz="914400" rtl="0" eaLnBrk="1" fontAlgn="base" latinLnBrk="0" hangingPunct="1">
              <a:lnSpc>
                <a:spcPct val="100000"/>
              </a:lnSpc>
              <a:spcBef>
                <a:spcPct val="20000"/>
              </a:spcBef>
              <a:spcAft>
                <a:spcPct val="0"/>
              </a:spcAft>
              <a:buClr>
                <a:srgbClr val="3B812F"/>
              </a:buClr>
              <a:buSzPct val="60000"/>
              <a:buFont typeface="Wingdings" pitchFamily="2" charset="2"/>
              <a:buChar char="q"/>
              <a:tabLst/>
              <a:defRPr/>
            </a:pPr>
            <a:r>
              <a:rPr kumimoji="0" lang="en-US" sz="2250" b="0" i="0" u="none" strike="noStrike" kern="0" cap="none" spc="0" normalizeH="0" baseline="0" noProof="0" dirty="0">
                <a:ln>
                  <a:noFill/>
                </a:ln>
                <a:solidFill>
                  <a:srgbClr val="000000"/>
                </a:solidFill>
                <a:effectLst/>
                <a:uLnTx/>
                <a:uFillTx/>
                <a:latin typeface="Tahoma"/>
                <a:ea typeface="+mn-ea"/>
                <a:cs typeface="+mn-cs"/>
              </a:rPr>
              <a:t>To account for matches that straddle bins, we employ overlapping bins</a:t>
            </a:r>
          </a:p>
          <a:p>
            <a:pPr marL="766763" marR="0" lvl="2" indent="-263129" algn="l" defTabSz="914400" rtl="0" eaLnBrk="1" fontAlgn="base" latinLnBrk="0" hangingPunct="1">
              <a:lnSpc>
                <a:spcPct val="100000"/>
              </a:lnSpc>
              <a:spcBef>
                <a:spcPct val="20000"/>
              </a:spcBef>
              <a:spcAft>
                <a:spcPct val="0"/>
              </a:spcAft>
              <a:buClr>
                <a:srgbClr val="CC9900"/>
              </a:buClr>
              <a:buSzPct val="65000"/>
              <a:buFont typeface="Wingdings" pitchFamily="2" charset="2"/>
              <a:buChar char="n"/>
              <a:tabLst/>
              <a:defRPr/>
            </a:pPr>
            <a:r>
              <a:rPr kumimoji="0" lang="en-US" sz="1950" b="0" i="0" u="none" strike="noStrike" kern="0" cap="none" spc="0" normalizeH="0" baseline="0" noProof="0" dirty="0">
                <a:ln>
                  <a:noFill/>
                </a:ln>
                <a:solidFill>
                  <a:srgbClr val="000000"/>
                </a:solidFill>
                <a:effectLst/>
                <a:uLnTx/>
                <a:uFillTx/>
                <a:latin typeface="Tahoma"/>
                <a:ea typeface="+mn-ea"/>
                <a:cs typeface="+mn-cs"/>
              </a:rPr>
              <a:t>A read will now always completely fall within a single bin</a:t>
            </a:r>
          </a:p>
          <a:p>
            <a:pPr marL="503634" marR="0" lvl="2" indent="0" algn="l"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endParaRPr kumimoji="0" lang="en-US" sz="2100" b="0" i="0" u="none" strike="noStrike" kern="0" cap="none" spc="0" normalizeH="0" baseline="0" noProof="0" dirty="0">
              <a:ln>
                <a:noFill/>
              </a:ln>
              <a:solidFill>
                <a:srgbClr val="000000"/>
              </a:solidFill>
              <a:effectLst/>
              <a:uLnTx/>
              <a:uFillTx/>
              <a:latin typeface="Tahoma"/>
              <a:ea typeface="+mn-ea"/>
              <a:cs typeface="+mn-cs"/>
            </a:endParaRPr>
          </a:p>
          <a:p>
            <a:pPr marL="766763" marR="0" lvl="2" indent="-263129" algn="l" defTabSz="914400" rtl="0" eaLnBrk="1" fontAlgn="base" latinLnBrk="0" hangingPunct="1">
              <a:lnSpc>
                <a:spcPct val="100000"/>
              </a:lnSpc>
              <a:spcBef>
                <a:spcPct val="20000"/>
              </a:spcBef>
              <a:spcAft>
                <a:spcPct val="0"/>
              </a:spcAft>
              <a:buClr>
                <a:srgbClr val="CC9900"/>
              </a:buClr>
              <a:buSzPct val="65000"/>
              <a:buFont typeface="Wingdings" pitchFamily="2" charset="2"/>
              <a:buChar char="n"/>
              <a:tabLst/>
              <a:defRPr/>
            </a:pPr>
            <a:endParaRPr kumimoji="0" lang="en-US" sz="2100" b="0" i="0" u="none" strike="noStrike" kern="0" cap="none" spc="0" normalizeH="0" baseline="0" noProof="0" dirty="0">
              <a:ln>
                <a:noFill/>
              </a:ln>
              <a:solidFill>
                <a:srgbClr val="000000"/>
              </a:solidFill>
              <a:effectLst/>
              <a:uLnTx/>
              <a:uFillTx/>
              <a:latin typeface="Tahoma"/>
              <a:ea typeface="+mn-ea"/>
              <a:cs typeface="+mn-cs"/>
            </a:endParaRPr>
          </a:p>
          <a:p>
            <a:pPr marL="502444" marR="0" lvl="1" indent="-244079" algn="l" defTabSz="914400" rtl="0" eaLnBrk="1" fontAlgn="base" latinLnBrk="0" hangingPunct="1">
              <a:lnSpc>
                <a:spcPct val="100000"/>
              </a:lnSpc>
              <a:spcBef>
                <a:spcPct val="20000"/>
              </a:spcBef>
              <a:spcAft>
                <a:spcPct val="0"/>
              </a:spcAft>
              <a:buClr>
                <a:srgbClr val="3B812F"/>
              </a:buClr>
              <a:buSzPct val="60000"/>
              <a:buFont typeface="Wingdings" pitchFamily="2" charset="2"/>
              <a:buChar char="q"/>
              <a:tabLst/>
              <a:defRPr/>
            </a:pPr>
            <a:endParaRPr kumimoji="0" lang="en-US" sz="2250" b="0" i="0" u="none" strike="noStrike" kern="0" cap="none" spc="0" normalizeH="0" baseline="0" noProof="0" dirty="0">
              <a:ln>
                <a:noFill/>
              </a:ln>
              <a:solidFill>
                <a:srgbClr val="000000"/>
              </a:solidFill>
              <a:effectLst/>
              <a:uLnTx/>
              <a:uFillTx/>
              <a:latin typeface="Tahoma"/>
              <a:ea typeface="+mn-ea"/>
              <a:cs typeface="+mn-cs"/>
            </a:endParaRPr>
          </a:p>
        </p:txBody>
      </p:sp>
      <p:cxnSp>
        <p:nvCxnSpPr>
          <p:cNvPr id="30" name="Straight Connector 29"/>
          <p:cNvCxnSpPr/>
          <p:nvPr/>
        </p:nvCxnSpPr>
        <p:spPr>
          <a:xfrm>
            <a:off x="5978769" y="3200400"/>
            <a:ext cx="2921" cy="3015764"/>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Straight Connector 31"/>
          <p:cNvCxnSpPr>
            <a:stCxn id="22" idx="0"/>
            <a:endCxn id="16" idx="2"/>
          </p:cNvCxnSpPr>
          <p:nvPr/>
        </p:nvCxnSpPr>
        <p:spPr>
          <a:xfrm flipH="1" flipV="1">
            <a:off x="7578962" y="3103496"/>
            <a:ext cx="0" cy="526584"/>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52646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9">
                                            <p:txEl>
                                              <p:pRg st="0" end="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dissolve">
                                      <p:cBhvr>
                                        <p:cTn id="27" dur="500"/>
                                        <p:tgtEl>
                                          <p:spTgt spid="23"/>
                                        </p:tgtEl>
                                      </p:cBhvr>
                                    </p:animEffect>
                                  </p:childTnLst>
                                </p:cTn>
                              </p:par>
                              <p:par>
                                <p:cTn id="28" presetID="9" presetClass="entr" presetSubtype="0" fill="hold" nodeType="withEffect">
                                  <p:stCondLst>
                                    <p:cond delay="0"/>
                                  </p:stCondLst>
                                  <p:childTnLst>
                                    <p:set>
                                      <p:cBhvr>
                                        <p:cTn id="29" dur="1" fill="hold">
                                          <p:stCondLst>
                                            <p:cond delay="0"/>
                                          </p:stCondLst>
                                        </p:cTn>
                                        <p:tgtEl>
                                          <p:spTgt spid="32"/>
                                        </p:tgtEl>
                                        <p:attrNameLst>
                                          <p:attrName>style.visibility</p:attrName>
                                        </p:attrNameLst>
                                      </p:cBhvr>
                                      <p:to>
                                        <p:strVal val="visible"/>
                                      </p:to>
                                    </p:set>
                                    <p:animEffect transition="in" filter="dissolve">
                                      <p:cBhvr>
                                        <p:cTn id="30" dur="500"/>
                                        <p:tgtEl>
                                          <p:spTgt spid="32"/>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dissolve">
                                      <p:cBhvr>
                                        <p:cTn id="33" dur="500"/>
                                        <p:tgtEl>
                                          <p:spTgt spid="22"/>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dissolve">
                                      <p:cBhvr>
                                        <p:cTn id="36" dur="500"/>
                                        <p:tgtEl>
                                          <p:spTgt spid="24"/>
                                        </p:tgtEl>
                                      </p:cBhvr>
                                    </p:animEffec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1"/>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6"/>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28"/>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6"/>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9">
                                            <p:txEl>
                                              <p:pRg st="2" end="2"/>
                                            </p:txEl>
                                          </p:spTgt>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9"/>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0"/>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11"/>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3"/>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4"/>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15"/>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18"/>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2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8" grpId="0" animBg="1"/>
      <p:bldP spid="6" grpId="0" animBg="1"/>
      <p:bldP spid="9" grpId="0" animBg="1"/>
      <p:bldP spid="10" grpId="0" animBg="1"/>
      <p:bldP spid="11" grpId="0" animBg="1"/>
      <p:bldP spid="12" grpId="0" animBg="1"/>
      <p:bldP spid="13" grpId="0"/>
      <p:bldP spid="14" grpId="0"/>
      <p:bldP spid="15" grpId="0"/>
      <p:bldP spid="16" grpId="0"/>
      <p:bldP spid="18" grpId="0" animBg="1"/>
      <p:bldP spid="20" grpId="0" animBg="1"/>
      <p:bldP spid="21" grpId="0" animBg="1"/>
      <p:bldP spid="22" grpId="0" animBg="1"/>
      <p:bldP spid="23" grpId="0"/>
      <p:bldP spid="24" grpId="0"/>
      <p:bldP spid="26" grpId="0"/>
      <p:bldP spid="27" grpId="0"/>
      <p:bldP spid="29" grpId="0" uiExpand="1" build="p"/>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GRIM-Filter: </a:t>
            </a:r>
            <a:r>
              <a:rPr lang="en-US" sz="4400" b="1" dirty="0" err="1">
                <a:solidFill>
                  <a:schemeClr val="tx1"/>
                </a:solidFill>
                <a:latin typeface="Cambria" charset="0"/>
                <a:ea typeface="Cambria" charset="0"/>
                <a:cs typeface="Cambria" charset="0"/>
              </a:rPr>
              <a:t>Bitvectors</a:t>
            </a:r>
            <a:endParaRPr lang="en-US" sz="4400" b="1" dirty="0">
              <a:solidFill>
                <a:schemeClr val="tx1"/>
              </a:solidFill>
              <a:latin typeface="Cambria" charset="0"/>
              <a:ea typeface="Cambria" charset="0"/>
              <a:cs typeface="Cambria" charset="0"/>
            </a:endParaRPr>
          </a:p>
        </p:txBody>
      </p:sp>
      <p:sp>
        <p:nvSpPr>
          <p:cNvPr id="3" name="Content Placeholder 2"/>
          <p:cNvSpPr>
            <a:spLocks noGrp="1"/>
          </p:cNvSpPr>
          <p:nvPr>
            <p:ph idx="1"/>
          </p:nvPr>
        </p:nvSpPr>
        <p:spPr>
          <a:xfrm>
            <a:off x="228600" y="7156939"/>
            <a:ext cx="8610600" cy="4519246"/>
          </a:xfrm>
        </p:spPr>
        <p:txBody>
          <a:bodyPr/>
          <a:lstStyle/>
          <a:p>
            <a:pPr lvl="1"/>
            <a:r>
              <a:rPr lang="en-US" sz="2250"/>
              <a:t>Reasonable </a:t>
            </a:r>
            <a:r>
              <a:rPr lang="en-US" sz="2250" dirty="0"/>
              <a:t>memory footprint to hold pre-computed vectors which are generated per bin</a:t>
            </a:r>
          </a:p>
          <a:p>
            <a:pPr lvl="2"/>
            <a:r>
              <a:rPr lang="en-US" sz="2100" dirty="0"/>
              <a:t>Only simple add/compare operations on vectors for likelihood</a:t>
            </a:r>
          </a:p>
          <a:p>
            <a:pPr lvl="1"/>
            <a:r>
              <a:rPr lang="en-US" sz="2250" dirty="0"/>
              <a:t>At the cost of </a:t>
            </a:r>
          </a:p>
          <a:p>
            <a:pPr lvl="2"/>
            <a:r>
              <a:rPr lang="en-US" sz="2100" dirty="0"/>
              <a:t>Lower approximate string matching accuracy</a:t>
            </a:r>
          </a:p>
          <a:p>
            <a:pPr lvl="2"/>
            <a:r>
              <a:rPr lang="en-US" sz="2100" dirty="0"/>
              <a:t>Becoming a memory-bound process</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0" y="1113684"/>
            <a:ext cx="9144001" cy="696630"/>
          </a:xfrm>
          <a:prstGeom prst="rect">
            <a:avLst/>
          </a:prstGeom>
          <a:solidFill>
            <a:srgbClr val="CC9A03"/>
          </a:solidFill>
          <a:ln>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mr-IN" sz="3600" b="1" i="0" u="none" strike="noStrike" kern="1200" cap="none" spc="0" normalizeH="0" baseline="0" noProof="0" dirty="0">
                <a:ln>
                  <a:noFill/>
                </a:ln>
                <a:solidFill>
                  <a:srgbClr val="FFFFFF"/>
                </a:solidFill>
                <a:effectLst/>
                <a:uLnTx/>
                <a:uFillTx/>
                <a:latin typeface="Tahoma"/>
                <a:ea typeface="+mn-ea"/>
                <a:cs typeface="+mn-cs"/>
              </a:rPr>
              <a:t>…</a:t>
            </a:r>
            <a:r>
              <a:rPr kumimoji="0" lang="en-US" sz="3600" b="1" i="0" u="none" strike="noStrike" kern="1200" cap="none" spc="0" normalizeH="0" baseline="0" noProof="0" dirty="0">
                <a:ln>
                  <a:noFill/>
                </a:ln>
                <a:solidFill>
                  <a:srgbClr val="FFFFFF"/>
                </a:solidFill>
                <a:effectLst/>
                <a:uLnTx/>
                <a:uFillTx/>
                <a:latin typeface="Tahoma"/>
                <a:ea typeface="+mn-ea"/>
                <a:cs typeface="+mn-cs"/>
              </a:rPr>
              <a:t> C     G     T     G     A     G     T     C </a:t>
            </a:r>
            <a:r>
              <a:rPr kumimoji="0" lang="mr-IN" sz="3600" b="1" i="0" u="none" strike="noStrike" kern="1200" cap="none" spc="0" normalizeH="0" baseline="0" noProof="0" dirty="0">
                <a:ln>
                  <a:noFill/>
                </a:ln>
                <a:solidFill>
                  <a:srgbClr val="FFFFFF"/>
                </a:solidFill>
                <a:effectLst/>
                <a:uLnTx/>
                <a:uFillTx/>
                <a:latin typeface="Tahoma"/>
                <a:ea typeface="+mn-ea"/>
                <a:cs typeface="+mn-cs"/>
              </a:rPr>
              <a:t>…</a:t>
            </a:r>
            <a:r>
              <a:rPr kumimoji="0" lang="en-US" sz="3600" b="1" i="0" u="none" strike="noStrike" kern="1200" cap="none" spc="0" normalizeH="0" baseline="0" noProof="0" dirty="0">
                <a:ln>
                  <a:noFill/>
                </a:ln>
                <a:solidFill>
                  <a:srgbClr val="FFFFFF"/>
                </a:solidFill>
                <a:effectLst/>
                <a:uLnTx/>
                <a:uFillTx/>
                <a:latin typeface="Tahoma"/>
                <a:ea typeface="+mn-ea"/>
                <a:cs typeface="+mn-cs"/>
              </a:rPr>
              <a:t>     </a:t>
            </a:r>
            <a:endParaRPr kumimoji="0" lang="en-US" sz="3600" b="0" i="0" u="none" strike="noStrike" kern="1200" cap="none" spc="0" normalizeH="0" baseline="0" noProof="0" dirty="0">
              <a:ln>
                <a:noFill/>
              </a:ln>
              <a:solidFill>
                <a:srgbClr val="FFFFFF"/>
              </a:solidFill>
              <a:effectLst/>
              <a:uLnTx/>
              <a:uFillTx/>
              <a:latin typeface="Tahoma"/>
              <a:ea typeface="+mn-ea"/>
              <a:cs typeface="+mn-cs"/>
            </a:endParaRPr>
          </a:p>
        </p:txBody>
      </p:sp>
      <p:sp>
        <p:nvSpPr>
          <p:cNvPr id="7" name="Right Bracket 6"/>
          <p:cNvSpPr/>
          <p:nvPr/>
        </p:nvSpPr>
        <p:spPr>
          <a:xfrm rot="16200000" flipH="1">
            <a:off x="4413631" y="-1752361"/>
            <a:ext cx="240536" cy="7543799"/>
          </a:xfrm>
          <a:prstGeom prst="rightBracket">
            <a:avLst/>
          </a:prstGeom>
          <a:ln w="4762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8" name="TextBox 7"/>
          <p:cNvSpPr txBox="1"/>
          <p:nvPr/>
        </p:nvSpPr>
        <p:spPr>
          <a:xfrm>
            <a:off x="4533899" y="2131707"/>
            <a:ext cx="102069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FFFFFF">
                    <a:lumMod val="65000"/>
                  </a:srgbClr>
                </a:solidFill>
                <a:effectLst/>
                <a:uLnTx/>
                <a:uFillTx/>
                <a:latin typeface="Tahoma"/>
                <a:ea typeface="+mn-ea"/>
                <a:cs typeface="+mn-cs"/>
              </a:rPr>
              <a:t>Bin x</a:t>
            </a:r>
          </a:p>
        </p:txBody>
      </p:sp>
      <p:sp>
        <p:nvSpPr>
          <p:cNvPr id="9" name="Rectangle 8"/>
          <p:cNvSpPr/>
          <p:nvPr/>
        </p:nvSpPr>
        <p:spPr>
          <a:xfrm>
            <a:off x="927130" y="1096098"/>
            <a:ext cx="4423446" cy="731801"/>
          </a:xfrm>
          <a:prstGeom prst="rect">
            <a:avLst/>
          </a:prstGeom>
          <a:noFill/>
          <a:ln w="698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 name="Rectangle 9"/>
          <p:cNvSpPr/>
          <p:nvPr/>
        </p:nvSpPr>
        <p:spPr>
          <a:xfrm>
            <a:off x="4809126" y="2882977"/>
            <a:ext cx="545911" cy="339873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mr-IN" sz="2200" b="1" i="0" u="none" strike="noStrike" kern="1200" cap="none" spc="0" normalizeH="0" baseline="0" noProof="0" dirty="0">
                <a:ln>
                  <a:noFill/>
                </a:ln>
                <a:solidFill>
                  <a:srgbClr val="000000"/>
                </a:solidFill>
                <a:effectLst/>
                <a:uLnTx/>
                <a:uFillTx/>
                <a:latin typeface="Tahoma"/>
                <a:ea typeface="+mn-ea"/>
                <a:cs typeface="+mn-cs"/>
              </a:rPr>
              <a:t>…</a:t>
            </a:r>
            <a:endParaRPr kumimoji="0" lang="en-US" sz="22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mr-IN" sz="2200" b="1" i="0" u="none" strike="noStrike" kern="1200" cap="none" spc="0" normalizeH="0" baseline="0" noProof="0" dirty="0">
                <a:ln>
                  <a:noFill/>
                </a:ln>
                <a:solidFill>
                  <a:srgbClr val="000000"/>
                </a:solidFill>
                <a:effectLst/>
                <a:uLnTx/>
                <a:uFillTx/>
                <a:latin typeface="Tahoma"/>
                <a:ea typeface="+mn-ea"/>
                <a:cs typeface="+mn-cs"/>
              </a:rPr>
              <a:t>…</a:t>
            </a:r>
            <a:endParaRPr kumimoji="0" lang="en-US" sz="22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mr-IN" sz="2200" b="1" i="0" u="none" strike="noStrike" kern="1200" cap="none" spc="0" normalizeH="0" baseline="0" noProof="0" dirty="0">
                <a:ln>
                  <a:noFill/>
                </a:ln>
                <a:solidFill>
                  <a:srgbClr val="000000"/>
                </a:solidFill>
                <a:effectLst/>
                <a:uLnTx/>
                <a:uFillTx/>
                <a:latin typeface="Tahoma"/>
                <a:ea typeface="+mn-ea"/>
                <a:cs typeface="+mn-cs"/>
              </a:rPr>
              <a:t>…</a:t>
            </a:r>
            <a:endParaRPr kumimoji="0" lang="en-US" sz="22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mr-IN" sz="2200" b="1" i="0" u="none" strike="noStrike" kern="1200" cap="none" spc="0" normalizeH="0" baseline="0" noProof="0" dirty="0">
                <a:ln>
                  <a:noFill/>
                </a:ln>
                <a:solidFill>
                  <a:srgbClr val="000000"/>
                </a:solidFill>
                <a:effectLst/>
                <a:uLnTx/>
                <a:uFillTx/>
                <a:latin typeface="Tahoma"/>
                <a:ea typeface="+mn-ea"/>
                <a:cs typeface="+mn-cs"/>
              </a:rPr>
              <a:t>…</a:t>
            </a:r>
            <a:endParaRPr kumimoji="0" lang="en-US" sz="22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mr-IN" sz="2200" b="1" i="0" u="none" strike="noStrike" kern="1200" cap="none" spc="0" normalizeH="0" baseline="0" noProof="0" dirty="0">
                <a:ln>
                  <a:noFill/>
                </a:ln>
                <a:solidFill>
                  <a:srgbClr val="000000"/>
                </a:solidFill>
                <a:effectLst/>
                <a:uLnTx/>
                <a:uFillTx/>
                <a:latin typeface="Tahoma"/>
                <a:ea typeface="+mn-ea"/>
                <a:cs typeface="+mn-cs"/>
              </a:rPr>
              <a:t>…</a:t>
            </a:r>
            <a:endParaRPr kumimoji="0" lang="en-US" sz="2200" b="1" i="0" u="none" strike="noStrike" kern="1200" cap="none" spc="0" normalizeH="0" baseline="0" noProof="0" dirty="0">
              <a:ln>
                <a:noFill/>
              </a:ln>
              <a:solidFill>
                <a:srgbClr val="000000"/>
              </a:solidFill>
              <a:effectLst/>
              <a:uLnTx/>
              <a:uFillTx/>
              <a:latin typeface="Tahoma"/>
              <a:ea typeface="+mn-ea"/>
              <a:cs typeface="+mn-cs"/>
            </a:endParaRPr>
          </a:p>
        </p:txBody>
      </p:sp>
      <p:sp>
        <p:nvSpPr>
          <p:cNvPr id="11" name="TextBox 10"/>
          <p:cNvSpPr txBox="1"/>
          <p:nvPr/>
        </p:nvSpPr>
        <p:spPr>
          <a:xfrm rot="16200000">
            <a:off x="2052279" y="4174699"/>
            <a:ext cx="217314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70C0"/>
                </a:solidFill>
                <a:effectLst/>
                <a:uLnTx/>
                <a:uFillTx/>
                <a:latin typeface="Tahoma"/>
                <a:ea typeface="+mn-ea"/>
                <a:cs typeface="+mn-cs"/>
              </a:rPr>
              <a:t>Bin x </a:t>
            </a:r>
            <a:r>
              <a:rPr kumimoji="0" lang="en-US" sz="2000" b="1" i="0" u="none" strike="noStrike" kern="1200" cap="none" spc="0" normalizeH="0" baseline="0" noProof="0" dirty="0" err="1">
                <a:ln>
                  <a:noFill/>
                </a:ln>
                <a:solidFill>
                  <a:srgbClr val="0070C0"/>
                </a:solidFill>
                <a:effectLst/>
                <a:uLnTx/>
                <a:uFillTx/>
                <a:latin typeface="Tahoma"/>
                <a:ea typeface="+mn-ea"/>
                <a:cs typeface="+mn-cs"/>
              </a:rPr>
              <a:t>Bitvector</a:t>
            </a:r>
            <a:endParaRPr kumimoji="0" lang="en-US" sz="2000" b="1" i="0" u="none" strike="noStrike" kern="1200" cap="none" spc="0" normalizeH="0" baseline="0" noProof="0" dirty="0">
              <a:ln>
                <a:noFill/>
              </a:ln>
              <a:solidFill>
                <a:srgbClr val="0070C0"/>
              </a:solidFill>
              <a:effectLst/>
              <a:uLnTx/>
              <a:uFillTx/>
              <a:latin typeface="Tahoma"/>
              <a:ea typeface="+mn-ea"/>
              <a:cs typeface="+mn-cs"/>
            </a:endParaRPr>
          </a:p>
        </p:txBody>
      </p:sp>
      <p:sp>
        <p:nvSpPr>
          <p:cNvPr id="12" name="TextBox 11"/>
          <p:cNvSpPr txBox="1"/>
          <p:nvPr/>
        </p:nvSpPr>
        <p:spPr>
          <a:xfrm>
            <a:off x="2500654" y="2847807"/>
            <a:ext cx="2308472" cy="347787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300" normalizeH="0" baseline="0" noProof="0" dirty="0">
                <a:ln>
                  <a:noFill/>
                </a:ln>
                <a:solidFill>
                  <a:srgbClr val="000000"/>
                </a:solidFill>
                <a:effectLst/>
                <a:uLnTx/>
                <a:uFillTx/>
                <a:latin typeface="Tahoma"/>
                <a:ea typeface="+mn-ea"/>
                <a:cs typeface="+mn-cs"/>
              </a:rPr>
              <a:t>AAAAA</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mr-IN" sz="2200" b="0" i="0" u="none" strike="noStrike" kern="1200" cap="none" spc="300" normalizeH="0" baseline="0" noProof="0" dirty="0">
                <a:ln>
                  <a:noFill/>
                </a:ln>
                <a:solidFill>
                  <a:srgbClr val="000000"/>
                </a:solidFill>
                <a:effectLst/>
                <a:uLnTx/>
                <a:uFillTx/>
                <a:latin typeface="Tahoma"/>
                <a:ea typeface="+mn-ea"/>
                <a:cs typeface="+mn-cs"/>
              </a:rPr>
              <a:t>…</a:t>
            </a:r>
            <a:endParaRPr kumimoji="0" lang="en-US" sz="2200" b="0" i="0" u="none" strike="noStrike" kern="1200" cap="none" spc="300" normalizeH="0" baseline="0" noProof="0" dirty="0">
              <a:ln>
                <a:noFill/>
              </a:ln>
              <a:solidFill>
                <a:srgbClr val="000000"/>
              </a:solidFill>
              <a:effectLst/>
              <a:uLnTx/>
              <a:uFillTx/>
              <a:latin typeface="Tahoma"/>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300" normalizeH="0" baseline="0" noProof="0" dirty="0">
                <a:ln>
                  <a:noFill/>
                </a:ln>
                <a:solidFill>
                  <a:srgbClr val="000000"/>
                </a:solidFill>
                <a:effectLst/>
                <a:uLnTx/>
                <a:uFillTx/>
                <a:latin typeface="Tahoma"/>
                <a:ea typeface="+mn-ea"/>
                <a:cs typeface="+mn-cs"/>
              </a:rPr>
              <a:t>CGTGA</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mr-IN" sz="2200" b="0" i="0" u="none" strike="noStrike" kern="1200" cap="none" spc="300" normalizeH="0" baseline="0" noProof="0" dirty="0">
                <a:ln>
                  <a:noFill/>
                </a:ln>
                <a:solidFill>
                  <a:srgbClr val="000000"/>
                </a:solidFill>
                <a:effectLst/>
                <a:uLnTx/>
                <a:uFillTx/>
                <a:latin typeface="Tahoma"/>
                <a:ea typeface="+mn-ea"/>
                <a:cs typeface="+mn-cs"/>
              </a:rPr>
              <a:t>…</a:t>
            </a:r>
            <a:endParaRPr kumimoji="0" lang="en-US" sz="2200" b="0" i="0" u="none" strike="noStrike" kern="1200" cap="none" spc="300" normalizeH="0" baseline="0" noProof="0" dirty="0">
              <a:ln>
                <a:noFill/>
              </a:ln>
              <a:solidFill>
                <a:srgbClr val="000000"/>
              </a:solidFill>
              <a:effectLst/>
              <a:uLnTx/>
              <a:uFillTx/>
              <a:latin typeface="Tahoma"/>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300" normalizeH="0" baseline="0" noProof="0" dirty="0">
                <a:ln>
                  <a:noFill/>
                </a:ln>
                <a:solidFill>
                  <a:srgbClr val="000000"/>
                </a:solidFill>
                <a:effectLst/>
                <a:uLnTx/>
                <a:uFillTx/>
                <a:latin typeface="Tahoma"/>
                <a:ea typeface="+mn-ea"/>
                <a:cs typeface="+mn-cs"/>
              </a:rPr>
              <a:t>TGAGT</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mr-IN" sz="2200" b="0" i="0" u="none" strike="noStrike" kern="1200" cap="none" spc="300" normalizeH="0" baseline="0" noProof="0" dirty="0">
                <a:ln>
                  <a:noFill/>
                </a:ln>
                <a:solidFill>
                  <a:srgbClr val="000000"/>
                </a:solidFill>
                <a:effectLst/>
                <a:uLnTx/>
                <a:uFillTx/>
                <a:latin typeface="Tahoma"/>
                <a:ea typeface="+mn-ea"/>
                <a:cs typeface="+mn-cs"/>
              </a:rPr>
              <a:t>…</a:t>
            </a:r>
            <a:endParaRPr kumimoji="0" lang="en-US" sz="2200" b="0" i="0" u="none" strike="noStrike" kern="1200" cap="none" spc="300" normalizeH="0" baseline="0" noProof="0" dirty="0">
              <a:ln>
                <a:noFill/>
              </a:ln>
              <a:solidFill>
                <a:srgbClr val="000000"/>
              </a:solidFill>
              <a:effectLst/>
              <a:uLnTx/>
              <a:uFillTx/>
              <a:latin typeface="Tahoma"/>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300" normalizeH="0" baseline="0" noProof="0" dirty="0">
                <a:ln>
                  <a:noFill/>
                </a:ln>
                <a:solidFill>
                  <a:srgbClr val="000000"/>
                </a:solidFill>
                <a:effectLst/>
                <a:uLnTx/>
                <a:uFillTx/>
                <a:latin typeface="Tahoma"/>
                <a:ea typeface="+mn-ea"/>
                <a:cs typeface="+mn-cs"/>
              </a:rPr>
              <a:t>GAGTC</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mr-IN" sz="2200" b="0" i="0" u="none" strike="noStrike" kern="1200" cap="none" spc="300" normalizeH="0" baseline="0" noProof="0" dirty="0">
                <a:ln>
                  <a:noFill/>
                </a:ln>
                <a:solidFill>
                  <a:srgbClr val="000000"/>
                </a:solidFill>
                <a:effectLst/>
                <a:uLnTx/>
                <a:uFillTx/>
                <a:latin typeface="Tahoma"/>
                <a:ea typeface="+mn-ea"/>
                <a:cs typeface="+mn-cs"/>
              </a:rPr>
              <a:t>…</a:t>
            </a:r>
            <a:endParaRPr kumimoji="0" lang="en-US" sz="2200" b="0" i="0" u="none" strike="noStrike" kern="1200" cap="none" spc="300" normalizeH="0" baseline="0" noProof="0" dirty="0">
              <a:ln>
                <a:noFill/>
              </a:ln>
              <a:solidFill>
                <a:srgbClr val="000000"/>
              </a:solidFill>
              <a:effectLst/>
              <a:uLnTx/>
              <a:uFillTx/>
              <a:latin typeface="Tahoma"/>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300" normalizeH="0" baseline="0" noProof="0" dirty="0">
                <a:ln>
                  <a:noFill/>
                </a:ln>
                <a:solidFill>
                  <a:srgbClr val="000000"/>
                </a:solidFill>
                <a:effectLst/>
                <a:uLnTx/>
                <a:uFillTx/>
                <a:latin typeface="Tahoma"/>
                <a:ea typeface="+mn-ea"/>
                <a:cs typeface="+mn-cs"/>
              </a:rPr>
              <a:t>GTGAG</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mr-IN" sz="2200" b="0" i="0" u="none" strike="noStrike" kern="1200" cap="none" spc="300" normalizeH="0" baseline="0" noProof="0" dirty="0">
                <a:ln>
                  <a:noFill/>
                </a:ln>
                <a:solidFill>
                  <a:srgbClr val="000000"/>
                </a:solidFill>
                <a:effectLst/>
                <a:uLnTx/>
                <a:uFillTx/>
                <a:latin typeface="Tahoma"/>
                <a:ea typeface="+mn-ea"/>
                <a:cs typeface="+mn-cs"/>
              </a:rPr>
              <a:t>…</a:t>
            </a:r>
            <a:endParaRPr kumimoji="0" lang="en-US" sz="2200" b="0" i="0" u="none" strike="noStrike" kern="1200" cap="none" spc="300" normalizeH="0" baseline="0" noProof="0" dirty="0">
              <a:ln>
                <a:noFill/>
              </a:ln>
              <a:solidFill>
                <a:srgbClr val="000000"/>
              </a:solidFill>
              <a:effectLst/>
              <a:uLnTx/>
              <a:uFillTx/>
              <a:latin typeface="Tahoma"/>
              <a:ea typeface="+mn-ea"/>
              <a:cs typeface="+mn-cs"/>
            </a:endParaRPr>
          </a:p>
        </p:txBody>
      </p:sp>
      <p:sp>
        <p:nvSpPr>
          <p:cNvPr id="13" name="TextBox 12"/>
          <p:cNvSpPr txBox="1"/>
          <p:nvPr/>
        </p:nvSpPr>
        <p:spPr>
          <a:xfrm>
            <a:off x="889792" y="1144626"/>
            <a:ext cx="447423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0000"/>
                </a:solidFill>
                <a:effectLst/>
                <a:uLnTx/>
                <a:uFillTx/>
                <a:latin typeface="Tahoma"/>
                <a:ea typeface="+mn-ea"/>
                <a:cs typeface="+mn-cs"/>
              </a:rPr>
              <a:t>C     G     T     G     A</a:t>
            </a:r>
            <a:endParaRPr kumimoji="0" lang="en-US" sz="3600" b="0" i="0" u="none" strike="noStrike" kern="1200" cap="none" spc="0" normalizeH="0" baseline="0" noProof="0" dirty="0">
              <a:ln>
                <a:noFill/>
              </a:ln>
              <a:solidFill>
                <a:srgbClr val="000000"/>
              </a:solidFill>
              <a:effectLst/>
              <a:uLnTx/>
              <a:uFillTx/>
              <a:latin typeface="Tahoma"/>
              <a:ea typeface="+mn-ea"/>
              <a:cs typeface="+mn-cs"/>
            </a:endParaRPr>
          </a:p>
        </p:txBody>
      </p:sp>
      <p:sp>
        <p:nvSpPr>
          <p:cNvPr id="17" name="TextBox 16"/>
          <p:cNvSpPr txBox="1"/>
          <p:nvPr/>
        </p:nvSpPr>
        <p:spPr>
          <a:xfrm>
            <a:off x="1850365" y="1156076"/>
            <a:ext cx="447423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0000"/>
                </a:solidFill>
                <a:effectLst/>
                <a:uLnTx/>
                <a:uFillTx/>
                <a:latin typeface="Tahoma"/>
                <a:ea typeface="+mn-ea"/>
                <a:cs typeface="+mn-cs"/>
              </a:rPr>
              <a:t>G     T     G     A     G</a:t>
            </a:r>
            <a:endParaRPr kumimoji="0" lang="en-US" sz="3600" b="0" i="0" u="none" strike="noStrike" kern="1200" cap="none" spc="0" normalizeH="0" baseline="0" noProof="0" dirty="0">
              <a:ln>
                <a:noFill/>
              </a:ln>
              <a:solidFill>
                <a:srgbClr val="000000"/>
              </a:solidFill>
              <a:effectLst/>
              <a:uLnTx/>
              <a:uFillTx/>
              <a:latin typeface="Tahoma"/>
              <a:ea typeface="+mn-ea"/>
              <a:cs typeface="+mn-cs"/>
            </a:endParaRPr>
          </a:p>
        </p:txBody>
      </p:sp>
      <p:sp>
        <p:nvSpPr>
          <p:cNvPr id="18" name="TextBox 17"/>
          <p:cNvSpPr txBox="1"/>
          <p:nvPr/>
        </p:nvSpPr>
        <p:spPr>
          <a:xfrm>
            <a:off x="2862551" y="1148370"/>
            <a:ext cx="447423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0000"/>
                </a:solidFill>
                <a:effectLst/>
                <a:uLnTx/>
                <a:uFillTx/>
                <a:latin typeface="Tahoma"/>
                <a:ea typeface="+mn-ea"/>
                <a:cs typeface="+mn-cs"/>
              </a:rPr>
              <a:t>T     G     A     G     T</a:t>
            </a:r>
            <a:endParaRPr kumimoji="0" lang="en-US" sz="3600" b="0" i="0" u="none" strike="noStrike" kern="1200" cap="none" spc="0" normalizeH="0" baseline="0" noProof="0" dirty="0">
              <a:ln>
                <a:noFill/>
              </a:ln>
              <a:solidFill>
                <a:srgbClr val="000000"/>
              </a:solidFill>
              <a:effectLst/>
              <a:uLnTx/>
              <a:uFillTx/>
              <a:latin typeface="Tahoma"/>
              <a:ea typeface="+mn-ea"/>
              <a:cs typeface="+mn-cs"/>
            </a:endParaRPr>
          </a:p>
        </p:txBody>
      </p:sp>
      <p:sp>
        <p:nvSpPr>
          <p:cNvPr id="19" name="TextBox 18"/>
          <p:cNvSpPr txBox="1"/>
          <p:nvPr/>
        </p:nvSpPr>
        <p:spPr>
          <a:xfrm>
            <a:off x="3811991" y="1149340"/>
            <a:ext cx="447423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00000"/>
                </a:solidFill>
                <a:effectLst/>
                <a:uLnTx/>
                <a:uFillTx/>
                <a:latin typeface="Tahoma"/>
                <a:ea typeface="+mn-ea"/>
                <a:cs typeface="+mn-cs"/>
              </a:rPr>
              <a:t>G     </a:t>
            </a:r>
            <a:r>
              <a:rPr kumimoji="0" lang="en-US" sz="3600" b="1" i="0" u="none" strike="noStrike" kern="1200" cap="none" spc="0" normalizeH="0" baseline="0" noProof="0" dirty="0">
                <a:ln>
                  <a:noFill/>
                </a:ln>
                <a:solidFill>
                  <a:srgbClr val="000000"/>
                </a:solidFill>
                <a:effectLst/>
                <a:uLnTx/>
                <a:uFillTx/>
                <a:latin typeface="Tahoma"/>
                <a:ea typeface="+mn-ea"/>
                <a:cs typeface="+mn-cs"/>
              </a:rPr>
              <a:t>A     </a:t>
            </a:r>
            <a:r>
              <a:rPr kumimoji="0" lang="en-US" sz="3600" b="1" i="0" u="none" strike="noStrike" kern="1200" cap="none" spc="0" normalizeH="0" baseline="0" noProof="0">
                <a:ln>
                  <a:noFill/>
                </a:ln>
                <a:solidFill>
                  <a:srgbClr val="000000"/>
                </a:solidFill>
                <a:effectLst/>
                <a:uLnTx/>
                <a:uFillTx/>
                <a:latin typeface="Tahoma"/>
                <a:ea typeface="+mn-ea"/>
                <a:cs typeface="+mn-cs"/>
              </a:rPr>
              <a:t>G     T     C</a:t>
            </a:r>
            <a:endParaRPr kumimoji="0" lang="en-US" sz="3600" b="0" i="0" u="none" strike="noStrike" kern="1200" cap="none" spc="0" normalizeH="0" baseline="0" noProof="0" dirty="0">
              <a:ln>
                <a:noFill/>
              </a:ln>
              <a:solidFill>
                <a:srgbClr val="000000"/>
              </a:solidFill>
              <a:effectLst/>
              <a:uLnTx/>
              <a:uFillTx/>
              <a:latin typeface="Tahoma"/>
              <a:ea typeface="+mn-ea"/>
              <a:cs typeface="+mn-cs"/>
            </a:endParaRPr>
          </a:p>
        </p:txBody>
      </p:sp>
      <p:sp>
        <p:nvSpPr>
          <p:cNvPr id="20" name="TextBox 19"/>
          <p:cNvSpPr txBox="1"/>
          <p:nvPr/>
        </p:nvSpPr>
        <p:spPr>
          <a:xfrm>
            <a:off x="4852269" y="5524021"/>
            <a:ext cx="458462" cy="43088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300" normalizeH="0" baseline="0" noProof="0" dirty="0">
                <a:ln>
                  <a:noFill/>
                </a:ln>
                <a:solidFill>
                  <a:srgbClr val="000000"/>
                </a:solidFill>
                <a:effectLst/>
                <a:uLnTx/>
                <a:uFillTx/>
                <a:latin typeface="Tahoma"/>
                <a:ea typeface="+mn-ea"/>
                <a:cs typeface="+mn-cs"/>
              </a:rPr>
              <a:t>1</a:t>
            </a:r>
          </a:p>
        </p:txBody>
      </p:sp>
      <p:sp>
        <p:nvSpPr>
          <p:cNvPr id="21" name="TextBox 20"/>
          <p:cNvSpPr txBox="1"/>
          <p:nvPr/>
        </p:nvSpPr>
        <p:spPr>
          <a:xfrm>
            <a:off x="4852269" y="5528365"/>
            <a:ext cx="458462" cy="43088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300" normalizeH="0" baseline="0" noProof="0" dirty="0">
                <a:ln>
                  <a:noFill/>
                </a:ln>
                <a:solidFill>
                  <a:srgbClr val="000000"/>
                </a:solidFill>
                <a:effectLst/>
                <a:uLnTx/>
                <a:uFillTx/>
                <a:latin typeface="Tahoma"/>
                <a:ea typeface="+mn-ea"/>
                <a:cs typeface="+mn-cs"/>
              </a:rPr>
              <a:t>0</a:t>
            </a:r>
          </a:p>
        </p:txBody>
      </p:sp>
      <p:sp>
        <p:nvSpPr>
          <p:cNvPr id="22" name="TextBox 21"/>
          <p:cNvSpPr txBox="1"/>
          <p:nvPr/>
        </p:nvSpPr>
        <p:spPr>
          <a:xfrm>
            <a:off x="4852269" y="4854755"/>
            <a:ext cx="458462" cy="43088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300" normalizeH="0" baseline="0" noProof="0" dirty="0">
                <a:ln>
                  <a:noFill/>
                </a:ln>
                <a:solidFill>
                  <a:srgbClr val="000000"/>
                </a:solidFill>
                <a:effectLst/>
                <a:uLnTx/>
                <a:uFillTx/>
                <a:latin typeface="Tahoma"/>
                <a:ea typeface="+mn-ea"/>
                <a:cs typeface="+mn-cs"/>
              </a:rPr>
              <a:t>0</a:t>
            </a:r>
          </a:p>
        </p:txBody>
      </p:sp>
      <p:sp>
        <p:nvSpPr>
          <p:cNvPr id="23" name="TextBox 22"/>
          <p:cNvSpPr txBox="1"/>
          <p:nvPr/>
        </p:nvSpPr>
        <p:spPr>
          <a:xfrm>
            <a:off x="4864256" y="4183211"/>
            <a:ext cx="458462" cy="43088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300" normalizeH="0" baseline="0" noProof="0" dirty="0">
                <a:ln>
                  <a:noFill/>
                </a:ln>
                <a:solidFill>
                  <a:srgbClr val="000000"/>
                </a:solidFill>
                <a:effectLst/>
                <a:uLnTx/>
                <a:uFillTx/>
                <a:latin typeface="Tahoma"/>
                <a:ea typeface="+mn-ea"/>
                <a:cs typeface="+mn-cs"/>
              </a:rPr>
              <a:t>0</a:t>
            </a:r>
          </a:p>
        </p:txBody>
      </p:sp>
      <p:sp>
        <p:nvSpPr>
          <p:cNvPr id="24" name="TextBox 23"/>
          <p:cNvSpPr txBox="1"/>
          <p:nvPr/>
        </p:nvSpPr>
        <p:spPr>
          <a:xfrm>
            <a:off x="4852269" y="3530154"/>
            <a:ext cx="458462" cy="43088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300" normalizeH="0" baseline="0" noProof="0" dirty="0">
                <a:ln>
                  <a:noFill/>
                </a:ln>
                <a:solidFill>
                  <a:srgbClr val="000000"/>
                </a:solidFill>
                <a:effectLst/>
                <a:uLnTx/>
                <a:uFillTx/>
                <a:latin typeface="Tahoma"/>
                <a:ea typeface="+mn-ea"/>
                <a:cs typeface="+mn-cs"/>
              </a:rPr>
              <a:t>0</a:t>
            </a:r>
          </a:p>
        </p:txBody>
      </p:sp>
      <p:sp>
        <p:nvSpPr>
          <p:cNvPr id="25" name="TextBox 24"/>
          <p:cNvSpPr txBox="1"/>
          <p:nvPr/>
        </p:nvSpPr>
        <p:spPr>
          <a:xfrm>
            <a:off x="4852269" y="4836268"/>
            <a:ext cx="458462" cy="43088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300" normalizeH="0" baseline="0" noProof="0" dirty="0">
                <a:ln>
                  <a:noFill/>
                </a:ln>
                <a:solidFill>
                  <a:srgbClr val="000000"/>
                </a:solidFill>
                <a:effectLst/>
                <a:uLnTx/>
                <a:uFillTx/>
                <a:latin typeface="Tahoma"/>
                <a:ea typeface="+mn-ea"/>
                <a:cs typeface="+mn-cs"/>
              </a:rPr>
              <a:t>1</a:t>
            </a:r>
          </a:p>
        </p:txBody>
      </p:sp>
      <p:sp>
        <p:nvSpPr>
          <p:cNvPr id="26" name="TextBox 25"/>
          <p:cNvSpPr txBox="1"/>
          <p:nvPr/>
        </p:nvSpPr>
        <p:spPr>
          <a:xfrm>
            <a:off x="4864256" y="4175369"/>
            <a:ext cx="458462" cy="43088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300" normalizeH="0" baseline="0" noProof="0" dirty="0">
                <a:ln>
                  <a:noFill/>
                </a:ln>
                <a:solidFill>
                  <a:srgbClr val="000000"/>
                </a:solidFill>
                <a:effectLst/>
                <a:uLnTx/>
                <a:uFillTx/>
                <a:latin typeface="Tahoma"/>
                <a:ea typeface="+mn-ea"/>
                <a:cs typeface="+mn-cs"/>
              </a:rPr>
              <a:t>1</a:t>
            </a:r>
          </a:p>
        </p:txBody>
      </p:sp>
      <p:sp>
        <p:nvSpPr>
          <p:cNvPr id="27" name="TextBox 26"/>
          <p:cNvSpPr txBox="1"/>
          <p:nvPr/>
        </p:nvSpPr>
        <p:spPr>
          <a:xfrm>
            <a:off x="4852269" y="3532236"/>
            <a:ext cx="458462" cy="43088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300" normalizeH="0" baseline="0" noProof="0" dirty="0">
                <a:ln>
                  <a:noFill/>
                </a:ln>
                <a:solidFill>
                  <a:srgbClr val="000000"/>
                </a:solidFill>
                <a:effectLst/>
                <a:uLnTx/>
                <a:uFillTx/>
                <a:latin typeface="Tahoma"/>
                <a:ea typeface="+mn-ea"/>
                <a:cs typeface="+mn-cs"/>
              </a:rPr>
              <a:t>1</a:t>
            </a:r>
          </a:p>
        </p:txBody>
      </p:sp>
    </p:spTree>
    <p:extLst>
      <p:ext uri="{BB962C8B-B14F-4D97-AF65-F5344CB8AC3E}">
        <p14:creationId xmlns:p14="http://schemas.microsoft.com/office/powerpoint/2010/main" val="318472667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3"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3"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3"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3"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dissolve">
                                      <p:cBhvr>
                                        <p:cTn id="23" dur="500"/>
                                        <p:tgtEl>
                                          <p:spTgt spid="11"/>
                                        </p:tgtEl>
                                      </p:cBhvr>
                                    </p:animEffect>
                                  </p:childTnLst>
                                </p:cTn>
                              </p:par>
                              <p:par>
                                <p:cTn id="24" presetID="1" presetClass="entr" presetSubtype="0" fill="hold" grpId="1" nodeType="withEffect">
                                  <p:stCondLst>
                                    <p:cond delay="0"/>
                                  </p:stCondLst>
                                  <p:childTnLst>
                                    <p:set>
                                      <p:cBhvr>
                                        <p:cTn id="25" dur="1" fill="hold">
                                          <p:stCondLst>
                                            <p:cond delay="0"/>
                                          </p:stCondLst>
                                        </p:cTn>
                                        <p:tgtEl>
                                          <p:spTgt spid="12">
                                            <p:txEl>
                                              <p:pRg st="0" end="0"/>
                                            </p:txEl>
                                          </p:spTgt>
                                        </p:tgtEl>
                                        <p:attrNameLst>
                                          <p:attrName>style.visibility</p:attrName>
                                        </p:attrNameLst>
                                      </p:cBhvr>
                                      <p:to>
                                        <p:strVal val="visible"/>
                                      </p:to>
                                    </p:set>
                                  </p:childTnLst>
                                </p:cTn>
                              </p:par>
                              <p:par>
                                <p:cTn id="26" presetID="1" presetClass="entr" presetSubtype="0" fill="hold" grpId="1" nodeType="withEffect">
                                  <p:stCondLst>
                                    <p:cond delay="0"/>
                                  </p:stCondLst>
                                  <p:childTnLst>
                                    <p:set>
                                      <p:cBhvr>
                                        <p:cTn id="27" dur="1" fill="hold">
                                          <p:stCondLst>
                                            <p:cond delay="0"/>
                                          </p:stCondLst>
                                        </p:cTn>
                                        <p:tgtEl>
                                          <p:spTgt spid="12">
                                            <p:txEl>
                                              <p:pRg st="1" end="1"/>
                                            </p:txEl>
                                          </p:spTgt>
                                        </p:tgtEl>
                                        <p:attrNameLst>
                                          <p:attrName>style.visibility</p:attrName>
                                        </p:attrNameLst>
                                      </p:cBhvr>
                                      <p:to>
                                        <p:strVal val="visible"/>
                                      </p:to>
                                    </p:set>
                                  </p:childTnLst>
                                </p:cTn>
                              </p:par>
                              <p:par>
                                <p:cTn id="28" presetID="1" presetClass="entr" presetSubtype="0" fill="hold" grpId="1" nodeType="withEffect">
                                  <p:stCondLst>
                                    <p:cond delay="0"/>
                                  </p:stCondLst>
                                  <p:childTnLst>
                                    <p:set>
                                      <p:cBhvr>
                                        <p:cTn id="29" dur="1" fill="hold">
                                          <p:stCondLst>
                                            <p:cond delay="0"/>
                                          </p:stCondLst>
                                        </p:cTn>
                                        <p:tgtEl>
                                          <p:spTgt spid="12">
                                            <p:txEl>
                                              <p:pRg st="2" end="2"/>
                                            </p:txEl>
                                          </p:spTgt>
                                        </p:tgtEl>
                                        <p:attrNameLst>
                                          <p:attrName>style.visibility</p:attrName>
                                        </p:attrNameLst>
                                      </p:cBhvr>
                                      <p:to>
                                        <p:strVal val="visible"/>
                                      </p:to>
                                    </p:set>
                                  </p:childTnLst>
                                </p:cTn>
                              </p:par>
                              <p:par>
                                <p:cTn id="30" presetID="1" presetClass="entr" presetSubtype="0" fill="hold" grpId="1" nodeType="withEffect">
                                  <p:stCondLst>
                                    <p:cond delay="0"/>
                                  </p:stCondLst>
                                  <p:childTnLst>
                                    <p:set>
                                      <p:cBhvr>
                                        <p:cTn id="31" dur="1" fill="hold">
                                          <p:stCondLst>
                                            <p:cond delay="0"/>
                                          </p:stCondLst>
                                        </p:cTn>
                                        <p:tgtEl>
                                          <p:spTgt spid="12">
                                            <p:txEl>
                                              <p:pRg st="3" end="3"/>
                                            </p:txEl>
                                          </p:spTgt>
                                        </p:tgtEl>
                                        <p:attrNameLst>
                                          <p:attrName>style.visibility</p:attrName>
                                        </p:attrNameLst>
                                      </p:cBhvr>
                                      <p:to>
                                        <p:strVal val="visible"/>
                                      </p:to>
                                    </p:set>
                                  </p:childTnLst>
                                </p:cTn>
                              </p:par>
                              <p:par>
                                <p:cTn id="32" presetID="1" presetClass="entr" presetSubtype="0" fill="hold" grpId="1" nodeType="withEffect">
                                  <p:stCondLst>
                                    <p:cond delay="0"/>
                                  </p:stCondLst>
                                  <p:childTnLst>
                                    <p:set>
                                      <p:cBhvr>
                                        <p:cTn id="33" dur="1" fill="hold">
                                          <p:stCondLst>
                                            <p:cond delay="0"/>
                                          </p:stCondLst>
                                        </p:cTn>
                                        <p:tgtEl>
                                          <p:spTgt spid="12">
                                            <p:txEl>
                                              <p:pRg st="4" end="4"/>
                                            </p:txEl>
                                          </p:spTgt>
                                        </p:tgtEl>
                                        <p:attrNameLst>
                                          <p:attrName>style.visibility</p:attrName>
                                        </p:attrNameLst>
                                      </p:cBhvr>
                                      <p:to>
                                        <p:strVal val="visible"/>
                                      </p:to>
                                    </p:set>
                                  </p:childTnLst>
                                </p:cTn>
                              </p:par>
                              <p:par>
                                <p:cTn id="34" presetID="1" presetClass="entr" presetSubtype="0" fill="hold" grpId="1" nodeType="withEffect">
                                  <p:stCondLst>
                                    <p:cond delay="0"/>
                                  </p:stCondLst>
                                  <p:childTnLst>
                                    <p:set>
                                      <p:cBhvr>
                                        <p:cTn id="35" dur="1" fill="hold">
                                          <p:stCondLst>
                                            <p:cond delay="0"/>
                                          </p:stCondLst>
                                        </p:cTn>
                                        <p:tgtEl>
                                          <p:spTgt spid="12">
                                            <p:txEl>
                                              <p:pRg st="5" end="5"/>
                                            </p:txEl>
                                          </p:spTgt>
                                        </p:tgtEl>
                                        <p:attrNameLst>
                                          <p:attrName>style.visibility</p:attrName>
                                        </p:attrNameLst>
                                      </p:cBhvr>
                                      <p:to>
                                        <p:strVal val="visible"/>
                                      </p:to>
                                    </p:set>
                                  </p:childTnLst>
                                </p:cTn>
                              </p:par>
                              <p:par>
                                <p:cTn id="36" presetID="1" presetClass="entr" presetSubtype="0" fill="hold" grpId="1" nodeType="withEffect">
                                  <p:stCondLst>
                                    <p:cond delay="0"/>
                                  </p:stCondLst>
                                  <p:childTnLst>
                                    <p:set>
                                      <p:cBhvr>
                                        <p:cTn id="37" dur="1" fill="hold">
                                          <p:stCondLst>
                                            <p:cond delay="0"/>
                                          </p:stCondLst>
                                        </p:cTn>
                                        <p:tgtEl>
                                          <p:spTgt spid="12">
                                            <p:txEl>
                                              <p:pRg st="6" end="6"/>
                                            </p:txEl>
                                          </p:spTgt>
                                        </p:tgtEl>
                                        <p:attrNameLst>
                                          <p:attrName>style.visibility</p:attrName>
                                        </p:attrNameLst>
                                      </p:cBhvr>
                                      <p:to>
                                        <p:strVal val="visible"/>
                                      </p:to>
                                    </p:set>
                                  </p:childTnLst>
                                </p:cTn>
                              </p:par>
                              <p:par>
                                <p:cTn id="38" presetID="1" presetClass="entr" presetSubtype="0" fill="hold" grpId="1" nodeType="withEffect">
                                  <p:stCondLst>
                                    <p:cond delay="0"/>
                                  </p:stCondLst>
                                  <p:childTnLst>
                                    <p:set>
                                      <p:cBhvr>
                                        <p:cTn id="39" dur="1" fill="hold">
                                          <p:stCondLst>
                                            <p:cond delay="0"/>
                                          </p:stCondLst>
                                        </p:cTn>
                                        <p:tgtEl>
                                          <p:spTgt spid="12">
                                            <p:txEl>
                                              <p:pRg st="7" end="7"/>
                                            </p:txEl>
                                          </p:spTgt>
                                        </p:tgtEl>
                                        <p:attrNameLst>
                                          <p:attrName>style.visibility</p:attrName>
                                        </p:attrNameLst>
                                      </p:cBhvr>
                                      <p:to>
                                        <p:strVal val="visible"/>
                                      </p:to>
                                    </p:set>
                                  </p:childTnLst>
                                </p:cTn>
                              </p:par>
                              <p:par>
                                <p:cTn id="40" presetID="1" presetClass="entr" presetSubtype="0" fill="hold" grpId="1" nodeType="withEffect">
                                  <p:stCondLst>
                                    <p:cond delay="0"/>
                                  </p:stCondLst>
                                  <p:childTnLst>
                                    <p:set>
                                      <p:cBhvr>
                                        <p:cTn id="41" dur="1" fill="hold">
                                          <p:stCondLst>
                                            <p:cond delay="0"/>
                                          </p:stCondLst>
                                        </p:cTn>
                                        <p:tgtEl>
                                          <p:spTgt spid="12">
                                            <p:txEl>
                                              <p:pRg st="8" end="8"/>
                                            </p:txEl>
                                          </p:spTgt>
                                        </p:tgtEl>
                                        <p:attrNameLst>
                                          <p:attrName>style.visibility</p:attrName>
                                        </p:attrNameLst>
                                      </p:cBhvr>
                                      <p:to>
                                        <p:strVal val="visible"/>
                                      </p:to>
                                    </p:set>
                                  </p:childTnLst>
                                </p:cTn>
                              </p:par>
                              <p:par>
                                <p:cTn id="42" presetID="1" presetClass="entr" presetSubtype="0" fill="hold" grpId="1" nodeType="withEffect">
                                  <p:stCondLst>
                                    <p:cond delay="0"/>
                                  </p:stCondLst>
                                  <p:childTnLst>
                                    <p:set>
                                      <p:cBhvr>
                                        <p:cTn id="43" dur="1" fill="hold">
                                          <p:stCondLst>
                                            <p:cond delay="0"/>
                                          </p:stCondLst>
                                        </p:cTn>
                                        <p:tgtEl>
                                          <p:spTgt spid="12">
                                            <p:txEl>
                                              <p:pRg st="9" end="9"/>
                                            </p:txEl>
                                          </p:spTgt>
                                        </p:tgtEl>
                                        <p:attrNameLst>
                                          <p:attrName>style.visibility</p:attrName>
                                        </p:attrNameLst>
                                      </p:cBhvr>
                                      <p:to>
                                        <p:strVal val="visible"/>
                                      </p:to>
                                    </p:set>
                                  </p:childTnLst>
                                </p:cTn>
                              </p:par>
                              <p:par>
                                <p:cTn id="44" presetID="9" presetClass="entr" presetSubtype="0" fill="hold" grpId="0" nodeType="with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dissolve">
                                      <p:cBhvr>
                                        <p:cTn id="46" dur="500"/>
                                        <p:tgtEl>
                                          <p:spTgt spid="10"/>
                                        </p:tgtEl>
                                      </p:cBhvr>
                                    </p:animEffect>
                                  </p:childTnLst>
                                </p:cTn>
                              </p:par>
                              <p:par>
                                <p:cTn id="47" presetID="9" presetClass="entr" presetSubtype="0" fill="hold" grpId="0" nodeType="with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dissolve">
                                      <p:cBhvr>
                                        <p:cTn id="49" dur="500"/>
                                        <p:tgtEl>
                                          <p:spTgt spid="21"/>
                                        </p:tgtEl>
                                      </p:cBhvr>
                                    </p:animEffect>
                                  </p:childTnLst>
                                </p:cTn>
                              </p:par>
                              <p:par>
                                <p:cTn id="50" presetID="9" presetClass="entr" presetSubtype="0" fill="hold" grpId="0" nodeType="with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dissolve">
                                      <p:cBhvr>
                                        <p:cTn id="52" dur="500"/>
                                        <p:tgtEl>
                                          <p:spTgt spid="22"/>
                                        </p:tgtEl>
                                      </p:cBhvr>
                                    </p:animEffect>
                                  </p:childTnLst>
                                </p:cTn>
                              </p:par>
                              <p:par>
                                <p:cTn id="53" presetID="9" presetClass="entr" presetSubtype="0" fill="hold" grpId="0" nodeType="with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dissolve">
                                      <p:cBhvr>
                                        <p:cTn id="55" dur="500"/>
                                        <p:tgtEl>
                                          <p:spTgt spid="23"/>
                                        </p:tgtEl>
                                      </p:cBhvr>
                                    </p:animEffect>
                                  </p:childTnLst>
                                </p:cTn>
                              </p:par>
                              <p:par>
                                <p:cTn id="56" presetID="9" presetClass="entr" presetSubtype="0" fill="hold" grpId="0" nodeType="with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dissolve">
                                      <p:cBhvr>
                                        <p:cTn id="58" dur="500"/>
                                        <p:tgtEl>
                                          <p:spTgt spid="24"/>
                                        </p:tgtEl>
                                      </p:cBhvr>
                                    </p:animEffect>
                                  </p:childTnLst>
                                </p:cTn>
                              </p:par>
                              <p:par>
                                <p:cTn id="59" presetID="9" presetClass="entr" presetSubtype="0" fill="hold" grpId="0" nodeType="with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dissolve">
                                      <p:cBhvr>
                                        <p:cTn id="61" dur="500"/>
                                        <p:tgtEl>
                                          <p:spTgt spid="12"/>
                                        </p:tgtEl>
                                      </p:cBhvr>
                                    </p:animEffect>
                                  </p:childTnLst>
                                </p:cTn>
                              </p:par>
                            </p:childTnLst>
                          </p:cTn>
                        </p:par>
                        <p:par>
                          <p:cTn id="62" fill="hold">
                            <p:stCondLst>
                              <p:cond delay="500"/>
                            </p:stCondLst>
                            <p:childTnLst>
                              <p:par>
                                <p:cTn id="63" presetID="1" presetClass="entr" presetSubtype="0" fill="hold" grpId="0" nodeType="afterEffect">
                                  <p:stCondLst>
                                    <p:cond delay="0"/>
                                  </p:stCondLst>
                                  <p:childTnLst>
                                    <p:set>
                                      <p:cBhvr>
                                        <p:cTn id="64" dur="1" fill="hold">
                                          <p:stCondLst>
                                            <p:cond delay="0"/>
                                          </p:stCondLst>
                                        </p:cTn>
                                        <p:tgtEl>
                                          <p:spTgt spid="9"/>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6" presetClass="emph" presetSubtype="0" fill="hold" grpId="0" nodeType="clickEffect">
                                  <p:stCondLst>
                                    <p:cond delay="500"/>
                                  </p:stCondLst>
                                  <p:childTnLst>
                                    <p:animScale>
                                      <p:cBhvr>
                                        <p:cTn id="68" dur="500" fill="hold"/>
                                        <p:tgtEl>
                                          <p:spTgt spid="13"/>
                                        </p:tgtEl>
                                      </p:cBhvr>
                                      <p:by x="25000" y="25000"/>
                                    </p:animScale>
                                  </p:childTnLst>
                                </p:cTn>
                              </p:par>
                              <p:par>
                                <p:cTn id="69" presetID="0" presetClass="path" presetSubtype="0" accel="50000" decel="50000" fill="hold" grpId="1" nodeType="withEffect">
                                  <p:stCondLst>
                                    <p:cond delay="0"/>
                                  </p:stCondLst>
                                  <p:childTnLst>
                                    <p:animMotion origin="layout" path="M 0 0 L 0.12066 0.3345 " pathEditMode="relative" ptsTypes="AA">
                                      <p:cBhvr>
                                        <p:cTn id="70" dur="1000" fill="hold"/>
                                        <p:tgtEl>
                                          <p:spTgt spid="13"/>
                                        </p:tgtEl>
                                        <p:attrNameLst>
                                          <p:attrName>ppt_x</p:attrName>
                                          <p:attrName>ppt_y</p:attrName>
                                        </p:attrNameLst>
                                      </p:cBhvr>
                                    </p:animMotion>
                                  </p:childTnLst>
                                </p:cTn>
                              </p:par>
                            </p:childTnLst>
                          </p:cTn>
                        </p:par>
                        <p:par>
                          <p:cTn id="71" fill="hold">
                            <p:stCondLst>
                              <p:cond delay="1000"/>
                            </p:stCondLst>
                            <p:childTnLst>
                              <p:par>
                                <p:cTn id="72" presetID="9" presetClass="exit" presetSubtype="0" fill="hold" grpId="2" nodeType="afterEffect">
                                  <p:stCondLst>
                                    <p:cond delay="0"/>
                                  </p:stCondLst>
                                  <p:childTnLst>
                                    <p:animEffect transition="out" filter="dissolve">
                                      <p:cBhvr>
                                        <p:cTn id="73" dur="500"/>
                                        <p:tgtEl>
                                          <p:spTgt spid="13"/>
                                        </p:tgtEl>
                                      </p:cBhvr>
                                    </p:animEffect>
                                    <p:set>
                                      <p:cBhvr>
                                        <p:cTn id="74" dur="1" fill="hold">
                                          <p:stCondLst>
                                            <p:cond delay="499"/>
                                          </p:stCondLst>
                                        </p:cTn>
                                        <p:tgtEl>
                                          <p:spTgt spid="13"/>
                                        </p:tgtEl>
                                        <p:attrNameLst>
                                          <p:attrName>style.visibility</p:attrName>
                                        </p:attrNameLst>
                                      </p:cBhvr>
                                      <p:to>
                                        <p:strVal val="hidden"/>
                                      </p:to>
                                    </p:set>
                                  </p:childTnLst>
                                </p:cTn>
                              </p:par>
                            </p:childTnLst>
                          </p:cTn>
                        </p:par>
                        <p:par>
                          <p:cTn id="75" fill="hold">
                            <p:stCondLst>
                              <p:cond delay="1500"/>
                            </p:stCondLst>
                            <p:childTnLst>
                              <p:par>
                                <p:cTn id="76" presetID="26" presetClass="emph" presetSubtype="0" fill="hold" nodeType="afterEffect">
                                  <p:stCondLst>
                                    <p:cond delay="0"/>
                                  </p:stCondLst>
                                  <p:childTnLst>
                                    <p:animEffect transition="out" filter="fade">
                                      <p:cBhvr>
                                        <p:cTn id="77" dur="500" tmFilter="0, 0; .2, .5; .8, .5; 1, 0"/>
                                        <p:tgtEl>
                                          <p:spTgt spid="12">
                                            <p:txEl>
                                              <p:pRg st="2" end="2"/>
                                            </p:txEl>
                                          </p:spTgt>
                                        </p:tgtEl>
                                      </p:cBhvr>
                                    </p:animEffect>
                                    <p:animScale>
                                      <p:cBhvr>
                                        <p:cTn id="78" dur="250" autoRev="1" fill="hold"/>
                                        <p:tgtEl>
                                          <p:spTgt spid="12">
                                            <p:txEl>
                                              <p:pRg st="2" end="2"/>
                                            </p:txEl>
                                          </p:spTgt>
                                        </p:tgtEl>
                                      </p:cBhvr>
                                      <p:by x="105000" y="105000"/>
                                    </p:animScale>
                                  </p:childTnLst>
                                </p:cTn>
                              </p:par>
                              <p:par>
                                <p:cTn id="79" presetID="1" presetClass="exit" presetSubtype="0" fill="hold" grpId="1" nodeType="withEffect">
                                  <p:stCondLst>
                                    <p:cond delay="0"/>
                                  </p:stCondLst>
                                  <p:childTnLst>
                                    <p:set>
                                      <p:cBhvr>
                                        <p:cTn id="80" dur="1" fill="hold">
                                          <p:stCondLst>
                                            <p:cond delay="0"/>
                                          </p:stCondLst>
                                        </p:cTn>
                                        <p:tgtEl>
                                          <p:spTgt spid="24"/>
                                        </p:tgtEl>
                                        <p:attrNameLst>
                                          <p:attrName>style.visibility</p:attrName>
                                        </p:attrNameLst>
                                      </p:cBhvr>
                                      <p:to>
                                        <p:strVal val="hidden"/>
                                      </p:to>
                                    </p:set>
                                  </p:childTnLst>
                                </p:cTn>
                              </p:par>
                              <p:par>
                                <p:cTn id="81" presetID="1" presetClass="entr" presetSubtype="0" fill="hold" grpId="0" nodeType="withEffect">
                                  <p:stCondLst>
                                    <p:cond delay="0"/>
                                  </p:stCondLst>
                                  <p:childTnLst>
                                    <p:set>
                                      <p:cBhvr>
                                        <p:cTn id="82" dur="1" fill="hold">
                                          <p:stCondLst>
                                            <p:cond delay="0"/>
                                          </p:stCondLst>
                                        </p:cTn>
                                        <p:tgtEl>
                                          <p:spTgt spid="27"/>
                                        </p:tgtEl>
                                        <p:attrNameLst>
                                          <p:attrName>style.visibility</p:attrName>
                                        </p:attrNameLst>
                                      </p:cBhvr>
                                      <p:to>
                                        <p:strVal val="visible"/>
                                      </p:to>
                                    </p:set>
                                  </p:childTnLst>
                                </p:cTn>
                              </p:par>
                            </p:childTnLst>
                          </p:cTn>
                        </p:par>
                        <p:par>
                          <p:cTn id="83" fill="hold">
                            <p:stCondLst>
                              <p:cond delay="2000"/>
                            </p:stCondLst>
                            <p:childTnLst>
                              <p:par>
                                <p:cTn id="84" presetID="0" presetClass="path" presetSubtype="0" accel="50000" decel="50000" fill="hold" grpId="1" nodeType="afterEffect">
                                  <p:stCondLst>
                                    <p:cond delay="500"/>
                                  </p:stCondLst>
                                  <p:childTnLst>
                                    <p:animMotion origin="layout" path="M 0 0 L 0.10573 0 " pathEditMode="relative" ptsTypes="AA">
                                      <p:cBhvr>
                                        <p:cTn id="85" dur="1000" fill="hold"/>
                                        <p:tgtEl>
                                          <p:spTgt spid="9"/>
                                        </p:tgtEl>
                                        <p:attrNameLst>
                                          <p:attrName>ppt_x</p:attrName>
                                          <p:attrName>ppt_y</p:attrName>
                                        </p:attrNameLst>
                                      </p:cBhvr>
                                    </p:animMotion>
                                  </p:childTnLst>
                                </p:cTn>
                              </p:par>
                            </p:childTnLst>
                          </p:cTn>
                        </p:par>
                        <p:par>
                          <p:cTn id="86" fill="hold">
                            <p:stCondLst>
                              <p:cond delay="3500"/>
                            </p:stCondLst>
                            <p:childTnLst>
                              <p:par>
                                <p:cTn id="87" presetID="6" presetClass="emph" presetSubtype="0" fill="hold" grpId="0" nodeType="afterEffect">
                                  <p:stCondLst>
                                    <p:cond delay="0"/>
                                  </p:stCondLst>
                                  <p:childTnLst>
                                    <p:animScale>
                                      <p:cBhvr>
                                        <p:cTn id="88" dur="500" fill="hold"/>
                                        <p:tgtEl>
                                          <p:spTgt spid="17"/>
                                        </p:tgtEl>
                                      </p:cBhvr>
                                      <p:by x="25000" y="25000"/>
                                    </p:animScale>
                                  </p:childTnLst>
                                </p:cTn>
                              </p:par>
                              <p:par>
                                <p:cTn id="89" presetID="0" presetClass="path" presetSubtype="0" accel="50000" decel="50000" fill="hold" grpId="1" nodeType="withEffect">
                                  <p:stCondLst>
                                    <p:cond delay="0"/>
                                  </p:stCondLst>
                                  <p:childTnLst>
                                    <p:animMotion origin="layout" path="M 1.38889E-6 7.40741E-7 L 0.0191 0.61875 " pathEditMode="relative" rAng="0" ptsTypes="AA">
                                      <p:cBhvr>
                                        <p:cTn id="90" dur="1000" fill="hold"/>
                                        <p:tgtEl>
                                          <p:spTgt spid="17"/>
                                        </p:tgtEl>
                                        <p:attrNameLst>
                                          <p:attrName>ppt_x</p:attrName>
                                          <p:attrName>ppt_y</p:attrName>
                                        </p:attrNameLst>
                                      </p:cBhvr>
                                      <p:rCtr x="955" y="30926"/>
                                    </p:animMotion>
                                  </p:childTnLst>
                                </p:cTn>
                              </p:par>
                            </p:childTnLst>
                          </p:cTn>
                        </p:par>
                        <p:par>
                          <p:cTn id="91" fill="hold">
                            <p:stCondLst>
                              <p:cond delay="4500"/>
                            </p:stCondLst>
                            <p:childTnLst>
                              <p:par>
                                <p:cTn id="92" presetID="9" presetClass="exit" presetSubtype="0" fill="hold" grpId="2" nodeType="afterEffect">
                                  <p:stCondLst>
                                    <p:cond delay="0"/>
                                  </p:stCondLst>
                                  <p:childTnLst>
                                    <p:animEffect transition="out" filter="dissolve">
                                      <p:cBhvr>
                                        <p:cTn id="93" dur="500"/>
                                        <p:tgtEl>
                                          <p:spTgt spid="17"/>
                                        </p:tgtEl>
                                      </p:cBhvr>
                                    </p:animEffect>
                                    <p:set>
                                      <p:cBhvr>
                                        <p:cTn id="94" dur="1" fill="hold">
                                          <p:stCondLst>
                                            <p:cond delay="499"/>
                                          </p:stCondLst>
                                        </p:cTn>
                                        <p:tgtEl>
                                          <p:spTgt spid="17"/>
                                        </p:tgtEl>
                                        <p:attrNameLst>
                                          <p:attrName>style.visibility</p:attrName>
                                        </p:attrNameLst>
                                      </p:cBhvr>
                                      <p:to>
                                        <p:strVal val="hidden"/>
                                      </p:to>
                                    </p:set>
                                  </p:childTnLst>
                                </p:cTn>
                              </p:par>
                            </p:childTnLst>
                          </p:cTn>
                        </p:par>
                        <p:par>
                          <p:cTn id="95" fill="hold">
                            <p:stCondLst>
                              <p:cond delay="5000"/>
                            </p:stCondLst>
                            <p:childTnLst>
                              <p:par>
                                <p:cTn id="96" presetID="26" presetClass="emph" presetSubtype="0" fill="hold" nodeType="afterEffect">
                                  <p:stCondLst>
                                    <p:cond delay="0"/>
                                  </p:stCondLst>
                                  <p:childTnLst>
                                    <p:animEffect transition="out" filter="fade">
                                      <p:cBhvr>
                                        <p:cTn id="97" dur="500" tmFilter="0, 0; .2, .5; .8, .5; 1, 0"/>
                                        <p:tgtEl>
                                          <p:spTgt spid="12">
                                            <p:txEl>
                                              <p:pRg st="8" end="8"/>
                                            </p:txEl>
                                          </p:spTgt>
                                        </p:tgtEl>
                                      </p:cBhvr>
                                    </p:animEffect>
                                    <p:animScale>
                                      <p:cBhvr>
                                        <p:cTn id="98" dur="250" autoRev="1" fill="hold"/>
                                        <p:tgtEl>
                                          <p:spTgt spid="12">
                                            <p:txEl>
                                              <p:pRg st="8" end="8"/>
                                            </p:txEl>
                                          </p:spTgt>
                                        </p:tgtEl>
                                      </p:cBhvr>
                                      <p:by x="105000" y="105000"/>
                                    </p:animScale>
                                  </p:childTnLst>
                                </p:cTn>
                              </p:par>
                              <p:par>
                                <p:cTn id="99" presetID="1" presetClass="entr" presetSubtype="0" fill="hold" grpId="0" nodeType="withEffect">
                                  <p:stCondLst>
                                    <p:cond delay="0"/>
                                  </p:stCondLst>
                                  <p:childTnLst>
                                    <p:set>
                                      <p:cBhvr>
                                        <p:cTn id="100" dur="1" fill="hold">
                                          <p:stCondLst>
                                            <p:cond delay="0"/>
                                          </p:stCondLst>
                                        </p:cTn>
                                        <p:tgtEl>
                                          <p:spTgt spid="20"/>
                                        </p:tgtEl>
                                        <p:attrNameLst>
                                          <p:attrName>style.visibility</p:attrName>
                                        </p:attrNameLst>
                                      </p:cBhvr>
                                      <p:to>
                                        <p:strVal val="visible"/>
                                      </p:to>
                                    </p:set>
                                  </p:childTnLst>
                                </p:cTn>
                              </p:par>
                              <p:par>
                                <p:cTn id="101" presetID="1" presetClass="exit" presetSubtype="0" fill="hold" grpId="1" nodeType="withEffect">
                                  <p:stCondLst>
                                    <p:cond delay="0"/>
                                  </p:stCondLst>
                                  <p:childTnLst>
                                    <p:set>
                                      <p:cBhvr>
                                        <p:cTn id="102" dur="1" fill="hold">
                                          <p:stCondLst>
                                            <p:cond delay="0"/>
                                          </p:stCondLst>
                                        </p:cTn>
                                        <p:tgtEl>
                                          <p:spTgt spid="21"/>
                                        </p:tgtEl>
                                        <p:attrNameLst>
                                          <p:attrName>style.visibility</p:attrName>
                                        </p:attrNameLst>
                                      </p:cBhvr>
                                      <p:to>
                                        <p:strVal val="hidden"/>
                                      </p:to>
                                    </p:set>
                                  </p:childTnLst>
                                </p:cTn>
                              </p:par>
                            </p:childTnLst>
                          </p:cTn>
                        </p:par>
                        <p:par>
                          <p:cTn id="103" fill="hold">
                            <p:stCondLst>
                              <p:cond delay="5500"/>
                            </p:stCondLst>
                            <p:childTnLst>
                              <p:par>
                                <p:cTn id="104" presetID="0" presetClass="path" presetSubtype="0" accel="50000" decel="50000" fill="hold" grpId="2" nodeType="afterEffect">
                                  <p:stCondLst>
                                    <p:cond delay="0"/>
                                  </p:stCondLst>
                                  <p:childTnLst>
                                    <p:animMotion origin="layout" path="M 0.10573 -1.11111E-6 L 0.21441 0.00162 " pathEditMode="fixed" rAng="0" ptsTypes="AA">
                                      <p:cBhvr>
                                        <p:cTn id="105" dur="1000" fill="hold"/>
                                        <p:tgtEl>
                                          <p:spTgt spid="9"/>
                                        </p:tgtEl>
                                        <p:attrNameLst>
                                          <p:attrName>ppt_x</p:attrName>
                                          <p:attrName>ppt_y</p:attrName>
                                        </p:attrNameLst>
                                      </p:cBhvr>
                                      <p:rCtr x="5451" y="162"/>
                                    </p:animMotion>
                                  </p:childTnLst>
                                </p:cTn>
                              </p:par>
                            </p:childTnLst>
                          </p:cTn>
                        </p:par>
                        <p:par>
                          <p:cTn id="106" fill="hold">
                            <p:stCondLst>
                              <p:cond delay="6500"/>
                            </p:stCondLst>
                            <p:childTnLst>
                              <p:par>
                                <p:cTn id="107" presetID="6" presetClass="emph" presetSubtype="0" fill="hold" grpId="0" nodeType="afterEffect">
                                  <p:stCondLst>
                                    <p:cond delay="0"/>
                                  </p:stCondLst>
                                  <p:childTnLst>
                                    <p:animScale>
                                      <p:cBhvr>
                                        <p:cTn id="108" dur="500" fill="hold"/>
                                        <p:tgtEl>
                                          <p:spTgt spid="18"/>
                                        </p:tgtEl>
                                      </p:cBhvr>
                                      <p:by x="25000" y="25000"/>
                                    </p:animScale>
                                  </p:childTnLst>
                                </p:cTn>
                              </p:par>
                              <p:par>
                                <p:cTn id="109" presetID="0" presetClass="path" presetSubtype="0" accel="50000" decel="50000" fill="hold" grpId="1" nodeType="withEffect">
                                  <p:stCondLst>
                                    <p:cond delay="0"/>
                                  </p:stCondLst>
                                  <p:childTnLst>
                                    <p:animMotion origin="layout" path="M 1.11111E-6 -3.33333E-6 L -0.09514 0.42639 " pathEditMode="relative" rAng="0" ptsTypes="AA">
                                      <p:cBhvr>
                                        <p:cTn id="110" dur="1000" fill="hold"/>
                                        <p:tgtEl>
                                          <p:spTgt spid="18"/>
                                        </p:tgtEl>
                                        <p:attrNameLst>
                                          <p:attrName>ppt_x</p:attrName>
                                          <p:attrName>ppt_y</p:attrName>
                                        </p:attrNameLst>
                                      </p:cBhvr>
                                      <p:rCtr x="-4757" y="21319"/>
                                    </p:animMotion>
                                  </p:childTnLst>
                                </p:cTn>
                              </p:par>
                            </p:childTnLst>
                          </p:cTn>
                        </p:par>
                        <p:par>
                          <p:cTn id="111" fill="hold">
                            <p:stCondLst>
                              <p:cond delay="7500"/>
                            </p:stCondLst>
                            <p:childTnLst>
                              <p:par>
                                <p:cTn id="112" presetID="9" presetClass="exit" presetSubtype="0" fill="hold" grpId="2" nodeType="afterEffect">
                                  <p:stCondLst>
                                    <p:cond delay="0"/>
                                  </p:stCondLst>
                                  <p:childTnLst>
                                    <p:animEffect transition="out" filter="dissolve">
                                      <p:cBhvr>
                                        <p:cTn id="113" dur="500"/>
                                        <p:tgtEl>
                                          <p:spTgt spid="18"/>
                                        </p:tgtEl>
                                      </p:cBhvr>
                                    </p:animEffect>
                                    <p:set>
                                      <p:cBhvr>
                                        <p:cTn id="114" dur="1" fill="hold">
                                          <p:stCondLst>
                                            <p:cond delay="499"/>
                                          </p:stCondLst>
                                        </p:cTn>
                                        <p:tgtEl>
                                          <p:spTgt spid="18"/>
                                        </p:tgtEl>
                                        <p:attrNameLst>
                                          <p:attrName>style.visibility</p:attrName>
                                        </p:attrNameLst>
                                      </p:cBhvr>
                                      <p:to>
                                        <p:strVal val="hidden"/>
                                      </p:to>
                                    </p:set>
                                  </p:childTnLst>
                                </p:cTn>
                              </p:par>
                            </p:childTnLst>
                          </p:cTn>
                        </p:par>
                        <p:par>
                          <p:cTn id="115" fill="hold">
                            <p:stCondLst>
                              <p:cond delay="8000"/>
                            </p:stCondLst>
                            <p:childTnLst>
                              <p:par>
                                <p:cTn id="116" presetID="26" presetClass="emph" presetSubtype="0" fill="hold" nodeType="afterEffect">
                                  <p:stCondLst>
                                    <p:cond delay="0"/>
                                  </p:stCondLst>
                                  <p:childTnLst>
                                    <p:animEffect transition="out" filter="fade">
                                      <p:cBhvr>
                                        <p:cTn id="117" dur="500" tmFilter="0, 0; .2, .5; .8, .5; 1, 0"/>
                                        <p:tgtEl>
                                          <p:spTgt spid="12">
                                            <p:txEl>
                                              <p:pRg st="4" end="4"/>
                                            </p:txEl>
                                          </p:spTgt>
                                        </p:tgtEl>
                                      </p:cBhvr>
                                    </p:animEffect>
                                    <p:animScale>
                                      <p:cBhvr>
                                        <p:cTn id="118" dur="250" autoRev="1" fill="hold"/>
                                        <p:tgtEl>
                                          <p:spTgt spid="12">
                                            <p:txEl>
                                              <p:pRg st="4" end="4"/>
                                            </p:txEl>
                                          </p:spTgt>
                                        </p:tgtEl>
                                      </p:cBhvr>
                                      <p:by x="105000" y="105000"/>
                                    </p:animScale>
                                  </p:childTnLst>
                                </p:cTn>
                              </p:par>
                              <p:par>
                                <p:cTn id="119" presetID="1" presetClass="exit" presetSubtype="0" fill="hold" grpId="1" nodeType="withEffect">
                                  <p:stCondLst>
                                    <p:cond delay="0"/>
                                  </p:stCondLst>
                                  <p:childTnLst>
                                    <p:set>
                                      <p:cBhvr>
                                        <p:cTn id="120" dur="1" fill="hold">
                                          <p:stCondLst>
                                            <p:cond delay="0"/>
                                          </p:stCondLst>
                                        </p:cTn>
                                        <p:tgtEl>
                                          <p:spTgt spid="23"/>
                                        </p:tgtEl>
                                        <p:attrNameLst>
                                          <p:attrName>style.visibility</p:attrName>
                                        </p:attrNameLst>
                                      </p:cBhvr>
                                      <p:to>
                                        <p:strVal val="hidden"/>
                                      </p:to>
                                    </p:set>
                                  </p:childTnLst>
                                </p:cTn>
                              </p:par>
                              <p:par>
                                <p:cTn id="121" presetID="1" presetClass="entr" presetSubtype="0" fill="hold" grpId="0" nodeType="withEffect">
                                  <p:stCondLst>
                                    <p:cond delay="0"/>
                                  </p:stCondLst>
                                  <p:childTnLst>
                                    <p:set>
                                      <p:cBhvr>
                                        <p:cTn id="122" dur="1" fill="hold">
                                          <p:stCondLst>
                                            <p:cond delay="0"/>
                                          </p:stCondLst>
                                        </p:cTn>
                                        <p:tgtEl>
                                          <p:spTgt spid="26"/>
                                        </p:tgtEl>
                                        <p:attrNameLst>
                                          <p:attrName>style.visibility</p:attrName>
                                        </p:attrNameLst>
                                      </p:cBhvr>
                                      <p:to>
                                        <p:strVal val="visible"/>
                                      </p:to>
                                    </p:set>
                                  </p:childTnLst>
                                </p:cTn>
                              </p:par>
                            </p:childTnLst>
                          </p:cTn>
                        </p:par>
                        <p:par>
                          <p:cTn id="123" fill="hold">
                            <p:stCondLst>
                              <p:cond delay="8500"/>
                            </p:stCondLst>
                            <p:childTnLst>
                              <p:par>
                                <p:cTn id="124" presetID="0" presetClass="path" presetSubtype="0" accel="50000" decel="50000" fill="hold" grpId="3" nodeType="afterEffect">
                                  <p:stCondLst>
                                    <p:cond delay="0"/>
                                  </p:stCondLst>
                                  <p:childTnLst>
                                    <p:animMotion origin="layout" path="M 0.21441 0.00162 L 0.31823 0.00162 " pathEditMode="fixed" rAng="0" ptsTypes="AA">
                                      <p:cBhvr>
                                        <p:cTn id="125" dur="1000" fill="hold"/>
                                        <p:tgtEl>
                                          <p:spTgt spid="9"/>
                                        </p:tgtEl>
                                        <p:attrNameLst>
                                          <p:attrName>ppt_x</p:attrName>
                                          <p:attrName>ppt_y</p:attrName>
                                        </p:attrNameLst>
                                      </p:cBhvr>
                                      <p:rCtr x="5052" y="-185"/>
                                    </p:animMotion>
                                  </p:childTnLst>
                                </p:cTn>
                              </p:par>
                            </p:childTnLst>
                          </p:cTn>
                        </p:par>
                        <p:par>
                          <p:cTn id="126" fill="hold">
                            <p:stCondLst>
                              <p:cond delay="9500"/>
                            </p:stCondLst>
                            <p:childTnLst>
                              <p:par>
                                <p:cTn id="127" presetID="6" presetClass="emph" presetSubtype="0" fill="hold" grpId="0" nodeType="afterEffect">
                                  <p:stCondLst>
                                    <p:cond delay="0"/>
                                  </p:stCondLst>
                                  <p:childTnLst>
                                    <p:animScale>
                                      <p:cBhvr>
                                        <p:cTn id="128" dur="500" fill="hold"/>
                                        <p:tgtEl>
                                          <p:spTgt spid="19"/>
                                        </p:tgtEl>
                                      </p:cBhvr>
                                      <p:by x="25000" y="25000"/>
                                    </p:animScale>
                                  </p:childTnLst>
                                </p:cTn>
                              </p:par>
                              <p:par>
                                <p:cTn id="129" presetID="0" presetClass="path" presetSubtype="0" accel="50000" decel="50000" fill="hold" grpId="1" nodeType="withEffect">
                                  <p:stCondLst>
                                    <p:cond delay="0"/>
                                  </p:stCondLst>
                                  <p:childTnLst>
                                    <p:animMotion origin="layout" path="M 1.66667E-6 -3.33333E-6 L -0.20729 0.52431 " pathEditMode="relative" rAng="0" ptsTypes="AA">
                                      <p:cBhvr>
                                        <p:cTn id="130" dur="1000" fill="hold"/>
                                        <p:tgtEl>
                                          <p:spTgt spid="19"/>
                                        </p:tgtEl>
                                        <p:attrNameLst>
                                          <p:attrName>ppt_x</p:attrName>
                                          <p:attrName>ppt_y</p:attrName>
                                        </p:attrNameLst>
                                      </p:cBhvr>
                                      <p:rCtr x="-10365" y="26204"/>
                                    </p:animMotion>
                                  </p:childTnLst>
                                </p:cTn>
                              </p:par>
                            </p:childTnLst>
                          </p:cTn>
                        </p:par>
                        <p:par>
                          <p:cTn id="131" fill="hold">
                            <p:stCondLst>
                              <p:cond delay="10500"/>
                            </p:stCondLst>
                            <p:childTnLst>
                              <p:par>
                                <p:cTn id="132" presetID="9" presetClass="exit" presetSubtype="0" fill="hold" grpId="2" nodeType="afterEffect">
                                  <p:stCondLst>
                                    <p:cond delay="0"/>
                                  </p:stCondLst>
                                  <p:childTnLst>
                                    <p:animEffect transition="out" filter="dissolve">
                                      <p:cBhvr>
                                        <p:cTn id="133" dur="500"/>
                                        <p:tgtEl>
                                          <p:spTgt spid="19"/>
                                        </p:tgtEl>
                                      </p:cBhvr>
                                    </p:animEffect>
                                    <p:set>
                                      <p:cBhvr>
                                        <p:cTn id="134" dur="1" fill="hold">
                                          <p:stCondLst>
                                            <p:cond delay="499"/>
                                          </p:stCondLst>
                                        </p:cTn>
                                        <p:tgtEl>
                                          <p:spTgt spid="19"/>
                                        </p:tgtEl>
                                        <p:attrNameLst>
                                          <p:attrName>style.visibility</p:attrName>
                                        </p:attrNameLst>
                                      </p:cBhvr>
                                      <p:to>
                                        <p:strVal val="hidden"/>
                                      </p:to>
                                    </p:set>
                                  </p:childTnLst>
                                </p:cTn>
                              </p:par>
                            </p:childTnLst>
                          </p:cTn>
                        </p:par>
                        <p:par>
                          <p:cTn id="135" fill="hold">
                            <p:stCondLst>
                              <p:cond delay="11000"/>
                            </p:stCondLst>
                            <p:childTnLst>
                              <p:par>
                                <p:cTn id="136" presetID="26" presetClass="emph" presetSubtype="0" fill="hold" nodeType="afterEffect">
                                  <p:stCondLst>
                                    <p:cond delay="0"/>
                                  </p:stCondLst>
                                  <p:childTnLst>
                                    <p:animEffect transition="out" filter="fade">
                                      <p:cBhvr>
                                        <p:cTn id="137" dur="500" tmFilter="0, 0; .2, .5; .8, .5; 1, 0"/>
                                        <p:tgtEl>
                                          <p:spTgt spid="12">
                                            <p:txEl>
                                              <p:pRg st="6" end="6"/>
                                            </p:txEl>
                                          </p:spTgt>
                                        </p:tgtEl>
                                      </p:cBhvr>
                                    </p:animEffect>
                                    <p:animScale>
                                      <p:cBhvr>
                                        <p:cTn id="138" dur="250" autoRev="1" fill="hold"/>
                                        <p:tgtEl>
                                          <p:spTgt spid="12">
                                            <p:txEl>
                                              <p:pRg st="6" end="6"/>
                                            </p:txEl>
                                          </p:spTgt>
                                        </p:tgtEl>
                                      </p:cBhvr>
                                      <p:by x="105000" y="105000"/>
                                    </p:animScale>
                                  </p:childTnLst>
                                </p:cTn>
                              </p:par>
                              <p:par>
                                <p:cTn id="139" presetID="1" presetClass="exit" presetSubtype="0" fill="hold" grpId="1" nodeType="withEffect">
                                  <p:stCondLst>
                                    <p:cond delay="0"/>
                                  </p:stCondLst>
                                  <p:childTnLst>
                                    <p:set>
                                      <p:cBhvr>
                                        <p:cTn id="140" dur="1" fill="hold">
                                          <p:stCondLst>
                                            <p:cond delay="0"/>
                                          </p:stCondLst>
                                        </p:cTn>
                                        <p:tgtEl>
                                          <p:spTgt spid="22"/>
                                        </p:tgtEl>
                                        <p:attrNameLst>
                                          <p:attrName>style.visibility</p:attrName>
                                        </p:attrNameLst>
                                      </p:cBhvr>
                                      <p:to>
                                        <p:strVal val="hidden"/>
                                      </p:to>
                                    </p:set>
                                  </p:childTnLst>
                                </p:cTn>
                              </p:par>
                              <p:par>
                                <p:cTn id="141" presetID="1" presetClass="entr" presetSubtype="0" fill="hold" grpId="0" nodeType="withEffect">
                                  <p:stCondLst>
                                    <p:cond delay="0"/>
                                  </p:stCondLst>
                                  <p:childTnLst>
                                    <p:set>
                                      <p:cBhvr>
                                        <p:cTn id="142"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animBg="1"/>
      <p:bldP spid="9" grpId="1" animBg="1"/>
      <p:bldP spid="9" grpId="2" animBg="1"/>
      <p:bldP spid="9" grpId="3" animBg="1"/>
      <p:bldP spid="10" grpId="0" animBg="1"/>
      <p:bldP spid="11" grpId="0"/>
      <p:bldP spid="12" grpId="0"/>
      <p:bldP spid="12" grpId="1" build="allAtOnce"/>
      <p:bldP spid="13" grpId="0"/>
      <p:bldP spid="13" grpId="1"/>
      <p:bldP spid="13" grpId="2"/>
      <p:bldP spid="13" grpId="3"/>
      <p:bldP spid="17" grpId="0"/>
      <p:bldP spid="17" grpId="1"/>
      <p:bldP spid="17" grpId="2"/>
      <p:bldP spid="17" grpId="3"/>
      <p:bldP spid="18" grpId="0"/>
      <p:bldP spid="18" grpId="1"/>
      <p:bldP spid="18" grpId="2"/>
      <p:bldP spid="18" grpId="3"/>
      <p:bldP spid="19" grpId="0"/>
      <p:bldP spid="19" grpId="1"/>
      <p:bldP spid="19" grpId="2"/>
      <p:bldP spid="19" grpId="3"/>
      <p:bldP spid="20" grpId="0"/>
      <p:bldP spid="21" grpId="0"/>
      <p:bldP spid="21" grpId="1"/>
      <p:bldP spid="22" grpId="0"/>
      <p:bldP spid="22" grpId="1"/>
      <p:bldP spid="23" grpId="0"/>
      <p:bldP spid="23" grpId="1"/>
      <p:bldP spid="24" grpId="0"/>
      <p:bldP spid="24" grpId="1"/>
      <p:bldP spid="25" grpId="0"/>
      <p:bldP spid="26" grpId="0"/>
      <p:bldP spid="27"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GRIM-Filter: </a:t>
            </a:r>
            <a:r>
              <a:rPr lang="en-US" sz="4400" b="1" dirty="0" err="1">
                <a:solidFill>
                  <a:schemeClr val="tx1"/>
                </a:solidFill>
                <a:latin typeface="Cambria" charset="0"/>
                <a:ea typeface="Cambria" charset="0"/>
                <a:cs typeface="Cambria" charset="0"/>
              </a:rPr>
              <a:t>Bitvectors</a:t>
            </a:r>
            <a:endParaRPr lang="en-US" sz="4400" b="1" dirty="0">
              <a:solidFill>
                <a:schemeClr val="tx1"/>
              </a:solidFill>
              <a:latin typeface="Cambria" charset="0"/>
              <a:ea typeface="Cambria" charset="0"/>
              <a:cs typeface="Cambria" charset="0"/>
            </a:endParaRPr>
          </a:p>
        </p:txBody>
      </p:sp>
      <p:sp>
        <p:nvSpPr>
          <p:cNvPr id="4" name="Slide Number Placeholder 3"/>
          <p:cNvSpPr>
            <a:spLocks noGrp="1"/>
          </p:cNvSpPr>
          <p:nvPr>
            <p:ph type="sldNum" sz="quarter" idx="11"/>
          </p:nvPr>
        </p:nvSpPr>
        <p:spPr>
          <a:xfrm>
            <a:off x="6705600" y="6215063"/>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cxnSp>
        <p:nvCxnSpPr>
          <p:cNvPr id="6" name="Straight Connector 5"/>
          <p:cNvCxnSpPr/>
          <p:nvPr/>
        </p:nvCxnSpPr>
        <p:spPr>
          <a:xfrm>
            <a:off x="6349998" y="1219200"/>
            <a:ext cx="0" cy="4876800"/>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 name="TextBox 8"/>
              <p:cNvSpPr txBox="1"/>
              <p:nvPr/>
            </p:nvSpPr>
            <p:spPr>
              <a:xfrm>
                <a:off x="6553200" y="1741714"/>
                <a:ext cx="2286000" cy="3416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Storing all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bitvectors</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requires </a:t>
                </a:r>
                <a14:m>
                  <m:oMath xmlns:m="http://schemas.openxmlformats.org/officeDocument/2006/math">
                    <m:sSup>
                      <m:sSupPr>
                        <m:ctrlPr>
                          <a:rPr kumimoji="0" lang="en-US" sz="1800" b="0"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ctrlPr>
                      </m:sSupPr>
                      <m:e>
                        <m:r>
                          <a:rPr kumimoji="0" lang="en-US" sz="1800" b="0" i="1" u="none" strike="noStrike" kern="1200" cap="none" spc="0" normalizeH="0" baseline="0" noProof="0">
                            <a:ln>
                              <a:noFill/>
                            </a:ln>
                            <a:solidFill>
                              <a:srgbClr val="000000"/>
                            </a:solidFill>
                            <a:effectLst/>
                            <a:uLnTx/>
                            <a:uFillTx/>
                            <a:latin typeface="Cambria Math" charset="0"/>
                            <a:ea typeface="+mn-ea"/>
                            <a:cs typeface="+mn-cs"/>
                          </a:rPr>
                          <m:t>4</m:t>
                        </m:r>
                      </m:e>
                      <m:sup>
                        <m:r>
                          <a:rPr kumimoji="0" lang="en-US" sz="1800" b="0" i="1" u="none" strike="noStrike" kern="1200" cap="none" spc="0" normalizeH="0" baseline="0" noProof="0" smtClean="0">
                            <a:ln>
                              <a:noFill/>
                            </a:ln>
                            <a:solidFill>
                              <a:srgbClr val="000000"/>
                            </a:solidFill>
                            <a:effectLst/>
                            <a:uLnTx/>
                            <a:uFillTx/>
                            <a:latin typeface="Cambria Math" charset="0"/>
                            <a:ea typeface="+mn-ea"/>
                            <a:cs typeface="+mn-cs"/>
                          </a:rPr>
                          <m:t>𝑛</m:t>
                        </m:r>
                      </m:sup>
                    </m:sSup>
                    <m:r>
                      <a:rPr kumimoji="0" lang="en-US" sz="1800" b="0" i="1" u="none" strike="noStrike" kern="1200" cap="none" spc="0" normalizeH="0" baseline="0" noProof="0">
                        <a:ln>
                          <a:noFill/>
                        </a:ln>
                        <a:solidFill>
                          <a:srgbClr val="000000"/>
                        </a:solidFill>
                        <a:effectLst/>
                        <a:uLnTx/>
                        <a:uFillTx/>
                        <a:latin typeface="Cambria Math" charset="0"/>
                        <a:ea typeface="+mn-ea"/>
                        <a:cs typeface="+mn-cs"/>
                      </a:rPr>
                      <m:t>∗</m:t>
                    </m:r>
                    <m:r>
                      <a:rPr kumimoji="0" lang="en-US" sz="1800" b="0" i="1" u="none" strike="noStrike" kern="1200" cap="none" spc="0" normalizeH="0" baseline="0" noProof="0">
                        <a:ln>
                          <a:noFill/>
                        </a:ln>
                        <a:solidFill>
                          <a:srgbClr val="000000"/>
                        </a:solidFill>
                        <a:effectLst/>
                        <a:uLnTx/>
                        <a:uFillTx/>
                        <a:latin typeface="Cambria Math" charset="0"/>
                        <a:ea typeface="+mn-ea"/>
                        <a:cs typeface="+mn-cs"/>
                      </a:rPr>
                      <m:t>𝑡</m:t>
                    </m:r>
                    <m:r>
                      <a:rPr kumimoji="0" lang="en-US" sz="1800" b="0" i="1" u="none" strike="noStrike" kern="1200" cap="none" spc="0" normalizeH="0" baseline="0" noProof="0">
                        <a:ln>
                          <a:noFill/>
                        </a:ln>
                        <a:solidFill>
                          <a:srgbClr val="000000"/>
                        </a:solidFill>
                        <a:effectLst/>
                        <a:uLnTx/>
                        <a:uFillTx/>
                        <a:latin typeface="Cambria Math" charset="0"/>
                        <a:ea typeface="+mn-ea"/>
                        <a:cs typeface="+mn-cs"/>
                      </a:rPr>
                      <m:t> </m:t>
                    </m:r>
                  </m:oMath>
                </a14:m>
                <a:r>
                  <a:rPr kumimoji="0" lang="en-US" sz="1800" b="0" i="0" u="none" strike="noStrike" kern="1200" cap="none" spc="0" normalizeH="0" baseline="0" noProof="0" dirty="0">
                    <a:ln>
                      <a:noFill/>
                    </a:ln>
                    <a:solidFill>
                      <a:srgbClr val="000000"/>
                    </a:solidFill>
                    <a:effectLst/>
                    <a:uLnTx/>
                    <a:uFillTx/>
                    <a:latin typeface="Tahoma"/>
                    <a:ea typeface="+mn-ea"/>
                    <a:cs typeface="+mn-cs"/>
                  </a:rPr>
                  <a:t>bits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in memory,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where t = number of bins.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For </a:t>
                </a:r>
                <a:r>
                  <a:rPr kumimoji="0" lang="en-US" sz="1800" b="1" i="0" u="none" strike="noStrike" kern="1200" cap="none" spc="0" normalizeH="0" baseline="0" noProof="0" dirty="0">
                    <a:ln>
                      <a:noFill/>
                    </a:ln>
                    <a:solidFill>
                      <a:srgbClr val="000000"/>
                    </a:solidFill>
                    <a:effectLst/>
                    <a:uLnTx/>
                    <a:uFillTx/>
                    <a:latin typeface="Tahoma"/>
                    <a:ea typeface="+mn-ea"/>
                    <a:cs typeface="+mn-cs"/>
                  </a:rPr>
                  <a:t>bin size</a:t>
                </a:r>
                <a:r>
                  <a:rPr kumimoji="0" lang="en-US" sz="1800" b="0" i="0" u="none" strike="noStrike" kern="1200" cap="none" spc="0" normalizeH="0" baseline="0" noProof="0" dirty="0">
                    <a:ln>
                      <a:noFill/>
                    </a:ln>
                    <a:solidFill>
                      <a:srgbClr val="000000"/>
                    </a:solidFill>
                    <a:effectLst/>
                    <a:uLnTx/>
                    <a:uFillTx/>
                    <a:latin typeface="Tahoma"/>
                    <a:ea typeface="+mn-ea"/>
                    <a:cs typeface="+mn-cs"/>
                  </a:rPr>
                  <a:t> ~200, and </a:t>
                </a:r>
                <a:r>
                  <a:rPr kumimoji="0" lang="en-US" sz="1800" b="1" i="0" u="none" strike="noStrike" kern="1200" cap="none" spc="0" normalizeH="0" baseline="0" noProof="0" dirty="0">
                    <a:ln>
                      <a:noFill/>
                    </a:ln>
                    <a:solidFill>
                      <a:srgbClr val="000000"/>
                    </a:solidFill>
                    <a:effectLst/>
                    <a:uLnTx/>
                    <a:uFillTx/>
                    <a:latin typeface="Tahoma"/>
                    <a:ea typeface="+mn-ea"/>
                    <a:cs typeface="+mn-cs"/>
                  </a:rPr>
                  <a:t>n</a:t>
                </a:r>
                <a:r>
                  <a:rPr kumimoji="0" lang="en-US" sz="1800" b="0" i="0" u="none" strike="noStrike" kern="1200" cap="none" spc="0" normalizeH="0" baseline="0" noProof="0" dirty="0">
                    <a:ln>
                      <a:noFill/>
                    </a:ln>
                    <a:solidFill>
                      <a:srgbClr val="000000"/>
                    </a:solidFill>
                    <a:effectLst/>
                    <a:uLnTx/>
                    <a:uFillTx/>
                    <a:latin typeface="Tahoma"/>
                    <a:ea typeface="+mn-ea"/>
                    <a:cs typeface="+mn-cs"/>
                  </a:rPr>
                  <a:t> = 5,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rPr>
                  <a:t>memory footprint</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~3.8 GB </a:t>
                </a:r>
              </a:p>
            </p:txBody>
          </p:sp>
        </mc:Choice>
        <mc:Fallback xmlns="">
          <p:sp>
            <p:nvSpPr>
              <p:cNvPr id="9" name="TextBox 8"/>
              <p:cNvSpPr txBox="1">
                <a:spLocks noRot="1" noChangeAspect="1" noMove="1" noResize="1" noEditPoints="1" noAdjustHandles="1" noChangeArrowheads="1" noChangeShapeType="1" noTextEdit="1"/>
              </p:cNvSpPr>
              <p:nvPr/>
            </p:nvSpPr>
            <p:spPr>
              <a:xfrm>
                <a:off x="6553200" y="1741714"/>
                <a:ext cx="2286000" cy="3416320"/>
              </a:xfrm>
              <a:prstGeom prst="rect">
                <a:avLst/>
              </a:prstGeom>
              <a:blipFill rotWithShape="0">
                <a:blip r:embed="rId3"/>
                <a:stretch>
                  <a:fillRect l="-2133" t="-2143" r="-1067" b="-1964"/>
                </a:stretch>
              </a:blipFill>
            </p:spPr>
            <p:txBody>
              <a:bodyPr/>
              <a:lstStyle/>
              <a:p>
                <a:r>
                  <a:rPr lang="en-US">
                    <a:noFill/>
                  </a:rPr>
                  <a:t> </a:t>
                </a:r>
              </a:p>
            </p:txBody>
          </p:sp>
        </mc:Fallback>
      </mc:AlternateContent>
      <p:pic>
        <p:nvPicPr>
          <p:cNvPr id="3" name="Picture 2"/>
          <p:cNvPicPr>
            <a:picLocks noChangeAspect="1"/>
          </p:cNvPicPr>
          <p:nvPr/>
        </p:nvPicPr>
        <p:blipFill rotWithShape="1">
          <a:blip r:embed="rId4"/>
          <a:srcRect b="78801"/>
          <a:stretch/>
        </p:blipFill>
        <p:spPr>
          <a:xfrm>
            <a:off x="114300" y="1179927"/>
            <a:ext cx="6125798" cy="1073080"/>
          </a:xfrm>
          <a:prstGeom prst="rect">
            <a:avLst/>
          </a:prstGeom>
        </p:spPr>
      </p:pic>
      <p:sp>
        <p:nvSpPr>
          <p:cNvPr id="49" name="Rectangle 48"/>
          <p:cNvSpPr/>
          <p:nvPr/>
        </p:nvSpPr>
        <p:spPr>
          <a:xfrm>
            <a:off x="122600" y="1193800"/>
            <a:ext cx="284070" cy="269132"/>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14" name="TextBox 13"/>
          <p:cNvSpPr txBox="1"/>
          <p:nvPr/>
        </p:nvSpPr>
        <p:spPr>
          <a:xfrm>
            <a:off x="884180" y="2606514"/>
            <a:ext cx="974514" cy="332398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AAAAA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AAAAC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AAAAG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AAAAT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CCCCT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GCATG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TTGCA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TTTTT</a:t>
            </a:r>
          </a:p>
        </p:txBody>
      </p:sp>
      <p:sp>
        <p:nvSpPr>
          <p:cNvPr id="15" name="TextBox 14"/>
          <p:cNvSpPr txBox="1"/>
          <p:nvPr/>
        </p:nvSpPr>
        <p:spPr>
          <a:xfrm>
            <a:off x="1858694" y="2598339"/>
            <a:ext cx="324279" cy="3323987"/>
          </a:xfrm>
          <a:prstGeom prst="rect">
            <a:avLst/>
          </a:prstGeom>
          <a:noFill/>
          <a:ln w="19050">
            <a:solidFill>
              <a:schemeClr val="accent1">
                <a:lumMod val="50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p>
        </p:txBody>
      </p:sp>
      <p:sp>
        <p:nvSpPr>
          <p:cNvPr id="16" name="TextBox 15"/>
          <p:cNvSpPr txBox="1"/>
          <p:nvPr/>
        </p:nvSpPr>
        <p:spPr>
          <a:xfrm>
            <a:off x="3489108" y="2576634"/>
            <a:ext cx="324279" cy="3323987"/>
          </a:xfrm>
          <a:prstGeom prst="rect">
            <a:avLst/>
          </a:prstGeom>
          <a:noFill/>
          <a:ln w="19050">
            <a:solidFill>
              <a:schemeClr val="accent1">
                <a:lumMod val="50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p>
        </p:txBody>
      </p:sp>
      <p:sp>
        <p:nvSpPr>
          <p:cNvPr id="17" name="TextBox 16"/>
          <p:cNvSpPr txBox="1"/>
          <p:nvPr/>
        </p:nvSpPr>
        <p:spPr>
          <a:xfrm>
            <a:off x="2506092" y="2598339"/>
            <a:ext cx="974514" cy="332398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AAAAA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AAAAC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AAAAG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AGAAA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GAAAA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GACAG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GCATG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TTTTT</a:t>
            </a:r>
          </a:p>
        </p:txBody>
      </p:sp>
      <p:sp>
        <p:nvSpPr>
          <p:cNvPr id="18" name="TextBox 17"/>
          <p:cNvSpPr txBox="1"/>
          <p:nvPr/>
        </p:nvSpPr>
        <p:spPr>
          <a:xfrm>
            <a:off x="4155264" y="4060277"/>
            <a:ext cx="1874746" cy="400110"/>
          </a:xfrm>
          <a:prstGeom prst="rect">
            <a:avLst/>
          </a:prstGeom>
          <a:noFill/>
          <a:ln>
            <a:solidFill>
              <a:srgbClr val="FFFFFF"/>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1000" normalizeH="0" baseline="0" noProof="0">
                <a:ln>
                  <a:noFill/>
                </a:ln>
                <a:solidFill>
                  <a:srgbClr val="000000"/>
                </a:solidFill>
                <a:effectLst/>
                <a:uLnTx/>
                <a:uFillTx/>
                <a:latin typeface="Tahoma"/>
                <a:ea typeface="Wingdings"/>
                <a:cs typeface="Wingdings"/>
                <a:sym typeface="Wingdings"/>
              </a:rPr>
              <a:t> </a:t>
            </a:r>
            <a:r>
              <a:rPr kumimoji="0" lang="en-US" sz="2000" b="0" i="0" u="none" strike="noStrike" kern="1200" cap="none" spc="1000" normalizeH="0" baseline="0" noProof="0" dirty="0">
                <a:ln>
                  <a:noFill/>
                </a:ln>
                <a:solidFill>
                  <a:srgbClr val="000000"/>
                </a:solidFill>
                <a:effectLst/>
                <a:uLnTx/>
                <a:uFillTx/>
                <a:latin typeface="Tahoma"/>
                <a:ea typeface="Wingdings"/>
                <a:cs typeface="Wingdings"/>
                <a:sym typeface="Wingdings"/>
              </a:rPr>
              <a:t>  </a:t>
            </a:r>
            <a:endParaRPr kumimoji="0" lang="en-US" sz="2000" b="0" i="0" u="none" strike="noStrike" kern="1200" cap="none" spc="1000" normalizeH="0" baseline="0" noProof="0" dirty="0">
              <a:ln>
                <a:noFill/>
              </a:ln>
              <a:solidFill>
                <a:srgbClr val="000000"/>
              </a:solidFill>
              <a:effectLst/>
              <a:uLnTx/>
              <a:uFillTx/>
              <a:latin typeface="Tahoma"/>
              <a:ea typeface="+mn-ea"/>
              <a:cs typeface="+mn-cs"/>
            </a:endParaRPr>
          </a:p>
        </p:txBody>
      </p:sp>
      <p:sp>
        <p:nvSpPr>
          <p:cNvPr id="19" name="TextBox 18"/>
          <p:cNvSpPr txBox="1"/>
          <p:nvPr/>
        </p:nvSpPr>
        <p:spPr>
          <a:xfrm>
            <a:off x="1759693" y="2250181"/>
            <a:ext cx="534766"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ahoma"/>
                <a:ea typeface="+mn-ea"/>
                <a:cs typeface="+mn-cs"/>
              </a:rPr>
              <a:t>b</a:t>
            </a:r>
            <a:r>
              <a:rPr kumimoji="0" lang="en-US" sz="2000" b="1" i="0" u="none" strike="noStrike" kern="1200" cap="none" spc="0" normalizeH="0" baseline="-25000" noProof="0" dirty="0">
                <a:ln>
                  <a:noFill/>
                </a:ln>
                <a:solidFill>
                  <a:srgbClr val="000000"/>
                </a:solidFill>
                <a:effectLst/>
                <a:uLnTx/>
                <a:uFillTx/>
                <a:latin typeface="Tahoma"/>
                <a:ea typeface="+mn-ea"/>
                <a:cs typeface="+mn-cs"/>
              </a:rPr>
              <a:t>1</a:t>
            </a:r>
            <a:endParaRPr kumimoji="0" lang="en-US" sz="1400" b="1" i="0" u="none" strike="noStrike" kern="1200" cap="none" spc="0" normalizeH="0" baseline="-25000" noProof="0" dirty="0">
              <a:ln>
                <a:noFill/>
              </a:ln>
              <a:solidFill>
                <a:srgbClr val="000000"/>
              </a:solidFill>
              <a:effectLst/>
              <a:uLnTx/>
              <a:uFillTx/>
              <a:latin typeface="Tahoma"/>
              <a:ea typeface="+mn-ea"/>
              <a:cs typeface="+mn-cs"/>
            </a:endParaRPr>
          </a:p>
        </p:txBody>
      </p:sp>
      <p:sp>
        <p:nvSpPr>
          <p:cNvPr id="20" name="TextBox 19"/>
          <p:cNvSpPr txBox="1"/>
          <p:nvPr/>
        </p:nvSpPr>
        <p:spPr>
          <a:xfrm>
            <a:off x="3415702" y="2250181"/>
            <a:ext cx="534766"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ahoma"/>
                <a:ea typeface="+mn-ea"/>
                <a:cs typeface="+mn-cs"/>
              </a:rPr>
              <a:t>b</a:t>
            </a:r>
            <a:r>
              <a:rPr kumimoji="0" lang="en-US" sz="2000" b="1" i="0" u="none" strike="noStrike" kern="1200" cap="none" spc="0" normalizeH="0" baseline="-25000" noProof="0" dirty="0">
                <a:ln>
                  <a:noFill/>
                </a:ln>
                <a:solidFill>
                  <a:srgbClr val="000000"/>
                </a:solidFill>
                <a:effectLst/>
                <a:uLnTx/>
                <a:uFillTx/>
                <a:latin typeface="Tahoma"/>
                <a:ea typeface="+mn-ea"/>
                <a:cs typeface="+mn-cs"/>
              </a:rPr>
              <a:t>2</a:t>
            </a:r>
            <a:endParaRPr kumimoji="0" lang="en-US" sz="1600" b="1" i="0" u="none" strike="noStrike" kern="1200" cap="none" spc="0" normalizeH="0" baseline="-25000" noProof="0" dirty="0">
              <a:ln>
                <a:noFill/>
              </a:ln>
              <a:solidFill>
                <a:srgbClr val="000000"/>
              </a:solidFill>
              <a:effectLst/>
              <a:uLnTx/>
              <a:uFillTx/>
              <a:latin typeface="Tahoma"/>
              <a:ea typeface="+mn-ea"/>
              <a:cs typeface="+mn-cs"/>
            </a:endParaRPr>
          </a:p>
        </p:txBody>
      </p:sp>
      <p:sp>
        <p:nvSpPr>
          <p:cNvPr id="32" name="Left Brace 31"/>
          <p:cNvSpPr/>
          <p:nvPr/>
        </p:nvSpPr>
        <p:spPr>
          <a:xfrm>
            <a:off x="847874" y="2655533"/>
            <a:ext cx="206862" cy="3152444"/>
          </a:xfrm>
          <a:prstGeom prst="leftBrace">
            <a:avLst>
              <a:gd name="adj1" fmla="val 57620"/>
              <a:gd name="adj2" fmla="val 50000"/>
            </a:avLst>
          </a:prstGeom>
          <a:ln w="28575">
            <a:solidFill>
              <a:schemeClr val="bg1">
                <a:lumMod val="5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Tahoma"/>
              <a:ea typeface="+mn-ea"/>
              <a:cs typeface="+mn-cs"/>
            </a:endParaRPr>
          </a:p>
        </p:txBody>
      </p:sp>
      <p:sp>
        <p:nvSpPr>
          <p:cNvPr id="33" name="TextBox 32"/>
          <p:cNvSpPr txBox="1"/>
          <p:nvPr/>
        </p:nvSpPr>
        <p:spPr>
          <a:xfrm rot="5400000">
            <a:off x="163962" y="3502871"/>
            <a:ext cx="430887" cy="1416182"/>
          </a:xfrm>
          <a:prstGeom prst="rect">
            <a:avLst/>
          </a:prstGeom>
          <a:noFill/>
        </p:spPr>
        <p:txBody>
          <a:bodyPr vert="vert270"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lumMod val="50000"/>
                    <a:lumOff val="50000"/>
                  </a:srgbClr>
                </a:solidFill>
                <a:effectLst/>
                <a:uLnTx/>
                <a:uFillTx/>
                <a:latin typeface="Tahoma"/>
                <a:ea typeface="+mn-ea"/>
                <a:cs typeface="+mn-cs"/>
              </a:rPr>
              <a:t>tokens</a:t>
            </a:r>
            <a:endParaRPr kumimoji="0" lang="en-US" sz="1600" b="1" i="0" u="none" strike="noStrike" kern="1200" cap="none" spc="0" normalizeH="0" baseline="30000" noProof="0" dirty="0">
              <a:ln>
                <a:noFill/>
              </a:ln>
              <a:solidFill>
                <a:srgbClr val="000000">
                  <a:lumMod val="50000"/>
                  <a:lumOff val="50000"/>
                </a:srgbClr>
              </a:solidFill>
              <a:effectLst/>
              <a:uLnTx/>
              <a:uFillTx/>
              <a:latin typeface="Tahoma"/>
              <a:ea typeface="+mn-ea"/>
              <a:cs typeface="+mn-cs"/>
            </a:endParaRPr>
          </a:p>
        </p:txBody>
      </p:sp>
    </p:spTree>
    <p:extLst>
      <p:ext uri="{BB962C8B-B14F-4D97-AF65-F5344CB8AC3E}">
        <p14:creationId xmlns:p14="http://schemas.microsoft.com/office/powerpoint/2010/main" val="1219581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4" grpId="0"/>
      <p:bldP spid="15" grpId="0" animBg="1"/>
      <p:bldP spid="16" grpId="0" animBg="1"/>
      <p:bldP spid="17" grpId="0"/>
      <p:bldP spid="18" grpId="0" animBg="1"/>
      <p:bldP spid="19" grpId="0"/>
      <p:bldP spid="20" grpId="0"/>
      <p:bldP spid="32" grpId="0" animBg="1"/>
      <p:bldP spid="33"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Our Proposal: GRIM-Filter</a:t>
            </a:r>
          </a:p>
        </p:txBody>
      </p:sp>
      <p:sp>
        <p:nvSpPr>
          <p:cNvPr id="3" name="Content Placeholder 2"/>
          <p:cNvSpPr>
            <a:spLocks noGrp="1"/>
          </p:cNvSpPr>
          <p:nvPr>
            <p:ph idx="1"/>
          </p:nvPr>
        </p:nvSpPr>
        <p:spPr>
          <a:xfrm>
            <a:off x="228600" y="1261872"/>
            <a:ext cx="8610600" cy="5138928"/>
          </a:xfrm>
        </p:spPr>
        <p:txBody>
          <a:bodyPr/>
          <a:lstStyle/>
          <a:p>
            <a:pPr marL="742950" indent="-742950">
              <a:lnSpc>
                <a:spcPct val="150000"/>
              </a:lnSpc>
              <a:buClr>
                <a:schemeClr val="tx1"/>
              </a:buClr>
              <a:buSzPct val="77000"/>
              <a:buFont typeface="+mj-lt"/>
              <a:buAutoNum type="arabicPeriod"/>
            </a:pPr>
            <a:r>
              <a:rPr lang="en-US" sz="3600" dirty="0">
                <a:latin typeface="Cambria" charset="0"/>
                <a:ea typeface="Cambria" charset="0"/>
                <a:cs typeface="Cambria" charset="0"/>
              </a:rPr>
              <a:t>Data Structures: Bins &amp; </a:t>
            </a:r>
            <a:r>
              <a:rPr lang="en-US" sz="3600" dirty="0" err="1">
                <a:latin typeface="Cambria" charset="0"/>
                <a:ea typeface="Cambria" charset="0"/>
                <a:cs typeface="Cambria" charset="0"/>
              </a:rPr>
              <a:t>Bitvectors</a:t>
            </a:r>
            <a:endParaRPr lang="en-US" sz="3600" dirty="0">
              <a:latin typeface="Cambria" charset="0"/>
              <a:ea typeface="Cambria" charset="0"/>
              <a:cs typeface="Cambria" charset="0"/>
            </a:endParaRPr>
          </a:p>
          <a:p>
            <a:pPr marL="742950" indent="-742950">
              <a:lnSpc>
                <a:spcPct val="150000"/>
              </a:lnSpc>
              <a:buClr>
                <a:schemeClr val="tx1"/>
              </a:buClr>
              <a:buSzPct val="77000"/>
              <a:buFont typeface="+mj-lt"/>
              <a:buAutoNum type="arabicPeriod"/>
            </a:pPr>
            <a:r>
              <a:rPr lang="en-US" sz="3600" b="1" dirty="0">
                <a:solidFill>
                  <a:srgbClr val="00B050"/>
                </a:solidFill>
                <a:latin typeface="Cambria" charset="0"/>
                <a:ea typeface="Cambria" charset="0"/>
                <a:cs typeface="Cambria" charset="0"/>
              </a:rPr>
              <a:t>Checking a Bin</a:t>
            </a:r>
          </a:p>
          <a:p>
            <a:pPr marL="742950" indent="-742950">
              <a:lnSpc>
                <a:spcPct val="150000"/>
              </a:lnSpc>
              <a:buClr>
                <a:schemeClr val="tx1"/>
              </a:buClr>
              <a:buSzPct val="77000"/>
              <a:buFont typeface="+mj-lt"/>
              <a:buAutoNum type="arabicPeriod"/>
            </a:pPr>
            <a:r>
              <a:rPr lang="en-US" sz="3600" dirty="0">
                <a:latin typeface="Cambria" charset="0"/>
                <a:ea typeface="Cambria" charset="0"/>
                <a:cs typeface="Cambria" charset="0"/>
              </a:rPr>
              <a:t>Integrating GRIM-Filter into a Mapper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133295265"/>
      </p:ext>
    </p:ext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Rectangle 97"/>
          <p:cNvSpPr/>
          <p:nvPr/>
        </p:nvSpPr>
        <p:spPr>
          <a:xfrm>
            <a:off x="850133" y="2379113"/>
            <a:ext cx="1218011" cy="4983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127" normalizeH="0" baseline="0" noProof="0" dirty="0">
                <a:ln>
                  <a:noFill/>
                </a:ln>
                <a:solidFill>
                  <a:srgbClr val="00B0F0"/>
                </a:solidFill>
                <a:effectLst/>
                <a:uLnTx/>
                <a:uFillTx/>
                <a:latin typeface="Arial" panose="020B0604020202020204" pitchFamily="34" charset="0"/>
                <a:ea typeface="+mn-ea"/>
                <a:cs typeface="Arial" panose="020B0604020202020204" pitchFamily="34" charset="0"/>
              </a:rPr>
              <a:t>TTGGA</a:t>
            </a:r>
            <a:endParaRPr kumimoji="0" lang="en-US" sz="1600" b="1" i="0" u="none" strike="noStrike" kern="0" cap="none" spc="127" normalizeH="0" baseline="0" noProof="0" dirty="0">
              <a:ln>
                <a:noFill/>
              </a:ln>
              <a:solidFill>
                <a:srgbClr val="00B0F0"/>
              </a:solidFill>
              <a:effectLst/>
              <a:uLnTx/>
              <a:uFillTx/>
              <a:latin typeface="Arial" panose="020B0604020202020204" pitchFamily="34" charset="0"/>
              <a:ea typeface="ＭＳ 明朝"/>
              <a:cs typeface="Arial" panose="020B0604020202020204" pitchFamily="34" charset="0"/>
            </a:endParaRPr>
          </a:p>
        </p:txBody>
      </p:sp>
      <p:sp>
        <p:nvSpPr>
          <p:cNvPr id="82" name="Rectangle 81"/>
          <p:cNvSpPr/>
          <p:nvPr/>
        </p:nvSpPr>
        <p:spPr>
          <a:xfrm>
            <a:off x="174959" y="2389584"/>
            <a:ext cx="1268190" cy="4851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127" normalizeH="0" baseline="0" noProof="0" dirty="0">
                <a:ln>
                  <a:noFill/>
                </a:ln>
                <a:solidFill>
                  <a:srgbClr val="00B0F0"/>
                </a:solidFill>
                <a:effectLst/>
                <a:uLnTx/>
                <a:uFillTx/>
                <a:latin typeface="Arial" panose="020B0604020202020204" pitchFamily="34" charset="0"/>
                <a:ea typeface="+mn-ea"/>
                <a:cs typeface="Arial" panose="020B0604020202020204" pitchFamily="34" charset="0"/>
              </a:rPr>
              <a:t>GAACT</a:t>
            </a:r>
            <a:endParaRPr kumimoji="0" lang="en-US" sz="1600" b="1" i="0" u="none" strike="noStrike" kern="0" cap="none" spc="127" normalizeH="0" baseline="0" noProof="0" dirty="0">
              <a:ln>
                <a:noFill/>
              </a:ln>
              <a:solidFill>
                <a:srgbClr val="00B0F0"/>
              </a:solidFill>
              <a:effectLst/>
              <a:uLnTx/>
              <a:uFillTx/>
              <a:latin typeface="Arial" panose="020B0604020202020204" pitchFamily="34" charset="0"/>
              <a:ea typeface="ＭＳ 明朝"/>
              <a:cs typeface="Arial" panose="020B0604020202020204" pitchFamily="34" charset="0"/>
            </a:endParaRPr>
          </a:p>
        </p:txBody>
      </p:sp>
      <p:sp>
        <p:nvSpPr>
          <p:cNvPr id="85" name="Rectangle 84"/>
          <p:cNvSpPr/>
          <p:nvPr/>
        </p:nvSpPr>
        <p:spPr>
          <a:xfrm>
            <a:off x="388758" y="2325002"/>
            <a:ext cx="1199243" cy="5773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127" normalizeH="0" baseline="0" noProof="0" dirty="0">
                <a:ln>
                  <a:noFill/>
                </a:ln>
                <a:solidFill>
                  <a:srgbClr val="00B0F0"/>
                </a:solidFill>
                <a:effectLst/>
                <a:uLnTx/>
                <a:uFillTx/>
                <a:latin typeface="Arial" panose="020B0604020202020204" pitchFamily="34" charset="0"/>
                <a:ea typeface="+mn-ea"/>
                <a:cs typeface="Arial" panose="020B0604020202020204" pitchFamily="34" charset="0"/>
              </a:rPr>
              <a:t>AACTT</a:t>
            </a:r>
            <a:endParaRPr kumimoji="0" lang="en-US" sz="1600" b="1" i="0" u="none" strike="noStrike" kern="0" cap="none" spc="127" normalizeH="0" baseline="0" noProof="0" dirty="0">
              <a:ln>
                <a:noFill/>
              </a:ln>
              <a:solidFill>
                <a:srgbClr val="00B0F0"/>
              </a:solidFill>
              <a:effectLst/>
              <a:uLnTx/>
              <a:uFillTx/>
              <a:latin typeface="Arial" panose="020B0604020202020204" pitchFamily="34" charset="0"/>
              <a:ea typeface="ＭＳ 明朝"/>
              <a:cs typeface="Arial" panose="020B0604020202020204" pitchFamily="34" charset="0"/>
            </a:endParaRPr>
          </a:p>
        </p:txBody>
      </p:sp>
      <p:sp>
        <p:nvSpPr>
          <p:cNvPr id="88" name="Rectangle 87"/>
          <p:cNvSpPr/>
          <p:nvPr/>
        </p:nvSpPr>
        <p:spPr>
          <a:xfrm>
            <a:off x="611119" y="2477697"/>
            <a:ext cx="1075478" cy="2949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127" normalizeH="0" baseline="0" noProof="0" dirty="0">
                <a:ln>
                  <a:noFill/>
                </a:ln>
                <a:solidFill>
                  <a:srgbClr val="00B0F0"/>
                </a:solidFill>
                <a:effectLst/>
                <a:uLnTx/>
                <a:uFillTx/>
                <a:latin typeface="Arial" panose="020B0604020202020204" pitchFamily="34" charset="0"/>
                <a:ea typeface="+mn-ea"/>
                <a:cs typeface="Arial" panose="020B0604020202020204" pitchFamily="34" charset="0"/>
              </a:rPr>
              <a:t>ACTTG</a:t>
            </a:r>
            <a:endParaRPr kumimoji="0" lang="en-US" sz="1600" b="1" i="0" u="none" strike="noStrike" kern="0" cap="none" spc="127" normalizeH="0" baseline="0" noProof="0" dirty="0">
              <a:ln>
                <a:noFill/>
              </a:ln>
              <a:solidFill>
                <a:srgbClr val="00B0F0"/>
              </a:solidFill>
              <a:effectLst/>
              <a:uLnTx/>
              <a:uFillTx/>
              <a:latin typeface="Arial" panose="020B0604020202020204" pitchFamily="34" charset="0"/>
              <a:ea typeface="ＭＳ 明朝"/>
              <a:cs typeface="Arial" panose="020B0604020202020204" pitchFamily="34" charset="0"/>
            </a:endParaRPr>
          </a:p>
        </p:txBody>
      </p:sp>
      <p:sp>
        <p:nvSpPr>
          <p:cNvPr id="97" name="Rectangle 96"/>
          <p:cNvSpPr/>
          <p:nvPr/>
        </p:nvSpPr>
        <p:spPr>
          <a:xfrm>
            <a:off x="684028" y="2428848"/>
            <a:ext cx="1234777" cy="3696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127" normalizeH="0" baseline="0" noProof="0" dirty="0">
                <a:ln>
                  <a:noFill/>
                </a:ln>
                <a:solidFill>
                  <a:srgbClr val="00B0F0"/>
                </a:solidFill>
                <a:effectLst/>
                <a:uLnTx/>
                <a:uFillTx/>
                <a:latin typeface="Arial" panose="020B0604020202020204" pitchFamily="34" charset="0"/>
                <a:ea typeface="+mn-ea"/>
                <a:cs typeface="Arial" panose="020B0604020202020204" pitchFamily="34" charset="0"/>
              </a:rPr>
              <a:t>CTTGG</a:t>
            </a:r>
            <a:endParaRPr kumimoji="0" lang="en-US" sz="1600" b="1" i="0" u="none" strike="noStrike" kern="0" cap="none" spc="127" normalizeH="0" baseline="0" noProof="0" dirty="0">
              <a:ln>
                <a:noFill/>
              </a:ln>
              <a:solidFill>
                <a:srgbClr val="00B0F0"/>
              </a:solidFill>
              <a:effectLst/>
              <a:uLnTx/>
              <a:uFillTx/>
              <a:latin typeface="Arial" panose="020B0604020202020204" pitchFamily="34" charset="0"/>
              <a:ea typeface="ＭＳ 明朝"/>
              <a:cs typeface="Arial" panose="020B0604020202020204" pitchFamily="34" charset="0"/>
            </a:endParaRPr>
          </a:p>
        </p:txBody>
      </p:sp>
      <p:sp>
        <p:nvSpPr>
          <p:cNvPr id="178" name="TextBox 177"/>
          <p:cNvSpPr txBox="1"/>
          <p:nvPr/>
        </p:nvSpPr>
        <p:spPr>
          <a:xfrm>
            <a:off x="823648" y="2118472"/>
            <a:ext cx="2803075" cy="33855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B050"/>
                </a:solidFill>
                <a:effectLst/>
                <a:uLnTx/>
                <a:uFillTx/>
                <a:latin typeface="Tahoma"/>
                <a:ea typeface="Tahoma" panose="020B0604030504040204" pitchFamily="34" charset="0"/>
                <a:cs typeface="Tahoma" panose="020B0604030504040204" pitchFamily="34" charset="0"/>
              </a:rPr>
              <a:t>INPUT</a:t>
            </a:r>
            <a:r>
              <a:rPr kumimoji="0" lang="en-US" sz="1600" b="1" i="0" u="none" strike="noStrike" kern="1200" cap="none" spc="0" normalizeH="0" baseline="0" noProof="0" dirty="0">
                <a:ln>
                  <a:noFill/>
                </a:ln>
                <a:solidFill>
                  <a:srgbClr val="000000"/>
                </a:solidFill>
                <a:effectLst/>
                <a:uLnTx/>
                <a:uFillTx/>
                <a:latin typeface="Tahoma"/>
                <a:ea typeface="Tahoma" panose="020B0604030504040204" pitchFamily="34" charset="0"/>
                <a:cs typeface="Tahoma" panose="020B0604030504040204" pitchFamily="34" charset="0"/>
              </a:rPr>
              <a:t>: Read Sequence </a:t>
            </a:r>
            <a:r>
              <a:rPr kumimoji="0" lang="en-US" sz="1600" b="1" i="1" u="none" strike="noStrike" kern="1200" cap="none" spc="0" normalizeH="0" baseline="0" noProof="0" dirty="0">
                <a:ln>
                  <a:noFill/>
                </a:ln>
                <a:solidFill>
                  <a:srgbClr val="000000"/>
                </a:solidFill>
                <a:effectLst/>
                <a:uLnTx/>
                <a:uFillTx/>
                <a:latin typeface="Tahoma"/>
                <a:ea typeface="Tahoma" panose="020B0604030504040204" pitchFamily="34" charset="0"/>
                <a:cs typeface="Tahoma" panose="020B0604030504040204" pitchFamily="34" charset="0"/>
              </a:rPr>
              <a:t>r</a:t>
            </a:r>
            <a:endParaRPr kumimoji="0" lang="en-US" sz="1600" b="1" i="0" u="none" strike="noStrike" kern="1200" cap="none" spc="0" normalizeH="0" baseline="0" noProof="0" dirty="0">
              <a:ln>
                <a:noFill/>
              </a:ln>
              <a:solidFill>
                <a:srgbClr val="000000"/>
              </a:solidFill>
              <a:effectLst/>
              <a:uLnTx/>
              <a:uFillTx/>
              <a:latin typeface="Tahoma"/>
              <a:ea typeface="Tahoma" panose="020B0604030504040204" pitchFamily="34" charset="0"/>
              <a:cs typeface="Tahoma" panose="020B0604030504040204" pitchFamily="34" charset="0"/>
            </a:endParaRPr>
          </a:p>
        </p:txBody>
      </p:sp>
      <p:grpSp>
        <p:nvGrpSpPr>
          <p:cNvPr id="11" name="Group 10"/>
          <p:cNvGrpSpPr/>
          <p:nvPr/>
        </p:nvGrpSpPr>
        <p:grpSpPr>
          <a:xfrm>
            <a:off x="278028" y="2348733"/>
            <a:ext cx="3513221" cy="405047"/>
            <a:chOff x="388989" y="2350046"/>
            <a:chExt cx="4236174" cy="405047"/>
          </a:xfrm>
        </p:grpSpPr>
        <p:sp>
          <p:nvSpPr>
            <p:cNvPr id="184" name="Rectangle 183"/>
            <p:cNvSpPr/>
            <p:nvPr/>
          </p:nvSpPr>
          <p:spPr>
            <a:xfrm>
              <a:off x="388989" y="2466442"/>
              <a:ext cx="4236174" cy="283652"/>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GAACTTGGAGTCTA     CGAG</a:t>
              </a:r>
              <a:endPar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endParaRPr>
            </a:p>
          </p:txBody>
        </p:sp>
        <p:sp>
          <p:nvSpPr>
            <p:cNvPr id="5" name="TextBox 4"/>
            <p:cNvSpPr txBox="1"/>
            <p:nvPr/>
          </p:nvSpPr>
          <p:spPr>
            <a:xfrm>
              <a:off x="2946353" y="2350046"/>
              <a:ext cx="941501" cy="40504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32" b="0" i="0" u="none" strike="noStrike" kern="1200" cap="none" spc="0" normalizeH="0" baseline="0" noProof="0" dirty="0">
                  <a:ln>
                    <a:noFill/>
                  </a:ln>
                  <a:solidFill>
                    <a:srgbClr val="000000"/>
                  </a:solidFill>
                  <a:effectLst/>
                  <a:uLnTx/>
                  <a:uFillTx/>
                  <a:latin typeface="Tahoma"/>
                  <a:ea typeface="+mn-ea"/>
                  <a:cs typeface="+mn-cs"/>
                </a:rPr>
                <a:t>...</a:t>
              </a:r>
              <a:endParaRPr kumimoji="0" lang="en-US" sz="1016"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grpSp>
      <p:cxnSp>
        <p:nvCxnSpPr>
          <p:cNvPr id="91" name="Straight Arrow Connector 90"/>
          <p:cNvCxnSpPr/>
          <p:nvPr/>
        </p:nvCxnSpPr>
        <p:spPr>
          <a:xfrm flipH="1">
            <a:off x="4240396" y="2870527"/>
            <a:ext cx="0" cy="332495"/>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93" name="TextBox 92"/>
          <p:cNvSpPr txBox="1"/>
          <p:nvPr/>
        </p:nvSpPr>
        <p:spPr>
          <a:xfrm>
            <a:off x="4372553" y="2419732"/>
            <a:ext cx="3352924" cy="33855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srgbClr val="0070C0"/>
                </a:solidFill>
                <a:effectLst/>
                <a:uLnTx/>
                <a:uFillTx/>
                <a:latin typeface="Tahoma"/>
                <a:ea typeface="+mn-ea"/>
                <a:cs typeface="Tahoma"/>
              </a:rPr>
              <a:t>Read </a:t>
            </a:r>
            <a:r>
              <a:rPr kumimoji="0" lang="en-US" sz="1600" b="1" i="1" u="none" strike="noStrike" kern="1200" cap="none" spc="0" normalizeH="0" baseline="0" noProof="0" dirty="0" err="1">
                <a:ln>
                  <a:noFill/>
                </a:ln>
                <a:solidFill>
                  <a:srgbClr val="0070C0"/>
                </a:solidFill>
                <a:effectLst/>
                <a:uLnTx/>
                <a:uFillTx/>
                <a:latin typeface="Tahoma"/>
                <a:ea typeface="+mn-ea"/>
                <a:cs typeface="Tahoma"/>
              </a:rPr>
              <a:t>bitvector</a:t>
            </a:r>
            <a:r>
              <a:rPr kumimoji="0" lang="en-US" sz="1600" b="1" i="1" u="none" strike="noStrike" kern="1200" cap="none" spc="0" normalizeH="0" baseline="0" noProof="0" dirty="0">
                <a:ln>
                  <a:noFill/>
                </a:ln>
                <a:solidFill>
                  <a:srgbClr val="0070C0"/>
                </a:solidFill>
                <a:effectLst/>
                <a:uLnTx/>
                <a:uFillTx/>
                <a:latin typeface="Tahoma"/>
                <a:ea typeface="+mn-ea"/>
                <a:cs typeface="Tahoma"/>
              </a:rPr>
              <a:t> for </a:t>
            </a:r>
            <a:r>
              <a:rPr kumimoji="0" lang="en-US" sz="1600" b="1" i="0" u="none" strike="noStrike" kern="1200" cap="none" spc="0" normalizeH="0" baseline="0" noProof="0" dirty="0" err="1">
                <a:ln>
                  <a:noFill/>
                </a:ln>
                <a:solidFill>
                  <a:srgbClr val="0070C0"/>
                </a:solidFill>
                <a:effectLst/>
                <a:uLnTx/>
                <a:uFillTx/>
                <a:latin typeface="Tahoma"/>
                <a:ea typeface="+mn-ea"/>
                <a:cs typeface="Tahoma"/>
              </a:rPr>
              <a:t>bin_num</a:t>
            </a:r>
            <a:r>
              <a:rPr kumimoji="0" lang="en-US" sz="1600" b="1" i="0" u="none" strike="noStrike" kern="1200" cap="none" spc="0" normalizeH="0" baseline="0" noProof="0" dirty="0">
                <a:ln>
                  <a:noFill/>
                </a:ln>
                <a:solidFill>
                  <a:srgbClr val="0070C0"/>
                </a:solidFill>
                <a:effectLst/>
                <a:uLnTx/>
                <a:uFillTx/>
                <a:latin typeface="Tahoma"/>
                <a:ea typeface="+mn-ea"/>
                <a:cs typeface="Tahoma"/>
              </a:rPr>
              <a:t>(x)</a:t>
            </a:r>
          </a:p>
        </p:txBody>
      </p:sp>
      <p:sp>
        <p:nvSpPr>
          <p:cNvPr id="190" name="Text Box 1"/>
          <p:cNvSpPr txBox="1"/>
          <p:nvPr/>
        </p:nvSpPr>
        <p:spPr>
          <a:xfrm>
            <a:off x="1398479" y="4380457"/>
            <a:ext cx="125433" cy="505664"/>
          </a:xfrm>
          <a:prstGeom prst="roundRect">
            <a:avLst/>
          </a:prstGeom>
          <a:noFill/>
          <a:ln w="28575" cmpd="sng">
            <a:noFill/>
          </a:ln>
          <a:effectLst/>
          <a:extLst>
            <a:ext uri="{C572A759-6A51-4108-AA02-DFA0A04FC94B}">
              <ma14:wrappingTextBoxFlag xmlns:ma14="http://schemas.microsoft.com/office/mac/drawingml/2011/main"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58057" tIns="29029" rIns="58057" bIns="29029" numCol="1" spcCol="0" rtlCol="0" fromWordArt="0" anchor="t" anchorCtr="0" forceAA="0" compatLnSpc="1">
            <a:prstTxWarp prst="textNoShape">
              <a:avLst/>
            </a:prstTxWarp>
            <a:noAutofit/>
          </a:bodyP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40000"/>
              </a:lnSpc>
              <a:spcBef>
                <a:spcPts val="0"/>
              </a:spcBef>
              <a:spcAft>
                <a:spcPts val="0"/>
              </a:spcAft>
              <a:buClrTx/>
              <a:buSzTx/>
              <a:buFontTx/>
              <a:buNone/>
              <a:tabLst/>
              <a:defRPr/>
            </a:pPr>
            <a:r>
              <a:rPr kumimoji="0" lang="en-US" sz="3600" b="0" i="0" u="none" strike="noStrike" kern="0" cap="none" spc="381" normalizeH="0" baseline="0" noProof="0" dirty="0">
                <a:ln>
                  <a:noFill/>
                </a:ln>
                <a:solidFill>
                  <a:srgbClr val="00B0F0"/>
                </a:solidFill>
                <a:effectLst/>
                <a:uLnTx/>
                <a:uFillTx/>
                <a:latin typeface="Tahoma"/>
                <a:ea typeface="+mn-ea"/>
                <a:cs typeface="+mn-cs"/>
              </a:rPr>
              <a:t>...</a:t>
            </a:r>
            <a:endParaRPr kumimoji="0" lang="en-US" sz="3600" b="0" i="0" u="none" strike="noStrike" kern="0" cap="none" spc="381" normalizeH="0" baseline="0" noProof="0" dirty="0">
              <a:ln>
                <a:noFill/>
              </a:ln>
              <a:solidFill>
                <a:srgbClr val="00B0F0"/>
              </a:solidFill>
              <a:effectLst/>
              <a:uLnTx/>
              <a:uFillTx/>
              <a:latin typeface="Tahoma"/>
              <a:ea typeface="ＭＳ 明朝"/>
              <a:cs typeface="Times New Roman"/>
            </a:endParaRPr>
          </a:p>
        </p:txBody>
      </p:sp>
      <p:cxnSp>
        <p:nvCxnSpPr>
          <p:cNvPr id="100" name="Straight Arrow Connector 99"/>
          <p:cNvCxnSpPr/>
          <p:nvPr/>
        </p:nvCxnSpPr>
        <p:spPr>
          <a:xfrm>
            <a:off x="1276155" y="3307740"/>
            <a:ext cx="2738578" cy="1233053"/>
          </a:xfrm>
          <a:prstGeom prst="straightConnector1">
            <a:avLst/>
          </a:prstGeom>
          <a:ln w="15875">
            <a:solidFill>
              <a:schemeClr val="tx1"/>
            </a:solidFill>
            <a:prstDash val="dash"/>
            <a:tailEnd type="triangle" w="lg" len="lg"/>
          </a:ln>
        </p:spPr>
        <p:style>
          <a:lnRef idx="1">
            <a:schemeClr val="accent1"/>
          </a:lnRef>
          <a:fillRef idx="0">
            <a:schemeClr val="accent1"/>
          </a:fillRef>
          <a:effectRef idx="0">
            <a:schemeClr val="accent1"/>
          </a:effectRef>
          <a:fontRef idx="minor">
            <a:schemeClr val="tx1"/>
          </a:fontRef>
        </p:style>
      </p:cxnSp>
      <p:cxnSp>
        <p:nvCxnSpPr>
          <p:cNvPr id="101" name="Straight Arrow Connector 100"/>
          <p:cNvCxnSpPr/>
          <p:nvPr/>
        </p:nvCxnSpPr>
        <p:spPr>
          <a:xfrm>
            <a:off x="1461195" y="3560873"/>
            <a:ext cx="2553538" cy="43549"/>
          </a:xfrm>
          <a:prstGeom prst="straightConnector1">
            <a:avLst/>
          </a:prstGeom>
          <a:ln w="15875">
            <a:solidFill>
              <a:schemeClr val="tx1"/>
            </a:solidFill>
            <a:prstDash val="dash"/>
            <a:tailEnd type="triangle" w="lg" len="lg"/>
          </a:ln>
        </p:spPr>
        <p:style>
          <a:lnRef idx="1">
            <a:schemeClr val="accent1"/>
          </a:lnRef>
          <a:fillRef idx="0">
            <a:schemeClr val="accent1"/>
          </a:fillRef>
          <a:effectRef idx="0">
            <a:schemeClr val="accent1"/>
          </a:effectRef>
          <a:fontRef idx="minor">
            <a:schemeClr val="tx1"/>
          </a:fontRef>
        </p:style>
      </p:cxnSp>
      <p:cxnSp>
        <p:nvCxnSpPr>
          <p:cNvPr id="104" name="Straight Arrow Connector 103"/>
          <p:cNvCxnSpPr/>
          <p:nvPr/>
        </p:nvCxnSpPr>
        <p:spPr>
          <a:xfrm>
            <a:off x="1620602" y="3818177"/>
            <a:ext cx="2394131" cy="32522"/>
          </a:xfrm>
          <a:prstGeom prst="straightConnector1">
            <a:avLst/>
          </a:prstGeom>
          <a:ln w="15875">
            <a:solidFill>
              <a:schemeClr val="tx1"/>
            </a:solidFill>
            <a:prstDash val="dash"/>
            <a:tailEnd type="triangle" w="lg" len="lg"/>
          </a:ln>
        </p:spPr>
        <p:style>
          <a:lnRef idx="1">
            <a:schemeClr val="accent1"/>
          </a:lnRef>
          <a:fillRef idx="0">
            <a:schemeClr val="accent1"/>
          </a:fillRef>
          <a:effectRef idx="0">
            <a:schemeClr val="accent1"/>
          </a:effectRef>
          <a:fontRef idx="minor">
            <a:schemeClr val="tx1"/>
          </a:fontRef>
        </p:style>
      </p:cxnSp>
      <p:sp>
        <p:nvSpPr>
          <p:cNvPr id="110" name="TextBox 109"/>
          <p:cNvSpPr txBox="1"/>
          <p:nvPr/>
        </p:nvSpPr>
        <p:spPr>
          <a:xfrm>
            <a:off x="1981748" y="2834124"/>
            <a:ext cx="347050" cy="347050"/>
          </a:xfrm>
          <a:prstGeom prst="ellipse">
            <a:avLst/>
          </a:prstGeom>
          <a:solidFill>
            <a:schemeClr val="tx1"/>
          </a:solidFill>
          <a:ln w="28575" cmpd="sng">
            <a:noFill/>
          </a:ln>
        </p:spPr>
        <p:txBody>
          <a:bodyPr wrap="none" lIns="0" tIns="0" rIns="0" bIns="0"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Palatino Linotype" panose="02040502050505030304" pitchFamily="18" charset="0"/>
                <a:ea typeface="Tahoma" charset="0"/>
                <a:cs typeface="Tahoma" charset="0"/>
              </a:rPr>
              <a:t>1</a:t>
            </a:r>
          </a:p>
        </p:txBody>
      </p:sp>
      <p:sp>
        <p:nvSpPr>
          <p:cNvPr id="117" name="TextBox 116"/>
          <p:cNvSpPr txBox="1"/>
          <p:nvPr/>
        </p:nvSpPr>
        <p:spPr>
          <a:xfrm>
            <a:off x="5217654" y="4333046"/>
            <a:ext cx="440593" cy="426322"/>
          </a:xfrm>
          <a:prstGeom prst="ellipse">
            <a:avLst/>
          </a:prstGeom>
          <a:noFill/>
          <a:ln w="28575" cmpd="sng">
            <a:solidFill>
              <a:schemeClr val="tx1"/>
            </a:solidFill>
          </a:ln>
        </p:spPr>
        <p:txBody>
          <a:bodyPr wrap="none"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Tahoma"/>
                <a:ea typeface="Tahoma" charset="0"/>
                <a:cs typeface="Tahoma" charset="0"/>
              </a:rPr>
              <a:t>+</a:t>
            </a:r>
          </a:p>
        </p:txBody>
      </p:sp>
      <p:cxnSp>
        <p:nvCxnSpPr>
          <p:cNvPr id="121" name="Straight Arrow Connector 120"/>
          <p:cNvCxnSpPr>
            <a:endCxn id="92" idx="1"/>
          </p:cNvCxnSpPr>
          <p:nvPr/>
        </p:nvCxnSpPr>
        <p:spPr>
          <a:xfrm>
            <a:off x="1816040" y="4073720"/>
            <a:ext cx="2218657" cy="734055"/>
          </a:xfrm>
          <a:prstGeom prst="straightConnector1">
            <a:avLst/>
          </a:prstGeom>
          <a:ln w="15875">
            <a:solidFill>
              <a:schemeClr val="tx1"/>
            </a:solidFill>
            <a:prstDash val="dash"/>
            <a:tailEnd type="triangle" w="lg" len="lg"/>
          </a:ln>
        </p:spPr>
        <p:style>
          <a:lnRef idx="1">
            <a:schemeClr val="accent1"/>
          </a:lnRef>
          <a:fillRef idx="0">
            <a:schemeClr val="accent1"/>
          </a:fillRef>
          <a:effectRef idx="0">
            <a:schemeClr val="accent1"/>
          </a:effectRef>
          <a:fontRef idx="minor">
            <a:schemeClr val="tx1"/>
          </a:fontRef>
        </p:style>
      </p:cxnSp>
      <p:cxnSp>
        <p:nvCxnSpPr>
          <p:cNvPr id="124" name="Straight Arrow Connector 123"/>
          <p:cNvCxnSpPr/>
          <p:nvPr/>
        </p:nvCxnSpPr>
        <p:spPr>
          <a:xfrm>
            <a:off x="1981748" y="4312252"/>
            <a:ext cx="2032985" cy="1219102"/>
          </a:xfrm>
          <a:prstGeom prst="straightConnector1">
            <a:avLst/>
          </a:prstGeom>
          <a:ln w="15875">
            <a:solidFill>
              <a:schemeClr val="tx1"/>
            </a:solidFill>
            <a:prstDash val="dash"/>
            <a:tailEnd type="triangle" w="lg" len="lg"/>
          </a:ln>
        </p:spPr>
        <p:style>
          <a:lnRef idx="1">
            <a:schemeClr val="accent1"/>
          </a:lnRef>
          <a:fillRef idx="0">
            <a:schemeClr val="accent1"/>
          </a:fillRef>
          <a:effectRef idx="0">
            <a:schemeClr val="accent1"/>
          </a:effectRef>
          <a:fontRef idx="minor">
            <a:schemeClr val="tx1"/>
          </a:fontRef>
        </p:style>
      </p:cxnSp>
      <p:cxnSp>
        <p:nvCxnSpPr>
          <p:cNvPr id="138" name="Straight Arrow Connector 137"/>
          <p:cNvCxnSpPr>
            <a:endCxn id="117" idx="1"/>
          </p:cNvCxnSpPr>
          <p:nvPr/>
        </p:nvCxnSpPr>
        <p:spPr>
          <a:xfrm>
            <a:off x="4402343" y="3602986"/>
            <a:ext cx="879834" cy="792493"/>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41" name="Straight Arrow Connector 140"/>
          <p:cNvCxnSpPr/>
          <p:nvPr/>
        </p:nvCxnSpPr>
        <p:spPr>
          <a:xfrm>
            <a:off x="4398203" y="3858014"/>
            <a:ext cx="839478" cy="611572"/>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43" name="Straight Arrow Connector 142"/>
          <p:cNvCxnSpPr/>
          <p:nvPr/>
        </p:nvCxnSpPr>
        <p:spPr>
          <a:xfrm flipV="1">
            <a:off x="4402981" y="4534707"/>
            <a:ext cx="814673" cy="37654"/>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45" name="Straight Arrow Connector 144"/>
          <p:cNvCxnSpPr>
            <a:endCxn id="117" idx="3"/>
          </p:cNvCxnSpPr>
          <p:nvPr/>
        </p:nvCxnSpPr>
        <p:spPr>
          <a:xfrm flipV="1">
            <a:off x="4397557" y="4696935"/>
            <a:ext cx="884620" cy="852153"/>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50" name="Straight Arrow Connector 149"/>
          <p:cNvCxnSpPr>
            <a:stCxn id="92" idx="3"/>
          </p:cNvCxnSpPr>
          <p:nvPr/>
        </p:nvCxnSpPr>
        <p:spPr>
          <a:xfrm flipV="1">
            <a:off x="4401975" y="4633884"/>
            <a:ext cx="833799" cy="173891"/>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56" name="Text Box 1"/>
          <p:cNvSpPr txBox="1"/>
          <p:nvPr/>
        </p:nvSpPr>
        <p:spPr>
          <a:xfrm>
            <a:off x="6708763" y="4412962"/>
            <a:ext cx="1683004" cy="251125"/>
          </a:xfrm>
          <a:prstGeom prst="roundRect">
            <a:avLst/>
          </a:prstGeom>
          <a:solidFill>
            <a:schemeClr val="bg1"/>
          </a:solidFill>
          <a:ln w="28575" cmpd="sng">
            <a:solidFill>
              <a:schemeClr val="tx1"/>
            </a:solidFill>
          </a:ln>
          <a:effectLst/>
          <a:extLst>
            <a:ext uri="{C572A759-6A51-4108-AA02-DFA0A04FC94B}">
              <ma14:wrappingTextBoxFlag xmlns:ma14="http://schemas.microsoft.com/office/mac/drawingml/2011/main"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58057" tIns="29029" rIns="58057" bIns="29029" numCol="1" spcCol="0" rtlCol="0" fromWordArt="0" anchor="t" anchorCtr="0" forceAA="0" compatLnSpc="1">
            <a:prstTxWarp prst="textNoShape">
              <a:avLst/>
            </a:prstTxWarp>
            <a:noAutofit/>
          </a:bodyP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3B812F"/>
                </a:solidFill>
                <a:effectLst/>
                <a:uLnTx/>
                <a:uFillTx/>
                <a:latin typeface="Tahoma"/>
                <a:ea typeface="Tahoma" charset="0"/>
                <a:cs typeface="Tahoma" charset="0"/>
              </a:rPr>
              <a:t>≥ Threshold?</a:t>
            </a:r>
          </a:p>
        </p:txBody>
      </p:sp>
      <p:cxnSp>
        <p:nvCxnSpPr>
          <p:cNvPr id="54" name="Straight Connector 53"/>
          <p:cNvCxnSpPr>
            <a:stCxn id="117" idx="6"/>
            <a:endCxn id="156" idx="1"/>
          </p:cNvCxnSpPr>
          <p:nvPr/>
        </p:nvCxnSpPr>
        <p:spPr>
          <a:xfrm flipV="1">
            <a:off x="5658247" y="4538525"/>
            <a:ext cx="1050516" cy="7682"/>
          </a:xfrm>
          <a:prstGeom prst="line">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67" name="Straight Arrow Connector 166"/>
          <p:cNvCxnSpPr>
            <a:endCxn id="170" idx="0"/>
          </p:cNvCxnSpPr>
          <p:nvPr/>
        </p:nvCxnSpPr>
        <p:spPr>
          <a:xfrm>
            <a:off x="7556662" y="4673944"/>
            <a:ext cx="632992" cy="621252"/>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70" name="Text Box 1"/>
          <p:cNvSpPr txBox="1"/>
          <p:nvPr/>
        </p:nvSpPr>
        <p:spPr>
          <a:xfrm>
            <a:off x="7475929" y="5295196"/>
            <a:ext cx="1427449" cy="929427"/>
          </a:xfrm>
          <a:prstGeom prst="roundRect">
            <a:avLst/>
          </a:prstGeom>
          <a:noFill/>
          <a:ln w="28575" cmpd="sng">
            <a:noFill/>
          </a:ln>
          <a:effectLst/>
          <a:extLst>
            <a:ext uri="{C572A759-6A51-4108-AA02-DFA0A04FC94B}">
              <ma14:wrappingTextBoxFlag xmlns:ma14="http://schemas.microsoft.com/office/mac/drawingml/2011/main"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0" tIns="29029" rIns="0" bIns="29029" numCol="1" spcCol="0" rtlCol="0" fromWordArt="0" anchor="t" anchorCtr="0" forceAA="0" compatLnSpc="1">
            <a:prstTxWarp prst="textNoShape">
              <a:avLst/>
            </a:prstTxWarp>
            <a:noAutofit/>
          </a:bodyP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Tahoma"/>
                <a:ea typeface="Tahoma" charset="0"/>
                <a:cs typeface="Tahoma" charset="0"/>
              </a:rPr>
              <a:t>Send to</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Tahoma"/>
                <a:ea typeface="Tahoma" charset="0"/>
                <a:cs typeface="Tahoma" charset="0"/>
              </a:rPr>
              <a:t>Read Mapper</a:t>
            </a:r>
            <a:br>
              <a:rPr kumimoji="0" lang="en-US" sz="1600" b="0" i="1" u="none" strike="noStrike" kern="1200" cap="none" spc="0" normalizeH="0" baseline="0" noProof="0" dirty="0">
                <a:ln>
                  <a:noFill/>
                </a:ln>
                <a:solidFill>
                  <a:srgbClr val="000000"/>
                </a:solidFill>
                <a:effectLst/>
                <a:uLnTx/>
                <a:uFillTx/>
                <a:latin typeface="Tahoma"/>
                <a:ea typeface="Tahoma" charset="0"/>
                <a:cs typeface="Tahoma" charset="0"/>
              </a:rPr>
            </a:br>
            <a:r>
              <a:rPr kumimoji="0" lang="en-US" sz="1600" b="0" i="1" u="none" strike="noStrike" kern="1200" cap="none" spc="0" normalizeH="0" baseline="0" noProof="0" dirty="0">
                <a:ln>
                  <a:noFill/>
                </a:ln>
                <a:solidFill>
                  <a:srgbClr val="000000"/>
                </a:solidFill>
                <a:effectLst/>
                <a:uLnTx/>
                <a:uFillTx/>
                <a:latin typeface="Tahoma"/>
                <a:ea typeface="Tahoma" charset="0"/>
                <a:cs typeface="Tahoma" charset="0"/>
              </a:rPr>
              <a:t>for Sequence</a:t>
            </a:r>
            <a:br>
              <a:rPr kumimoji="0" lang="en-US" sz="1600" b="0" i="1" u="none" strike="noStrike" kern="1200" cap="none" spc="0" normalizeH="0" baseline="0" noProof="0" dirty="0">
                <a:ln>
                  <a:noFill/>
                </a:ln>
                <a:solidFill>
                  <a:srgbClr val="000000"/>
                </a:solidFill>
                <a:effectLst/>
                <a:uLnTx/>
                <a:uFillTx/>
                <a:latin typeface="Tahoma"/>
                <a:ea typeface="Tahoma" charset="0"/>
                <a:cs typeface="Tahoma" charset="0"/>
              </a:rPr>
            </a:br>
            <a:r>
              <a:rPr kumimoji="0" lang="en-US" sz="1600" b="0" i="1" u="none" strike="noStrike" kern="1200" cap="none" spc="0" normalizeH="0" baseline="0" noProof="0" dirty="0">
                <a:ln>
                  <a:noFill/>
                </a:ln>
                <a:solidFill>
                  <a:srgbClr val="000000"/>
                </a:solidFill>
                <a:effectLst/>
                <a:uLnTx/>
                <a:uFillTx/>
                <a:latin typeface="Tahoma"/>
                <a:ea typeface="Tahoma" charset="0"/>
                <a:cs typeface="Tahoma" charset="0"/>
              </a:rPr>
              <a:t>Alignment</a:t>
            </a:r>
          </a:p>
        </p:txBody>
      </p:sp>
      <p:sp>
        <p:nvSpPr>
          <p:cNvPr id="57" name="Left Brace 56"/>
          <p:cNvSpPr/>
          <p:nvPr/>
        </p:nvSpPr>
        <p:spPr>
          <a:xfrm rot="19959800">
            <a:off x="721136" y="3391130"/>
            <a:ext cx="173097" cy="1969430"/>
          </a:xfrm>
          <a:prstGeom prst="leftBrace">
            <a:avLst>
              <a:gd name="adj1" fmla="val 59224"/>
              <a:gd name="adj2" fmla="val 66267"/>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43" b="0" i="0" u="none" strike="noStrike" kern="1200" cap="none" spc="0" normalizeH="0" baseline="0" noProof="0">
              <a:ln>
                <a:noFill/>
              </a:ln>
              <a:solidFill>
                <a:srgbClr val="000000"/>
              </a:solidFill>
              <a:effectLst/>
              <a:uLnTx/>
              <a:uFillTx/>
              <a:latin typeface="Tahoma"/>
              <a:ea typeface="+mn-ea"/>
              <a:cs typeface="+mn-cs"/>
            </a:endParaRPr>
          </a:p>
        </p:txBody>
      </p:sp>
      <p:sp>
        <p:nvSpPr>
          <p:cNvPr id="99" name="TextBox 98"/>
          <p:cNvSpPr txBox="1"/>
          <p:nvPr/>
        </p:nvSpPr>
        <p:spPr>
          <a:xfrm>
            <a:off x="80233" y="4821821"/>
            <a:ext cx="1067716" cy="369332"/>
          </a:xfrm>
          <a:prstGeom prst="rect">
            <a:avLst/>
          </a:prstGeom>
          <a:noFill/>
        </p:spPr>
        <p:txBody>
          <a:bodyPr wrap="square" lIns="0" rIns="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FFFF">
                    <a:lumMod val="50000"/>
                  </a:srgbClr>
                </a:solidFill>
                <a:effectLst/>
                <a:uLnTx/>
                <a:uFillTx/>
                <a:latin typeface="Tahoma"/>
                <a:ea typeface="Tahoma" panose="020B0604030504040204" pitchFamily="34" charset="0"/>
                <a:cs typeface="Tahoma" panose="020B0604030504040204" pitchFamily="34" charset="0"/>
              </a:rPr>
              <a:t>tokens</a:t>
            </a:r>
          </a:p>
        </p:txBody>
      </p:sp>
      <p:cxnSp>
        <p:nvCxnSpPr>
          <p:cNvPr id="108" name="Straight Arrow Connector 107"/>
          <p:cNvCxnSpPr>
            <a:endCxn id="109" idx="0"/>
          </p:cNvCxnSpPr>
          <p:nvPr/>
        </p:nvCxnSpPr>
        <p:spPr>
          <a:xfrm flipH="1">
            <a:off x="6534543" y="4664087"/>
            <a:ext cx="550298" cy="631109"/>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09" name="Text Box 1"/>
          <p:cNvSpPr txBox="1"/>
          <p:nvPr/>
        </p:nvSpPr>
        <p:spPr>
          <a:xfrm>
            <a:off x="6109112" y="5295196"/>
            <a:ext cx="850862" cy="437407"/>
          </a:xfrm>
          <a:prstGeom prst="roundRect">
            <a:avLst/>
          </a:prstGeom>
          <a:noFill/>
          <a:ln w="28575" cmpd="sng">
            <a:noFill/>
          </a:ln>
          <a:effectLst/>
          <a:extLst>
            <a:ext uri="{C572A759-6A51-4108-AA02-DFA0A04FC94B}">
              <ma14:wrappingTextBoxFlag xmlns:ma14="http://schemas.microsoft.com/office/mac/drawingml/2011/main"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58057" tIns="29029" rIns="58057" bIns="29029" numCol="1" spcCol="0" rtlCol="0" fromWordArt="0" anchor="t" anchorCtr="0" forceAA="0" compatLnSpc="1">
            <a:prstTxWarp prst="textNoShape">
              <a:avLst/>
            </a:prstTxWarp>
            <a:noAutofit/>
          </a:bodyP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Tahoma"/>
                <a:ea typeface="Tahoma" charset="0"/>
                <a:cs typeface="Tahoma" charset="0"/>
              </a:rPr>
              <a:t>Discard</a:t>
            </a:r>
          </a:p>
        </p:txBody>
      </p:sp>
      <p:sp>
        <p:nvSpPr>
          <p:cNvPr id="111" name="Text Box 1"/>
          <p:cNvSpPr txBox="1"/>
          <p:nvPr/>
        </p:nvSpPr>
        <p:spPr>
          <a:xfrm>
            <a:off x="6290533" y="4795856"/>
            <a:ext cx="519159" cy="213189"/>
          </a:xfrm>
          <a:prstGeom prst="roundRect">
            <a:avLst/>
          </a:prstGeom>
          <a:noFill/>
          <a:ln w="28575" cmpd="sng">
            <a:noFill/>
          </a:ln>
          <a:effectLst/>
          <a:extLst>
            <a:ext uri="{C572A759-6A51-4108-AA02-DFA0A04FC94B}">
              <ma14:wrappingTextBoxFlag xmlns:ma14="http://schemas.microsoft.com/office/mac/drawingml/2011/main"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58057" tIns="29029" rIns="58057" bIns="29029" numCol="1" spcCol="0" rtlCol="0" fromWordArt="0" anchor="t" anchorCtr="0" forceAA="0" compatLnSpc="1">
            <a:prstTxWarp prst="textNoShape">
              <a:avLst/>
            </a:prstTxWarp>
            <a:noAutofit/>
          </a:bodyP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3B812F"/>
                </a:solidFill>
                <a:effectLst/>
                <a:uLnTx/>
                <a:uFillTx/>
                <a:latin typeface="Tahoma"/>
                <a:ea typeface="Tahoma" charset="0"/>
                <a:cs typeface="Tahoma" charset="0"/>
              </a:rPr>
              <a:t>NO</a:t>
            </a:r>
          </a:p>
        </p:txBody>
      </p:sp>
      <p:sp>
        <p:nvSpPr>
          <p:cNvPr id="112" name="Text Box 1"/>
          <p:cNvSpPr txBox="1"/>
          <p:nvPr/>
        </p:nvSpPr>
        <p:spPr>
          <a:xfrm>
            <a:off x="7873158" y="4790711"/>
            <a:ext cx="519159" cy="213189"/>
          </a:xfrm>
          <a:prstGeom prst="roundRect">
            <a:avLst/>
          </a:prstGeom>
          <a:noFill/>
          <a:ln w="28575" cmpd="sng">
            <a:noFill/>
          </a:ln>
          <a:effectLst/>
          <a:extLst>
            <a:ext uri="{C572A759-6A51-4108-AA02-DFA0A04FC94B}">
              <ma14:wrappingTextBoxFlag xmlns:ma14="http://schemas.microsoft.com/office/mac/drawingml/2011/main"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58057" tIns="29029" rIns="58057" bIns="29029" numCol="1" spcCol="0" rtlCol="0" fromWordArt="0" anchor="t" anchorCtr="0" forceAA="0" compatLnSpc="1">
            <a:prstTxWarp prst="textNoShape">
              <a:avLst/>
            </a:prstTxWarp>
            <a:noAutofit/>
          </a:bodyP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3B812F"/>
                </a:solidFill>
                <a:effectLst/>
                <a:uLnTx/>
                <a:uFillTx/>
                <a:latin typeface="Tahoma"/>
                <a:ea typeface="Tahoma" charset="0"/>
                <a:cs typeface="Tahoma" charset="0"/>
              </a:rPr>
              <a:t>YES</a:t>
            </a:r>
          </a:p>
        </p:txBody>
      </p:sp>
      <p:sp>
        <p:nvSpPr>
          <p:cNvPr id="42" name="TextBox 41"/>
          <p:cNvSpPr txBox="1"/>
          <p:nvPr/>
        </p:nvSpPr>
        <p:spPr>
          <a:xfrm>
            <a:off x="5555927" y="3936841"/>
            <a:ext cx="622806" cy="338554"/>
          </a:xfrm>
          <a:prstGeom prst="rect">
            <a:avLst/>
          </a:prstGeom>
          <a:noFill/>
        </p:spPr>
        <p:txBody>
          <a:bodyPr wrap="square" lIns="0" rIns="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srgbClr val="0070C0"/>
                </a:solidFill>
                <a:effectLst/>
                <a:uLnTx/>
                <a:uFillTx/>
                <a:latin typeface="Tahoma"/>
                <a:ea typeface="Tahoma" panose="020B0604030504040204" pitchFamily="34" charset="0"/>
                <a:cs typeface="Tahoma" panose="020B0604030504040204" pitchFamily="34" charset="0"/>
              </a:rPr>
              <a:t>Sum</a:t>
            </a:r>
            <a:endParaRPr kumimoji="0" lang="en-US" sz="1270" b="0" i="1" u="none" strike="noStrike" kern="1200" cap="none" spc="0" normalizeH="0" baseline="0" noProof="0" dirty="0">
              <a:ln>
                <a:noFill/>
              </a:ln>
              <a:solidFill>
                <a:srgbClr val="0070C0"/>
              </a:solidFill>
              <a:effectLst/>
              <a:uLnTx/>
              <a:uFillTx/>
              <a:latin typeface="Tahoma"/>
              <a:ea typeface="Tahoma" panose="020B0604030504040204" pitchFamily="34" charset="0"/>
              <a:cs typeface="Tahoma" panose="020B0604030504040204" pitchFamily="34" charset="0"/>
            </a:endParaRPr>
          </a:p>
        </p:txBody>
      </p:sp>
      <p:sp>
        <p:nvSpPr>
          <p:cNvPr id="44" name="Title 1"/>
          <p:cNvSpPr>
            <a:spLocks noGrp="1"/>
          </p:cNvSpPr>
          <p:nvPr>
            <p:ph type="title"/>
          </p:nvPr>
        </p:nvSpPr>
        <p:spPr>
          <a:xfrm>
            <a:off x="228600" y="152400"/>
            <a:ext cx="8610600" cy="1066800"/>
          </a:xfrm>
        </p:spPr>
        <p:txBody>
          <a:bodyPr/>
          <a:lstStyle/>
          <a:p>
            <a:r>
              <a:rPr lang="en-US" sz="4400" b="1" dirty="0">
                <a:solidFill>
                  <a:schemeClr val="tx1"/>
                </a:solidFill>
                <a:latin typeface="Cambria" charset="0"/>
                <a:ea typeface="Cambria" charset="0"/>
                <a:cs typeface="Cambria" charset="0"/>
              </a:rPr>
              <a:t>GRIM-Filter: Checking a Bin</a:t>
            </a:r>
          </a:p>
        </p:txBody>
      </p:sp>
      <p:sp>
        <p:nvSpPr>
          <p:cNvPr id="45" name="Content Placeholder 2"/>
          <p:cNvSpPr>
            <a:spLocks noGrp="1"/>
          </p:cNvSpPr>
          <p:nvPr>
            <p:ph idx="1"/>
          </p:nvPr>
        </p:nvSpPr>
        <p:spPr>
          <a:xfrm>
            <a:off x="228600" y="1096370"/>
            <a:ext cx="8610600" cy="541361"/>
          </a:xfrm>
        </p:spPr>
        <p:txBody>
          <a:bodyPr/>
          <a:lstStyle/>
          <a:p>
            <a:pPr marL="0" indent="0">
              <a:buNone/>
            </a:pPr>
            <a:r>
              <a:rPr lang="en-US" sz="2400" dirty="0"/>
              <a:t>How GRIM-Filter determines whether to </a:t>
            </a:r>
            <a:r>
              <a:rPr lang="en-US" sz="2400" b="1" dirty="0">
                <a:solidFill>
                  <a:srgbClr val="538234"/>
                </a:solidFill>
              </a:rPr>
              <a:t>discard</a:t>
            </a:r>
            <a:r>
              <a:rPr lang="en-US" sz="2400" dirty="0">
                <a:solidFill>
                  <a:srgbClr val="538234"/>
                </a:solidFill>
              </a:rPr>
              <a:t> </a:t>
            </a:r>
            <a:r>
              <a:rPr lang="en-US" sz="2400" dirty="0"/>
              <a:t>potential match locations in a given bin </a:t>
            </a:r>
            <a:r>
              <a:rPr lang="en-US" sz="2400" b="1" dirty="0">
                <a:solidFill>
                  <a:srgbClr val="538234"/>
                </a:solidFill>
              </a:rPr>
              <a:t>prior</a:t>
            </a:r>
            <a:r>
              <a:rPr lang="en-US" sz="2400" dirty="0">
                <a:solidFill>
                  <a:srgbClr val="538234"/>
                </a:solidFill>
              </a:rPr>
              <a:t> </a:t>
            </a:r>
            <a:r>
              <a:rPr lang="en-US" sz="2400" dirty="0"/>
              <a:t>to alignment</a:t>
            </a:r>
          </a:p>
        </p:txBody>
      </p:sp>
      <p:sp>
        <p:nvSpPr>
          <p:cNvPr id="47" name="TextBox 46"/>
          <p:cNvSpPr txBox="1"/>
          <p:nvPr/>
        </p:nvSpPr>
        <p:spPr>
          <a:xfrm>
            <a:off x="788188" y="5723975"/>
            <a:ext cx="347050" cy="347050"/>
          </a:xfrm>
          <a:prstGeom prst="ellipse">
            <a:avLst/>
          </a:prstGeom>
          <a:solidFill>
            <a:schemeClr val="tx1"/>
          </a:solidFill>
          <a:ln w="28575" cmpd="sng">
            <a:noFill/>
          </a:ln>
        </p:spPr>
        <p:txBody>
          <a:bodyPr wrap="none" lIns="0" tIns="0" rIns="0" bIns="0"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Palatino Linotype" panose="02040502050505030304" pitchFamily="18" charset="0"/>
                <a:ea typeface="Tahoma" charset="0"/>
                <a:cs typeface="Tahoma" charset="0"/>
              </a:rPr>
              <a:t>3</a:t>
            </a:r>
            <a:endParaRPr kumimoji="0" lang="en-US" sz="2000" b="1" i="0" u="none" strike="noStrike" kern="1200" cap="none" spc="0" normalizeH="0" baseline="0" noProof="0" dirty="0">
              <a:ln>
                <a:noFill/>
              </a:ln>
              <a:solidFill>
                <a:srgbClr val="FFFFFF"/>
              </a:solidFill>
              <a:effectLst/>
              <a:uLnTx/>
              <a:uFillTx/>
              <a:latin typeface="Palatino Linotype" panose="02040502050505030304" pitchFamily="18" charset="0"/>
              <a:ea typeface="Tahoma" charset="0"/>
              <a:cs typeface="Tahoma" charset="0"/>
            </a:endParaRPr>
          </a:p>
        </p:txBody>
      </p:sp>
      <p:sp>
        <p:nvSpPr>
          <p:cNvPr id="48" name="TextBox 47"/>
          <p:cNvSpPr txBox="1"/>
          <p:nvPr/>
        </p:nvSpPr>
        <p:spPr>
          <a:xfrm>
            <a:off x="4034697" y="2441744"/>
            <a:ext cx="347050" cy="347050"/>
          </a:xfrm>
          <a:prstGeom prst="ellipse">
            <a:avLst/>
          </a:prstGeom>
          <a:solidFill>
            <a:schemeClr val="tx1"/>
          </a:solidFill>
          <a:ln w="28575" cmpd="sng">
            <a:noFill/>
          </a:ln>
        </p:spPr>
        <p:txBody>
          <a:bodyPr wrap="none" lIns="0" tIns="0" rIns="0" bIns="0"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Palatino Linotype" panose="02040502050505030304" pitchFamily="18" charset="0"/>
                <a:ea typeface="Tahoma" charset="0"/>
                <a:cs typeface="Tahoma" charset="0"/>
              </a:rPr>
              <a:t>2</a:t>
            </a:r>
          </a:p>
        </p:txBody>
      </p:sp>
      <p:sp>
        <p:nvSpPr>
          <p:cNvPr id="49" name="TextBox 48"/>
          <p:cNvSpPr txBox="1"/>
          <p:nvPr/>
        </p:nvSpPr>
        <p:spPr>
          <a:xfrm>
            <a:off x="5233622" y="3930668"/>
            <a:ext cx="347050" cy="347050"/>
          </a:xfrm>
          <a:prstGeom prst="ellipse">
            <a:avLst/>
          </a:prstGeom>
          <a:solidFill>
            <a:schemeClr val="tx1"/>
          </a:solidFill>
          <a:ln w="28575" cmpd="sng">
            <a:noFill/>
          </a:ln>
        </p:spPr>
        <p:txBody>
          <a:bodyPr wrap="none" lIns="0" tIns="0" rIns="0" bIns="0"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Palatino Linotype" panose="02040502050505030304" pitchFamily="18" charset="0"/>
                <a:ea typeface="Tahoma" charset="0"/>
                <a:cs typeface="Tahoma" charset="0"/>
              </a:rPr>
              <a:t>4</a:t>
            </a:r>
            <a:endParaRPr kumimoji="0" lang="en-US" sz="2000" b="1" i="0" u="none" strike="noStrike" kern="1200" cap="none" spc="0" normalizeH="0" baseline="0" noProof="0" dirty="0">
              <a:ln>
                <a:noFill/>
              </a:ln>
              <a:solidFill>
                <a:srgbClr val="FFFFFF"/>
              </a:solidFill>
              <a:effectLst/>
              <a:uLnTx/>
              <a:uFillTx/>
              <a:latin typeface="Palatino Linotype" panose="02040502050505030304" pitchFamily="18" charset="0"/>
              <a:ea typeface="Tahoma" charset="0"/>
              <a:cs typeface="Tahoma" charset="0"/>
            </a:endParaRPr>
          </a:p>
        </p:txBody>
      </p:sp>
      <p:sp>
        <p:nvSpPr>
          <p:cNvPr id="50" name="TextBox 49"/>
          <p:cNvSpPr txBox="1"/>
          <p:nvPr/>
        </p:nvSpPr>
        <p:spPr>
          <a:xfrm>
            <a:off x="7128879" y="3930668"/>
            <a:ext cx="347050" cy="347050"/>
          </a:xfrm>
          <a:prstGeom prst="ellipse">
            <a:avLst/>
          </a:prstGeom>
          <a:solidFill>
            <a:schemeClr val="tx1"/>
          </a:solidFill>
          <a:ln w="28575" cmpd="sng">
            <a:noFill/>
          </a:ln>
        </p:spPr>
        <p:txBody>
          <a:bodyPr wrap="none" lIns="0" tIns="0" rIns="0" bIns="0"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Palatino Linotype" panose="02040502050505030304" pitchFamily="18" charset="0"/>
                <a:ea typeface="Tahoma" charset="0"/>
                <a:cs typeface="Tahoma" charset="0"/>
              </a:rPr>
              <a:t>5</a:t>
            </a:r>
            <a:endParaRPr kumimoji="0" lang="en-US" sz="2000" b="1" i="0" u="none" strike="noStrike" kern="1200" cap="none" spc="0" normalizeH="0" baseline="0" noProof="0" dirty="0">
              <a:ln>
                <a:noFill/>
              </a:ln>
              <a:solidFill>
                <a:srgbClr val="FFFFFF"/>
              </a:solidFill>
              <a:effectLst/>
              <a:uLnTx/>
              <a:uFillTx/>
              <a:latin typeface="Palatino Linotype" panose="02040502050505030304" pitchFamily="18" charset="0"/>
              <a:ea typeface="Tahoma" charset="0"/>
              <a:cs typeface="Tahoma" charset="0"/>
            </a:endParaRPr>
          </a:p>
        </p:txBody>
      </p:sp>
      <p:grpSp>
        <p:nvGrpSpPr>
          <p:cNvPr id="10" name="Group 9"/>
          <p:cNvGrpSpPr/>
          <p:nvPr/>
        </p:nvGrpSpPr>
        <p:grpSpPr>
          <a:xfrm>
            <a:off x="4034697" y="3328004"/>
            <a:ext cx="367278" cy="2959542"/>
            <a:chOff x="4773896" y="3386943"/>
            <a:chExt cx="367278" cy="2959542"/>
          </a:xfrm>
        </p:grpSpPr>
        <p:sp>
          <p:nvSpPr>
            <p:cNvPr id="92" name="Rectangle 91"/>
            <p:cNvSpPr/>
            <p:nvPr/>
          </p:nvSpPr>
          <p:spPr>
            <a:xfrm>
              <a:off x="4773896" y="3386943"/>
              <a:ext cx="367278" cy="2959542"/>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1</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0</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1</a:t>
              </a:r>
            </a:p>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endParaRP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0</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1</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1 </a:t>
              </a:r>
            </a:p>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endParaRP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1</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0</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0</a:t>
              </a:r>
            </a:p>
          </p:txBody>
        </p:sp>
        <p:sp>
          <p:nvSpPr>
            <p:cNvPr id="8" name="Rectangle 7"/>
            <p:cNvSpPr/>
            <p:nvPr/>
          </p:nvSpPr>
          <p:spPr>
            <a:xfrm>
              <a:off x="4861809" y="5089976"/>
              <a:ext cx="265073" cy="369332"/>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a:t>
              </a:r>
            </a:p>
          </p:txBody>
        </p:sp>
        <p:sp>
          <p:nvSpPr>
            <p:cNvPr id="9" name="Rectangle 8"/>
            <p:cNvSpPr/>
            <p:nvPr/>
          </p:nvSpPr>
          <p:spPr>
            <a:xfrm>
              <a:off x="4859167" y="5021490"/>
              <a:ext cx="265073" cy="369332"/>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127" normalizeH="0" baseline="0" noProof="0">
                  <a:ln>
                    <a:noFill/>
                  </a:ln>
                  <a:solidFill>
                    <a:srgbClr val="000000"/>
                  </a:solidFill>
                  <a:effectLst/>
                  <a:uLnTx/>
                  <a:uFillTx/>
                  <a:latin typeface="Arial" panose="020B0604020202020204" pitchFamily="34" charset="0"/>
                  <a:ea typeface="ＭＳ 明朝"/>
                  <a:cs typeface="Arial" panose="020B0604020202020204" pitchFamily="34" charset="0"/>
                </a:rPr>
                <a:t>.</a:t>
              </a:r>
              <a:endParaRPr kumimoji="0" lang="en-US" sz="18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endParaRPr>
            </a:p>
          </p:txBody>
        </p:sp>
        <p:sp>
          <p:nvSpPr>
            <p:cNvPr id="56" name="Rectangle 55"/>
            <p:cNvSpPr/>
            <p:nvPr/>
          </p:nvSpPr>
          <p:spPr>
            <a:xfrm>
              <a:off x="4859166" y="5158462"/>
              <a:ext cx="265073" cy="369332"/>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a:t>
              </a:r>
            </a:p>
          </p:txBody>
        </p:sp>
        <p:sp>
          <p:nvSpPr>
            <p:cNvPr id="58" name="Rectangle 57"/>
            <p:cNvSpPr/>
            <p:nvPr/>
          </p:nvSpPr>
          <p:spPr>
            <a:xfrm>
              <a:off x="4859207" y="4114224"/>
              <a:ext cx="265073" cy="369332"/>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a:t>
              </a:r>
            </a:p>
          </p:txBody>
        </p:sp>
        <p:sp>
          <p:nvSpPr>
            <p:cNvPr id="59" name="Rectangle 58"/>
            <p:cNvSpPr/>
            <p:nvPr/>
          </p:nvSpPr>
          <p:spPr>
            <a:xfrm>
              <a:off x="4856565" y="4045738"/>
              <a:ext cx="265073" cy="369332"/>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127" normalizeH="0" baseline="0" noProof="0">
                  <a:ln>
                    <a:noFill/>
                  </a:ln>
                  <a:solidFill>
                    <a:srgbClr val="000000"/>
                  </a:solidFill>
                  <a:effectLst/>
                  <a:uLnTx/>
                  <a:uFillTx/>
                  <a:latin typeface="Arial" panose="020B0604020202020204" pitchFamily="34" charset="0"/>
                  <a:ea typeface="ＭＳ 明朝"/>
                  <a:cs typeface="Arial" panose="020B0604020202020204" pitchFamily="34" charset="0"/>
                </a:rPr>
                <a:t>.</a:t>
              </a:r>
              <a:endParaRPr kumimoji="0" lang="en-US" sz="18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endParaRPr>
            </a:p>
          </p:txBody>
        </p:sp>
        <p:sp>
          <p:nvSpPr>
            <p:cNvPr id="60" name="Rectangle 59"/>
            <p:cNvSpPr/>
            <p:nvPr/>
          </p:nvSpPr>
          <p:spPr>
            <a:xfrm>
              <a:off x="4856564" y="4182710"/>
              <a:ext cx="265073" cy="369332"/>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a:t>
              </a:r>
            </a:p>
          </p:txBody>
        </p:sp>
      </p:grpSp>
      <p:sp>
        <p:nvSpPr>
          <p:cNvPr id="62" name="TextBox 61"/>
          <p:cNvSpPr txBox="1"/>
          <p:nvPr/>
        </p:nvSpPr>
        <p:spPr>
          <a:xfrm>
            <a:off x="2263627" y="2826970"/>
            <a:ext cx="1478194" cy="33855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srgbClr val="0070C0"/>
                </a:solidFill>
                <a:effectLst/>
                <a:uLnTx/>
                <a:uFillTx/>
                <a:latin typeface="Tahoma"/>
                <a:ea typeface="+mn-ea"/>
                <a:cs typeface="Tahoma"/>
              </a:rPr>
              <a:t>Get tokens</a:t>
            </a:r>
            <a:endParaRPr kumimoji="0" lang="en-US" sz="1600" b="1" i="0" u="none" strike="noStrike" kern="1200" cap="none" spc="0" normalizeH="0" baseline="0" noProof="0" dirty="0">
              <a:ln>
                <a:noFill/>
              </a:ln>
              <a:solidFill>
                <a:srgbClr val="0070C0"/>
              </a:solidFill>
              <a:effectLst/>
              <a:uLnTx/>
              <a:uFillTx/>
              <a:latin typeface="Tahoma"/>
              <a:ea typeface="+mn-ea"/>
              <a:cs typeface="Tahoma"/>
            </a:endParaRPr>
          </a:p>
        </p:txBody>
      </p:sp>
      <p:sp>
        <p:nvSpPr>
          <p:cNvPr id="72" name="TextBox 71"/>
          <p:cNvSpPr txBox="1"/>
          <p:nvPr/>
        </p:nvSpPr>
        <p:spPr>
          <a:xfrm>
            <a:off x="845741" y="5720610"/>
            <a:ext cx="3257963" cy="33855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srgbClr val="0070C0"/>
                </a:solidFill>
                <a:effectLst/>
                <a:uLnTx/>
                <a:uFillTx/>
                <a:latin typeface="Tahoma"/>
                <a:ea typeface="+mn-ea"/>
                <a:cs typeface="Tahoma"/>
              </a:rPr>
              <a:t>Match tokens to </a:t>
            </a:r>
            <a:r>
              <a:rPr kumimoji="0" lang="en-US" sz="1600" b="1" i="1" u="none" strike="noStrike" kern="1200" cap="none" spc="0" normalizeH="0" baseline="0" noProof="0" dirty="0" err="1">
                <a:ln>
                  <a:noFill/>
                </a:ln>
                <a:solidFill>
                  <a:srgbClr val="0070C0"/>
                </a:solidFill>
                <a:effectLst/>
                <a:uLnTx/>
                <a:uFillTx/>
                <a:latin typeface="Tahoma"/>
                <a:ea typeface="+mn-ea"/>
                <a:cs typeface="Tahoma"/>
              </a:rPr>
              <a:t>bitvector</a:t>
            </a:r>
            <a:endParaRPr kumimoji="0" lang="en-US" sz="1600" b="1" i="0" u="none" strike="noStrike" kern="1200" cap="none" spc="0" normalizeH="0" baseline="0" noProof="0" dirty="0">
              <a:ln>
                <a:noFill/>
              </a:ln>
              <a:solidFill>
                <a:srgbClr val="0070C0"/>
              </a:solidFill>
              <a:effectLst/>
              <a:uLnTx/>
              <a:uFillTx/>
              <a:latin typeface="Tahoma"/>
              <a:ea typeface="+mn-ea"/>
              <a:cs typeface="Tahoma"/>
            </a:endParaRPr>
          </a:p>
        </p:txBody>
      </p:sp>
      <p:sp>
        <p:nvSpPr>
          <p:cNvPr id="89" name="TextBox 88"/>
          <p:cNvSpPr txBox="1"/>
          <p:nvPr/>
        </p:nvSpPr>
        <p:spPr>
          <a:xfrm>
            <a:off x="7475929" y="3928131"/>
            <a:ext cx="1090058" cy="338554"/>
          </a:xfrm>
          <a:prstGeom prst="rect">
            <a:avLst/>
          </a:prstGeom>
          <a:noFill/>
        </p:spPr>
        <p:txBody>
          <a:bodyPr wrap="square" lIns="0" rIns="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srgbClr val="0070C0"/>
                </a:solidFill>
                <a:effectLst/>
                <a:uLnTx/>
                <a:uFillTx/>
                <a:latin typeface="Tahoma"/>
                <a:ea typeface="Tahoma" panose="020B0604030504040204" pitchFamily="34" charset="0"/>
                <a:cs typeface="Tahoma" panose="020B0604030504040204" pitchFamily="34" charset="0"/>
              </a:rPr>
              <a:t>Compare</a:t>
            </a:r>
            <a:endParaRPr kumimoji="0" lang="en-US" sz="1270" b="0" i="1" u="none" strike="noStrike" kern="1200" cap="none" spc="0" normalizeH="0" baseline="0" noProof="0" dirty="0">
              <a:ln>
                <a:noFill/>
              </a:ln>
              <a:solidFill>
                <a:srgbClr val="0070C0"/>
              </a:solidFill>
              <a:effectLst/>
              <a:uLnTx/>
              <a:uFillTx/>
              <a:latin typeface="Tahoma"/>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09418862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1" nodeType="withEffect">
                                  <p:stCondLst>
                                    <p:cond delay="0"/>
                                  </p:stCondLst>
                                  <p:childTnLst>
                                    <p:set>
                                      <p:cBhvr>
                                        <p:cTn id="10" dur="1" fill="hold">
                                          <p:stCondLst>
                                            <p:cond delay="0"/>
                                          </p:stCondLst>
                                        </p:cTn>
                                        <p:tgtEl>
                                          <p:spTgt spid="98"/>
                                        </p:tgtEl>
                                        <p:attrNameLst>
                                          <p:attrName>style.visibility</p:attrName>
                                        </p:attrNameLst>
                                      </p:cBhvr>
                                      <p:to>
                                        <p:strVal val="visible"/>
                                      </p:to>
                                    </p:set>
                                  </p:childTnLst>
                                </p:cTn>
                              </p:par>
                              <p:par>
                                <p:cTn id="11" presetID="1" presetClass="entr" presetSubtype="0" fill="hold" grpId="1" nodeType="withEffect">
                                  <p:stCondLst>
                                    <p:cond delay="0"/>
                                  </p:stCondLst>
                                  <p:childTnLst>
                                    <p:set>
                                      <p:cBhvr>
                                        <p:cTn id="12" dur="1" fill="hold">
                                          <p:stCondLst>
                                            <p:cond delay="0"/>
                                          </p:stCondLst>
                                        </p:cTn>
                                        <p:tgtEl>
                                          <p:spTgt spid="82"/>
                                        </p:tgtEl>
                                        <p:attrNameLst>
                                          <p:attrName>style.visibility</p:attrName>
                                        </p:attrNameLst>
                                      </p:cBhvr>
                                      <p:to>
                                        <p:strVal val="visible"/>
                                      </p:to>
                                    </p:set>
                                  </p:childTnLst>
                                </p:cTn>
                              </p:par>
                              <p:par>
                                <p:cTn id="13" presetID="1" presetClass="entr" presetSubtype="0" fill="hold" grpId="1" nodeType="withEffect">
                                  <p:stCondLst>
                                    <p:cond delay="0"/>
                                  </p:stCondLst>
                                  <p:childTnLst>
                                    <p:set>
                                      <p:cBhvr>
                                        <p:cTn id="14" dur="1" fill="hold">
                                          <p:stCondLst>
                                            <p:cond delay="0"/>
                                          </p:stCondLst>
                                        </p:cTn>
                                        <p:tgtEl>
                                          <p:spTgt spid="85"/>
                                        </p:tgtEl>
                                        <p:attrNameLst>
                                          <p:attrName>style.visibility</p:attrName>
                                        </p:attrNameLst>
                                      </p:cBhvr>
                                      <p:to>
                                        <p:strVal val="visible"/>
                                      </p:to>
                                    </p:set>
                                  </p:childTnLst>
                                </p:cTn>
                              </p:par>
                              <p:par>
                                <p:cTn id="15" presetID="1" presetClass="entr" presetSubtype="0" fill="hold" grpId="1" nodeType="withEffect">
                                  <p:stCondLst>
                                    <p:cond delay="0"/>
                                  </p:stCondLst>
                                  <p:childTnLst>
                                    <p:set>
                                      <p:cBhvr>
                                        <p:cTn id="16" dur="1" fill="hold">
                                          <p:stCondLst>
                                            <p:cond delay="0"/>
                                          </p:stCondLst>
                                        </p:cTn>
                                        <p:tgtEl>
                                          <p:spTgt spid="88"/>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9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0" presetClass="path" presetSubtype="0" accel="50000" decel="50000" fill="hold" grpId="0" nodeType="clickEffect">
                                  <p:stCondLst>
                                    <p:cond delay="0"/>
                                  </p:stCondLst>
                                  <p:childTnLst>
                                    <p:animMotion origin="layout" path="M 1.94444E-6 3.7037E-6 L 1.94444E-6 0.09953 " pathEditMode="relative" rAng="0" ptsTypes="AA">
                                      <p:cBhvr>
                                        <p:cTn id="28" dur="2000" fill="hold"/>
                                        <p:tgtEl>
                                          <p:spTgt spid="82"/>
                                        </p:tgtEl>
                                        <p:attrNameLst>
                                          <p:attrName>ppt_x</p:attrName>
                                          <p:attrName>ppt_y</p:attrName>
                                        </p:attrNameLst>
                                      </p:cBhvr>
                                      <p:rCtr x="0" y="4977"/>
                                    </p:animMotion>
                                  </p:childTnLst>
                                </p:cTn>
                              </p:par>
                              <p:par>
                                <p:cTn id="29" presetID="0" presetClass="path" presetSubtype="0" accel="50000" decel="50000" fill="hold" grpId="0" nodeType="withEffect">
                                  <p:stCondLst>
                                    <p:cond delay="1000"/>
                                  </p:stCondLst>
                                  <p:childTnLst>
                                    <p:animMotion origin="layout" path="M -0.00174 0.00162 L -0.00174 0.13935 " pathEditMode="relative" ptsTypes="AA">
                                      <p:cBhvr>
                                        <p:cTn id="30" dur="1000" fill="hold"/>
                                        <p:tgtEl>
                                          <p:spTgt spid="85"/>
                                        </p:tgtEl>
                                        <p:attrNameLst>
                                          <p:attrName>ppt_x</p:attrName>
                                          <p:attrName>ppt_y</p:attrName>
                                        </p:attrNameLst>
                                      </p:cBhvr>
                                    </p:animMotion>
                                  </p:childTnLst>
                                </p:cTn>
                              </p:par>
                            </p:childTnLst>
                          </p:cTn>
                        </p:par>
                        <p:par>
                          <p:cTn id="31" fill="hold">
                            <p:stCondLst>
                              <p:cond delay="2000"/>
                            </p:stCondLst>
                            <p:childTnLst>
                              <p:par>
                                <p:cTn id="32" presetID="0" presetClass="path" presetSubtype="0" accel="50000" decel="50000" fill="hold" grpId="0" nodeType="afterEffect">
                                  <p:stCondLst>
                                    <p:cond delay="0"/>
                                  </p:stCondLst>
                                  <p:childTnLst>
                                    <p:animMotion origin="layout" path="M -0.00208 0.00139 L -0.00208 0.17454 " pathEditMode="relative" ptsTypes="AA">
                                      <p:cBhvr>
                                        <p:cTn id="33" dur="1000" fill="hold"/>
                                        <p:tgtEl>
                                          <p:spTgt spid="88"/>
                                        </p:tgtEl>
                                        <p:attrNameLst>
                                          <p:attrName>ppt_x</p:attrName>
                                          <p:attrName>ppt_y</p:attrName>
                                        </p:attrNameLst>
                                      </p:cBhvr>
                                    </p:animMotion>
                                  </p:childTnLst>
                                </p:cTn>
                              </p:par>
                              <p:par>
                                <p:cTn id="34" presetID="0" presetClass="path" presetSubtype="0" accel="50000" decel="50000" fill="hold" grpId="0" nodeType="withEffect">
                                  <p:stCondLst>
                                    <p:cond delay="1000"/>
                                  </p:stCondLst>
                                  <p:childTnLst>
                                    <p:animMotion origin="layout" path="M -0.00104 1.48148E-6 L -0.00104 0.21134 " pathEditMode="relative" ptsTypes="AA">
                                      <p:cBhvr>
                                        <p:cTn id="35" dur="1000" fill="hold"/>
                                        <p:tgtEl>
                                          <p:spTgt spid="97"/>
                                        </p:tgtEl>
                                        <p:attrNameLst>
                                          <p:attrName>ppt_x</p:attrName>
                                          <p:attrName>ppt_y</p:attrName>
                                        </p:attrNameLst>
                                      </p:cBhvr>
                                    </p:animMotion>
                                  </p:childTnLst>
                                </p:cTn>
                              </p:par>
                              <p:par>
                                <p:cTn id="36" presetID="0" presetClass="path" presetSubtype="0" accel="50000" decel="50000" fill="hold" grpId="0" nodeType="withEffect">
                                  <p:stCondLst>
                                    <p:cond delay="2000"/>
                                  </p:stCondLst>
                                  <p:childTnLst>
                                    <p:animMotion origin="layout" path="M -0.00017 -3.33333E-6 L -0.00017 0.24653 " pathEditMode="relative" ptsTypes="AA">
                                      <p:cBhvr>
                                        <p:cTn id="37" dur="1000" fill="hold"/>
                                        <p:tgtEl>
                                          <p:spTgt spid="98"/>
                                        </p:tgtEl>
                                        <p:attrNameLst>
                                          <p:attrName>ppt_x</p:attrName>
                                          <p:attrName>ppt_y</p:attrName>
                                        </p:attrNameLst>
                                      </p:cBhvr>
                                    </p:animMotion>
                                  </p:childTnLst>
                                </p:cTn>
                              </p:par>
                            </p:childTnLst>
                          </p:cTn>
                        </p:par>
                        <p:par>
                          <p:cTn id="38" fill="hold">
                            <p:stCondLst>
                              <p:cond delay="5000"/>
                            </p:stCondLst>
                            <p:childTnLst>
                              <p:par>
                                <p:cTn id="39" presetID="1" presetClass="entr" presetSubtype="0" fill="hold" grpId="0" nodeType="afterEffect">
                                  <p:stCondLst>
                                    <p:cond delay="0"/>
                                  </p:stCondLst>
                                  <p:childTnLst>
                                    <p:set>
                                      <p:cBhvr>
                                        <p:cTn id="40" dur="1" fill="hold">
                                          <p:stCondLst>
                                            <p:cond delay="0"/>
                                          </p:stCondLst>
                                        </p:cTn>
                                        <p:tgtEl>
                                          <p:spTgt spid="190"/>
                                        </p:tgtEl>
                                        <p:attrNameLst>
                                          <p:attrName>style.visibility</p:attrName>
                                        </p:attrNameLst>
                                      </p:cBhvr>
                                      <p:to>
                                        <p:strVal val="visible"/>
                                      </p:to>
                                    </p:set>
                                  </p:childTnLst>
                                </p:cTn>
                              </p:par>
                            </p:childTnLst>
                          </p:cTn>
                        </p:par>
                        <p:par>
                          <p:cTn id="41" fill="hold">
                            <p:stCondLst>
                              <p:cond delay="5000"/>
                            </p:stCondLst>
                            <p:childTnLst>
                              <p:par>
                                <p:cTn id="42" presetID="1" presetClass="entr" presetSubtype="0" fill="hold" grpId="0" nodeType="afterEffect">
                                  <p:stCondLst>
                                    <p:cond delay="0"/>
                                  </p:stCondLst>
                                  <p:childTnLst>
                                    <p:set>
                                      <p:cBhvr>
                                        <p:cTn id="43" dur="1" fill="hold">
                                          <p:stCondLst>
                                            <p:cond delay="0"/>
                                          </p:stCondLst>
                                        </p:cTn>
                                        <p:tgtEl>
                                          <p:spTgt spid="57"/>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99"/>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48"/>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93"/>
                                        </p:tgtEl>
                                        <p:attrNameLst>
                                          <p:attrName>style.visibility</p:attrName>
                                        </p:attrNameLst>
                                      </p:cBhvr>
                                      <p:to>
                                        <p:strVal val="visible"/>
                                      </p:to>
                                    </p:set>
                                  </p:childTnLst>
                                </p:cTn>
                              </p:par>
                            </p:childTnLst>
                          </p:cTn>
                        </p:par>
                        <p:par>
                          <p:cTn id="52" fill="hold">
                            <p:stCondLst>
                              <p:cond delay="0"/>
                            </p:stCondLst>
                            <p:childTnLst>
                              <p:par>
                                <p:cTn id="53" presetID="22" presetClass="entr" presetSubtype="1" fill="hold" nodeType="afterEffect">
                                  <p:stCondLst>
                                    <p:cond delay="0"/>
                                  </p:stCondLst>
                                  <p:childTnLst>
                                    <p:set>
                                      <p:cBhvr>
                                        <p:cTn id="54" dur="1" fill="hold">
                                          <p:stCondLst>
                                            <p:cond delay="0"/>
                                          </p:stCondLst>
                                        </p:cTn>
                                        <p:tgtEl>
                                          <p:spTgt spid="91"/>
                                        </p:tgtEl>
                                        <p:attrNameLst>
                                          <p:attrName>style.visibility</p:attrName>
                                        </p:attrNameLst>
                                      </p:cBhvr>
                                      <p:to>
                                        <p:strVal val="visible"/>
                                      </p:to>
                                    </p:set>
                                    <p:animEffect transition="in" filter="wipe(up)">
                                      <p:cBhvr>
                                        <p:cTn id="55" dur="1000"/>
                                        <p:tgtEl>
                                          <p:spTgt spid="91"/>
                                        </p:tgtEl>
                                      </p:cBhvr>
                                    </p:animEffect>
                                  </p:childTnLst>
                                </p:cTn>
                              </p:par>
                              <p:par>
                                <p:cTn id="56" presetID="22" presetClass="entr" presetSubtype="1" fill="hold" nodeType="withEffect">
                                  <p:stCondLst>
                                    <p:cond delay="500"/>
                                  </p:stCondLst>
                                  <p:childTnLst>
                                    <p:set>
                                      <p:cBhvr>
                                        <p:cTn id="57" dur="1" fill="hold">
                                          <p:stCondLst>
                                            <p:cond delay="0"/>
                                          </p:stCondLst>
                                        </p:cTn>
                                        <p:tgtEl>
                                          <p:spTgt spid="10"/>
                                        </p:tgtEl>
                                        <p:attrNameLst>
                                          <p:attrName>style.visibility</p:attrName>
                                        </p:attrNameLst>
                                      </p:cBhvr>
                                      <p:to>
                                        <p:strVal val="visible"/>
                                      </p:to>
                                    </p:set>
                                    <p:animEffect transition="in" filter="wipe(up)">
                                      <p:cBhvr>
                                        <p:cTn id="58" dur="2000"/>
                                        <p:tgtEl>
                                          <p:spTgt spid="10"/>
                                        </p:tgtEl>
                                      </p:cBhvr>
                                    </p:animEffec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47"/>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72"/>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22" presetClass="entr" presetSubtype="8" fill="hold" nodeType="clickEffect">
                                  <p:stCondLst>
                                    <p:cond delay="0"/>
                                  </p:stCondLst>
                                  <p:childTnLst>
                                    <p:set>
                                      <p:cBhvr>
                                        <p:cTn id="68" dur="1" fill="hold">
                                          <p:stCondLst>
                                            <p:cond delay="0"/>
                                          </p:stCondLst>
                                        </p:cTn>
                                        <p:tgtEl>
                                          <p:spTgt spid="100"/>
                                        </p:tgtEl>
                                        <p:attrNameLst>
                                          <p:attrName>style.visibility</p:attrName>
                                        </p:attrNameLst>
                                      </p:cBhvr>
                                      <p:to>
                                        <p:strVal val="visible"/>
                                      </p:to>
                                    </p:set>
                                    <p:animEffect transition="in" filter="wipe(left)">
                                      <p:cBhvr>
                                        <p:cTn id="69" dur="1000"/>
                                        <p:tgtEl>
                                          <p:spTgt spid="100"/>
                                        </p:tgtEl>
                                      </p:cBhvr>
                                    </p:animEffect>
                                  </p:childTnLst>
                                </p:cTn>
                              </p:par>
                            </p:childTnLst>
                          </p:cTn>
                        </p:par>
                        <p:par>
                          <p:cTn id="70" fill="hold">
                            <p:stCondLst>
                              <p:cond delay="1000"/>
                            </p:stCondLst>
                            <p:childTnLst>
                              <p:par>
                                <p:cTn id="71" presetID="22" presetClass="entr" presetSubtype="8" fill="hold" nodeType="afterEffect">
                                  <p:stCondLst>
                                    <p:cond delay="0"/>
                                  </p:stCondLst>
                                  <p:childTnLst>
                                    <p:set>
                                      <p:cBhvr>
                                        <p:cTn id="72" dur="1" fill="hold">
                                          <p:stCondLst>
                                            <p:cond delay="0"/>
                                          </p:stCondLst>
                                        </p:cTn>
                                        <p:tgtEl>
                                          <p:spTgt spid="101"/>
                                        </p:tgtEl>
                                        <p:attrNameLst>
                                          <p:attrName>style.visibility</p:attrName>
                                        </p:attrNameLst>
                                      </p:cBhvr>
                                      <p:to>
                                        <p:strVal val="visible"/>
                                      </p:to>
                                    </p:set>
                                    <p:animEffect transition="in" filter="wipe(left)">
                                      <p:cBhvr>
                                        <p:cTn id="73" dur="1000"/>
                                        <p:tgtEl>
                                          <p:spTgt spid="101"/>
                                        </p:tgtEl>
                                      </p:cBhvr>
                                    </p:animEffect>
                                  </p:childTnLst>
                                </p:cTn>
                              </p:par>
                            </p:childTnLst>
                          </p:cTn>
                        </p:par>
                        <p:par>
                          <p:cTn id="74" fill="hold">
                            <p:stCondLst>
                              <p:cond delay="2000"/>
                            </p:stCondLst>
                            <p:childTnLst>
                              <p:par>
                                <p:cTn id="75" presetID="22" presetClass="entr" presetSubtype="8" fill="hold" nodeType="afterEffect">
                                  <p:stCondLst>
                                    <p:cond delay="0"/>
                                  </p:stCondLst>
                                  <p:childTnLst>
                                    <p:set>
                                      <p:cBhvr>
                                        <p:cTn id="76" dur="1" fill="hold">
                                          <p:stCondLst>
                                            <p:cond delay="0"/>
                                          </p:stCondLst>
                                        </p:cTn>
                                        <p:tgtEl>
                                          <p:spTgt spid="104"/>
                                        </p:tgtEl>
                                        <p:attrNameLst>
                                          <p:attrName>style.visibility</p:attrName>
                                        </p:attrNameLst>
                                      </p:cBhvr>
                                      <p:to>
                                        <p:strVal val="visible"/>
                                      </p:to>
                                    </p:set>
                                    <p:animEffect transition="in" filter="wipe(left)">
                                      <p:cBhvr>
                                        <p:cTn id="77" dur="1000"/>
                                        <p:tgtEl>
                                          <p:spTgt spid="104"/>
                                        </p:tgtEl>
                                      </p:cBhvr>
                                    </p:animEffect>
                                  </p:childTnLst>
                                </p:cTn>
                              </p:par>
                              <p:par>
                                <p:cTn id="78" presetID="22" presetClass="entr" presetSubtype="8" fill="hold" nodeType="withEffect">
                                  <p:stCondLst>
                                    <p:cond delay="500"/>
                                  </p:stCondLst>
                                  <p:childTnLst>
                                    <p:set>
                                      <p:cBhvr>
                                        <p:cTn id="79" dur="1" fill="hold">
                                          <p:stCondLst>
                                            <p:cond delay="0"/>
                                          </p:stCondLst>
                                        </p:cTn>
                                        <p:tgtEl>
                                          <p:spTgt spid="121"/>
                                        </p:tgtEl>
                                        <p:attrNameLst>
                                          <p:attrName>style.visibility</p:attrName>
                                        </p:attrNameLst>
                                      </p:cBhvr>
                                      <p:to>
                                        <p:strVal val="visible"/>
                                      </p:to>
                                    </p:set>
                                    <p:animEffect transition="in" filter="wipe(left)">
                                      <p:cBhvr>
                                        <p:cTn id="80" dur="1000"/>
                                        <p:tgtEl>
                                          <p:spTgt spid="121"/>
                                        </p:tgtEl>
                                      </p:cBhvr>
                                    </p:animEffect>
                                  </p:childTnLst>
                                </p:cTn>
                              </p:par>
                              <p:par>
                                <p:cTn id="81" presetID="22" presetClass="entr" presetSubtype="8" fill="hold" nodeType="withEffect">
                                  <p:stCondLst>
                                    <p:cond delay="900"/>
                                  </p:stCondLst>
                                  <p:childTnLst>
                                    <p:set>
                                      <p:cBhvr>
                                        <p:cTn id="82" dur="1" fill="hold">
                                          <p:stCondLst>
                                            <p:cond delay="0"/>
                                          </p:stCondLst>
                                        </p:cTn>
                                        <p:tgtEl>
                                          <p:spTgt spid="124"/>
                                        </p:tgtEl>
                                        <p:attrNameLst>
                                          <p:attrName>style.visibility</p:attrName>
                                        </p:attrNameLst>
                                      </p:cBhvr>
                                      <p:to>
                                        <p:strVal val="visible"/>
                                      </p:to>
                                    </p:set>
                                    <p:animEffect transition="in" filter="wipe(left)">
                                      <p:cBhvr>
                                        <p:cTn id="83" dur="1000"/>
                                        <p:tgtEl>
                                          <p:spTgt spid="124"/>
                                        </p:tgtEl>
                                      </p:cBhvr>
                                    </p:animEffect>
                                  </p:childTnLst>
                                </p:cTn>
                              </p:par>
                            </p:childTnLst>
                          </p:cTn>
                        </p:par>
                      </p:childTnLst>
                    </p:cTn>
                  </p:par>
                  <p:par>
                    <p:cTn id="84" fill="hold">
                      <p:stCondLst>
                        <p:cond delay="indefinite"/>
                      </p:stCondLst>
                      <p:childTnLst>
                        <p:par>
                          <p:cTn id="85" fill="hold">
                            <p:stCondLst>
                              <p:cond delay="0"/>
                            </p:stCondLst>
                            <p:childTnLst>
                              <p:par>
                                <p:cTn id="86" presetID="1" presetClass="entr" presetSubtype="0" fill="hold" grpId="0" nodeType="clickEffect">
                                  <p:stCondLst>
                                    <p:cond delay="0"/>
                                  </p:stCondLst>
                                  <p:childTnLst>
                                    <p:set>
                                      <p:cBhvr>
                                        <p:cTn id="87" dur="1" fill="hold">
                                          <p:stCondLst>
                                            <p:cond delay="0"/>
                                          </p:stCondLst>
                                        </p:cTn>
                                        <p:tgtEl>
                                          <p:spTgt spid="49"/>
                                        </p:tgtEl>
                                        <p:attrNameLst>
                                          <p:attrName>style.visibility</p:attrName>
                                        </p:attrNameLst>
                                      </p:cBhvr>
                                      <p:to>
                                        <p:strVal val="visible"/>
                                      </p:to>
                                    </p:set>
                                  </p:childTnLst>
                                </p:cTn>
                              </p:par>
                              <p:par>
                                <p:cTn id="88" presetID="1" presetClass="entr" presetSubtype="0" fill="hold" grpId="0" nodeType="withEffect">
                                  <p:stCondLst>
                                    <p:cond delay="0"/>
                                  </p:stCondLst>
                                  <p:childTnLst>
                                    <p:set>
                                      <p:cBhvr>
                                        <p:cTn id="89" dur="1" fill="hold">
                                          <p:stCondLst>
                                            <p:cond delay="0"/>
                                          </p:stCondLst>
                                        </p:cTn>
                                        <p:tgtEl>
                                          <p:spTgt spid="42"/>
                                        </p:tgtEl>
                                        <p:attrNameLst>
                                          <p:attrName>style.visibility</p:attrName>
                                        </p:attrNameLst>
                                      </p:cBhvr>
                                      <p:to>
                                        <p:strVal val="visible"/>
                                      </p:to>
                                    </p:set>
                                  </p:childTnLst>
                                </p:cTn>
                              </p:par>
                              <p:par>
                                <p:cTn id="90" presetID="1" presetClass="entr" presetSubtype="0" fill="hold" grpId="0" nodeType="withEffect">
                                  <p:stCondLst>
                                    <p:cond delay="0"/>
                                  </p:stCondLst>
                                  <p:childTnLst>
                                    <p:set>
                                      <p:cBhvr>
                                        <p:cTn id="91" dur="1" fill="hold">
                                          <p:stCondLst>
                                            <p:cond delay="0"/>
                                          </p:stCondLst>
                                        </p:cTn>
                                        <p:tgtEl>
                                          <p:spTgt spid="117"/>
                                        </p:tgtEl>
                                        <p:attrNameLst>
                                          <p:attrName>style.visibility</p:attrName>
                                        </p:attrNameLst>
                                      </p:cBhvr>
                                      <p:to>
                                        <p:strVal val="visible"/>
                                      </p:to>
                                    </p:set>
                                  </p:childTnLst>
                                </p:cTn>
                              </p:par>
                            </p:childTnLst>
                          </p:cTn>
                        </p:par>
                      </p:childTnLst>
                    </p:cTn>
                  </p:par>
                  <p:par>
                    <p:cTn id="92" fill="hold">
                      <p:stCondLst>
                        <p:cond delay="indefinite"/>
                      </p:stCondLst>
                      <p:childTnLst>
                        <p:par>
                          <p:cTn id="93" fill="hold">
                            <p:stCondLst>
                              <p:cond delay="0"/>
                            </p:stCondLst>
                            <p:childTnLst>
                              <p:par>
                                <p:cTn id="94" presetID="22" presetClass="entr" presetSubtype="8" fill="hold" nodeType="clickEffect">
                                  <p:stCondLst>
                                    <p:cond delay="0"/>
                                  </p:stCondLst>
                                  <p:childTnLst>
                                    <p:set>
                                      <p:cBhvr>
                                        <p:cTn id="95" dur="1" fill="hold">
                                          <p:stCondLst>
                                            <p:cond delay="0"/>
                                          </p:stCondLst>
                                        </p:cTn>
                                        <p:tgtEl>
                                          <p:spTgt spid="138"/>
                                        </p:tgtEl>
                                        <p:attrNameLst>
                                          <p:attrName>style.visibility</p:attrName>
                                        </p:attrNameLst>
                                      </p:cBhvr>
                                      <p:to>
                                        <p:strVal val="visible"/>
                                      </p:to>
                                    </p:set>
                                    <p:animEffect transition="in" filter="wipe(left)">
                                      <p:cBhvr>
                                        <p:cTn id="96" dur="1000"/>
                                        <p:tgtEl>
                                          <p:spTgt spid="138"/>
                                        </p:tgtEl>
                                      </p:cBhvr>
                                    </p:animEffect>
                                  </p:childTnLst>
                                </p:cTn>
                              </p:par>
                              <p:par>
                                <p:cTn id="97" presetID="22" presetClass="entr" presetSubtype="8" fill="hold" nodeType="withEffect">
                                  <p:stCondLst>
                                    <p:cond delay="500"/>
                                  </p:stCondLst>
                                  <p:childTnLst>
                                    <p:set>
                                      <p:cBhvr>
                                        <p:cTn id="98" dur="1" fill="hold">
                                          <p:stCondLst>
                                            <p:cond delay="0"/>
                                          </p:stCondLst>
                                        </p:cTn>
                                        <p:tgtEl>
                                          <p:spTgt spid="141"/>
                                        </p:tgtEl>
                                        <p:attrNameLst>
                                          <p:attrName>style.visibility</p:attrName>
                                        </p:attrNameLst>
                                      </p:cBhvr>
                                      <p:to>
                                        <p:strVal val="visible"/>
                                      </p:to>
                                    </p:set>
                                    <p:animEffect transition="in" filter="wipe(left)">
                                      <p:cBhvr>
                                        <p:cTn id="99" dur="1000"/>
                                        <p:tgtEl>
                                          <p:spTgt spid="141"/>
                                        </p:tgtEl>
                                      </p:cBhvr>
                                    </p:animEffect>
                                  </p:childTnLst>
                                </p:cTn>
                              </p:par>
                              <p:par>
                                <p:cTn id="100" presetID="22" presetClass="entr" presetSubtype="8" fill="hold" nodeType="withEffect">
                                  <p:stCondLst>
                                    <p:cond delay="700"/>
                                  </p:stCondLst>
                                  <p:childTnLst>
                                    <p:set>
                                      <p:cBhvr>
                                        <p:cTn id="101" dur="1" fill="hold">
                                          <p:stCondLst>
                                            <p:cond delay="0"/>
                                          </p:stCondLst>
                                        </p:cTn>
                                        <p:tgtEl>
                                          <p:spTgt spid="143"/>
                                        </p:tgtEl>
                                        <p:attrNameLst>
                                          <p:attrName>style.visibility</p:attrName>
                                        </p:attrNameLst>
                                      </p:cBhvr>
                                      <p:to>
                                        <p:strVal val="visible"/>
                                      </p:to>
                                    </p:set>
                                    <p:animEffect transition="in" filter="wipe(left)">
                                      <p:cBhvr>
                                        <p:cTn id="102" dur="1000"/>
                                        <p:tgtEl>
                                          <p:spTgt spid="143"/>
                                        </p:tgtEl>
                                      </p:cBhvr>
                                    </p:animEffect>
                                  </p:childTnLst>
                                </p:cTn>
                              </p:par>
                              <p:par>
                                <p:cTn id="103" presetID="22" presetClass="entr" presetSubtype="8" fill="hold" nodeType="withEffect">
                                  <p:stCondLst>
                                    <p:cond delay="900"/>
                                  </p:stCondLst>
                                  <p:childTnLst>
                                    <p:set>
                                      <p:cBhvr>
                                        <p:cTn id="104" dur="1" fill="hold">
                                          <p:stCondLst>
                                            <p:cond delay="0"/>
                                          </p:stCondLst>
                                        </p:cTn>
                                        <p:tgtEl>
                                          <p:spTgt spid="150"/>
                                        </p:tgtEl>
                                        <p:attrNameLst>
                                          <p:attrName>style.visibility</p:attrName>
                                        </p:attrNameLst>
                                      </p:cBhvr>
                                      <p:to>
                                        <p:strVal val="visible"/>
                                      </p:to>
                                    </p:set>
                                    <p:animEffect transition="in" filter="wipe(left)">
                                      <p:cBhvr>
                                        <p:cTn id="105" dur="1000"/>
                                        <p:tgtEl>
                                          <p:spTgt spid="150"/>
                                        </p:tgtEl>
                                      </p:cBhvr>
                                    </p:animEffect>
                                  </p:childTnLst>
                                </p:cTn>
                              </p:par>
                              <p:par>
                                <p:cTn id="106" presetID="22" presetClass="entr" presetSubtype="8" fill="hold" nodeType="withEffect">
                                  <p:stCondLst>
                                    <p:cond delay="1100"/>
                                  </p:stCondLst>
                                  <p:childTnLst>
                                    <p:set>
                                      <p:cBhvr>
                                        <p:cTn id="107" dur="1" fill="hold">
                                          <p:stCondLst>
                                            <p:cond delay="0"/>
                                          </p:stCondLst>
                                        </p:cTn>
                                        <p:tgtEl>
                                          <p:spTgt spid="145"/>
                                        </p:tgtEl>
                                        <p:attrNameLst>
                                          <p:attrName>style.visibility</p:attrName>
                                        </p:attrNameLst>
                                      </p:cBhvr>
                                      <p:to>
                                        <p:strVal val="visible"/>
                                      </p:to>
                                    </p:set>
                                    <p:animEffect transition="in" filter="wipe(left)">
                                      <p:cBhvr>
                                        <p:cTn id="108" dur="1000"/>
                                        <p:tgtEl>
                                          <p:spTgt spid="145"/>
                                        </p:tgtEl>
                                      </p:cBhvr>
                                    </p:animEffect>
                                  </p:childTnLst>
                                </p:cTn>
                              </p:par>
                            </p:childTnLst>
                          </p:cTn>
                        </p:par>
                      </p:childTnLst>
                    </p:cTn>
                  </p:par>
                  <p:par>
                    <p:cTn id="109" fill="hold">
                      <p:stCondLst>
                        <p:cond delay="indefinite"/>
                      </p:stCondLst>
                      <p:childTnLst>
                        <p:par>
                          <p:cTn id="110" fill="hold">
                            <p:stCondLst>
                              <p:cond delay="0"/>
                            </p:stCondLst>
                            <p:childTnLst>
                              <p:par>
                                <p:cTn id="111" presetID="1" presetClass="entr" presetSubtype="0" fill="hold" grpId="0" nodeType="clickEffect">
                                  <p:stCondLst>
                                    <p:cond delay="0"/>
                                  </p:stCondLst>
                                  <p:childTnLst>
                                    <p:set>
                                      <p:cBhvr>
                                        <p:cTn id="112" dur="1" fill="hold">
                                          <p:stCondLst>
                                            <p:cond delay="0"/>
                                          </p:stCondLst>
                                        </p:cTn>
                                        <p:tgtEl>
                                          <p:spTgt spid="50"/>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89"/>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156"/>
                                        </p:tgtEl>
                                        <p:attrNameLst>
                                          <p:attrName>style.visibility</p:attrName>
                                        </p:attrNameLst>
                                      </p:cBhvr>
                                      <p:to>
                                        <p:strVal val="visible"/>
                                      </p:to>
                                    </p:set>
                                  </p:childTnLst>
                                </p:cTn>
                              </p:par>
                            </p:childTnLst>
                          </p:cTn>
                        </p:par>
                        <p:par>
                          <p:cTn id="117" fill="hold">
                            <p:stCondLst>
                              <p:cond delay="0"/>
                            </p:stCondLst>
                            <p:childTnLst>
                              <p:par>
                                <p:cTn id="118" presetID="22" presetClass="entr" presetSubtype="8" fill="hold" nodeType="afterEffect">
                                  <p:stCondLst>
                                    <p:cond delay="0"/>
                                  </p:stCondLst>
                                  <p:childTnLst>
                                    <p:set>
                                      <p:cBhvr>
                                        <p:cTn id="119" dur="1" fill="hold">
                                          <p:stCondLst>
                                            <p:cond delay="0"/>
                                          </p:stCondLst>
                                        </p:cTn>
                                        <p:tgtEl>
                                          <p:spTgt spid="54"/>
                                        </p:tgtEl>
                                        <p:attrNameLst>
                                          <p:attrName>style.visibility</p:attrName>
                                        </p:attrNameLst>
                                      </p:cBhvr>
                                      <p:to>
                                        <p:strVal val="visible"/>
                                      </p:to>
                                    </p:set>
                                    <p:animEffect transition="in" filter="wipe(left)">
                                      <p:cBhvr>
                                        <p:cTn id="120" dur="1000"/>
                                        <p:tgtEl>
                                          <p:spTgt spid="54"/>
                                        </p:tgtEl>
                                      </p:cBhvr>
                                    </p:animEffect>
                                  </p:childTnLst>
                                </p:cTn>
                              </p:par>
                            </p:childTnLst>
                          </p:cTn>
                        </p:par>
                      </p:childTnLst>
                    </p:cTn>
                  </p:par>
                  <p:par>
                    <p:cTn id="121" fill="hold">
                      <p:stCondLst>
                        <p:cond delay="indefinite"/>
                      </p:stCondLst>
                      <p:childTnLst>
                        <p:par>
                          <p:cTn id="122" fill="hold">
                            <p:stCondLst>
                              <p:cond delay="0"/>
                            </p:stCondLst>
                            <p:childTnLst>
                              <p:par>
                                <p:cTn id="123" presetID="22" presetClass="entr" presetSubtype="1" fill="hold" nodeType="clickEffect">
                                  <p:stCondLst>
                                    <p:cond delay="0"/>
                                  </p:stCondLst>
                                  <p:childTnLst>
                                    <p:set>
                                      <p:cBhvr>
                                        <p:cTn id="124" dur="1" fill="hold">
                                          <p:stCondLst>
                                            <p:cond delay="0"/>
                                          </p:stCondLst>
                                        </p:cTn>
                                        <p:tgtEl>
                                          <p:spTgt spid="108"/>
                                        </p:tgtEl>
                                        <p:attrNameLst>
                                          <p:attrName>style.visibility</p:attrName>
                                        </p:attrNameLst>
                                      </p:cBhvr>
                                      <p:to>
                                        <p:strVal val="visible"/>
                                      </p:to>
                                    </p:set>
                                    <p:animEffect transition="in" filter="wipe(up)">
                                      <p:cBhvr>
                                        <p:cTn id="125" dur="1000"/>
                                        <p:tgtEl>
                                          <p:spTgt spid="108"/>
                                        </p:tgtEl>
                                      </p:cBhvr>
                                    </p:animEffect>
                                  </p:childTnLst>
                                </p:cTn>
                              </p:par>
                              <p:par>
                                <p:cTn id="126" presetID="22" presetClass="entr" presetSubtype="1" fill="hold" grpId="0" nodeType="withEffect">
                                  <p:stCondLst>
                                    <p:cond delay="0"/>
                                  </p:stCondLst>
                                  <p:childTnLst>
                                    <p:set>
                                      <p:cBhvr>
                                        <p:cTn id="127" dur="1" fill="hold">
                                          <p:stCondLst>
                                            <p:cond delay="0"/>
                                          </p:stCondLst>
                                        </p:cTn>
                                        <p:tgtEl>
                                          <p:spTgt spid="111"/>
                                        </p:tgtEl>
                                        <p:attrNameLst>
                                          <p:attrName>style.visibility</p:attrName>
                                        </p:attrNameLst>
                                      </p:cBhvr>
                                      <p:to>
                                        <p:strVal val="visible"/>
                                      </p:to>
                                    </p:set>
                                    <p:animEffect transition="in" filter="wipe(up)">
                                      <p:cBhvr>
                                        <p:cTn id="128" dur="1000"/>
                                        <p:tgtEl>
                                          <p:spTgt spid="111"/>
                                        </p:tgtEl>
                                      </p:cBhvr>
                                    </p:animEffect>
                                  </p:childTnLst>
                                </p:cTn>
                              </p:par>
                            </p:childTnLst>
                          </p:cTn>
                        </p:par>
                        <p:par>
                          <p:cTn id="129" fill="hold">
                            <p:stCondLst>
                              <p:cond delay="1000"/>
                            </p:stCondLst>
                            <p:childTnLst>
                              <p:par>
                                <p:cTn id="130" presetID="1" presetClass="entr" presetSubtype="0" fill="hold" grpId="0" nodeType="afterEffect">
                                  <p:stCondLst>
                                    <p:cond delay="0"/>
                                  </p:stCondLst>
                                  <p:childTnLst>
                                    <p:set>
                                      <p:cBhvr>
                                        <p:cTn id="131" dur="1" fill="hold">
                                          <p:stCondLst>
                                            <p:cond delay="0"/>
                                          </p:stCondLst>
                                        </p:cTn>
                                        <p:tgtEl>
                                          <p:spTgt spid="109"/>
                                        </p:tgtEl>
                                        <p:attrNameLst>
                                          <p:attrName>style.visibility</p:attrName>
                                        </p:attrNameLst>
                                      </p:cBhvr>
                                      <p:to>
                                        <p:strVal val="visible"/>
                                      </p:to>
                                    </p:set>
                                  </p:childTnLst>
                                </p:cTn>
                              </p:par>
                            </p:childTnLst>
                          </p:cTn>
                        </p:par>
                      </p:childTnLst>
                    </p:cTn>
                  </p:par>
                  <p:par>
                    <p:cTn id="132" fill="hold">
                      <p:stCondLst>
                        <p:cond delay="indefinite"/>
                      </p:stCondLst>
                      <p:childTnLst>
                        <p:par>
                          <p:cTn id="133" fill="hold">
                            <p:stCondLst>
                              <p:cond delay="0"/>
                            </p:stCondLst>
                            <p:childTnLst>
                              <p:par>
                                <p:cTn id="134" presetID="22" presetClass="entr" presetSubtype="1" fill="hold" nodeType="clickEffect">
                                  <p:stCondLst>
                                    <p:cond delay="0"/>
                                  </p:stCondLst>
                                  <p:childTnLst>
                                    <p:set>
                                      <p:cBhvr>
                                        <p:cTn id="135" dur="1" fill="hold">
                                          <p:stCondLst>
                                            <p:cond delay="0"/>
                                          </p:stCondLst>
                                        </p:cTn>
                                        <p:tgtEl>
                                          <p:spTgt spid="167"/>
                                        </p:tgtEl>
                                        <p:attrNameLst>
                                          <p:attrName>style.visibility</p:attrName>
                                        </p:attrNameLst>
                                      </p:cBhvr>
                                      <p:to>
                                        <p:strVal val="visible"/>
                                      </p:to>
                                    </p:set>
                                    <p:animEffect transition="in" filter="wipe(up)">
                                      <p:cBhvr>
                                        <p:cTn id="136" dur="1000"/>
                                        <p:tgtEl>
                                          <p:spTgt spid="167"/>
                                        </p:tgtEl>
                                      </p:cBhvr>
                                    </p:animEffect>
                                  </p:childTnLst>
                                </p:cTn>
                              </p:par>
                              <p:par>
                                <p:cTn id="137" presetID="22" presetClass="entr" presetSubtype="1" fill="hold" grpId="0" nodeType="withEffect">
                                  <p:stCondLst>
                                    <p:cond delay="0"/>
                                  </p:stCondLst>
                                  <p:childTnLst>
                                    <p:set>
                                      <p:cBhvr>
                                        <p:cTn id="138" dur="1" fill="hold">
                                          <p:stCondLst>
                                            <p:cond delay="0"/>
                                          </p:stCondLst>
                                        </p:cTn>
                                        <p:tgtEl>
                                          <p:spTgt spid="112"/>
                                        </p:tgtEl>
                                        <p:attrNameLst>
                                          <p:attrName>style.visibility</p:attrName>
                                        </p:attrNameLst>
                                      </p:cBhvr>
                                      <p:to>
                                        <p:strVal val="visible"/>
                                      </p:to>
                                    </p:set>
                                    <p:animEffect transition="in" filter="wipe(up)">
                                      <p:cBhvr>
                                        <p:cTn id="139" dur="1000"/>
                                        <p:tgtEl>
                                          <p:spTgt spid="112"/>
                                        </p:tgtEl>
                                      </p:cBhvr>
                                    </p:animEffect>
                                  </p:childTnLst>
                                </p:cTn>
                              </p:par>
                            </p:childTnLst>
                          </p:cTn>
                        </p:par>
                        <p:par>
                          <p:cTn id="140" fill="hold">
                            <p:stCondLst>
                              <p:cond delay="1000"/>
                            </p:stCondLst>
                            <p:childTnLst>
                              <p:par>
                                <p:cTn id="141" presetID="1" presetClass="entr" presetSubtype="0" fill="hold" grpId="0" nodeType="afterEffect">
                                  <p:stCondLst>
                                    <p:cond delay="0"/>
                                  </p:stCondLst>
                                  <p:childTnLst>
                                    <p:set>
                                      <p:cBhvr>
                                        <p:cTn id="142" dur="1" fill="hold">
                                          <p:stCondLst>
                                            <p:cond delay="0"/>
                                          </p:stCondLst>
                                        </p:cTn>
                                        <p:tgtEl>
                                          <p:spTgt spid="1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p:bldP spid="98" grpId="1"/>
      <p:bldP spid="82" grpId="0"/>
      <p:bldP spid="82" grpId="1"/>
      <p:bldP spid="85" grpId="0"/>
      <p:bldP spid="85" grpId="1"/>
      <p:bldP spid="88" grpId="0"/>
      <p:bldP spid="88" grpId="1"/>
      <p:bldP spid="97" grpId="0"/>
      <p:bldP spid="97" grpId="1"/>
      <p:bldP spid="178" grpId="0"/>
      <p:bldP spid="93" grpId="0"/>
      <p:bldP spid="190" grpId="0"/>
      <p:bldP spid="110" grpId="0" animBg="1"/>
      <p:bldP spid="117" grpId="0" animBg="1"/>
      <p:bldP spid="156" grpId="0" animBg="1"/>
      <p:bldP spid="170" grpId="0"/>
      <p:bldP spid="57" grpId="0" animBg="1"/>
      <p:bldP spid="99" grpId="0"/>
      <p:bldP spid="109" grpId="0"/>
      <p:bldP spid="111" grpId="0"/>
      <p:bldP spid="112" grpId="0"/>
      <p:bldP spid="42" grpId="0"/>
      <p:bldP spid="47" grpId="0" animBg="1"/>
      <p:bldP spid="48" grpId="0" animBg="1"/>
      <p:bldP spid="49" grpId="0" animBg="1"/>
      <p:bldP spid="50" grpId="0" animBg="1"/>
      <p:bldP spid="62" grpId="0"/>
      <p:bldP spid="72" grpId="0"/>
      <p:bldP spid="89"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Our Proposal: GRIM-Filter</a:t>
            </a:r>
          </a:p>
        </p:txBody>
      </p:sp>
      <p:sp>
        <p:nvSpPr>
          <p:cNvPr id="3" name="Content Placeholder 2"/>
          <p:cNvSpPr>
            <a:spLocks noGrp="1"/>
          </p:cNvSpPr>
          <p:nvPr>
            <p:ph idx="1"/>
          </p:nvPr>
        </p:nvSpPr>
        <p:spPr>
          <a:xfrm>
            <a:off x="228600" y="1261872"/>
            <a:ext cx="8610600" cy="5138928"/>
          </a:xfrm>
        </p:spPr>
        <p:txBody>
          <a:bodyPr/>
          <a:lstStyle/>
          <a:p>
            <a:pPr marL="742950" indent="-742950">
              <a:lnSpc>
                <a:spcPct val="150000"/>
              </a:lnSpc>
              <a:buClr>
                <a:schemeClr val="tx1"/>
              </a:buClr>
              <a:buSzPct val="77000"/>
              <a:buFont typeface="+mj-lt"/>
              <a:buAutoNum type="arabicPeriod"/>
            </a:pPr>
            <a:r>
              <a:rPr lang="en-US" sz="3600" dirty="0">
                <a:latin typeface="Cambria" charset="0"/>
                <a:ea typeface="Cambria" charset="0"/>
                <a:cs typeface="Cambria" charset="0"/>
              </a:rPr>
              <a:t>Data Structures: Bins &amp; </a:t>
            </a:r>
            <a:r>
              <a:rPr lang="en-US" sz="3600" dirty="0" err="1">
                <a:latin typeface="Cambria" charset="0"/>
                <a:ea typeface="Cambria" charset="0"/>
                <a:cs typeface="Cambria" charset="0"/>
              </a:rPr>
              <a:t>Bitvectors</a:t>
            </a:r>
            <a:endParaRPr lang="en-US" sz="3600" dirty="0">
              <a:latin typeface="Cambria" charset="0"/>
              <a:ea typeface="Cambria" charset="0"/>
              <a:cs typeface="Cambria" charset="0"/>
            </a:endParaRPr>
          </a:p>
          <a:p>
            <a:pPr marL="742950" indent="-742950">
              <a:lnSpc>
                <a:spcPct val="150000"/>
              </a:lnSpc>
              <a:buClr>
                <a:schemeClr val="tx1"/>
              </a:buClr>
              <a:buSzPct val="77000"/>
              <a:buFont typeface="+mj-lt"/>
              <a:buAutoNum type="arabicPeriod"/>
            </a:pPr>
            <a:r>
              <a:rPr lang="en-US" sz="3600" dirty="0">
                <a:latin typeface="Cambria" charset="0"/>
                <a:ea typeface="Cambria" charset="0"/>
                <a:cs typeface="Cambria" charset="0"/>
              </a:rPr>
              <a:t>Checking a Bin</a:t>
            </a:r>
          </a:p>
          <a:p>
            <a:pPr marL="742950" indent="-742950">
              <a:lnSpc>
                <a:spcPct val="150000"/>
              </a:lnSpc>
              <a:buClr>
                <a:schemeClr val="tx1"/>
              </a:buClr>
              <a:buSzPct val="77000"/>
              <a:buFont typeface="+mj-lt"/>
              <a:buAutoNum type="arabicPeriod"/>
            </a:pPr>
            <a:r>
              <a:rPr lang="en-US" sz="3600" dirty="0">
                <a:latin typeface="Cambria" charset="0"/>
                <a:ea typeface="Cambria" charset="0"/>
                <a:cs typeface="Cambria" charset="0"/>
              </a:rPr>
              <a:t>Integrating GRIM-Filter into a Mapper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6378952"/>
      </p:ext>
    </p:extLst>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Our Proposal: GRIM-Filter</a:t>
            </a:r>
          </a:p>
        </p:txBody>
      </p:sp>
      <p:sp>
        <p:nvSpPr>
          <p:cNvPr id="3" name="Content Placeholder 2"/>
          <p:cNvSpPr>
            <a:spLocks noGrp="1"/>
          </p:cNvSpPr>
          <p:nvPr>
            <p:ph idx="1"/>
          </p:nvPr>
        </p:nvSpPr>
        <p:spPr>
          <a:xfrm>
            <a:off x="228600" y="1261872"/>
            <a:ext cx="8915400" cy="5138928"/>
          </a:xfrm>
        </p:spPr>
        <p:txBody>
          <a:bodyPr/>
          <a:lstStyle/>
          <a:p>
            <a:pPr marL="742950" indent="-742950">
              <a:lnSpc>
                <a:spcPct val="150000"/>
              </a:lnSpc>
              <a:buClr>
                <a:schemeClr val="tx1"/>
              </a:buClr>
              <a:buSzPct val="77000"/>
              <a:buFont typeface="+mj-lt"/>
              <a:buAutoNum type="arabicPeriod"/>
            </a:pPr>
            <a:r>
              <a:rPr lang="en-US" sz="3600" dirty="0">
                <a:latin typeface="Cambria" charset="0"/>
                <a:ea typeface="Cambria" charset="0"/>
                <a:cs typeface="Cambria" charset="0"/>
              </a:rPr>
              <a:t>Data Structures: Bins &amp; </a:t>
            </a:r>
            <a:r>
              <a:rPr lang="en-US" sz="3600" dirty="0" err="1">
                <a:latin typeface="Cambria" charset="0"/>
                <a:ea typeface="Cambria" charset="0"/>
                <a:cs typeface="Cambria" charset="0"/>
              </a:rPr>
              <a:t>Bitvectors</a:t>
            </a:r>
            <a:endParaRPr lang="en-US" sz="3600" dirty="0">
              <a:latin typeface="Cambria" charset="0"/>
              <a:ea typeface="Cambria" charset="0"/>
              <a:cs typeface="Cambria" charset="0"/>
            </a:endParaRPr>
          </a:p>
          <a:p>
            <a:pPr marL="742950" indent="-742950">
              <a:lnSpc>
                <a:spcPct val="150000"/>
              </a:lnSpc>
              <a:buClr>
                <a:schemeClr val="tx1"/>
              </a:buClr>
              <a:buSzPct val="77000"/>
              <a:buFont typeface="+mj-lt"/>
              <a:buAutoNum type="arabicPeriod"/>
            </a:pPr>
            <a:r>
              <a:rPr lang="en-US" sz="3600" dirty="0">
                <a:latin typeface="Cambria" charset="0"/>
                <a:ea typeface="Cambria" charset="0"/>
                <a:cs typeface="Cambria" charset="0"/>
              </a:rPr>
              <a:t>Checking a Bin</a:t>
            </a:r>
          </a:p>
          <a:p>
            <a:pPr marL="742950" indent="-742950">
              <a:lnSpc>
                <a:spcPct val="150000"/>
              </a:lnSpc>
              <a:buClr>
                <a:schemeClr val="tx1"/>
              </a:buClr>
              <a:buSzPct val="77000"/>
              <a:buFont typeface="+mj-lt"/>
              <a:buAutoNum type="arabicPeriod"/>
            </a:pPr>
            <a:r>
              <a:rPr lang="en-US" sz="3600" b="1" dirty="0">
                <a:solidFill>
                  <a:srgbClr val="00B050"/>
                </a:solidFill>
                <a:latin typeface="Cambria" charset="0"/>
                <a:ea typeface="Cambria" charset="0"/>
                <a:cs typeface="Cambria" charset="0"/>
              </a:rPr>
              <a:t>Integrating GRIM-Filter into a Mapper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30937345"/>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itle 1"/>
          <p:cNvSpPr>
            <a:spLocks noGrp="1"/>
          </p:cNvSpPr>
          <p:nvPr>
            <p:ph type="title"/>
          </p:nvPr>
        </p:nvSpPr>
        <p:spPr>
          <a:xfrm>
            <a:off x="228600" y="152400"/>
            <a:ext cx="8610600" cy="1066800"/>
          </a:xfrm>
        </p:spPr>
        <p:txBody>
          <a:bodyPr/>
          <a:lstStyle/>
          <a:p>
            <a:r>
              <a:rPr lang="en-US" sz="3200" b="1" dirty="0">
                <a:solidFill>
                  <a:schemeClr val="tx1"/>
                </a:solidFill>
                <a:latin typeface="Cambria" charset="0"/>
                <a:ea typeface="Cambria" charset="0"/>
                <a:cs typeface="Cambria" charset="0"/>
              </a:rPr>
              <a:t>Integrating GRIM-Filter into a Read Mapper</a:t>
            </a:r>
            <a:endParaRPr lang="en-US" sz="3200" b="1" dirty="0">
              <a:solidFill>
                <a:srgbClr val="FF0000"/>
              </a:solidFill>
              <a:latin typeface="Cambria" charset="0"/>
              <a:ea typeface="Cambria" charset="0"/>
              <a:cs typeface="Cambria" charset="0"/>
            </a:endParaRPr>
          </a:p>
        </p:txBody>
      </p:sp>
      <p:sp>
        <p:nvSpPr>
          <p:cNvPr id="67" name="Rounded Rectangle 66"/>
          <p:cNvSpPr/>
          <p:nvPr/>
        </p:nvSpPr>
        <p:spPr>
          <a:xfrm>
            <a:off x="4569612" y="1855183"/>
            <a:ext cx="3551353" cy="1295295"/>
          </a:xfrm>
          <a:prstGeom prst="roundRect">
            <a:avLst>
              <a:gd name="adj" fmla="val 11551"/>
            </a:avLst>
          </a:prstGeom>
          <a:solidFill>
            <a:srgbClr val="EFF6FB"/>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C9900"/>
                </a:solidFill>
                <a:effectLst/>
                <a:uLnTx/>
                <a:uFillTx/>
                <a:latin typeface="Tahoma"/>
                <a:ea typeface="+mn-ea"/>
                <a:cs typeface="+mn-cs"/>
              </a:rPr>
              <a:t>GRIM-Filter:</a:t>
            </a:r>
            <a:br>
              <a:rPr kumimoji="0" lang="en-US" sz="2000" b="1" i="0" u="none" strike="noStrike" kern="1200" cap="none" spc="0" normalizeH="0" baseline="0" noProof="0" dirty="0">
                <a:ln>
                  <a:noFill/>
                </a:ln>
                <a:solidFill>
                  <a:srgbClr val="CC9900"/>
                </a:solidFill>
                <a:effectLst/>
                <a:uLnTx/>
                <a:uFillTx/>
                <a:latin typeface="Tahoma"/>
                <a:ea typeface="+mn-ea"/>
                <a:cs typeface="+mn-cs"/>
              </a:rPr>
            </a:br>
            <a:r>
              <a:rPr kumimoji="0" lang="en-US" sz="2000" b="0" i="0" u="none" strike="noStrike" kern="1200" cap="none" spc="0" normalizeH="0" baseline="0" noProof="0" dirty="0">
                <a:ln>
                  <a:noFill/>
                </a:ln>
                <a:solidFill>
                  <a:srgbClr val="CC9900"/>
                </a:solidFill>
                <a:effectLst/>
                <a:uLnTx/>
                <a:uFillTx/>
                <a:latin typeface="Tahoma"/>
                <a:ea typeface="+mn-ea"/>
                <a:cs typeface="+mn-cs"/>
              </a:rPr>
              <a:t>Seed Location Checker</a:t>
            </a:r>
          </a:p>
        </p:txBody>
      </p:sp>
      <p:grpSp>
        <p:nvGrpSpPr>
          <p:cNvPr id="153" name="Group 152"/>
          <p:cNvGrpSpPr/>
          <p:nvPr/>
        </p:nvGrpSpPr>
        <p:grpSpPr>
          <a:xfrm>
            <a:off x="4716997" y="2533583"/>
            <a:ext cx="3191677" cy="595931"/>
            <a:chOff x="909473" y="3238443"/>
            <a:chExt cx="3191677" cy="595931"/>
          </a:xfrm>
        </p:grpSpPr>
        <p:sp>
          <p:nvSpPr>
            <p:cNvPr id="154" name="Rectangle 153"/>
            <p:cNvSpPr/>
            <p:nvPr/>
          </p:nvSpPr>
          <p:spPr>
            <a:xfrm>
              <a:off x="953568" y="3463945"/>
              <a:ext cx="3100088" cy="326150"/>
            </a:xfrm>
            <a:prstGeom prst="rect">
              <a:avLst/>
            </a:prstGeom>
            <a:solidFill>
              <a:schemeClr val="bg1"/>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000</a:t>
              </a:r>
              <a:r>
                <a:rPr kumimoji="0" lang="en-US" sz="1600" b="1" i="0" u="none" strike="noStrike" kern="0" cap="none" spc="20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1</a:t>
              </a: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r>
                <a:rPr kumimoji="0" lang="en-US" sz="1600" b="1" i="0" u="none" strike="noStrike" kern="0" cap="none" spc="20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1</a:t>
              </a: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0     0</a:t>
              </a:r>
              <a:r>
                <a:rPr kumimoji="0" lang="en-US" sz="1600" b="1" i="0" u="none" strike="noStrike" kern="0" cap="none" spc="20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11</a:t>
              </a: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r>
                <a:rPr kumimoji="0" lang="en-US" sz="1600" b="1" i="0" u="none" strike="noStrike" kern="0" cap="none" spc="20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1</a:t>
              </a: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endParaRPr kumimoji="0" lang="en-US" sz="1600" b="0" i="0" u="none" strike="noStrike" kern="0" cap="none" spc="20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5" name="TextBox 154"/>
            <p:cNvSpPr txBox="1"/>
            <p:nvPr/>
          </p:nvSpPr>
          <p:spPr>
            <a:xfrm>
              <a:off x="2265474" y="3249599"/>
              <a:ext cx="59884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sp>
          <p:nvSpPr>
            <p:cNvPr id="156" name="TextBox 155"/>
            <p:cNvSpPr txBox="1"/>
            <p:nvPr/>
          </p:nvSpPr>
          <p:spPr>
            <a:xfrm>
              <a:off x="3502310" y="3249599"/>
              <a:ext cx="59884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sp>
          <p:nvSpPr>
            <p:cNvPr id="157" name="TextBox 156"/>
            <p:cNvSpPr txBox="1"/>
            <p:nvPr/>
          </p:nvSpPr>
          <p:spPr>
            <a:xfrm>
              <a:off x="909473" y="3238443"/>
              <a:ext cx="59884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grpSp>
      <p:sp>
        <p:nvSpPr>
          <p:cNvPr id="68" name="Rectangle 67"/>
          <p:cNvSpPr/>
          <p:nvPr/>
        </p:nvSpPr>
        <p:spPr>
          <a:xfrm>
            <a:off x="6849979" y="2776327"/>
            <a:ext cx="128337" cy="299747"/>
          </a:xfrm>
          <a:prstGeom prst="rect">
            <a:avLst/>
          </a:prstGeom>
          <a:solidFill>
            <a:schemeClr val="accent2">
              <a:lumMod val="40000"/>
              <a:lumOff val="60000"/>
              <a:alpha val="73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Tahoma"/>
              <a:ea typeface="+mn-ea"/>
              <a:cs typeface="Tahoma"/>
            </a:endParaRPr>
          </a:p>
        </p:txBody>
      </p:sp>
      <p:sp>
        <p:nvSpPr>
          <p:cNvPr id="69" name="Rectangle 68"/>
          <p:cNvSpPr/>
          <p:nvPr/>
        </p:nvSpPr>
        <p:spPr>
          <a:xfrm>
            <a:off x="5892595" y="2771274"/>
            <a:ext cx="115174" cy="306545"/>
          </a:xfrm>
          <a:prstGeom prst="rect">
            <a:avLst/>
          </a:prstGeom>
          <a:solidFill>
            <a:schemeClr val="accent6">
              <a:lumMod val="40000"/>
              <a:lumOff val="60000"/>
              <a:alpha val="72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Tahoma"/>
              <a:ea typeface="+mn-ea"/>
              <a:cs typeface="Tahoma"/>
            </a:endParaRPr>
          </a:p>
        </p:txBody>
      </p:sp>
      <p:sp>
        <p:nvSpPr>
          <p:cNvPr id="70" name="Rectangle 69"/>
          <p:cNvSpPr/>
          <p:nvPr/>
        </p:nvSpPr>
        <p:spPr>
          <a:xfrm>
            <a:off x="5197642" y="2771274"/>
            <a:ext cx="124326" cy="300789"/>
          </a:xfrm>
          <a:prstGeom prst="rect">
            <a:avLst/>
          </a:prstGeom>
          <a:solidFill>
            <a:schemeClr val="accent4">
              <a:lumMod val="40000"/>
              <a:lumOff val="60000"/>
              <a:alpha val="71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Tahoma"/>
              <a:ea typeface="+mn-ea"/>
              <a:cs typeface="Tahoma"/>
            </a:endParaRPr>
          </a:p>
        </p:txBody>
      </p:sp>
      <p:grpSp>
        <p:nvGrpSpPr>
          <p:cNvPr id="76" name="Group 75"/>
          <p:cNvGrpSpPr/>
          <p:nvPr/>
        </p:nvGrpSpPr>
        <p:grpSpPr>
          <a:xfrm>
            <a:off x="220033" y="1501587"/>
            <a:ext cx="3291793" cy="584775"/>
            <a:chOff x="963803" y="441215"/>
            <a:chExt cx="3291793" cy="584775"/>
          </a:xfrm>
        </p:grpSpPr>
        <p:sp>
          <p:nvSpPr>
            <p:cNvPr id="77" name="Rectangle 76"/>
            <p:cNvSpPr/>
            <p:nvPr/>
          </p:nvSpPr>
          <p:spPr>
            <a:xfrm>
              <a:off x="963803" y="672951"/>
              <a:ext cx="3291793" cy="320691"/>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GAACTTGCGAG</a:t>
              </a: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Wingdings"/>
                  <a:cs typeface="Arial" panose="020B0604020202020204" pitchFamily="34" charset="0"/>
                  <a:sym typeface="Wingdings"/>
                </a:rPr>
                <a:t>     </a:t>
              </a: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GTATT </a:t>
              </a:r>
              <a:endPar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endParaRPr>
            </a:p>
          </p:txBody>
        </p:sp>
        <p:sp>
          <p:nvSpPr>
            <p:cNvPr id="78" name="TextBox 77"/>
            <p:cNvSpPr txBox="1"/>
            <p:nvPr/>
          </p:nvSpPr>
          <p:spPr>
            <a:xfrm>
              <a:off x="2848822" y="441215"/>
              <a:ext cx="59884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grpSp>
      <p:sp>
        <p:nvSpPr>
          <p:cNvPr id="79" name="TextBox 78"/>
          <p:cNvSpPr txBox="1"/>
          <p:nvPr/>
        </p:nvSpPr>
        <p:spPr>
          <a:xfrm>
            <a:off x="93484" y="1391800"/>
            <a:ext cx="3534320"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Tahoma"/>
                <a:ea typeface="+mn-ea"/>
                <a:cs typeface="Tahoma"/>
              </a:rPr>
              <a:t>INPUT</a:t>
            </a:r>
            <a:r>
              <a:rPr kumimoji="0" lang="en-US" sz="1800" b="1" i="0" u="none" strike="noStrike" kern="1200" cap="none" spc="0" normalizeH="0" baseline="0" noProof="0" dirty="0">
                <a:ln>
                  <a:noFill/>
                </a:ln>
                <a:solidFill>
                  <a:srgbClr val="000000"/>
                </a:solidFill>
                <a:effectLst/>
                <a:uLnTx/>
                <a:uFillTx/>
                <a:latin typeface="Tahoma"/>
                <a:ea typeface="+mn-ea"/>
                <a:cs typeface="Tahoma"/>
              </a:rPr>
              <a:t>: Read Sequence</a:t>
            </a:r>
          </a:p>
        </p:txBody>
      </p:sp>
      <p:sp>
        <p:nvSpPr>
          <p:cNvPr id="80" name="Rounded Rectangle 79"/>
          <p:cNvSpPr/>
          <p:nvPr/>
        </p:nvSpPr>
        <p:spPr>
          <a:xfrm>
            <a:off x="348504" y="2379616"/>
            <a:ext cx="3024279" cy="1557830"/>
          </a:xfrm>
          <a:prstGeom prst="roundRect">
            <a:avLst>
              <a:gd name="adj" fmla="val 11077"/>
            </a:avLst>
          </a:prstGeom>
          <a:solidFill>
            <a:srgbClr val="D0E6F4"/>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70C0"/>
                </a:solidFill>
                <a:effectLst/>
                <a:uLnTx/>
                <a:uFillTx/>
                <a:latin typeface="Tahoma"/>
                <a:ea typeface="+mn-ea"/>
                <a:cs typeface="+mn-cs"/>
              </a:rPr>
              <a:t>GRIM-Filter: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70C0"/>
                </a:solidFill>
                <a:effectLst/>
                <a:uLnTx/>
                <a:uFillTx/>
                <a:latin typeface="Tahoma"/>
                <a:ea typeface="+mn-ea"/>
                <a:cs typeface="+mn-cs"/>
              </a:rPr>
              <a:t>Filter Bitmask Generator</a:t>
            </a:r>
          </a:p>
        </p:txBody>
      </p:sp>
      <p:sp>
        <p:nvSpPr>
          <p:cNvPr id="81" name="TextBox 80"/>
          <p:cNvSpPr txBox="1"/>
          <p:nvPr/>
        </p:nvSpPr>
        <p:spPr>
          <a:xfrm>
            <a:off x="-172430" y="4548148"/>
            <a:ext cx="3988237"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70C0"/>
                </a:solidFill>
                <a:effectLst/>
                <a:uLnTx/>
                <a:uFillTx/>
                <a:latin typeface="Tahoma"/>
                <a:ea typeface="+mn-ea"/>
                <a:cs typeface="Tahoma"/>
              </a:rPr>
              <a:t>Seed Location Filter Bitmask</a:t>
            </a:r>
          </a:p>
        </p:txBody>
      </p:sp>
      <p:grpSp>
        <p:nvGrpSpPr>
          <p:cNvPr id="82" name="Group 81"/>
          <p:cNvGrpSpPr/>
          <p:nvPr/>
        </p:nvGrpSpPr>
        <p:grpSpPr>
          <a:xfrm>
            <a:off x="228600" y="4004071"/>
            <a:ext cx="3191677" cy="595931"/>
            <a:chOff x="909473" y="3238443"/>
            <a:chExt cx="3191677" cy="595931"/>
          </a:xfrm>
        </p:grpSpPr>
        <p:sp>
          <p:nvSpPr>
            <p:cNvPr id="83" name="Rectangle 82"/>
            <p:cNvSpPr/>
            <p:nvPr/>
          </p:nvSpPr>
          <p:spPr>
            <a:xfrm>
              <a:off x="953568" y="3463945"/>
              <a:ext cx="3100088" cy="326150"/>
            </a:xfrm>
            <a:prstGeom prst="rect">
              <a:avLst/>
            </a:prstGeom>
            <a:solidFill>
              <a:schemeClr val="bg1"/>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000</a:t>
              </a:r>
              <a:r>
                <a:rPr kumimoji="0" lang="en-US" sz="1600" b="1" i="0" u="none" strike="noStrike" kern="0" cap="none" spc="20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1</a:t>
              </a: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r>
                <a:rPr kumimoji="0" lang="en-US" sz="1600" b="1" i="0" u="none" strike="noStrike" kern="0" cap="none" spc="20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1</a:t>
              </a: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0     0</a:t>
              </a:r>
              <a:r>
                <a:rPr kumimoji="0" lang="en-US" sz="1600" b="1" i="0" u="none" strike="noStrike" kern="0" cap="none" spc="20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11</a:t>
              </a: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r>
                <a:rPr kumimoji="0" lang="en-US" sz="1600" b="1" i="0" u="none" strike="noStrike" kern="0" cap="none" spc="20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1</a:t>
              </a: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endParaRPr kumimoji="0" lang="en-US" sz="1600" b="0" i="0" u="none" strike="noStrike" kern="0" cap="none" spc="20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4" name="TextBox 83"/>
            <p:cNvSpPr txBox="1"/>
            <p:nvPr/>
          </p:nvSpPr>
          <p:spPr>
            <a:xfrm>
              <a:off x="2265474" y="3249599"/>
              <a:ext cx="59884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sp>
          <p:nvSpPr>
            <p:cNvPr id="85" name="TextBox 84"/>
            <p:cNvSpPr txBox="1"/>
            <p:nvPr/>
          </p:nvSpPr>
          <p:spPr>
            <a:xfrm>
              <a:off x="3502310" y="3249599"/>
              <a:ext cx="59884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sp>
          <p:nvSpPr>
            <p:cNvPr id="86" name="TextBox 85"/>
            <p:cNvSpPr txBox="1"/>
            <p:nvPr/>
          </p:nvSpPr>
          <p:spPr>
            <a:xfrm>
              <a:off x="909473" y="3238443"/>
              <a:ext cx="59884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grpSp>
      <p:cxnSp>
        <p:nvCxnSpPr>
          <p:cNvPr id="87" name="Straight Arrow Connector 86"/>
          <p:cNvCxnSpPr>
            <a:stCxn id="77" idx="2"/>
            <a:endCxn id="80" idx="0"/>
          </p:cNvCxnSpPr>
          <p:nvPr/>
        </p:nvCxnSpPr>
        <p:spPr>
          <a:xfrm flipH="1">
            <a:off x="1860644" y="2054014"/>
            <a:ext cx="5286" cy="325602"/>
          </a:xfrm>
          <a:prstGeom prst="straightConnector1">
            <a:avLst/>
          </a:prstGeom>
          <a:ln w="38100">
            <a:tailEnd type="triangle" w="lg" len="lg"/>
          </a:ln>
        </p:spPr>
        <p:style>
          <a:lnRef idx="1">
            <a:schemeClr val="accent1"/>
          </a:lnRef>
          <a:fillRef idx="0">
            <a:schemeClr val="accent1"/>
          </a:fillRef>
          <a:effectRef idx="0">
            <a:schemeClr val="accent1"/>
          </a:effectRef>
          <a:fontRef idx="minor">
            <a:schemeClr val="tx1"/>
          </a:fontRef>
        </p:style>
      </p:cxnSp>
      <p:cxnSp>
        <p:nvCxnSpPr>
          <p:cNvPr id="88" name="Straight Arrow Connector 87"/>
          <p:cNvCxnSpPr>
            <a:stCxn id="80" idx="2"/>
          </p:cNvCxnSpPr>
          <p:nvPr/>
        </p:nvCxnSpPr>
        <p:spPr>
          <a:xfrm flipH="1">
            <a:off x="1854200" y="3937446"/>
            <a:ext cx="6444" cy="304354"/>
          </a:xfrm>
          <a:prstGeom prst="straightConnector1">
            <a:avLst/>
          </a:prstGeom>
          <a:ln w="38100">
            <a:tailEnd type="triangle" w="lg" len="lg"/>
          </a:ln>
        </p:spPr>
        <p:style>
          <a:lnRef idx="1">
            <a:schemeClr val="accent1"/>
          </a:lnRef>
          <a:fillRef idx="0">
            <a:schemeClr val="accent1"/>
          </a:fillRef>
          <a:effectRef idx="0">
            <a:schemeClr val="accent1"/>
          </a:effectRef>
          <a:fontRef idx="minor">
            <a:schemeClr val="tx1"/>
          </a:fontRef>
        </p:style>
      </p:cxnSp>
      <p:sp>
        <p:nvSpPr>
          <p:cNvPr id="89" name="Rounded Rectangle 88"/>
          <p:cNvSpPr/>
          <p:nvPr/>
        </p:nvSpPr>
        <p:spPr>
          <a:xfrm>
            <a:off x="4778052" y="1308514"/>
            <a:ext cx="1006879" cy="320441"/>
          </a:xfrm>
          <a:prstGeom prst="roundRect">
            <a:avLst>
              <a:gd name="adj" fmla="val 31301"/>
            </a:avLst>
          </a:prstGeom>
          <a:solidFill>
            <a:schemeClr val="bg1"/>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Tahoma"/>
                <a:ea typeface="+mn-ea"/>
                <a:cs typeface="+mn-cs"/>
              </a:rPr>
              <a:t>020128</a:t>
            </a:r>
          </a:p>
        </p:txBody>
      </p:sp>
      <p:sp>
        <p:nvSpPr>
          <p:cNvPr id="90" name="Rounded Rectangle 89"/>
          <p:cNvSpPr/>
          <p:nvPr/>
        </p:nvSpPr>
        <p:spPr>
          <a:xfrm>
            <a:off x="6172543" y="1308514"/>
            <a:ext cx="1006879" cy="320441"/>
          </a:xfrm>
          <a:prstGeom prst="roundRect">
            <a:avLst>
              <a:gd name="adj" fmla="val 31301"/>
            </a:avLst>
          </a:prstGeom>
          <a:solidFill>
            <a:schemeClr val="bg1"/>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Tahoma"/>
                <a:ea typeface="+mn-ea"/>
                <a:cs typeface="+mn-cs"/>
              </a:rPr>
              <a:t>020131</a:t>
            </a:r>
          </a:p>
        </p:txBody>
      </p:sp>
      <p:sp>
        <p:nvSpPr>
          <p:cNvPr id="91" name="Rounded Rectangle 90"/>
          <p:cNvSpPr/>
          <p:nvPr/>
        </p:nvSpPr>
        <p:spPr>
          <a:xfrm>
            <a:off x="7590024" y="1310617"/>
            <a:ext cx="1006879" cy="320441"/>
          </a:xfrm>
          <a:prstGeom prst="roundRect">
            <a:avLst>
              <a:gd name="adj" fmla="val 31301"/>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Tahoma"/>
                <a:ea typeface="+mn-ea"/>
                <a:cs typeface="+mn-cs"/>
              </a:rPr>
              <a:t>414415</a:t>
            </a:r>
            <a:endParaRPr kumimoji="0" lang="en-US" sz="1800" b="1" i="0" u="none" strike="noStrike" kern="1200" cap="none" spc="0" normalizeH="0" baseline="0" noProof="0" dirty="0">
              <a:ln>
                <a:noFill/>
              </a:ln>
              <a:solidFill>
                <a:srgbClr val="000000"/>
              </a:solidFill>
              <a:effectLst/>
              <a:uLnTx/>
              <a:uFillTx/>
              <a:latin typeface="Tahoma"/>
              <a:ea typeface="+mn-ea"/>
              <a:cs typeface="+mn-cs"/>
            </a:endParaRPr>
          </a:p>
        </p:txBody>
      </p:sp>
      <p:cxnSp>
        <p:nvCxnSpPr>
          <p:cNvPr id="92" name="Straight Arrow Connector 91"/>
          <p:cNvCxnSpPr>
            <a:stCxn id="89" idx="2"/>
          </p:cNvCxnSpPr>
          <p:nvPr/>
        </p:nvCxnSpPr>
        <p:spPr>
          <a:xfrm flipH="1">
            <a:off x="5265269" y="1628955"/>
            <a:ext cx="16223" cy="1118726"/>
          </a:xfrm>
          <a:prstGeom prst="straightConnector1">
            <a:avLst/>
          </a:prstGeom>
          <a:ln w="38100">
            <a:solidFill>
              <a:srgbClr val="FFC000"/>
            </a:solidFill>
            <a:prstDash val="sysDot"/>
            <a:tailEnd type="stealth" w="lg" len="lg"/>
          </a:ln>
        </p:spPr>
        <p:style>
          <a:lnRef idx="1">
            <a:schemeClr val="accent1"/>
          </a:lnRef>
          <a:fillRef idx="0">
            <a:schemeClr val="accent1"/>
          </a:fillRef>
          <a:effectRef idx="0">
            <a:schemeClr val="accent1"/>
          </a:effectRef>
          <a:fontRef idx="minor">
            <a:schemeClr val="tx1"/>
          </a:fontRef>
        </p:style>
      </p:cxnSp>
      <p:cxnSp>
        <p:nvCxnSpPr>
          <p:cNvPr id="93" name="Straight Arrow Connector 92"/>
          <p:cNvCxnSpPr/>
          <p:nvPr/>
        </p:nvCxnSpPr>
        <p:spPr>
          <a:xfrm flipH="1">
            <a:off x="5960252" y="1626454"/>
            <a:ext cx="706669" cy="1155637"/>
          </a:xfrm>
          <a:prstGeom prst="straightConnector1">
            <a:avLst/>
          </a:prstGeom>
          <a:ln w="38100">
            <a:solidFill>
              <a:schemeClr val="accent6"/>
            </a:solidFill>
            <a:prstDash val="sysDot"/>
            <a:tailEnd type="stealth" w="lg" len="lg"/>
          </a:ln>
        </p:spPr>
        <p:style>
          <a:lnRef idx="1">
            <a:schemeClr val="accent1"/>
          </a:lnRef>
          <a:fillRef idx="0">
            <a:schemeClr val="accent1"/>
          </a:fillRef>
          <a:effectRef idx="0">
            <a:schemeClr val="accent1"/>
          </a:effectRef>
          <a:fontRef idx="minor">
            <a:schemeClr val="tx1"/>
          </a:fontRef>
        </p:style>
      </p:cxnSp>
      <p:cxnSp>
        <p:nvCxnSpPr>
          <p:cNvPr id="94" name="Straight Arrow Connector 93"/>
          <p:cNvCxnSpPr>
            <a:endCxn id="68" idx="0"/>
          </p:cNvCxnSpPr>
          <p:nvPr/>
        </p:nvCxnSpPr>
        <p:spPr>
          <a:xfrm flipH="1">
            <a:off x="6914148" y="1627263"/>
            <a:ext cx="1191447" cy="1149064"/>
          </a:xfrm>
          <a:prstGeom prst="straightConnector1">
            <a:avLst/>
          </a:prstGeom>
          <a:ln w="38100">
            <a:solidFill>
              <a:schemeClr val="accent2"/>
            </a:solidFill>
            <a:prstDash val="sysDot"/>
            <a:tailEnd type="stealth" w="lg" len="lg"/>
          </a:ln>
        </p:spPr>
        <p:style>
          <a:lnRef idx="1">
            <a:schemeClr val="accent1"/>
          </a:lnRef>
          <a:fillRef idx="0">
            <a:schemeClr val="accent1"/>
          </a:fillRef>
          <a:effectRef idx="0">
            <a:schemeClr val="accent1"/>
          </a:effectRef>
          <a:fontRef idx="minor">
            <a:schemeClr val="tx1"/>
          </a:fontRef>
        </p:style>
      </p:cxnSp>
      <p:sp>
        <p:nvSpPr>
          <p:cNvPr id="95" name="TextBox 94"/>
          <p:cNvSpPr txBox="1"/>
          <p:nvPr/>
        </p:nvSpPr>
        <p:spPr>
          <a:xfrm>
            <a:off x="4253862" y="1089739"/>
            <a:ext cx="59884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sp>
        <p:nvSpPr>
          <p:cNvPr id="96" name="TextBox 95"/>
          <p:cNvSpPr txBox="1"/>
          <p:nvPr/>
        </p:nvSpPr>
        <p:spPr>
          <a:xfrm>
            <a:off x="5684543" y="1089739"/>
            <a:ext cx="59884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sp>
        <p:nvSpPr>
          <p:cNvPr id="97" name="TextBox 96"/>
          <p:cNvSpPr txBox="1"/>
          <p:nvPr/>
        </p:nvSpPr>
        <p:spPr>
          <a:xfrm>
            <a:off x="6770174" y="1089739"/>
            <a:ext cx="1215119"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sp>
        <p:nvSpPr>
          <p:cNvPr id="98" name="TextBox 97"/>
          <p:cNvSpPr txBox="1"/>
          <p:nvPr/>
        </p:nvSpPr>
        <p:spPr>
          <a:xfrm>
            <a:off x="8528615" y="1104089"/>
            <a:ext cx="59884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cxnSp>
        <p:nvCxnSpPr>
          <p:cNvPr id="100" name="Straight Arrow Connector 99"/>
          <p:cNvCxnSpPr/>
          <p:nvPr/>
        </p:nvCxnSpPr>
        <p:spPr>
          <a:xfrm>
            <a:off x="5250597" y="3090220"/>
            <a:ext cx="0" cy="617686"/>
          </a:xfrm>
          <a:prstGeom prst="straightConnector1">
            <a:avLst/>
          </a:prstGeom>
          <a:ln w="38100">
            <a:solidFill>
              <a:srgbClr val="C0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101" name="TextBox 100"/>
          <p:cNvSpPr txBox="1"/>
          <p:nvPr/>
        </p:nvSpPr>
        <p:spPr>
          <a:xfrm>
            <a:off x="7052166" y="2414227"/>
            <a:ext cx="865223"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35742A">
                    <a:lumMod val="75000"/>
                  </a:srgbClr>
                </a:solidFill>
                <a:effectLst/>
                <a:uLnTx/>
                <a:uFillTx/>
                <a:latin typeface="Tahoma"/>
                <a:ea typeface="+mn-ea"/>
                <a:cs typeface="Tahoma"/>
              </a:rPr>
              <a:t>KEEP</a:t>
            </a:r>
            <a:endParaRPr kumimoji="0" lang="en-US" sz="2000" b="0" i="1" u="none" strike="noStrike" kern="1200" cap="none" spc="0" normalizeH="0" baseline="0" noProof="0" dirty="0">
              <a:ln>
                <a:noFill/>
              </a:ln>
              <a:solidFill>
                <a:srgbClr val="35742A">
                  <a:lumMod val="75000"/>
                </a:srgbClr>
              </a:solidFill>
              <a:effectLst/>
              <a:uLnTx/>
              <a:uFillTx/>
              <a:latin typeface="Tahoma"/>
              <a:ea typeface="+mn-ea"/>
              <a:cs typeface="Tahoma"/>
            </a:endParaRPr>
          </a:p>
        </p:txBody>
      </p:sp>
      <p:grpSp>
        <p:nvGrpSpPr>
          <p:cNvPr id="102" name="Group 101"/>
          <p:cNvGrpSpPr/>
          <p:nvPr/>
        </p:nvGrpSpPr>
        <p:grpSpPr>
          <a:xfrm>
            <a:off x="5945759" y="3064959"/>
            <a:ext cx="972249" cy="1028545"/>
            <a:chOff x="9377879" y="2431554"/>
            <a:chExt cx="972249" cy="1357143"/>
          </a:xfrm>
        </p:grpSpPr>
        <p:cxnSp>
          <p:nvCxnSpPr>
            <p:cNvPr id="103" name="Straight Arrow Connector 102"/>
            <p:cNvCxnSpPr/>
            <p:nvPr/>
          </p:nvCxnSpPr>
          <p:spPr>
            <a:xfrm>
              <a:off x="10342406" y="2431554"/>
              <a:ext cx="7722" cy="1353384"/>
            </a:xfrm>
            <a:prstGeom prst="straightConnector1">
              <a:avLst/>
            </a:prstGeom>
            <a:ln w="38100">
              <a:solidFill>
                <a:schemeClr val="accent6"/>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04" name="Straight Arrow Connector 103"/>
            <p:cNvCxnSpPr/>
            <p:nvPr/>
          </p:nvCxnSpPr>
          <p:spPr>
            <a:xfrm flipH="1">
              <a:off x="9377879" y="2434923"/>
              <a:ext cx="2520" cy="1353774"/>
            </a:xfrm>
            <a:prstGeom prst="straightConnector1">
              <a:avLst/>
            </a:prstGeom>
            <a:ln w="38100">
              <a:solidFill>
                <a:schemeClr val="accent6"/>
              </a:solidFill>
              <a:tailEnd type="triangle" w="lg" len="lg"/>
            </a:ln>
          </p:spPr>
          <p:style>
            <a:lnRef idx="1">
              <a:schemeClr val="accent1"/>
            </a:lnRef>
            <a:fillRef idx="0">
              <a:schemeClr val="accent1"/>
            </a:fillRef>
            <a:effectRef idx="0">
              <a:schemeClr val="accent1"/>
            </a:effectRef>
            <a:fontRef idx="minor">
              <a:schemeClr val="tx1"/>
            </a:fontRef>
          </p:style>
        </p:cxnSp>
      </p:grpSp>
      <p:sp>
        <p:nvSpPr>
          <p:cNvPr id="105" name="TextBox 104"/>
          <p:cNvSpPr txBox="1"/>
          <p:nvPr/>
        </p:nvSpPr>
        <p:spPr>
          <a:xfrm>
            <a:off x="5083718" y="3441975"/>
            <a:ext cx="350649" cy="70788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C00000"/>
                </a:solidFill>
                <a:effectLst/>
                <a:uLnTx/>
                <a:uFillTx/>
                <a:latin typeface="Tahoma"/>
                <a:ea typeface="+mn-ea"/>
                <a:cs typeface="Tahoma"/>
              </a:rPr>
              <a:t>x</a:t>
            </a:r>
          </a:p>
        </p:txBody>
      </p:sp>
      <p:sp>
        <p:nvSpPr>
          <p:cNvPr id="106" name="TextBox 105"/>
          <p:cNvSpPr txBox="1"/>
          <p:nvPr/>
        </p:nvSpPr>
        <p:spPr>
          <a:xfrm>
            <a:off x="4154073" y="3093728"/>
            <a:ext cx="1131884"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C00000"/>
                </a:solidFill>
                <a:effectLst/>
                <a:uLnTx/>
                <a:uFillTx/>
                <a:latin typeface="Tahoma"/>
                <a:ea typeface="+mn-ea"/>
                <a:cs typeface="Tahoma"/>
              </a:rPr>
              <a:t>DISCARD</a:t>
            </a:r>
          </a:p>
        </p:txBody>
      </p:sp>
      <p:sp>
        <p:nvSpPr>
          <p:cNvPr id="107" name="TextBox 106"/>
          <p:cNvSpPr txBox="1"/>
          <p:nvPr/>
        </p:nvSpPr>
        <p:spPr>
          <a:xfrm>
            <a:off x="5973150" y="2406193"/>
            <a:ext cx="865223"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35742A">
                    <a:lumMod val="75000"/>
                  </a:srgbClr>
                </a:solidFill>
                <a:effectLst/>
                <a:uLnTx/>
                <a:uFillTx/>
                <a:latin typeface="Tahoma"/>
                <a:ea typeface="+mn-ea"/>
                <a:cs typeface="Tahoma"/>
              </a:rPr>
              <a:t>KEEP</a:t>
            </a:r>
          </a:p>
        </p:txBody>
      </p:sp>
      <p:sp>
        <p:nvSpPr>
          <p:cNvPr id="108" name="TextBox 107"/>
          <p:cNvSpPr txBox="1"/>
          <p:nvPr/>
        </p:nvSpPr>
        <p:spPr>
          <a:xfrm>
            <a:off x="4198069" y="898551"/>
            <a:ext cx="5235193"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Tahoma"/>
                <a:ea typeface="+mn-ea"/>
                <a:cs typeface="Tahoma"/>
              </a:rPr>
              <a:t>INPUT</a:t>
            </a:r>
            <a:r>
              <a:rPr kumimoji="0" lang="en-US" sz="1800" b="1" i="0" u="none" strike="noStrike" kern="1200" cap="none" spc="0" normalizeH="0" baseline="0" noProof="0" dirty="0">
                <a:ln>
                  <a:noFill/>
                </a:ln>
                <a:solidFill>
                  <a:srgbClr val="000000"/>
                </a:solidFill>
                <a:effectLst/>
                <a:uLnTx/>
                <a:uFillTx/>
                <a:latin typeface="Tahoma"/>
                <a:ea typeface="+mn-ea"/>
                <a:cs typeface="Tahoma"/>
              </a:rPr>
              <a:t>: All Potential Seed Locations</a:t>
            </a:r>
          </a:p>
        </p:txBody>
      </p:sp>
      <p:sp>
        <p:nvSpPr>
          <p:cNvPr id="109" name="Rounded Rectangle 108"/>
          <p:cNvSpPr/>
          <p:nvPr/>
        </p:nvSpPr>
        <p:spPr>
          <a:xfrm>
            <a:off x="2666519" y="5417690"/>
            <a:ext cx="6299681" cy="816123"/>
          </a:xfrm>
          <a:prstGeom prst="roundRect">
            <a:avLst>
              <a:gd name="adj" fmla="val 14960"/>
            </a:avLst>
          </a:prstGeom>
          <a:solidFill>
            <a:schemeClr val="accent2">
              <a:lumMod val="20000"/>
              <a:lumOff val="8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tab pos="1371600" algn="ctr"/>
              </a:tabLst>
              <a:defRPr/>
            </a:pPr>
            <a:r>
              <a:rPr kumimoji="0" lang="en-US" sz="2000" b="1" i="0" u="none" strike="noStrike" kern="1200" cap="none" spc="0" normalizeH="0" baseline="0" noProof="0" dirty="0">
                <a:ln>
                  <a:noFill/>
                </a:ln>
                <a:solidFill>
                  <a:srgbClr val="3B812F">
                    <a:lumMod val="75000"/>
                  </a:srgbClr>
                </a:solidFill>
                <a:effectLst/>
                <a:uLnTx/>
                <a:uFillTx/>
                <a:latin typeface="Tahoma"/>
                <a:ea typeface="+mn-ea"/>
                <a:cs typeface="+mn-cs"/>
              </a:rPr>
              <a:t>	Read Mapper:</a:t>
            </a:r>
            <a:br>
              <a:rPr kumimoji="0" lang="en-US" sz="2000" b="1" i="0" u="none" strike="noStrike" kern="1200" cap="none" spc="0" normalizeH="0" baseline="0" noProof="0" dirty="0">
                <a:ln>
                  <a:noFill/>
                </a:ln>
                <a:solidFill>
                  <a:srgbClr val="3B812F">
                    <a:lumMod val="75000"/>
                  </a:srgbClr>
                </a:solidFill>
                <a:effectLst/>
                <a:uLnTx/>
                <a:uFillTx/>
                <a:latin typeface="Tahoma"/>
                <a:ea typeface="+mn-ea"/>
                <a:cs typeface="+mn-cs"/>
              </a:rPr>
            </a:br>
            <a:r>
              <a:rPr kumimoji="0" lang="en-US" sz="2000" b="1" i="0" u="none" strike="noStrike" kern="1200" cap="none" spc="0" normalizeH="0" baseline="0" noProof="0" dirty="0">
                <a:ln>
                  <a:noFill/>
                </a:ln>
                <a:solidFill>
                  <a:srgbClr val="3B812F">
                    <a:lumMod val="75000"/>
                  </a:srgbClr>
                </a:solidFill>
                <a:effectLst/>
                <a:uLnTx/>
                <a:uFillTx/>
                <a:latin typeface="Tahoma"/>
                <a:ea typeface="+mn-ea"/>
                <a:cs typeface="+mn-cs"/>
              </a:rPr>
              <a:t>	</a:t>
            </a:r>
            <a:r>
              <a:rPr kumimoji="0" lang="en-US" sz="2000" b="0" i="0" u="none" strike="noStrike" kern="1200" cap="none" spc="0" normalizeH="0" baseline="0" noProof="0" dirty="0">
                <a:ln>
                  <a:noFill/>
                </a:ln>
                <a:solidFill>
                  <a:srgbClr val="3B812F">
                    <a:lumMod val="75000"/>
                  </a:srgbClr>
                </a:solidFill>
                <a:effectLst/>
                <a:uLnTx/>
                <a:uFillTx/>
                <a:latin typeface="Tahoma"/>
                <a:ea typeface="+mn-ea"/>
                <a:cs typeface="+mn-cs"/>
              </a:rPr>
              <a:t>Sequence Alignment</a:t>
            </a:r>
          </a:p>
        </p:txBody>
      </p:sp>
      <p:sp>
        <p:nvSpPr>
          <p:cNvPr id="110" name="Rectangle 109"/>
          <p:cNvSpPr/>
          <p:nvPr/>
        </p:nvSpPr>
        <p:spPr>
          <a:xfrm>
            <a:off x="4058274" y="4093504"/>
            <a:ext cx="4470342" cy="593714"/>
          </a:xfrm>
          <a:prstGeom prst="rect">
            <a:avLst/>
          </a:prstGeom>
          <a:solidFill>
            <a:schemeClr val="bg1">
              <a:lumMod val="95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000000"/>
                </a:solidFill>
                <a:effectLst/>
                <a:uLnTx/>
                <a:uFillTx/>
                <a:latin typeface="Tahoma"/>
                <a:ea typeface="+mn-ea"/>
                <a:cs typeface="Tahoma"/>
              </a:rPr>
              <a:t>  Reference Segment Storage</a:t>
            </a:r>
          </a:p>
        </p:txBody>
      </p:sp>
      <p:sp>
        <p:nvSpPr>
          <p:cNvPr id="111" name="Rectangle 110"/>
          <p:cNvSpPr/>
          <p:nvPr/>
        </p:nvSpPr>
        <p:spPr>
          <a:xfrm>
            <a:off x="5503344" y="5461557"/>
            <a:ext cx="3085811" cy="632421"/>
          </a:xfrm>
          <a:prstGeom prst="rect">
            <a:avLst/>
          </a:prstGeom>
          <a:solidFill>
            <a:schemeClr val="accent2">
              <a:lumMod val="40000"/>
              <a:lumOff val="6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000000"/>
                </a:solidFill>
                <a:effectLst/>
                <a:uLnTx/>
                <a:uFillTx/>
                <a:latin typeface="Tahoma"/>
                <a:ea typeface="+mn-ea"/>
                <a:cs typeface="Tahoma"/>
              </a:rPr>
              <a:t>Edit-Distance Calculation</a:t>
            </a:r>
          </a:p>
        </p:txBody>
      </p:sp>
      <p:sp>
        <p:nvSpPr>
          <p:cNvPr id="112" name="TextBox 111"/>
          <p:cNvSpPr txBox="1"/>
          <p:nvPr/>
        </p:nvSpPr>
        <p:spPr>
          <a:xfrm>
            <a:off x="5010735" y="4698156"/>
            <a:ext cx="1076233" cy="757130"/>
          </a:xfrm>
          <a:prstGeom prst="rect">
            <a:avLst/>
          </a:prstGeom>
          <a:noFill/>
        </p:spPr>
        <p:txBody>
          <a:bodyPr wrap="square" lIns="0" rIns="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Tahoma"/>
                <a:ea typeface="+mn-ea"/>
                <a:cs typeface="Tahoma"/>
              </a:rPr>
              <a:t>reference segment</a:t>
            </a:r>
            <a:br>
              <a:rPr kumimoji="0" lang="en-US" sz="1800" b="0" i="1" u="none" strike="noStrike" kern="1200" cap="none" spc="0" normalizeH="0" baseline="0" noProof="0" dirty="0">
                <a:ln>
                  <a:noFill/>
                </a:ln>
                <a:solidFill>
                  <a:srgbClr val="000000"/>
                </a:solidFill>
                <a:effectLst/>
                <a:uLnTx/>
                <a:uFillTx/>
                <a:latin typeface="Tahoma"/>
                <a:ea typeface="+mn-ea"/>
                <a:cs typeface="Tahoma"/>
              </a:rPr>
            </a:br>
            <a:r>
              <a:rPr kumimoji="0" lang="en-US" sz="1800" b="0" i="1" u="none" strike="noStrike" kern="1200" cap="none" spc="0" normalizeH="0" baseline="0" noProof="0" dirty="0">
                <a:ln>
                  <a:noFill/>
                </a:ln>
                <a:solidFill>
                  <a:srgbClr val="000000"/>
                </a:solidFill>
                <a:effectLst/>
                <a:uLnTx/>
                <a:uFillTx/>
                <a:latin typeface="Tahoma"/>
                <a:ea typeface="+mn-ea"/>
                <a:cs typeface="Tahoma"/>
              </a:rPr>
              <a:t>@ 020131</a:t>
            </a:r>
          </a:p>
        </p:txBody>
      </p:sp>
      <p:sp>
        <p:nvSpPr>
          <p:cNvPr id="113" name="TextBox 112"/>
          <p:cNvSpPr txBox="1"/>
          <p:nvPr/>
        </p:nvSpPr>
        <p:spPr>
          <a:xfrm>
            <a:off x="7761477" y="4698156"/>
            <a:ext cx="1076233" cy="757130"/>
          </a:xfrm>
          <a:prstGeom prst="rect">
            <a:avLst/>
          </a:prstGeom>
          <a:noFill/>
        </p:spPr>
        <p:txBody>
          <a:bodyPr wrap="square" lIns="0" rIns="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Tahoma"/>
                <a:ea typeface="+mn-ea"/>
                <a:cs typeface="Tahoma"/>
              </a:rPr>
              <a:t>reference segment</a:t>
            </a:r>
            <a:br>
              <a:rPr kumimoji="0" lang="en-US" sz="1800" b="0" i="1" u="none" strike="noStrike" kern="1200" cap="none" spc="0" normalizeH="0" baseline="0" noProof="0" dirty="0">
                <a:ln>
                  <a:noFill/>
                </a:ln>
                <a:solidFill>
                  <a:srgbClr val="000000"/>
                </a:solidFill>
                <a:effectLst/>
                <a:uLnTx/>
                <a:uFillTx/>
                <a:latin typeface="Tahoma"/>
                <a:ea typeface="+mn-ea"/>
                <a:cs typeface="Tahoma"/>
              </a:rPr>
            </a:br>
            <a:r>
              <a:rPr kumimoji="0" lang="en-US" sz="1800" b="0" i="1" u="none" strike="noStrike" kern="1200" cap="none" spc="0" normalizeH="0" baseline="0" noProof="0" dirty="0">
                <a:ln>
                  <a:noFill/>
                </a:ln>
                <a:solidFill>
                  <a:srgbClr val="000000"/>
                </a:solidFill>
                <a:effectLst/>
                <a:uLnTx/>
                <a:uFillTx/>
                <a:latin typeface="Tahoma"/>
                <a:ea typeface="+mn-ea"/>
                <a:cs typeface="Tahoma"/>
              </a:rPr>
              <a:t>@ 414415</a:t>
            </a:r>
          </a:p>
        </p:txBody>
      </p:sp>
      <p:grpSp>
        <p:nvGrpSpPr>
          <p:cNvPr id="114" name="Group 113"/>
          <p:cNvGrpSpPr/>
          <p:nvPr/>
        </p:nvGrpSpPr>
        <p:grpSpPr>
          <a:xfrm>
            <a:off x="6190265" y="4679210"/>
            <a:ext cx="1490603" cy="782347"/>
            <a:chOff x="9376185" y="4053381"/>
            <a:chExt cx="1490603" cy="1383683"/>
          </a:xfrm>
        </p:grpSpPr>
        <p:cxnSp>
          <p:nvCxnSpPr>
            <p:cNvPr id="116" name="Straight Arrow Connector 115"/>
            <p:cNvCxnSpPr/>
            <p:nvPr/>
          </p:nvCxnSpPr>
          <p:spPr>
            <a:xfrm flipH="1">
              <a:off x="9376185" y="4056448"/>
              <a:ext cx="2520" cy="1376975"/>
            </a:xfrm>
            <a:prstGeom prst="straightConnector1">
              <a:avLst/>
            </a:prstGeom>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17" name="Straight Arrow Connector 116"/>
            <p:cNvCxnSpPr/>
            <p:nvPr/>
          </p:nvCxnSpPr>
          <p:spPr>
            <a:xfrm flipH="1">
              <a:off x="10380105" y="4053381"/>
              <a:ext cx="2520" cy="1376975"/>
            </a:xfrm>
            <a:prstGeom prst="straightConnector1">
              <a:avLst/>
            </a:prstGeom>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18" name="Straight Arrow Connector 117"/>
            <p:cNvCxnSpPr/>
            <p:nvPr/>
          </p:nvCxnSpPr>
          <p:spPr>
            <a:xfrm flipH="1">
              <a:off x="10864268" y="4060089"/>
              <a:ext cx="2520" cy="1376975"/>
            </a:xfrm>
            <a:prstGeom prst="straightConnector1">
              <a:avLst/>
            </a:prstGeom>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grpSp>
      <p:sp>
        <p:nvSpPr>
          <p:cNvPr id="119" name="TextBox 118"/>
          <p:cNvSpPr txBox="1"/>
          <p:nvPr/>
        </p:nvSpPr>
        <p:spPr>
          <a:xfrm>
            <a:off x="6224168" y="4742184"/>
            <a:ext cx="938633"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 . .</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sp>
        <p:nvSpPr>
          <p:cNvPr id="121" name="Rectangle 120"/>
          <p:cNvSpPr/>
          <p:nvPr/>
        </p:nvSpPr>
        <p:spPr>
          <a:xfrm>
            <a:off x="5006264" y="6411644"/>
            <a:ext cx="3823960" cy="433306"/>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Tahoma"/>
                <a:ea typeface="+mn-ea"/>
                <a:cs typeface="Tahoma"/>
              </a:rPr>
              <a:t>OUTPUT</a:t>
            </a:r>
            <a:r>
              <a:rPr kumimoji="0" lang="en-US" sz="2000" b="1" i="0" u="none" strike="noStrike" kern="1200" cap="none" spc="0" normalizeH="0" baseline="0" noProof="0" dirty="0">
                <a:ln>
                  <a:noFill/>
                </a:ln>
                <a:solidFill>
                  <a:srgbClr val="000000"/>
                </a:solidFill>
                <a:effectLst/>
                <a:uLnTx/>
                <a:uFillTx/>
                <a:latin typeface="Tahoma"/>
                <a:ea typeface="+mn-ea"/>
                <a:cs typeface="Tahoma"/>
              </a:rPr>
              <a:t>: Correct Mappings</a:t>
            </a:r>
          </a:p>
        </p:txBody>
      </p:sp>
      <p:cxnSp>
        <p:nvCxnSpPr>
          <p:cNvPr id="122" name="Straight Arrow Connector 121"/>
          <p:cNvCxnSpPr/>
          <p:nvPr/>
        </p:nvCxnSpPr>
        <p:spPr>
          <a:xfrm>
            <a:off x="7091736" y="6078958"/>
            <a:ext cx="3934" cy="372441"/>
          </a:xfrm>
          <a:prstGeom prst="straightConnector1">
            <a:avLst/>
          </a:prstGeom>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23" name="TextBox 122"/>
          <p:cNvSpPr txBox="1"/>
          <p:nvPr/>
        </p:nvSpPr>
        <p:spPr>
          <a:xfrm>
            <a:off x="461680" y="2510100"/>
            <a:ext cx="365760" cy="365760"/>
          </a:xfrm>
          <a:prstGeom prst="ellipse">
            <a:avLst/>
          </a:prstGeom>
          <a:solidFill>
            <a:schemeClr val="tx1"/>
          </a:solidFill>
          <a:ln w="28575" cmpd="sng">
            <a:noFill/>
          </a:ln>
        </p:spPr>
        <p:txBody>
          <a:bodyPr wrap="none" lIns="0" tIns="0" rIns="0" bIns="0"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Palatino Linotype" panose="02040502050505030304" pitchFamily="18" charset="0"/>
                <a:ea typeface="Tahoma" charset="0"/>
                <a:cs typeface="Tahoma" charset="0"/>
              </a:rPr>
              <a:t>1</a:t>
            </a:r>
          </a:p>
        </p:txBody>
      </p:sp>
      <p:sp>
        <p:nvSpPr>
          <p:cNvPr id="124" name="TextBox 123"/>
          <p:cNvSpPr txBox="1"/>
          <p:nvPr/>
        </p:nvSpPr>
        <p:spPr>
          <a:xfrm>
            <a:off x="4663393" y="1964621"/>
            <a:ext cx="365760" cy="365760"/>
          </a:xfrm>
          <a:prstGeom prst="ellipse">
            <a:avLst/>
          </a:prstGeom>
          <a:solidFill>
            <a:schemeClr val="tx1"/>
          </a:solidFill>
          <a:ln w="28575" cmpd="sng">
            <a:noFill/>
          </a:ln>
        </p:spPr>
        <p:txBody>
          <a:bodyPr wrap="none" lIns="0" tIns="0" rIns="0" bIns="0"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Palatino Linotype" panose="02040502050505030304" pitchFamily="18" charset="0"/>
                <a:ea typeface="Tahoma" charset="0"/>
                <a:cs typeface="Tahoma" charset="0"/>
              </a:rPr>
              <a:t>2</a:t>
            </a:r>
          </a:p>
        </p:txBody>
      </p:sp>
      <p:sp>
        <p:nvSpPr>
          <p:cNvPr id="126" name="TextBox 125"/>
          <p:cNvSpPr txBox="1"/>
          <p:nvPr/>
        </p:nvSpPr>
        <p:spPr>
          <a:xfrm>
            <a:off x="2731229" y="5490922"/>
            <a:ext cx="365760" cy="365760"/>
          </a:xfrm>
          <a:prstGeom prst="ellipse">
            <a:avLst/>
          </a:prstGeom>
          <a:solidFill>
            <a:schemeClr val="tx1"/>
          </a:solidFill>
          <a:ln w="28575" cmpd="sng">
            <a:noFill/>
          </a:ln>
        </p:spPr>
        <p:txBody>
          <a:bodyPr wrap="none" lIns="0" tIns="0" rIns="0" bIns="0"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Palatino Linotype" panose="02040502050505030304" pitchFamily="18" charset="0"/>
                <a:ea typeface="Tahoma" charset="0"/>
                <a:cs typeface="Tahoma" charset="0"/>
              </a:rPr>
              <a:t>4</a:t>
            </a:r>
          </a:p>
        </p:txBody>
      </p:sp>
      <p:cxnSp>
        <p:nvCxnSpPr>
          <p:cNvPr id="127" name="Curved Connector 126"/>
          <p:cNvCxnSpPr/>
          <p:nvPr/>
        </p:nvCxnSpPr>
        <p:spPr>
          <a:xfrm rot="10800000" flipV="1">
            <a:off x="3308588" y="1543118"/>
            <a:ext cx="1075637" cy="1043752"/>
          </a:xfrm>
          <a:prstGeom prst="curvedConnector3">
            <a:avLst>
              <a:gd name="adj1" fmla="val 50000"/>
            </a:avLst>
          </a:prstGeom>
          <a:ln w="38100">
            <a:tailEnd type="triangle" w="lg" len="lg"/>
          </a:ln>
        </p:spPr>
        <p:style>
          <a:lnRef idx="1">
            <a:schemeClr val="accent1"/>
          </a:lnRef>
          <a:fillRef idx="0">
            <a:schemeClr val="accent1"/>
          </a:fillRef>
          <a:effectRef idx="0">
            <a:schemeClr val="accent1"/>
          </a:effectRef>
          <a:fontRef idx="minor">
            <a:schemeClr val="tx1"/>
          </a:fontRef>
        </p:style>
      </p:cxnSp>
      <p:sp>
        <p:nvSpPr>
          <p:cNvPr id="163" name="TextBox 162"/>
          <p:cNvSpPr txBox="1"/>
          <p:nvPr/>
        </p:nvSpPr>
        <p:spPr>
          <a:xfrm>
            <a:off x="4130791" y="4200909"/>
            <a:ext cx="365760" cy="365760"/>
          </a:xfrm>
          <a:prstGeom prst="ellipse">
            <a:avLst/>
          </a:prstGeom>
          <a:solidFill>
            <a:schemeClr val="tx1"/>
          </a:solidFill>
          <a:ln w="28575" cmpd="sng">
            <a:noFill/>
          </a:ln>
        </p:spPr>
        <p:txBody>
          <a:bodyPr wrap="none" lIns="0" tIns="0" rIns="0" bIns="0"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Palatino Linotype" panose="02040502050505030304" pitchFamily="18" charset="0"/>
                <a:ea typeface="Tahoma" charset="0"/>
                <a:cs typeface="Tahoma" charset="0"/>
              </a:rPr>
              <a:t>3</a:t>
            </a:r>
          </a:p>
        </p:txBody>
      </p:sp>
    </p:spTree>
    <p:extLst>
      <p:ext uri="{BB962C8B-B14F-4D97-AF65-F5344CB8AC3E}">
        <p14:creationId xmlns:p14="http://schemas.microsoft.com/office/powerpoint/2010/main" val="9135696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87"/>
                                        </p:tgtEl>
                                        <p:attrNameLst>
                                          <p:attrName>style.visibility</p:attrName>
                                        </p:attrNameLst>
                                      </p:cBhvr>
                                      <p:to>
                                        <p:strVal val="visible"/>
                                      </p:to>
                                    </p:set>
                                    <p:animEffect transition="in" filter="wipe(up)">
                                      <p:cBhvr>
                                        <p:cTn id="7" dur="1000"/>
                                        <p:tgtEl>
                                          <p:spTgt spid="87"/>
                                        </p:tgtEl>
                                      </p:cBhvr>
                                    </p:animEffect>
                                  </p:childTnLst>
                                </p:cTn>
                              </p:par>
                              <p:par>
                                <p:cTn id="8" presetID="22" presetClass="entr" presetSubtype="2" fill="hold" nodeType="withEffect">
                                  <p:stCondLst>
                                    <p:cond delay="0"/>
                                  </p:stCondLst>
                                  <p:childTnLst>
                                    <p:set>
                                      <p:cBhvr>
                                        <p:cTn id="9" dur="1" fill="hold">
                                          <p:stCondLst>
                                            <p:cond delay="0"/>
                                          </p:stCondLst>
                                        </p:cTn>
                                        <p:tgtEl>
                                          <p:spTgt spid="127"/>
                                        </p:tgtEl>
                                        <p:attrNameLst>
                                          <p:attrName>style.visibility</p:attrName>
                                        </p:attrNameLst>
                                      </p:cBhvr>
                                      <p:to>
                                        <p:strVal val="visible"/>
                                      </p:to>
                                    </p:set>
                                    <p:animEffect transition="in" filter="wipe(right)">
                                      <p:cBhvr>
                                        <p:cTn id="10" dur="1000"/>
                                        <p:tgtEl>
                                          <p:spTgt spid="127"/>
                                        </p:tgtEl>
                                      </p:cBhvr>
                                    </p:animEffect>
                                  </p:childTnLst>
                                </p:cTn>
                              </p:par>
                            </p:childTnLst>
                          </p:cTn>
                        </p:par>
                        <p:par>
                          <p:cTn id="11" fill="hold">
                            <p:stCondLst>
                              <p:cond delay="1000"/>
                            </p:stCondLst>
                            <p:childTnLst>
                              <p:par>
                                <p:cTn id="12" presetID="22" presetClass="entr" presetSubtype="1" fill="hold" nodeType="afterEffect">
                                  <p:stCondLst>
                                    <p:cond delay="0"/>
                                  </p:stCondLst>
                                  <p:childTnLst>
                                    <p:set>
                                      <p:cBhvr>
                                        <p:cTn id="13" dur="1" fill="hold">
                                          <p:stCondLst>
                                            <p:cond delay="0"/>
                                          </p:stCondLst>
                                        </p:cTn>
                                        <p:tgtEl>
                                          <p:spTgt spid="88"/>
                                        </p:tgtEl>
                                        <p:attrNameLst>
                                          <p:attrName>style.visibility</p:attrName>
                                        </p:attrNameLst>
                                      </p:cBhvr>
                                      <p:to>
                                        <p:strVal val="visible"/>
                                      </p:to>
                                    </p:set>
                                    <p:animEffect transition="in" filter="wipe(up)">
                                      <p:cBhvr>
                                        <p:cTn id="14" dur="1000"/>
                                        <p:tgtEl>
                                          <p:spTgt spid="88"/>
                                        </p:tgtEl>
                                      </p:cBhvr>
                                    </p:animEffect>
                                  </p:childTnLst>
                                </p:cTn>
                              </p:par>
                            </p:childTnLst>
                          </p:cTn>
                        </p:par>
                        <p:par>
                          <p:cTn id="15" fill="hold">
                            <p:stCondLst>
                              <p:cond delay="2000"/>
                            </p:stCondLst>
                            <p:childTnLst>
                              <p:par>
                                <p:cTn id="16" presetID="1" presetClass="entr" presetSubtype="0" fill="hold" nodeType="afterEffect">
                                  <p:stCondLst>
                                    <p:cond delay="0"/>
                                  </p:stCondLst>
                                  <p:childTnLst>
                                    <p:set>
                                      <p:cBhvr>
                                        <p:cTn id="17" dur="1" fill="hold">
                                          <p:stCondLst>
                                            <p:cond delay="0"/>
                                          </p:stCondLst>
                                        </p:cTn>
                                        <p:tgtEl>
                                          <p:spTgt spid="82"/>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81"/>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0" presetClass="path" presetSubtype="0" accel="50000" decel="50000" fill="hold" nodeType="clickEffect">
                                  <p:stCondLst>
                                    <p:cond delay="0"/>
                                  </p:stCondLst>
                                  <p:childTnLst>
                                    <p:animMotion origin="layout" path="M 0.0033 0.00996 L 0.48889 -0.21365 " pathEditMode="relative" rAng="0" ptsTypes="AA">
                                      <p:cBhvr>
                                        <p:cTn id="23" dur="2000" fill="hold"/>
                                        <p:tgtEl>
                                          <p:spTgt spid="82"/>
                                        </p:tgtEl>
                                        <p:attrNameLst>
                                          <p:attrName>ppt_x</p:attrName>
                                          <p:attrName>ppt_y</p:attrName>
                                        </p:attrNameLst>
                                      </p:cBhvr>
                                      <p:rCtr x="24271" y="-11181"/>
                                    </p:animMotion>
                                  </p:childTnLst>
                                </p:cTn>
                              </p:par>
                              <p:par>
                                <p:cTn id="24" presetID="1" presetClass="entr" presetSubtype="0" fill="hold" grpId="0" nodeType="withEffect">
                                  <p:stCondLst>
                                    <p:cond delay="0"/>
                                  </p:stCondLst>
                                  <p:childTnLst>
                                    <p:set>
                                      <p:cBhvr>
                                        <p:cTn id="25" dur="1" fill="hold">
                                          <p:stCondLst>
                                            <p:cond delay="0"/>
                                          </p:stCondLst>
                                        </p:cTn>
                                        <p:tgtEl>
                                          <p:spTgt spid="67"/>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124"/>
                                        </p:tgtEl>
                                        <p:attrNameLst>
                                          <p:attrName>style.visibility</p:attrName>
                                        </p:attrNameLst>
                                      </p:cBhvr>
                                      <p:to>
                                        <p:strVal val="visible"/>
                                      </p:to>
                                    </p:set>
                                  </p:childTnLst>
                                </p:cTn>
                              </p:par>
                            </p:childTnLst>
                          </p:cTn>
                        </p:par>
                        <p:par>
                          <p:cTn id="28" fill="hold">
                            <p:stCondLst>
                              <p:cond delay="2000"/>
                            </p:stCondLst>
                            <p:childTnLst>
                              <p:par>
                                <p:cTn id="29" presetID="1" presetClass="exit" presetSubtype="0" fill="hold" nodeType="afterEffect">
                                  <p:stCondLst>
                                    <p:cond delay="0"/>
                                  </p:stCondLst>
                                  <p:childTnLst>
                                    <p:set>
                                      <p:cBhvr>
                                        <p:cTn id="30" dur="1" fill="hold">
                                          <p:stCondLst>
                                            <p:cond delay="0"/>
                                          </p:stCondLst>
                                        </p:cTn>
                                        <p:tgtEl>
                                          <p:spTgt spid="82"/>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15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nodeType="clickEffect">
                                  <p:stCondLst>
                                    <p:cond delay="0"/>
                                  </p:stCondLst>
                                  <p:childTnLst>
                                    <p:set>
                                      <p:cBhvr>
                                        <p:cTn id="36" dur="1" fill="hold">
                                          <p:stCondLst>
                                            <p:cond delay="0"/>
                                          </p:stCondLst>
                                        </p:cTn>
                                        <p:tgtEl>
                                          <p:spTgt spid="92"/>
                                        </p:tgtEl>
                                        <p:attrNameLst>
                                          <p:attrName>style.visibility</p:attrName>
                                        </p:attrNameLst>
                                      </p:cBhvr>
                                      <p:to>
                                        <p:strVal val="visible"/>
                                      </p:to>
                                    </p:set>
                                    <p:animEffect transition="in" filter="wipe(up)">
                                      <p:cBhvr>
                                        <p:cTn id="37" dur="1000"/>
                                        <p:tgtEl>
                                          <p:spTgt spid="92"/>
                                        </p:tgtEl>
                                      </p:cBhvr>
                                    </p:animEffect>
                                  </p:childTnLst>
                                </p:cTn>
                              </p:par>
                              <p:par>
                                <p:cTn id="38" presetID="22" presetClass="entr" presetSubtype="1" fill="hold" nodeType="withEffect">
                                  <p:stCondLst>
                                    <p:cond delay="0"/>
                                  </p:stCondLst>
                                  <p:childTnLst>
                                    <p:set>
                                      <p:cBhvr>
                                        <p:cTn id="39" dur="1" fill="hold">
                                          <p:stCondLst>
                                            <p:cond delay="0"/>
                                          </p:stCondLst>
                                        </p:cTn>
                                        <p:tgtEl>
                                          <p:spTgt spid="93"/>
                                        </p:tgtEl>
                                        <p:attrNameLst>
                                          <p:attrName>style.visibility</p:attrName>
                                        </p:attrNameLst>
                                      </p:cBhvr>
                                      <p:to>
                                        <p:strVal val="visible"/>
                                      </p:to>
                                    </p:set>
                                    <p:animEffect transition="in" filter="wipe(up)">
                                      <p:cBhvr>
                                        <p:cTn id="40" dur="1000"/>
                                        <p:tgtEl>
                                          <p:spTgt spid="93"/>
                                        </p:tgtEl>
                                      </p:cBhvr>
                                    </p:animEffect>
                                  </p:childTnLst>
                                </p:cTn>
                              </p:par>
                              <p:par>
                                <p:cTn id="41" presetID="22" presetClass="entr" presetSubtype="1" fill="hold" nodeType="withEffect">
                                  <p:stCondLst>
                                    <p:cond delay="0"/>
                                  </p:stCondLst>
                                  <p:childTnLst>
                                    <p:set>
                                      <p:cBhvr>
                                        <p:cTn id="42" dur="1" fill="hold">
                                          <p:stCondLst>
                                            <p:cond delay="0"/>
                                          </p:stCondLst>
                                        </p:cTn>
                                        <p:tgtEl>
                                          <p:spTgt spid="94"/>
                                        </p:tgtEl>
                                        <p:attrNameLst>
                                          <p:attrName>style.visibility</p:attrName>
                                        </p:attrNameLst>
                                      </p:cBhvr>
                                      <p:to>
                                        <p:strVal val="visible"/>
                                      </p:to>
                                    </p:set>
                                    <p:animEffect transition="in" filter="wipe(up)">
                                      <p:cBhvr>
                                        <p:cTn id="43" dur="1000"/>
                                        <p:tgtEl>
                                          <p:spTgt spid="94"/>
                                        </p:tgtEl>
                                      </p:cBhvr>
                                    </p:animEffect>
                                  </p:childTnLst>
                                </p:cTn>
                              </p:par>
                            </p:childTnLst>
                          </p:cTn>
                        </p:par>
                        <p:par>
                          <p:cTn id="44" fill="hold">
                            <p:stCondLst>
                              <p:cond delay="1000"/>
                            </p:stCondLst>
                            <p:childTnLst>
                              <p:par>
                                <p:cTn id="45" presetID="1" presetClass="entr" presetSubtype="0" fill="hold" grpId="0" nodeType="afterEffect">
                                  <p:stCondLst>
                                    <p:cond delay="0"/>
                                  </p:stCondLst>
                                  <p:childTnLst>
                                    <p:set>
                                      <p:cBhvr>
                                        <p:cTn id="46" dur="1" fill="hold">
                                          <p:stCondLst>
                                            <p:cond delay="0"/>
                                          </p:stCondLst>
                                        </p:cTn>
                                        <p:tgtEl>
                                          <p:spTgt spid="69"/>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7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68"/>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06"/>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07"/>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01"/>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22" presetClass="entr" presetSubtype="1" fill="hold" nodeType="clickEffect">
                                  <p:stCondLst>
                                    <p:cond delay="0"/>
                                  </p:stCondLst>
                                  <p:childTnLst>
                                    <p:set>
                                      <p:cBhvr>
                                        <p:cTn id="60" dur="1" fill="hold">
                                          <p:stCondLst>
                                            <p:cond delay="0"/>
                                          </p:stCondLst>
                                        </p:cTn>
                                        <p:tgtEl>
                                          <p:spTgt spid="100"/>
                                        </p:tgtEl>
                                        <p:attrNameLst>
                                          <p:attrName>style.visibility</p:attrName>
                                        </p:attrNameLst>
                                      </p:cBhvr>
                                      <p:to>
                                        <p:strVal val="visible"/>
                                      </p:to>
                                    </p:set>
                                    <p:animEffect transition="in" filter="wipe(up)">
                                      <p:cBhvr>
                                        <p:cTn id="61" dur="1000"/>
                                        <p:tgtEl>
                                          <p:spTgt spid="100"/>
                                        </p:tgtEl>
                                      </p:cBhvr>
                                    </p:animEffect>
                                  </p:childTnLst>
                                </p:cTn>
                              </p:par>
                              <p:par>
                                <p:cTn id="62" presetID="22" presetClass="entr" presetSubtype="1" fill="hold" nodeType="withEffect">
                                  <p:stCondLst>
                                    <p:cond delay="0"/>
                                  </p:stCondLst>
                                  <p:childTnLst>
                                    <p:set>
                                      <p:cBhvr>
                                        <p:cTn id="63" dur="1" fill="hold">
                                          <p:stCondLst>
                                            <p:cond delay="0"/>
                                          </p:stCondLst>
                                        </p:cTn>
                                        <p:tgtEl>
                                          <p:spTgt spid="102"/>
                                        </p:tgtEl>
                                        <p:attrNameLst>
                                          <p:attrName>style.visibility</p:attrName>
                                        </p:attrNameLst>
                                      </p:cBhvr>
                                      <p:to>
                                        <p:strVal val="visible"/>
                                      </p:to>
                                    </p:set>
                                    <p:animEffect transition="in" filter="wipe(up)">
                                      <p:cBhvr>
                                        <p:cTn id="64" dur="1000"/>
                                        <p:tgtEl>
                                          <p:spTgt spid="102"/>
                                        </p:tgtEl>
                                      </p:cBhvr>
                                    </p:animEffect>
                                  </p:childTnLst>
                                </p:cTn>
                              </p:par>
                              <p:par>
                                <p:cTn id="65" presetID="1" presetClass="entr" presetSubtype="0" fill="hold" grpId="0" nodeType="withEffect">
                                  <p:stCondLst>
                                    <p:cond delay="0"/>
                                  </p:stCondLst>
                                  <p:childTnLst>
                                    <p:set>
                                      <p:cBhvr>
                                        <p:cTn id="66" dur="1" fill="hold">
                                          <p:stCondLst>
                                            <p:cond delay="0"/>
                                          </p:stCondLst>
                                        </p:cTn>
                                        <p:tgtEl>
                                          <p:spTgt spid="110"/>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63"/>
                                        </p:tgtEl>
                                        <p:attrNameLst>
                                          <p:attrName>style.visibility</p:attrName>
                                        </p:attrNameLst>
                                      </p:cBhvr>
                                      <p:to>
                                        <p:strVal val="visible"/>
                                      </p:to>
                                    </p:set>
                                  </p:childTnLst>
                                </p:cTn>
                              </p:par>
                            </p:childTnLst>
                          </p:cTn>
                        </p:par>
                        <p:par>
                          <p:cTn id="69" fill="hold">
                            <p:stCondLst>
                              <p:cond delay="1000"/>
                            </p:stCondLst>
                            <p:childTnLst>
                              <p:par>
                                <p:cTn id="70" presetID="1" presetClass="entr" presetSubtype="0" fill="hold" grpId="0" nodeType="afterEffect">
                                  <p:stCondLst>
                                    <p:cond delay="0"/>
                                  </p:stCondLst>
                                  <p:childTnLst>
                                    <p:set>
                                      <p:cBhvr>
                                        <p:cTn id="71" dur="1" fill="hold">
                                          <p:stCondLst>
                                            <p:cond delay="0"/>
                                          </p:stCondLst>
                                        </p:cTn>
                                        <p:tgtEl>
                                          <p:spTgt spid="105"/>
                                        </p:tgtEl>
                                        <p:attrNameLst>
                                          <p:attrName>style.visibility</p:attrName>
                                        </p:attrNameLst>
                                      </p:cBhvr>
                                      <p:to>
                                        <p:strVal val="visible"/>
                                      </p:to>
                                    </p:set>
                                  </p:childTnLst>
                                </p:cTn>
                              </p:par>
                            </p:childTnLst>
                          </p:cTn>
                        </p:par>
                      </p:childTnLst>
                    </p:cTn>
                  </p:par>
                  <p:par>
                    <p:cTn id="72" fill="hold">
                      <p:stCondLst>
                        <p:cond delay="indefinite"/>
                      </p:stCondLst>
                      <p:childTnLst>
                        <p:par>
                          <p:cTn id="73" fill="hold">
                            <p:stCondLst>
                              <p:cond delay="0"/>
                            </p:stCondLst>
                            <p:childTnLst>
                              <p:par>
                                <p:cTn id="74" presetID="22" presetClass="entr" presetSubtype="1" fill="hold" nodeType="clickEffect">
                                  <p:stCondLst>
                                    <p:cond delay="0"/>
                                  </p:stCondLst>
                                  <p:childTnLst>
                                    <p:set>
                                      <p:cBhvr>
                                        <p:cTn id="75" dur="1" fill="hold">
                                          <p:stCondLst>
                                            <p:cond delay="0"/>
                                          </p:stCondLst>
                                        </p:cTn>
                                        <p:tgtEl>
                                          <p:spTgt spid="114"/>
                                        </p:tgtEl>
                                        <p:attrNameLst>
                                          <p:attrName>style.visibility</p:attrName>
                                        </p:attrNameLst>
                                      </p:cBhvr>
                                      <p:to>
                                        <p:strVal val="visible"/>
                                      </p:to>
                                    </p:set>
                                    <p:animEffect transition="in" filter="wipe(up)">
                                      <p:cBhvr>
                                        <p:cTn id="76" dur="1000"/>
                                        <p:tgtEl>
                                          <p:spTgt spid="114"/>
                                        </p:tgtEl>
                                      </p:cBhvr>
                                    </p:animEffect>
                                  </p:childTnLst>
                                </p:cTn>
                              </p:par>
                              <p:par>
                                <p:cTn id="77" presetID="1" presetClass="entr" presetSubtype="0" fill="hold" grpId="0" nodeType="withEffect">
                                  <p:stCondLst>
                                    <p:cond delay="0"/>
                                  </p:stCondLst>
                                  <p:childTnLst>
                                    <p:set>
                                      <p:cBhvr>
                                        <p:cTn id="78" dur="1" fill="hold">
                                          <p:stCondLst>
                                            <p:cond delay="0"/>
                                          </p:stCondLst>
                                        </p:cTn>
                                        <p:tgtEl>
                                          <p:spTgt spid="119"/>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112"/>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113"/>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111"/>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109"/>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126"/>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22" presetClass="entr" presetSubtype="1" fill="hold" nodeType="clickEffect">
                                  <p:stCondLst>
                                    <p:cond delay="0"/>
                                  </p:stCondLst>
                                  <p:childTnLst>
                                    <p:set>
                                      <p:cBhvr>
                                        <p:cTn id="92" dur="1" fill="hold">
                                          <p:stCondLst>
                                            <p:cond delay="0"/>
                                          </p:stCondLst>
                                        </p:cTn>
                                        <p:tgtEl>
                                          <p:spTgt spid="122"/>
                                        </p:tgtEl>
                                        <p:attrNameLst>
                                          <p:attrName>style.visibility</p:attrName>
                                        </p:attrNameLst>
                                      </p:cBhvr>
                                      <p:to>
                                        <p:strVal val="visible"/>
                                      </p:to>
                                    </p:set>
                                    <p:animEffect transition="in" filter="wipe(up)">
                                      <p:cBhvr>
                                        <p:cTn id="93" dur="1000"/>
                                        <p:tgtEl>
                                          <p:spTgt spid="122"/>
                                        </p:tgtEl>
                                      </p:cBhvr>
                                    </p:animEffect>
                                  </p:childTnLst>
                                </p:cTn>
                              </p:par>
                            </p:childTnLst>
                          </p:cTn>
                        </p:par>
                        <p:par>
                          <p:cTn id="94" fill="hold">
                            <p:stCondLst>
                              <p:cond delay="1000"/>
                            </p:stCondLst>
                            <p:childTnLst>
                              <p:par>
                                <p:cTn id="95" presetID="1" presetClass="entr" presetSubtype="0" fill="hold" grpId="0" nodeType="afterEffect">
                                  <p:stCondLst>
                                    <p:cond delay="0"/>
                                  </p:stCondLst>
                                  <p:childTnLst>
                                    <p:set>
                                      <p:cBhvr>
                                        <p:cTn id="96" dur="1" fill="hold">
                                          <p:stCondLst>
                                            <p:cond delay="0"/>
                                          </p:stCondLst>
                                        </p:cTn>
                                        <p:tgtEl>
                                          <p:spTgt spid="1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P spid="69" grpId="0" animBg="1"/>
      <p:bldP spid="70" grpId="0" animBg="1"/>
      <p:bldP spid="81" grpId="0"/>
      <p:bldP spid="101" grpId="0"/>
      <p:bldP spid="105" grpId="0"/>
      <p:bldP spid="106" grpId="0"/>
      <p:bldP spid="107" grpId="0"/>
      <p:bldP spid="109" grpId="0" animBg="1"/>
      <p:bldP spid="110" grpId="0" animBg="1"/>
      <p:bldP spid="111" grpId="0" animBg="1"/>
      <p:bldP spid="112" grpId="0"/>
      <p:bldP spid="113" grpId="0"/>
      <p:bldP spid="119" grpId="0"/>
      <p:bldP spid="121" grpId="0"/>
      <p:bldP spid="124" grpId="0" animBg="1"/>
      <p:bldP spid="126" grpId="0" animBg="1"/>
      <p:bldP spid="163"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b="1" dirty="0">
                <a:solidFill>
                  <a:schemeClr val="tx1"/>
                </a:solidFill>
                <a:latin typeface="Cambria" charset="0"/>
                <a:ea typeface="Cambria" charset="0"/>
                <a:cs typeface="Cambria" charset="0"/>
              </a:rPr>
              <a:t>Key Properties of GRIM-Filter</a:t>
            </a:r>
          </a:p>
        </p:txBody>
      </p:sp>
      <p:sp>
        <p:nvSpPr>
          <p:cNvPr id="3" name="Content Placeholder 2"/>
          <p:cNvSpPr>
            <a:spLocks noGrp="1"/>
          </p:cNvSpPr>
          <p:nvPr>
            <p:ph idx="1"/>
          </p:nvPr>
        </p:nvSpPr>
        <p:spPr>
          <a:xfrm>
            <a:off x="228600" y="1014408"/>
            <a:ext cx="8610600" cy="4876800"/>
          </a:xfrm>
        </p:spPr>
        <p:txBody>
          <a:bodyPr/>
          <a:lstStyle/>
          <a:p>
            <a:pPr marL="457200" indent="-457200">
              <a:buSzPct val="100000"/>
              <a:buFont typeface="+mj-lt"/>
              <a:buAutoNum type="arabicPeriod"/>
            </a:pPr>
            <a:r>
              <a:rPr lang="en-US" sz="2400" b="1" dirty="0">
                <a:solidFill>
                  <a:srgbClr val="0070C0"/>
                </a:solidFill>
              </a:rPr>
              <a:t>Simple Operations</a:t>
            </a:r>
            <a:r>
              <a:rPr lang="en-US" sz="2400" b="1" dirty="0"/>
              <a:t>:</a:t>
            </a:r>
            <a:r>
              <a:rPr lang="en-US" sz="2400" dirty="0"/>
              <a:t> </a:t>
            </a:r>
          </a:p>
          <a:p>
            <a:pPr lvl="1"/>
            <a:r>
              <a:rPr lang="en-US" sz="2250" dirty="0"/>
              <a:t>To check a given bin, find the </a:t>
            </a:r>
            <a:r>
              <a:rPr lang="en-US" sz="2250" b="1" dirty="0">
                <a:solidFill>
                  <a:srgbClr val="7030A0"/>
                </a:solidFill>
              </a:rPr>
              <a:t>sum</a:t>
            </a:r>
            <a:r>
              <a:rPr lang="en-US" sz="2250" dirty="0">
                <a:solidFill>
                  <a:srgbClr val="7030A0"/>
                </a:solidFill>
              </a:rPr>
              <a:t> </a:t>
            </a:r>
            <a:r>
              <a:rPr lang="en-US" sz="2250" dirty="0"/>
              <a:t>of all bits corresponding to each token in the read</a:t>
            </a:r>
          </a:p>
          <a:p>
            <a:pPr lvl="1"/>
            <a:r>
              <a:rPr lang="en-US" sz="2250" b="1" dirty="0">
                <a:solidFill>
                  <a:srgbClr val="7030A0"/>
                </a:solidFill>
              </a:rPr>
              <a:t>Compare</a:t>
            </a:r>
            <a:r>
              <a:rPr lang="en-US" sz="2250" dirty="0">
                <a:solidFill>
                  <a:srgbClr val="7030A0"/>
                </a:solidFill>
              </a:rPr>
              <a:t> </a:t>
            </a:r>
            <a:r>
              <a:rPr lang="en-US" sz="2250" dirty="0"/>
              <a:t>against threshold to determine whether to align</a:t>
            </a:r>
          </a:p>
          <a:p>
            <a:pPr lvl="1"/>
            <a:endParaRPr lang="en-US" sz="2250" dirty="0"/>
          </a:p>
          <a:p>
            <a:pPr marL="457200" indent="-457200">
              <a:buSzPct val="100000"/>
              <a:buFont typeface="+mj-lt"/>
              <a:buAutoNum type="arabicPeriod"/>
            </a:pPr>
            <a:r>
              <a:rPr lang="en-US" sz="2500" b="1" dirty="0">
                <a:solidFill>
                  <a:srgbClr val="0070C0"/>
                </a:solidFill>
              </a:rPr>
              <a:t>Highly Parallel</a:t>
            </a:r>
            <a:r>
              <a:rPr lang="en-US" sz="2500" b="1" dirty="0"/>
              <a:t>: </a:t>
            </a:r>
            <a:r>
              <a:rPr lang="en-US" sz="2500" dirty="0"/>
              <a:t>Each bin is operated on independently and there are many many bins</a:t>
            </a:r>
          </a:p>
          <a:p>
            <a:pPr marL="702469" lvl="1" indent="-457200">
              <a:buSzPct val="100000"/>
              <a:buFont typeface="+mj-lt"/>
              <a:buAutoNum type="arabicPeriod"/>
            </a:pPr>
            <a:endParaRPr lang="en-US" sz="2350" dirty="0"/>
          </a:p>
          <a:p>
            <a:pPr marL="457200" indent="-457200">
              <a:buSzPct val="100000"/>
              <a:buFont typeface="+mj-lt"/>
              <a:buAutoNum type="arabicPeriod"/>
            </a:pPr>
            <a:r>
              <a:rPr lang="en-US" sz="2400" b="1" dirty="0">
                <a:solidFill>
                  <a:srgbClr val="0070C0"/>
                </a:solidFill>
              </a:rPr>
              <a:t>Memory Bound</a:t>
            </a:r>
            <a:r>
              <a:rPr lang="en-US" sz="2400" b="1" dirty="0"/>
              <a:t>:</a:t>
            </a:r>
            <a:r>
              <a:rPr lang="en-US" sz="2400" dirty="0"/>
              <a:t> Given the frequent accesses to the large </a:t>
            </a:r>
            <a:r>
              <a:rPr lang="en-US" sz="2400" dirty="0" err="1"/>
              <a:t>bitvectors</a:t>
            </a:r>
            <a:r>
              <a:rPr lang="en-US" sz="2400" dirty="0"/>
              <a:t>, we find that GRIM-Filter is memory bound</a:t>
            </a:r>
          </a:p>
          <a:p>
            <a:endParaRPr lang="en-US" sz="2400" dirty="0"/>
          </a:p>
          <a:p>
            <a:pPr marL="0" indent="0" algn="ctr">
              <a:buNone/>
            </a:pPr>
            <a:r>
              <a:rPr lang="en-US" sz="2400" b="1" dirty="0">
                <a:solidFill>
                  <a:srgbClr val="7030A0"/>
                </a:solidFill>
              </a:rPr>
              <a:t>These properties together make GRIM-Filter                 a good algorithm to be run in 3D-Stacked DRAM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527812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Opportunity: 3D-Stacked </a:t>
            </a:r>
            <a:r>
              <a:rPr lang="en-US" dirty="0" err="1"/>
              <a:t>Logic+Memory</a:t>
            </a:r>
            <a:endParaRPr lang="en-US" dirty="0"/>
          </a:p>
        </p:txBody>
      </p:sp>
      <p:sp>
        <p:nvSpPr>
          <p:cNvPr id="3" name="Content Placeholder 2"/>
          <p:cNvSpPr>
            <a:spLocks noGrp="1"/>
          </p:cNvSpPr>
          <p:nvPr>
            <p:ph idx="1"/>
          </p:nvPr>
        </p:nvSpPr>
        <p:spPr>
          <a:xfrm>
            <a:off x="228600" y="1124744"/>
            <a:ext cx="8610600" cy="5123656"/>
          </a:xfrm>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1826102"/>
            <a:ext cx="5040560" cy="3619122"/>
          </a:xfrm>
          <a:prstGeom prst="rect">
            <a:avLst/>
          </a:prstGeom>
          <a:noFill/>
          <a:extLst>
            <a:ext uri="{909E8E84-426E-40dd-AFC4-6F175D3DCCD1}">
              <a14:hiddenFill xmlns:a14="http://schemas.microsoft.com/office/drawing/2010/main" xmlns="">
                <a:solidFill>
                  <a:srgbClr val="FFFFFF"/>
                </a:solidFill>
              </a14:hiddenFill>
            </a:ext>
          </a:extLst>
        </p:spPr>
      </p:pic>
      <p:sp>
        <p:nvSpPr>
          <p:cNvPr id="8" name="TextBox 7"/>
          <p:cNvSpPr txBox="1"/>
          <p:nvPr/>
        </p:nvSpPr>
        <p:spPr>
          <a:xfrm>
            <a:off x="6040851" y="3275692"/>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9" name="TextBox 8"/>
          <p:cNvSpPr txBox="1"/>
          <p:nvPr/>
        </p:nvSpPr>
        <p:spPr>
          <a:xfrm>
            <a:off x="5968843" y="2771636"/>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7" name="TextBox 6"/>
          <p:cNvSpPr txBox="1"/>
          <p:nvPr/>
        </p:nvSpPr>
        <p:spPr>
          <a:xfrm>
            <a:off x="5670854" y="5527630"/>
            <a:ext cx="3161058"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Other “True 3D” technologies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under development</a:t>
            </a:r>
          </a:p>
        </p:txBody>
      </p:sp>
    </p:spTree>
    <p:extLst>
      <p:ext uri="{BB962C8B-B14F-4D97-AF65-F5344CB8AC3E}">
        <p14:creationId xmlns:p14="http://schemas.microsoft.com/office/powerpoint/2010/main" val="5865898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7"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DRAM Landscape (circa 2015)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44016" y="1052736"/>
            <a:ext cx="8460432" cy="4703828"/>
          </a:xfrm>
          <a:prstGeom prst="rect">
            <a:avLst/>
          </a:prstGeom>
        </p:spPr>
      </p:pic>
      <p:sp>
        <p:nvSpPr>
          <p:cNvPr id="6" name="Rectangle 5"/>
          <p:cNvSpPr/>
          <p:nvPr/>
        </p:nvSpPr>
        <p:spPr>
          <a:xfrm>
            <a:off x="-72008" y="6011996"/>
            <a:ext cx="946854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Kim+, “</a:t>
            </a:r>
            <a:r>
              <a:rPr kumimoji="0" lang="en-US" sz="1800" b="0" i="0" u="none" strike="noStrike" kern="1200" cap="none" spc="0" normalizeH="0" baseline="0" noProof="0" dirty="0">
                <a:ln>
                  <a:noFill/>
                </a:ln>
                <a:solidFill>
                  <a:srgbClr val="0000FF"/>
                </a:solidFill>
                <a:effectLst/>
                <a:uLnTx/>
                <a:uFillTx/>
                <a:latin typeface="Tahoma"/>
                <a:ea typeface="+mn-ea"/>
                <a:cs typeface="+mn-cs"/>
              </a:rPr>
              <a:t>Ramulator: A Flexible and Extensible DRAM Simulator</a:t>
            </a:r>
            <a:r>
              <a:rPr kumimoji="0" lang="en-US" sz="1800" b="0" i="0" u="none" strike="noStrike" kern="1200" cap="none" spc="0" normalizeH="0" baseline="0" noProof="0" dirty="0">
                <a:ln>
                  <a:noFill/>
                </a:ln>
                <a:solidFill>
                  <a:srgbClr val="000000"/>
                </a:solidFill>
                <a:effectLst/>
                <a:uLnTx/>
                <a:uFillTx/>
                <a:latin typeface="Tahoma"/>
                <a:ea typeface="+mn-ea"/>
                <a:cs typeface="+mn-cs"/>
              </a:rPr>
              <a:t>”, IEEE CAL 2015.</a:t>
            </a:r>
          </a:p>
        </p:txBody>
      </p:sp>
      <p:sp>
        <p:nvSpPr>
          <p:cNvPr id="7" name="Rectangle 6"/>
          <p:cNvSpPr/>
          <p:nvPr/>
        </p:nvSpPr>
        <p:spPr>
          <a:xfrm>
            <a:off x="323528" y="3284984"/>
            <a:ext cx="7992888" cy="64807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0789917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3D-Stacked Memory</a:t>
            </a:r>
          </a:p>
        </p:txBody>
      </p:sp>
      <p:sp>
        <p:nvSpPr>
          <p:cNvPr id="3" name="Content Placeholder 2"/>
          <p:cNvSpPr>
            <a:spLocks noGrp="1"/>
          </p:cNvSpPr>
          <p:nvPr>
            <p:ph idx="1"/>
          </p:nvPr>
        </p:nvSpPr>
        <p:spPr>
          <a:xfrm>
            <a:off x="228600" y="3846808"/>
            <a:ext cx="8610600" cy="2401594"/>
          </a:xfrm>
        </p:spPr>
        <p:txBody>
          <a:bodyPr/>
          <a:lstStyle/>
          <a:p>
            <a:r>
              <a:rPr lang="en-US" sz="2400" dirty="0"/>
              <a:t>3D-Stacked DRAM architecture has </a:t>
            </a:r>
            <a:r>
              <a:rPr lang="en-US" sz="2400" b="1" dirty="0">
                <a:solidFill>
                  <a:srgbClr val="0070C0"/>
                </a:solidFill>
              </a:rPr>
              <a:t>extremely high bandwidth </a:t>
            </a:r>
            <a:r>
              <a:rPr lang="en-US" sz="2400" dirty="0"/>
              <a:t>as well as a stacked customizable logic layer</a:t>
            </a:r>
          </a:p>
          <a:p>
            <a:pPr lvl="1"/>
            <a:r>
              <a:rPr lang="en-US" sz="2250" dirty="0"/>
              <a:t>Logic Layer enables </a:t>
            </a:r>
            <a:r>
              <a:rPr lang="en-US" sz="2250" b="1" dirty="0">
                <a:solidFill>
                  <a:srgbClr val="7030A0"/>
                </a:solidFill>
              </a:rPr>
              <a:t>Processing-in-Memory</a:t>
            </a:r>
            <a:r>
              <a:rPr lang="en-US" sz="2250" dirty="0"/>
              <a:t>, via high-bandwidth low-latency access to DRAM layers</a:t>
            </a:r>
          </a:p>
          <a:p>
            <a:pPr lvl="1"/>
            <a:r>
              <a:rPr lang="en-US" sz="2250" dirty="0"/>
              <a:t>Embed GRIM-Filter operations into </a:t>
            </a:r>
            <a:r>
              <a:rPr lang="en-US" sz="2250" b="1" dirty="0">
                <a:solidFill>
                  <a:srgbClr val="538234"/>
                </a:solidFill>
              </a:rPr>
              <a:t>DRAM logic layer </a:t>
            </a:r>
            <a:r>
              <a:rPr lang="en-US" sz="2250" dirty="0"/>
              <a:t>and appropriately distribute </a:t>
            </a:r>
            <a:r>
              <a:rPr lang="en-US" sz="2250" dirty="0" err="1"/>
              <a:t>bitvectors</a:t>
            </a:r>
            <a:r>
              <a:rPr lang="en-US" sz="2250" dirty="0"/>
              <a:t> throughout memory</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532132"/>
            <a:ext cx="8839200" cy="2374900"/>
          </a:xfrm>
          <a:prstGeom prst="rect">
            <a:avLst/>
          </a:prstGeom>
        </p:spPr>
      </p:pic>
      <p:sp>
        <p:nvSpPr>
          <p:cNvPr id="6" name="TextBox 5"/>
          <p:cNvSpPr txBox="1"/>
          <p:nvPr/>
        </p:nvSpPr>
        <p:spPr>
          <a:xfrm>
            <a:off x="1562100" y="7162800"/>
            <a:ext cx="20320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Memory Array</a:t>
            </a:r>
          </a:p>
        </p:txBody>
      </p:sp>
      <p:sp>
        <p:nvSpPr>
          <p:cNvPr id="7" name="TextBox 6"/>
          <p:cNvSpPr txBox="1"/>
          <p:nvPr/>
        </p:nvSpPr>
        <p:spPr>
          <a:xfrm>
            <a:off x="6692900" y="7162800"/>
            <a:ext cx="20320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Customized Logic</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grpSp>
        <p:nvGrpSpPr>
          <p:cNvPr id="14" name="Group 13"/>
          <p:cNvGrpSpPr/>
          <p:nvPr/>
        </p:nvGrpSpPr>
        <p:grpSpPr>
          <a:xfrm>
            <a:off x="3570129" y="2743070"/>
            <a:ext cx="2267712" cy="438912"/>
            <a:chOff x="8036485" y="3390822"/>
            <a:chExt cx="2267712" cy="438912"/>
          </a:xfrm>
          <a:solidFill>
            <a:srgbClr val="EBF3E0"/>
          </a:solidFill>
        </p:grpSpPr>
        <p:sp>
          <p:nvSpPr>
            <p:cNvPr id="15" name="Parallelogram 14"/>
            <p:cNvSpPr/>
            <p:nvPr/>
          </p:nvSpPr>
          <p:spPr>
            <a:xfrm>
              <a:off x="8037220" y="3720006"/>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6" name="Parallelogram 15"/>
            <p:cNvSpPr/>
            <p:nvPr/>
          </p:nvSpPr>
          <p:spPr>
            <a:xfrm>
              <a:off x="8174284" y="3610439"/>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7" name="Parallelogram 16"/>
            <p:cNvSpPr/>
            <p:nvPr/>
          </p:nvSpPr>
          <p:spPr>
            <a:xfrm>
              <a:off x="8313443" y="3500710"/>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8" name="Parallelogram 17"/>
            <p:cNvSpPr/>
            <p:nvPr/>
          </p:nvSpPr>
          <p:spPr>
            <a:xfrm>
              <a:off x="8449689" y="3393281"/>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9" name="Parallelogram 18"/>
            <p:cNvSpPr/>
            <p:nvPr/>
          </p:nvSpPr>
          <p:spPr>
            <a:xfrm>
              <a:off x="8465843" y="3720006"/>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20" name="Parallelogram 19"/>
            <p:cNvSpPr/>
            <p:nvPr/>
          </p:nvSpPr>
          <p:spPr>
            <a:xfrm>
              <a:off x="8602907" y="3610439"/>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21" name="Parallelogram 20"/>
            <p:cNvSpPr/>
            <p:nvPr/>
          </p:nvSpPr>
          <p:spPr>
            <a:xfrm>
              <a:off x="8742066" y="3500710"/>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22" name="Parallelogram 21"/>
            <p:cNvSpPr/>
            <p:nvPr/>
          </p:nvSpPr>
          <p:spPr>
            <a:xfrm>
              <a:off x="8878178" y="3393281"/>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23" name="Parallelogram 22"/>
            <p:cNvSpPr/>
            <p:nvPr/>
          </p:nvSpPr>
          <p:spPr>
            <a:xfrm>
              <a:off x="8892163" y="3720006"/>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24" name="Parallelogram 23"/>
            <p:cNvSpPr/>
            <p:nvPr/>
          </p:nvSpPr>
          <p:spPr>
            <a:xfrm>
              <a:off x="9029227" y="3610439"/>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25" name="Parallelogram 24"/>
            <p:cNvSpPr/>
            <p:nvPr/>
          </p:nvSpPr>
          <p:spPr>
            <a:xfrm>
              <a:off x="9168386" y="3500710"/>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26" name="Parallelogram 25"/>
            <p:cNvSpPr/>
            <p:nvPr/>
          </p:nvSpPr>
          <p:spPr>
            <a:xfrm>
              <a:off x="9304498" y="3393281"/>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27" name="Parallelogram 26"/>
            <p:cNvSpPr/>
            <p:nvPr/>
          </p:nvSpPr>
          <p:spPr>
            <a:xfrm>
              <a:off x="9457850" y="3610439"/>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28" name="Parallelogram 27"/>
            <p:cNvSpPr/>
            <p:nvPr/>
          </p:nvSpPr>
          <p:spPr>
            <a:xfrm>
              <a:off x="9597009" y="3500710"/>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29" name="Parallelogram 28"/>
            <p:cNvSpPr/>
            <p:nvPr/>
          </p:nvSpPr>
          <p:spPr>
            <a:xfrm>
              <a:off x="9733121" y="3393281"/>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0" name="Parallelogram 29"/>
            <p:cNvSpPr/>
            <p:nvPr/>
          </p:nvSpPr>
          <p:spPr>
            <a:xfrm>
              <a:off x="8036485" y="3390822"/>
              <a:ext cx="2267712" cy="438912"/>
            </a:xfrm>
            <a:prstGeom prst="parallelogram">
              <a:avLst>
                <a:gd name="adj" fmla="val 12611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1" name="Parallelogram 30"/>
            <p:cNvSpPr/>
            <p:nvPr/>
          </p:nvSpPr>
          <p:spPr>
            <a:xfrm>
              <a:off x="9327094" y="3727862"/>
              <a:ext cx="537972" cy="88762"/>
            </a:xfrm>
            <a:prstGeom prst="parallelogram">
              <a:avLst>
                <a:gd name="adj" fmla="val 126110"/>
              </a:avLst>
            </a:prstGeom>
            <a:solidFill>
              <a:srgbClr val="EAF3E0"/>
            </a:solidFill>
            <a:ln w="12700">
              <a:solidFill>
                <a:srgbClr val="D1ECC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grpSp>
      <p:cxnSp>
        <p:nvCxnSpPr>
          <p:cNvPr id="32" name="Straight Connector 31"/>
          <p:cNvCxnSpPr/>
          <p:nvPr/>
        </p:nvCxnSpPr>
        <p:spPr>
          <a:xfrm>
            <a:off x="4251272" y="1979797"/>
            <a:ext cx="0" cy="137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5101407" y="1522163"/>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4129267" y="1537489"/>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5" name="Group 34"/>
          <p:cNvGrpSpPr/>
          <p:nvPr/>
        </p:nvGrpSpPr>
        <p:grpSpPr>
          <a:xfrm>
            <a:off x="3572788" y="2449800"/>
            <a:ext cx="2267712" cy="438912"/>
            <a:chOff x="8036485" y="3390822"/>
            <a:chExt cx="2267712" cy="438912"/>
          </a:xfrm>
          <a:solidFill>
            <a:schemeClr val="bg1">
              <a:lumMod val="95000"/>
            </a:schemeClr>
          </a:solidFill>
        </p:grpSpPr>
        <p:sp>
          <p:nvSpPr>
            <p:cNvPr id="36" name="Parallelogram 35"/>
            <p:cNvSpPr/>
            <p:nvPr/>
          </p:nvSpPr>
          <p:spPr>
            <a:xfrm>
              <a:off x="8037220"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7" name="Parallelogram 36"/>
            <p:cNvSpPr/>
            <p:nvPr/>
          </p:nvSpPr>
          <p:spPr>
            <a:xfrm>
              <a:off x="8174284"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8" name="Parallelogram 37"/>
            <p:cNvSpPr/>
            <p:nvPr/>
          </p:nvSpPr>
          <p:spPr>
            <a:xfrm>
              <a:off x="8313443"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9" name="Parallelogram 38"/>
            <p:cNvSpPr/>
            <p:nvPr/>
          </p:nvSpPr>
          <p:spPr>
            <a:xfrm>
              <a:off x="846584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40" name="Parallelogram 39"/>
            <p:cNvSpPr/>
            <p:nvPr/>
          </p:nvSpPr>
          <p:spPr>
            <a:xfrm>
              <a:off x="860290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41" name="Parallelogram 40"/>
            <p:cNvSpPr/>
            <p:nvPr/>
          </p:nvSpPr>
          <p:spPr>
            <a:xfrm>
              <a:off x="874206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42" name="Parallelogram 41"/>
            <p:cNvSpPr/>
            <p:nvPr/>
          </p:nvSpPr>
          <p:spPr>
            <a:xfrm>
              <a:off x="887817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43" name="Parallelogram 42"/>
            <p:cNvSpPr/>
            <p:nvPr/>
          </p:nvSpPr>
          <p:spPr>
            <a:xfrm>
              <a:off x="889216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44" name="Parallelogram 43"/>
            <p:cNvSpPr/>
            <p:nvPr/>
          </p:nvSpPr>
          <p:spPr>
            <a:xfrm>
              <a:off x="902922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45" name="Parallelogram 44"/>
            <p:cNvSpPr/>
            <p:nvPr/>
          </p:nvSpPr>
          <p:spPr>
            <a:xfrm>
              <a:off x="916838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47" name="Parallelogram 46"/>
            <p:cNvSpPr/>
            <p:nvPr/>
          </p:nvSpPr>
          <p:spPr>
            <a:xfrm>
              <a:off x="930449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50" name="Parallelogram 49"/>
            <p:cNvSpPr/>
            <p:nvPr/>
          </p:nvSpPr>
          <p:spPr>
            <a:xfrm>
              <a:off x="9457850"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51" name="Parallelogram 50"/>
            <p:cNvSpPr/>
            <p:nvPr/>
          </p:nvSpPr>
          <p:spPr>
            <a:xfrm>
              <a:off x="9597009"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52" name="Parallelogram 51"/>
            <p:cNvSpPr/>
            <p:nvPr/>
          </p:nvSpPr>
          <p:spPr>
            <a:xfrm>
              <a:off x="9733121"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53" name="Parallelogram 52"/>
            <p:cNvSpPr/>
            <p:nvPr/>
          </p:nvSpPr>
          <p:spPr>
            <a:xfrm>
              <a:off x="9320786" y="3720006"/>
              <a:ext cx="555683" cy="96618"/>
            </a:xfrm>
            <a:prstGeom prst="parallelogram">
              <a:avLst>
                <a:gd name="adj" fmla="val 126110"/>
              </a:avLst>
            </a:prstGeom>
            <a:solidFill>
              <a:srgbClr val="F1F1F1"/>
            </a:solidFill>
            <a:ln w="127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54" name="Parallelogram 53"/>
            <p:cNvSpPr/>
            <p:nvPr/>
          </p:nvSpPr>
          <p:spPr>
            <a:xfrm>
              <a:off x="8449689" y="3393281"/>
              <a:ext cx="566928" cy="109728"/>
            </a:xfrm>
            <a:prstGeom prst="parallelogram">
              <a:avLst>
                <a:gd name="adj" fmla="val 126110"/>
              </a:avLst>
            </a:prstGeom>
            <a:solidFill>
              <a:schemeClr val="bg1">
                <a:lumMod val="95000"/>
              </a:schemeClr>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55" name="Parallelogram 54"/>
            <p:cNvSpPr/>
            <p:nvPr/>
          </p:nvSpPr>
          <p:spPr>
            <a:xfrm>
              <a:off x="8036485" y="3390822"/>
              <a:ext cx="2267712" cy="438912"/>
            </a:xfrm>
            <a:prstGeom prst="parallelogram">
              <a:avLst>
                <a:gd name="adj" fmla="val 12611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grpSp>
      <p:cxnSp>
        <p:nvCxnSpPr>
          <p:cNvPr id="56" name="Straight Connector 55"/>
          <p:cNvCxnSpPr/>
          <p:nvPr/>
        </p:nvCxnSpPr>
        <p:spPr>
          <a:xfrm>
            <a:off x="4759820" y="1522163"/>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3729806" y="1885741"/>
            <a:ext cx="0" cy="116599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4439256" y="1522163"/>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9" name="Group 58"/>
          <p:cNvGrpSpPr/>
          <p:nvPr/>
        </p:nvGrpSpPr>
        <p:grpSpPr>
          <a:xfrm>
            <a:off x="3563769" y="1848883"/>
            <a:ext cx="2267712" cy="438912"/>
            <a:chOff x="8036485" y="3390822"/>
            <a:chExt cx="2267712" cy="438912"/>
          </a:xfrm>
          <a:solidFill>
            <a:schemeClr val="bg1">
              <a:lumMod val="95000"/>
            </a:schemeClr>
          </a:solidFill>
        </p:grpSpPr>
        <p:sp>
          <p:nvSpPr>
            <p:cNvPr id="60" name="Parallelogram 59"/>
            <p:cNvSpPr/>
            <p:nvPr/>
          </p:nvSpPr>
          <p:spPr>
            <a:xfrm>
              <a:off x="8037220"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61" name="Parallelogram 60"/>
            <p:cNvSpPr/>
            <p:nvPr/>
          </p:nvSpPr>
          <p:spPr>
            <a:xfrm>
              <a:off x="8174284"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62" name="Parallelogram 61"/>
            <p:cNvSpPr/>
            <p:nvPr/>
          </p:nvSpPr>
          <p:spPr>
            <a:xfrm>
              <a:off x="8313443"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63" name="Parallelogram 62"/>
            <p:cNvSpPr/>
            <p:nvPr/>
          </p:nvSpPr>
          <p:spPr>
            <a:xfrm>
              <a:off x="846584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64" name="Parallelogram 63"/>
            <p:cNvSpPr/>
            <p:nvPr/>
          </p:nvSpPr>
          <p:spPr>
            <a:xfrm>
              <a:off x="860290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65" name="Parallelogram 64"/>
            <p:cNvSpPr/>
            <p:nvPr/>
          </p:nvSpPr>
          <p:spPr>
            <a:xfrm>
              <a:off x="874206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66" name="Parallelogram 65"/>
            <p:cNvSpPr/>
            <p:nvPr/>
          </p:nvSpPr>
          <p:spPr>
            <a:xfrm>
              <a:off x="887817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67" name="Parallelogram 66"/>
            <p:cNvSpPr/>
            <p:nvPr/>
          </p:nvSpPr>
          <p:spPr>
            <a:xfrm>
              <a:off x="889216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68" name="Parallelogram 67"/>
            <p:cNvSpPr/>
            <p:nvPr/>
          </p:nvSpPr>
          <p:spPr>
            <a:xfrm>
              <a:off x="902922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69" name="Parallelogram 68"/>
            <p:cNvSpPr/>
            <p:nvPr/>
          </p:nvSpPr>
          <p:spPr>
            <a:xfrm>
              <a:off x="916838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0" name="Parallelogram 69"/>
            <p:cNvSpPr/>
            <p:nvPr/>
          </p:nvSpPr>
          <p:spPr>
            <a:xfrm>
              <a:off x="930449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1" name="Parallelogram 70"/>
            <p:cNvSpPr/>
            <p:nvPr/>
          </p:nvSpPr>
          <p:spPr>
            <a:xfrm>
              <a:off x="9457850"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2" name="Parallelogram 71"/>
            <p:cNvSpPr/>
            <p:nvPr/>
          </p:nvSpPr>
          <p:spPr>
            <a:xfrm>
              <a:off x="9597009"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3" name="Parallelogram 72"/>
            <p:cNvSpPr/>
            <p:nvPr/>
          </p:nvSpPr>
          <p:spPr>
            <a:xfrm>
              <a:off x="9733121"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4" name="Parallelogram 73"/>
            <p:cNvSpPr/>
            <p:nvPr/>
          </p:nvSpPr>
          <p:spPr>
            <a:xfrm>
              <a:off x="8036485" y="3390822"/>
              <a:ext cx="2267712" cy="438912"/>
            </a:xfrm>
            <a:prstGeom prst="parallelogram">
              <a:avLst>
                <a:gd name="adj" fmla="val 12611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5" name="Parallelogram 74"/>
            <p:cNvSpPr/>
            <p:nvPr/>
          </p:nvSpPr>
          <p:spPr>
            <a:xfrm>
              <a:off x="9320786" y="3722627"/>
              <a:ext cx="550640" cy="90216"/>
            </a:xfrm>
            <a:prstGeom prst="parallelogram">
              <a:avLst>
                <a:gd name="adj" fmla="val 126110"/>
              </a:avLst>
            </a:prstGeom>
            <a:solidFill>
              <a:srgbClr val="F1F1F1"/>
            </a:solidFill>
            <a:ln w="127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6" name="Parallelogram 75"/>
            <p:cNvSpPr/>
            <p:nvPr/>
          </p:nvSpPr>
          <p:spPr>
            <a:xfrm>
              <a:off x="8449689" y="3393281"/>
              <a:ext cx="566928" cy="109728"/>
            </a:xfrm>
            <a:prstGeom prst="parallelogram">
              <a:avLst>
                <a:gd name="adj" fmla="val 126110"/>
              </a:avLst>
            </a:prstGeom>
            <a:solidFill>
              <a:schemeClr val="accent2">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grpSp>
      <p:cxnSp>
        <p:nvCxnSpPr>
          <p:cNvPr id="77" name="Straight Connector 76"/>
          <p:cNvCxnSpPr/>
          <p:nvPr/>
        </p:nvCxnSpPr>
        <p:spPr>
          <a:xfrm>
            <a:off x="3570181" y="1965599"/>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3940014" y="1975124"/>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4355173" y="1975124"/>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4801862" y="1975124"/>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5259062" y="1975124"/>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5596695" y="1703121"/>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5726773" y="1612517"/>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5827325" y="1522163"/>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4063245" y="2274263"/>
            <a:ext cx="421" cy="48077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flipH="1">
            <a:off x="4246177" y="2274263"/>
            <a:ext cx="2337" cy="2967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4439256" y="2318522"/>
            <a:ext cx="0" cy="4365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4759820" y="2401585"/>
            <a:ext cx="0" cy="3534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4590100" y="2279773"/>
            <a:ext cx="0" cy="29123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flipH="1">
            <a:off x="4860738" y="2274263"/>
            <a:ext cx="516" cy="2967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5101407" y="2274263"/>
            <a:ext cx="0" cy="48077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5101407" y="2895922"/>
            <a:ext cx="0" cy="1558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a:off x="4759820" y="2895922"/>
            <a:ext cx="0" cy="1558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4439256" y="2895922"/>
            <a:ext cx="0" cy="1558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a:off x="4063245" y="2895922"/>
            <a:ext cx="0" cy="1558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a:off x="5101407" y="1975124"/>
            <a:ext cx="0" cy="137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4860738" y="1979203"/>
            <a:ext cx="0" cy="137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a:off x="4595195" y="1980366"/>
            <a:ext cx="0" cy="137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a:off x="4063245" y="1979203"/>
            <a:ext cx="0" cy="137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0" name="TextBox 99"/>
          <p:cNvSpPr txBox="1"/>
          <p:nvPr/>
        </p:nvSpPr>
        <p:spPr>
          <a:xfrm>
            <a:off x="4374315" y="1219200"/>
            <a:ext cx="1551352" cy="3693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0000">
                    <a:lumMod val="75000"/>
                    <a:lumOff val="25000"/>
                  </a:srgbClr>
                </a:solidFill>
                <a:effectLst/>
                <a:uLnTx/>
                <a:uFillTx/>
                <a:latin typeface="Calibri" charset="0"/>
                <a:ea typeface="Calibri" charset="0"/>
                <a:cs typeface="Calibri" charset="0"/>
              </a:rPr>
              <a:t>DRAM Layers</a:t>
            </a:r>
          </a:p>
        </p:txBody>
      </p:sp>
      <p:sp>
        <p:nvSpPr>
          <p:cNvPr id="101" name="TextBox 100"/>
          <p:cNvSpPr txBox="1"/>
          <p:nvPr/>
        </p:nvSpPr>
        <p:spPr>
          <a:xfrm>
            <a:off x="3452157" y="3113565"/>
            <a:ext cx="147832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538234"/>
                </a:solidFill>
                <a:effectLst/>
                <a:uLnTx/>
                <a:uFillTx/>
                <a:latin typeface="Calibri" charset="0"/>
                <a:ea typeface="Calibri" charset="0"/>
                <a:cs typeface="Calibri" charset="0"/>
              </a:rPr>
              <a:t>Logic Layer</a:t>
            </a:r>
          </a:p>
        </p:txBody>
      </p:sp>
      <p:sp>
        <p:nvSpPr>
          <p:cNvPr id="102" name="TextBox 101"/>
          <p:cNvSpPr txBox="1"/>
          <p:nvPr/>
        </p:nvSpPr>
        <p:spPr>
          <a:xfrm>
            <a:off x="6178439" y="1990294"/>
            <a:ext cx="523532" cy="369332"/>
          </a:xfrm>
          <a:prstGeom prst="rect">
            <a:avLst/>
          </a:prstGeom>
          <a:noFill/>
        </p:spPr>
        <p:txBody>
          <a:bodyPr wrap="none" lIns="0" r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0000">
                    <a:lumMod val="50000"/>
                    <a:lumOff val="50000"/>
                  </a:srgbClr>
                </a:solidFill>
                <a:effectLst/>
                <a:uLnTx/>
                <a:uFillTx/>
                <a:latin typeface="Calibri" charset="0"/>
                <a:ea typeface="Calibri" charset="0"/>
                <a:cs typeface="Calibri" charset="0"/>
              </a:rPr>
              <a:t>TSVs</a:t>
            </a:r>
          </a:p>
        </p:txBody>
      </p:sp>
      <p:cxnSp>
        <p:nvCxnSpPr>
          <p:cNvPr id="103" name="Straight Arrow Connector 102"/>
          <p:cNvCxnSpPr>
            <a:stCxn id="60" idx="1"/>
          </p:cNvCxnSpPr>
          <p:nvPr/>
        </p:nvCxnSpPr>
        <p:spPr>
          <a:xfrm flipH="1">
            <a:off x="5840500" y="2174960"/>
            <a:ext cx="337939" cy="0"/>
          </a:xfrm>
          <a:prstGeom prst="straightConnector1">
            <a:avLst/>
          </a:prstGeom>
          <a:ln w="15875">
            <a:solidFill>
              <a:schemeClr val="bg1">
                <a:lumMod val="50000"/>
              </a:schemeClr>
            </a:solidFill>
            <a:prstDash val="sysDot"/>
            <a:tailEnd type="stealth" w="med" len="lg"/>
          </a:ln>
        </p:spPr>
        <p:style>
          <a:lnRef idx="1">
            <a:schemeClr val="accent1"/>
          </a:lnRef>
          <a:fillRef idx="0">
            <a:schemeClr val="accent1"/>
          </a:fillRef>
          <a:effectRef idx="0">
            <a:schemeClr val="accent1"/>
          </a:effectRef>
          <a:fontRef idx="minor">
            <a:schemeClr val="tx1"/>
          </a:fontRef>
        </p:style>
      </p:cxnSp>
      <p:cxnSp>
        <p:nvCxnSpPr>
          <p:cNvPr id="104" name="Straight Arrow Connector 103"/>
          <p:cNvCxnSpPr>
            <a:stCxn id="60" idx="1"/>
          </p:cNvCxnSpPr>
          <p:nvPr/>
        </p:nvCxnSpPr>
        <p:spPr>
          <a:xfrm flipH="1">
            <a:off x="5726775" y="2174960"/>
            <a:ext cx="451664" cy="155970"/>
          </a:xfrm>
          <a:prstGeom prst="straightConnector1">
            <a:avLst/>
          </a:prstGeom>
          <a:ln w="15875">
            <a:solidFill>
              <a:schemeClr val="bg1">
                <a:lumMod val="50000"/>
              </a:schemeClr>
            </a:solidFill>
            <a:prstDash val="sysDot"/>
            <a:tailEnd type="stealth" w="med" len="lg"/>
          </a:ln>
        </p:spPr>
        <p:style>
          <a:lnRef idx="1">
            <a:schemeClr val="accent1"/>
          </a:lnRef>
          <a:fillRef idx="0">
            <a:schemeClr val="accent1"/>
          </a:fillRef>
          <a:effectRef idx="0">
            <a:schemeClr val="accent1"/>
          </a:effectRef>
          <a:fontRef idx="minor">
            <a:schemeClr val="tx1"/>
          </a:fontRef>
        </p:style>
      </p:cxnSp>
      <p:grpSp>
        <p:nvGrpSpPr>
          <p:cNvPr id="105" name="Group 104"/>
          <p:cNvGrpSpPr/>
          <p:nvPr/>
        </p:nvGrpSpPr>
        <p:grpSpPr>
          <a:xfrm>
            <a:off x="3568767" y="1523978"/>
            <a:ext cx="2267712" cy="438912"/>
            <a:chOff x="8036485" y="3390822"/>
            <a:chExt cx="2267712" cy="438912"/>
          </a:xfrm>
          <a:solidFill>
            <a:schemeClr val="bg1">
              <a:lumMod val="95000"/>
            </a:schemeClr>
          </a:solidFill>
        </p:grpSpPr>
        <p:sp>
          <p:nvSpPr>
            <p:cNvPr id="106" name="Parallelogram 105"/>
            <p:cNvSpPr/>
            <p:nvPr/>
          </p:nvSpPr>
          <p:spPr>
            <a:xfrm>
              <a:off x="8037220"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07" name="Parallelogram 106"/>
            <p:cNvSpPr/>
            <p:nvPr/>
          </p:nvSpPr>
          <p:spPr>
            <a:xfrm>
              <a:off x="8174284"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08" name="Parallelogram 107"/>
            <p:cNvSpPr/>
            <p:nvPr/>
          </p:nvSpPr>
          <p:spPr>
            <a:xfrm>
              <a:off x="8313443"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09" name="Parallelogram 108"/>
            <p:cNvSpPr/>
            <p:nvPr/>
          </p:nvSpPr>
          <p:spPr>
            <a:xfrm>
              <a:off x="846584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10" name="Parallelogram 109"/>
            <p:cNvSpPr/>
            <p:nvPr/>
          </p:nvSpPr>
          <p:spPr>
            <a:xfrm>
              <a:off x="860290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11" name="Parallelogram 110"/>
            <p:cNvSpPr/>
            <p:nvPr/>
          </p:nvSpPr>
          <p:spPr>
            <a:xfrm>
              <a:off x="874206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12" name="Parallelogram 111"/>
            <p:cNvSpPr/>
            <p:nvPr/>
          </p:nvSpPr>
          <p:spPr>
            <a:xfrm>
              <a:off x="887817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13" name="Parallelogram 112"/>
            <p:cNvSpPr/>
            <p:nvPr/>
          </p:nvSpPr>
          <p:spPr>
            <a:xfrm>
              <a:off x="889216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14" name="Parallelogram 113"/>
            <p:cNvSpPr/>
            <p:nvPr/>
          </p:nvSpPr>
          <p:spPr>
            <a:xfrm>
              <a:off x="902922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15" name="Parallelogram 114"/>
            <p:cNvSpPr/>
            <p:nvPr/>
          </p:nvSpPr>
          <p:spPr>
            <a:xfrm>
              <a:off x="916838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16" name="Parallelogram 115"/>
            <p:cNvSpPr/>
            <p:nvPr/>
          </p:nvSpPr>
          <p:spPr>
            <a:xfrm>
              <a:off x="930449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17" name="Parallelogram 116"/>
            <p:cNvSpPr/>
            <p:nvPr/>
          </p:nvSpPr>
          <p:spPr>
            <a:xfrm>
              <a:off x="9457850"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18" name="Parallelogram 117"/>
            <p:cNvSpPr/>
            <p:nvPr/>
          </p:nvSpPr>
          <p:spPr>
            <a:xfrm>
              <a:off x="9597009"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19" name="Parallelogram 118"/>
            <p:cNvSpPr/>
            <p:nvPr/>
          </p:nvSpPr>
          <p:spPr>
            <a:xfrm>
              <a:off x="9733121"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20" name="Parallelogram 119"/>
            <p:cNvSpPr/>
            <p:nvPr/>
          </p:nvSpPr>
          <p:spPr>
            <a:xfrm>
              <a:off x="8036485" y="3390822"/>
              <a:ext cx="2267712" cy="438912"/>
            </a:xfrm>
            <a:prstGeom prst="parallelogram">
              <a:avLst>
                <a:gd name="adj" fmla="val 12611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21" name="Parallelogram 120"/>
            <p:cNvSpPr/>
            <p:nvPr/>
          </p:nvSpPr>
          <p:spPr>
            <a:xfrm>
              <a:off x="9320786" y="3721982"/>
              <a:ext cx="554661" cy="97305"/>
            </a:xfrm>
            <a:prstGeom prst="parallelogram">
              <a:avLst>
                <a:gd name="adj" fmla="val 126110"/>
              </a:avLst>
            </a:prstGeom>
            <a:solidFill>
              <a:srgbClr val="F1F1F1"/>
            </a:solidFill>
            <a:ln w="127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22" name="Parallelogram 121"/>
            <p:cNvSpPr/>
            <p:nvPr/>
          </p:nvSpPr>
          <p:spPr>
            <a:xfrm>
              <a:off x="8460845" y="3397123"/>
              <a:ext cx="555772" cy="105886"/>
            </a:xfrm>
            <a:prstGeom prst="parallelogram">
              <a:avLst>
                <a:gd name="adj" fmla="val 126110"/>
              </a:avLst>
            </a:prstGeom>
            <a:solidFill>
              <a:srgbClr val="F1F1F1"/>
            </a:solidFill>
            <a:ln w="127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grpSp>
    </p:spTree>
    <p:extLst>
      <p:ext uri="{BB962C8B-B14F-4D97-AF65-F5344CB8AC3E}">
        <p14:creationId xmlns:p14="http://schemas.microsoft.com/office/powerpoint/2010/main" val="11726191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wipe(up)">
                                      <p:cBhvr>
                                        <p:cTn id="21" dur="1000"/>
                                        <p:tgtEl>
                                          <p:spTgt spid="32"/>
                                        </p:tgtEl>
                                      </p:cBhvr>
                                    </p:animEffect>
                                  </p:childTnLst>
                                </p:cTn>
                              </p:par>
                              <p:par>
                                <p:cTn id="22" presetID="22" presetClass="entr" presetSubtype="1" fill="hold" nodeType="with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wipe(up)">
                                      <p:cBhvr>
                                        <p:cTn id="24" dur="1000"/>
                                        <p:tgtEl>
                                          <p:spTgt spid="33"/>
                                        </p:tgtEl>
                                      </p:cBhvr>
                                    </p:animEffect>
                                  </p:childTnLst>
                                </p:cTn>
                              </p:par>
                              <p:par>
                                <p:cTn id="25" presetID="22" presetClass="entr" presetSubtype="1" fill="hold" nodeType="with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wipe(up)">
                                      <p:cBhvr>
                                        <p:cTn id="27" dur="1000"/>
                                        <p:tgtEl>
                                          <p:spTgt spid="34"/>
                                        </p:tgtEl>
                                      </p:cBhvr>
                                    </p:animEffect>
                                  </p:childTnLst>
                                </p:cTn>
                              </p:par>
                              <p:par>
                                <p:cTn id="28" presetID="22" presetClass="entr" presetSubtype="1" fill="hold" nodeType="with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wipe(up)">
                                      <p:cBhvr>
                                        <p:cTn id="30" dur="1000"/>
                                        <p:tgtEl>
                                          <p:spTgt spid="56"/>
                                        </p:tgtEl>
                                      </p:cBhvr>
                                    </p:animEffect>
                                  </p:childTnLst>
                                </p:cTn>
                              </p:par>
                              <p:par>
                                <p:cTn id="31" presetID="22" presetClass="entr" presetSubtype="1" fill="hold" nodeType="withEffect">
                                  <p:stCondLst>
                                    <p:cond delay="0"/>
                                  </p:stCondLst>
                                  <p:childTnLst>
                                    <p:set>
                                      <p:cBhvr>
                                        <p:cTn id="32" dur="1" fill="hold">
                                          <p:stCondLst>
                                            <p:cond delay="0"/>
                                          </p:stCondLst>
                                        </p:cTn>
                                        <p:tgtEl>
                                          <p:spTgt spid="57"/>
                                        </p:tgtEl>
                                        <p:attrNameLst>
                                          <p:attrName>style.visibility</p:attrName>
                                        </p:attrNameLst>
                                      </p:cBhvr>
                                      <p:to>
                                        <p:strVal val="visible"/>
                                      </p:to>
                                    </p:set>
                                    <p:animEffect transition="in" filter="wipe(up)">
                                      <p:cBhvr>
                                        <p:cTn id="33" dur="1000"/>
                                        <p:tgtEl>
                                          <p:spTgt spid="57"/>
                                        </p:tgtEl>
                                      </p:cBhvr>
                                    </p:animEffect>
                                  </p:childTnLst>
                                </p:cTn>
                              </p:par>
                              <p:par>
                                <p:cTn id="34" presetID="22" presetClass="entr" presetSubtype="1" fill="hold" nodeType="withEffect">
                                  <p:stCondLst>
                                    <p:cond delay="0"/>
                                  </p:stCondLst>
                                  <p:childTnLst>
                                    <p:set>
                                      <p:cBhvr>
                                        <p:cTn id="35" dur="1" fill="hold">
                                          <p:stCondLst>
                                            <p:cond delay="0"/>
                                          </p:stCondLst>
                                        </p:cTn>
                                        <p:tgtEl>
                                          <p:spTgt spid="58"/>
                                        </p:tgtEl>
                                        <p:attrNameLst>
                                          <p:attrName>style.visibility</p:attrName>
                                        </p:attrNameLst>
                                      </p:cBhvr>
                                      <p:to>
                                        <p:strVal val="visible"/>
                                      </p:to>
                                    </p:set>
                                    <p:animEffect transition="in" filter="wipe(up)">
                                      <p:cBhvr>
                                        <p:cTn id="36" dur="1000"/>
                                        <p:tgtEl>
                                          <p:spTgt spid="58"/>
                                        </p:tgtEl>
                                      </p:cBhvr>
                                    </p:animEffect>
                                  </p:childTnLst>
                                </p:cTn>
                              </p:par>
                              <p:par>
                                <p:cTn id="37" presetID="22" presetClass="entr" presetSubtype="1" fill="hold" nodeType="withEffect">
                                  <p:stCondLst>
                                    <p:cond delay="0"/>
                                  </p:stCondLst>
                                  <p:childTnLst>
                                    <p:set>
                                      <p:cBhvr>
                                        <p:cTn id="38" dur="1" fill="hold">
                                          <p:stCondLst>
                                            <p:cond delay="0"/>
                                          </p:stCondLst>
                                        </p:cTn>
                                        <p:tgtEl>
                                          <p:spTgt spid="77"/>
                                        </p:tgtEl>
                                        <p:attrNameLst>
                                          <p:attrName>style.visibility</p:attrName>
                                        </p:attrNameLst>
                                      </p:cBhvr>
                                      <p:to>
                                        <p:strVal val="visible"/>
                                      </p:to>
                                    </p:set>
                                    <p:animEffect transition="in" filter="wipe(up)">
                                      <p:cBhvr>
                                        <p:cTn id="39" dur="1000"/>
                                        <p:tgtEl>
                                          <p:spTgt spid="77"/>
                                        </p:tgtEl>
                                      </p:cBhvr>
                                    </p:animEffect>
                                  </p:childTnLst>
                                </p:cTn>
                              </p:par>
                              <p:par>
                                <p:cTn id="40" presetID="22" presetClass="entr" presetSubtype="1" fill="hold" nodeType="withEffect">
                                  <p:stCondLst>
                                    <p:cond delay="0"/>
                                  </p:stCondLst>
                                  <p:childTnLst>
                                    <p:set>
                                      <p:cBhvr>
                                        <p:cTn id="41" dur="1" fill="hold">
                                          <p:stCondLst>
                                            <p:cond delay="0"/>
                                          </p:stCondLst>
                                        </p:cTn>
                                        <p:tgtEl>
                                          <p:spTgt spid="78"/>
                                        </p:tgtEl>
                                        <p:attrNameLst>
                                          <p:attrName>style.visibility</p:attrName>
                                        </p:attrNameLst>
                                      </p:cBhvr>
                                      <p:to>
                                        <p:strVal val="visible"/>
                                      </p:to>
                                    </p:set>
                                    <p:animEffect transition="in" filter="wipe(up)">
                                      <p:cBhvr>
                                        <p:cTn id="42" dur="1000"/>
                                        <p:tgtEl>
                                          <p:spTgt spid="78"/>
                                        </p:tgtEl>
                                      </p:cBhvr>
                                    </p:animEffect>
                                  </p:childTnLst>
                                </p:cTn>
                              </p:par>
                              <p:par>
                                <p:cTn id="43" presetID="22" presetClass="entr" presetSubtype="1" fill="hold" nodeType="withEffect">
                                  <p:stCondLst>
                                    <p:cond delay="0"/>
                                  </p:stCondLst>
                                  <p:childTnLst>
                                    <p:set>
                                      <p:cBhvr>
                                        <p:cTn id="44" dur="1" fill="hold">
                                          <p:stCondLst>
                                            <p:cond delay="0"/>
                                          </p:stCondLst>
                                        </p:cTn>
                                        <p:tgtEl>
                                          <p:spTgt spid="79"/>
                                        </p:tgtEl>
                                        <p:attrNameLst>
                                          <p:attrName>style.visibility</p:attrName>
                                        </p:attrNameLst>
                                      </p:cBhvr>
                                      <p:to>
                                        <p:strVal val="visible"/>
                                      </p:to>
                                    </p:set>
                                    <p:animEffect transition="in" filter="wipe(up)">
                                      <p:cBhvr>
                                        <p:cTn id="45" dur="1000"/>
                                        <p:tgtEl>
                                          <p:spTgt spid="79"/>
                                        </p:tgtEl>
                                      </p:cBhvr>
                                    </p:animEffect>
                                  </p:childTnLst>
                                </p:cTn>
                              </p:par>
                              <p:par>
                                <p:cTn id="46" presetID="22" presetClass="entr" presetSubtype="1" fill="hold" nodeType="withEffect">
                                  <p:stCondLst>
                                    <p:cond delay="0"/>
                                  </p:stCondLst>
                                  <p:childTnLst>
                                    <p:set>
                                      <p:cBhvr>
                                        <p:cTn id="47" dur="1" fill="hold">
                                          <p:stCondLst>
                                            <p:cond delay="0"/>
                                          </p:stCondLst>
                                        </p:cTn>
                                        <p:tgtEl>
                                          <p:spTgt spid="80"/>
                                        </p:tgtEl>
                                        <p:attrNameLst>
                                          <p:attrName>style.visibility</p:attrName>
                                        </p:attrNameLst>
                                      </p:cBhvr>
                                      <p:to>
                                        <p:strVal val="visible"/>
                                      </p:to>
                                    </p:set>
                                    <p:animEffect transition="in" filter="wipe(up)">
                                      <p:cBhvr>
                                        <p:cTn id="48" dur="1000"/>
                                        <p:tgtEl>
                                          <p:spTgt spid="80"/>
                                        </p:tgtEl>
                                      </p:cBhvr>
                                    </p:animEffect>
                                  </p:childTnLst>
                                </p:cTn>
                              </p:par>
                              <p:par>
                                <p:cTn id="49" presetID="22" presetClass="entr" presetSubtype="1" fill="hold" nodeType="withEffect">
                                  <p:stCondLst>
                                    <p:cond delay="0"/>
                                  </p:stCondLst>
                                  <p:childTnLst>
                                    <p:set>
                                      <p:cBhvr>
                                        <p:cTn id="50" dur="1" fill="hold">
                                          <p:stCondLst>
                                            <p:cond delay="0"/>
                                          </p:stCondLst>
                                        </p:cTn>
                                        <p:tgtEl>
                                          <p:spTgt spid="81"/>
                                        </p:tgtEl>
                                        <p:attrNameLst>
                                          <p:attrName>style.visibility</p:attrName>
                                        </p:attrNameLst>
                                      </p:cBhvr>
                                      <p:to>
                                        <p:strVal val="visible"/>
                                      </p:to>
                                    </p:set>
                                    <p:animEffect transition="in" filter="wipe(up)">
                                      <p:cBhvr>
                                        <p:cTn id="51" dur="1000"/>
                                        <p:tgtEl>
                                          <p:spTgt spid="81"/>
                                        </p:tgtEl>
                                      </p:cBhvr>
                                    </p:animEffect>
                                  </p:childTnLst>
                                </p:cTn>
                              </p:par>
                              <p:par>
                                <p:cTn id="52" presetID="22" presetClass="entr" presetSubtype="1" fill="hold" nodeType="withEffect">
                                  <p:stCondLst>
                                    <p:cond delay="0"/>
                                  </p:stCondLst>
                                  <p:childTnLst>
                                    <p:set>
                                      <p:cBhvr>
                                        <p:cTn id="53" dur="1" fill="hold">
                                          <p:stCondLst>
                                            <p:cond delay="0"/>
                                          </p:stCondLst>
                                        </p:cTn>
                                        <p:tgtEl>
                                          <p:spTgt spid="82"/>
                                        </p:tgtEl>
                                        <p:attrNameLst>
                                          <p:attrName>style.visibility</p:attrName>
                                        </p:attrNameLst>
                                      </p:cBhvr>
                                      <p:to>
                                        <p:strVal val="visible"/>
                                      </p:to>
                                    </p:set>
                                    <p:animEffect transition="in" filter="wipe(up)">
                                      <p:cBhvr>
                                        <p:cTn id="54" dur="1000"/>
                                        <p:tgtEl>
                                          <p:spTgt spid="82"/>
                                        </p:tgtEl>
                                      </p:cBhvr>
                                    </p:animEffect>
                                  </p:childTnLst>
                                </p:cTn>
                              </p:par>
                              <p:par>
                                <p:cTn id="55" presetID="22" presetClass="entr" presetSubtype="1" fill="hold" nodeType="withEffect">
                                  <p:stCondLst>
                                    <p:cond delay="0"/>
                                  </p:stCondLst>
                                  <p:childTnLst>
                                    <p:set>
                                      <p:cBhvr>
                                        <p:cTn id="56" dur="1" fill="hold">
                                          <p:stCondLst>
                                            <p:cond delay="0"/>
                                          </p:stCondLst>
                                        </p:cTn>
                                        <p:tgtEl>
                                          <p:spTgt spid="83"/>
                                        </p:tgtEl>
                                        <p:attrNameLst>
                                          <p:attrName>style.visibility</p:attrName>
                                        </p:attrNameLst>
                                      </p:cBhvr>
                                      <p:to>
                                        <p:strVal val="visible"/>
                                      </p:to>
                                    </p:set>
                                    <p:animEffect transition="in" filter="wipe(up)">
                                      <p:cBhvr>
                                        <p:cTn id="57" dur="1000"/>
                                        <p:tgtEl>
                                          <p:spTgt spid="83"/>
                                        </p:tgtEl>
                                      </p:cBhvr>
                                    </p:animEffect>
                                  </p:childTnLst>
                                </p:cTn>
                              </p:par>
                              <p:par>
                                <p:cTn id="58" presetID="22" presetClass="entr" presetSubtype="1" fill="hold" nodeType="withEffect">
                                  <p:stCondLst>
                                    <p:cond delay="0"/>
                                  </p:stCondLst>
                                  <p:childTnLst>
                                    <p:set>
                                      <p:cBhvr>
                                        <p:cTn id="59" dur="1" fill="hold">
                                          <p:stCondLst>
                                            <p:cond delay="0"/>
                                          </p:stCondLst>
                                        </p:cTn>
                                        <p:tgtEl>
                                          <p:spTgt spid="84"/>
                                        </p:tgtEl>
                                        <p:attrNameLst>
                                          <p:attrName>style.visibility</p:attrName>
                                        </p:attrNameLst>
                                      </p:cBhvr>
                                      <p:to>
                                        <p:strVal val="visible"/>
                                      </p:to>
                                    </p:set>
                                    <p:animEffect transition="in" filter="wipe(up)">
                                      <p:cBhvr>
                                        <p:cTn id="60" dur="1000"/>
                                        <p:tgtEl>
                                          <p:spTgt spid="84"/>
                                        </p:tgtEl>
                                      </p:cBhvr>
                                    </p:animEffect>
                                  </p:childTnLst>
                                </p:cTn>
                              </p:par>
                              <p:par>
                                <p:cTn id="61" presetID="22" presetClass="entr" presetSubtype="1" fill="hold" nodeType="withEffect">
                                  <p:stCondLst>
                                    <p:cond delay="0"/>
                                  </p:stCondLst>
                                  <p:childTnLst>
                                    <p:set>
                                      <p:cBhvr>
                                        <p:cTn id="62" dur="1" fill="hold">
                                          <p:stCondLst>
                                            <p:cond delay="0"/>
                                          </p:stCondLst>
                                        </p:cTn>
                                        <p:tgtEl>
                                          <p:spTgt spid="85"/>
                                        </p:tgtEl>
                                        <p:attrNameLst>
                                          <p:attrName>style.visibility</p:attrName>
                                        </p:attrNameLst>
                                      </p:cBhvr>
                                      <p:to>
                                        <p:strVal val="visible"/>
                                      </p:to>
                                    </p:set>
                                    <p:animEffect transition="in" filter="wipe(up)">
                                      <p:cBhvr>
                                        <p:cTn id="63" dur="1000"/>
                                        <p:tgtEl>
                                          <p:spTgt spid="85"/>
                                        </p:tgtEl>
                                      </p:cBhvr>
                                    </p:animEffect>
                                  </p:childTnLst>
                                </p:cTn>
                              </p:par>
                              <p:par>
                                <p:cTn id="64" presetID="22" presetClass="entr" presetSubtype="1" fill="hold" nodeType="withEffect">
                                  <p:stCondLst>
                                    <p:cond delay="0"/>
                                  </p:stCondLst>
                                  <p:childTnLst>
                                    <p:set>
                                      <p:cBhvr>
                                        <p:cTn id="65" dur="1" fill="hold">
                                          <p:stCondLst>
                                            <p:cond delay="0"/>
                                          </p:stCondLst>
                                        </p:cTn>
                                        <p:tgtEl>
                                          <p:spTgt spid="86"/>
                                        </p:tgtEl>
                                        <p:attrNameLst>
                                          <p:attrName>style.visibility</p:attrName>
                                        </p:attrNameLst>
                                      </p:cBhvr>
                                      <p:to>
                                        <p:strVal val="visible"/>
                                      </p:to>
                                    </p:set>
                                    <p:animEffect transition="in" filter="wipe(up)">
                                      <p:cBhvr>
                                        <p:cTn id="66" dur="1000"/>
                                        <p:tgtEl>
                                          <p:spTgt spid="86"/>
                                        </p:tgtEl>
                                      </p:cBhvr>
                                    </p:animEffect>
                                  </p:childTnLst>
                                </p:cTn>
                              </p:par>
                              <p:par>
                                <p:cTn id="67" presetID="22" presetClass="entr" presetSubtype="1" fill="hold" nodeType="withEffect">
                                  <p:stCondLst>
                                    <p:cond delay="0"/>
                                  </p:stCondLst>
                                  <p:childTnLst>
                                    <p:set>
                                      <p:cBhvr>
                                        <p:cTn id="68" dur="1" fill="hold">
                                          <p:stCondLst>
                                            <p:cond delay="0"/>
                                          </p:stCondLst>
                                        </p:cTn>
                                        <p:tgtEl>
                                          <p:spTgt spid="87"/>
                                        </p:tgtEl>
                                        <p:attrNameLst>
                                          <p:attrName>style.visibility</p:attrName>
                                        </p:attrNameLst>
                                      </p:cBhvr>
                                      <p:to>
                                        <p:strVal val="visible"/>
                                      </p:to>
                                    </p:set>
                                    <p:animEffect transition="in" filter="wipe(up)">
                                      <p:cBhvr>
                                        <p:cTn id="69" dur="1000"/>
                                        <p:tgtEl>
                                          <p:spTgt spid="87"/>
                                        </p:tgtEl>
                                      </p:cBhvr>
                                    </p:animEffect>
                                  </p:childTnLst>
                                </p:cTn>
                              </p:par>
                              <p:par>
                                <p:cTn id="70" presetID="22" presetClass="entr" presetSubtype="1" fill="hold" nodeType="withEffect">
                                  <p:stCondLst>
                                    <p:cond delay="0"/>
                                  </p:stCondLst>
                                  <p:childTnLst>
                                    <p:set>
                                      <p:cBhvr>
                                        <p:cTn id="71" dur="1" fill="hold">
                                          <p:stCondLst>
                                            <p:cond delay="0"/>
                                          </p:stCondLst>
                                        </p:cTn>
                                        <p:tgtEl>
                                          <p:spTgt spid="88"/>
                                        </p:tgtEl>
                                        <p:attrNameLst>
                                          <p:attrName>style.visibility</p:attrName>
                                        </p:attrNameLst>
                                      </p:cBhvr>
                                      <p:to>
                                        <p:strVal val="visible"/>
                                      </p:to>
                                    </p:set>
                                    <p:animEffect transition="in" filter="wipe(up)">
                                      <p:cBhvr>
                                        <p:cTn id="72" dur="1000"/>
                                        <p:tgtEl>
                                          <p:spTgt spid="88"/>
                                        </p:tgtEl>
                                      </p:cBhvr>
                                    </p:animEffect>
                                  </p:childTnLst>
                                </p:cTn>
                              </p:par>
                              <p:par>
                                <p:cTn id="73" presetID="22" presetClass="entr" presetSubtype="1" fill="hold" nodeType="withEffect">
                                  <p:stCondLst>
                                    <p:cond delay="0"/>
                                  </p:stCondLst>
                                  <p:childTnLst>
                                    <p:set>
                                      <p:cBhvr>
                                        <p:cTn id="74" dur="1" fill="hold">
                                          <p:stCondLst>
                                            <p:cond delay="0"/>
                                          </p:stCondLst>
                                        </p:cTn>
                                        <p:tgtEl>
                                          <p:spTgt spid="89"/>
                                        </p:tgtEl>
                                        <p:attrNameLst>
                                          <p:attrName>style.visibility</p:attrName>
                                        </p:attrNameLst>
                                      </p:cBhvr>
                                      <p:to>
                                        <p:strVal val="visible"/>
                                      </p:to>
                                    </p:set>
                                    <p:animEffect transition="in" filter="wipe(up)">
                                      <p:cBhvr>
                                        <p:cTn id="75" dur="1000"/>
                                        <p:tgtEl>
                                          <p:spTgt spid="89"/>
                                        </p:tgtEl>
                                      </p:cBhvr>
                                    </p:animEffect>
                                  </p:childTnLst>
                                </p:cTn>
                              </p:par>
                              <p:par>
                                <p:cTn id="76" presetID="22" presetClass="entr" presetSubtype="1" fill="hold" nodeType="withEffect">
                                  <p:stCondLst>
                                    <p:cond delay="0"/>
                                  </p:stCondLst>
                                  <p:childTnLst>
                                    <p:set>
                                      <p:cBhvr>
                                        <p:cTn id="77" dur="1" fill="hold">
                                          <p:stCondLst>
                                            <p:cond delay="0"/>
                                          </p:stCondLst>
                                        </p:cTn>
                                        <p:tgtEl>
                                          <p:spTgt spid="90"/>
                                        </p:tgtEl>
                                        <p:attrNameLst>
                                          <p:attrName>style.visibility</p:attrName>
                                        </p:attrNameLst>
                                      </p:cBhvr>
                                      <p:to>
                                        <p:strVal val="visible"/>
                                      </p:to>
                                    </p:set>
                                    <p:animEffect transition="in" filter="wipe(up)">
                                      <p:cBhvr>
                                        <p:cTn id="78" dur="1000"/>
                                        <p:tgtEl>
                                          <p:spTgt spid="90"/>
                                        </p:tgtEl>
                                      </p:cBhvr>
                                    </p:animEffect>
                                  </p:childTnLst>
                                </p:cTn>
                              </p:par>
                              <p:par>
                                <p:cTn id="79" presetID="22" presetClass="entr" presetSubtype="1" fill="hold" nodeType="withEffect">
                                  <p:stCondLst>
                                    <p:cond delay="0"/>
                                  </p:stCondLst>
                                  <p:childTnLst>
                                    <p:set>
                                      <p:cBhvr>
                                        <p:cTn id="80" dur="1" fill="hold">
                                          <p:stCondLst>
                                            <p:cond delay="0"/>
                                          </p:stCondLst>
                                        </p:cTn>
                                        <p:tgtEl>
                                          <p:spTgt spid="91"/>
                                        </p:tgtEl>
                                        <p:attrNameLst>
                                          <p:attrName>style.visibility</p:attrName>
                                        </p:attrNameLst>
                                      </p:cBhvr>
                                      <p:to>
                                        <p:strVal val="visible"/>
                                      </p:to>
                                    </p:set>
                                    <p:animEffect transition="in" filter="wipe(up)">
                                      <p:cBhvr>
                                        <p:cTn id="81" dur="1000"/>
                                        <p:tgtEl>
                                          <p:spTgt spid="91"/>
                                        </p:tgtEl>
                                      </p:cBhvr>
                                    </p:animEffect>
                                  </p:childTnLst>
                                </p:cTn>
                              </p:par>
                              <p:par>
                                <p:cTn id="82" presetID="22" presetClass="entr" presetSubtype="1" fill="hold" nodeType="withEffect">
                                  <p:stCondLst>
                                    <p:cond delay="0"/>
                                  </p:stCondLst>
                                  <p:childTnLst>
                                    <p:set>
                                      <p:cBhvr>
                                        <p:cTn id="83" dur="1" fill="hold">
                                          <p:stCondLst>
                                            <p:cond delay="0"/>
                                          </p:stCondLst>
                                        </p:cTn>
                                        <p:tgtEl>
                                          <p:spTgt spid="92"/>
                                        </p:tgtEl>
                                        <p:attrNameLst>
                                          <p:attrName>style.visibility</p:attrName>
                                        </p:attrNameLst>
                                      </p:cBhvr>
                                      <p:to>
                                        <p:strVal val="visible"/>
                                      </p:to>
                                    </p:set>
                                    <p:animEffect transition="in" filter="wipe(up)">
                                      <p:cBhvr>
                                        <p:cTn id="84" dur="1000"/>
                                        <p:tgtEl>
                                          <p:spTgt spid="92"/>
                                        </p:tgtEl>
                                      </p:cBhvr>
                                    </p:animEffect>
                                  </p:childTnLst>
                                </p:cTn>
                              </p:par>
                              <p:par>
                                <p:cTn id="85" presetID="22" presetClass="entr" presetSubtype="1" fill="hold" nodeType="withEffect">
                                  <p:stCondLst>
                                    <p:cond delay="0"/>
                                  </p:stCondLst>
                                  <p:childTnLst>
                                    <p:set>
                                      <p:cBhvr>
                                        <p:cTn id="86" dur="1" fill="hold">
                                          <p:stCondLst>
                                            <p:cond delay="0"/>
                                          </p:stCondLst>
                                        </p:cTn>
                                        <p:tgtEl>
                                          <p:spTgt spid="93"/>
                                        </p:tgtEl>
                                        <p:attrNameLst>
                                          <p:attrName>style.visibility</p:attrName>
                                        </p:attrNameLst>
                                      </p:cBhvr>
                                      <p:to>
                                        <p:strVal val="visible"/>
                                      </p:to>
                                    </p:set>
                                    <p:animEffect transition="in" filter="wipe(up)">
                                      <p:cBhvr>
                                        <p:cTn id="87" dur="1000"/>
                                        <p:tgtEl>
                                          <p:spTgt spid="93"/>
                                        </p:tgtEl>
                                      </p:cBhvr>
                                    </p:animEffect>
                                  </p:childTnLst>
                                </p:cTn>
                              </p:par>
                              <p:par>
                                <p:cTn id="88" presetID="22" presetClass="entr" presetSubtype="1" fill="hold" nodeType="withEffect">
                                  <p:stCondLst>
                                    <p:cond delay="0"/>
                                  </p:stCondLst>
                                  <p:childTnLst>
                                    <p:set>
                                      <p:cBhvr>
                                        <p:cTn id="89" dur="1" fill="hold">
                                          <p:stCondLst>
                                            <p:cond delay="0"/>
                                          </p:stCondLst>
                                        </p:cTn>
                                        <p:tgtEl>
                                          <p:spTgt spid="94"/>
                                        </p:tgtEl>
                                        <p:attrNameLst>
                                          <p:attrName>style.visibility</p:attrName>
                                        </p:attrNameLst>
                                      </p:cBhvr>
                                      <p:to>
                                        <p:strVal val="visible"/>
                                      </p:to>
                                    </p:set>
                                    <p:animEffect transition="in" filter="wipe(up)">
                                      <p:cBhvr>
                                        <p:cTn id="90" dur="1000"/>
                                        <p:tgtEl>
                                          <p:spTgt spid="94"/>
                                        </p:tgtEl>
                                      </p:cBhvr>
                                    </p:animEffect>
                                  </p:childTnLst>
                                </p:cTn>
                              </p:par>
                              <p:par>
                                <p:cTn id="91" presetID="22" presetClass="entr" presetSubtype="1" fill="hold" nodeType="withEffect">
                                  <p:stCondLst>
                                    <p:cond delay="0"/>
                                  </p:stCondLst>
                                  <p:childTnLst>
                                    <p:set>
                                      <p:cBhvr>
                                        <p:cTn id="92" dur="1" fill="hold">
                                          <p:stCondLst>
                                            <p:cond delay="0"/>
                                          </p:stCondLst>
                                        </p:cTn>
                                        <p:tgtEl>
                                          <p:spTgt spid="95"/>
                                        </p:tgtEl>
                                        <p:attrNameLst>
                                          <p:attrName>style.visibility</p:attrName>
                                        </p:attrNameLst>
                                      </p:cBhvr>
                                      <p:to>
                                        <p:strVal val="visible"/>
                                      </p:to>
                                    </p:set>
                                    <p:animEffect transition="in" filter="wipe(up)">
                                      <p:cBhvr>
                                        <p:cTn id="93" dur="1000"/>
                                        <p:tgtEl>
                                          <p:spTgt spid="95"/>
                                        </p:tgtEl>
                                      </p:cBhvr>
                                    </p:animEffect>
                                  </p:childTnLst>
                                </p:cTn>
                              </p:par>
                              <p:par>
                                <p:cTn id="94" presetID="22" presetClass="entr" presetSubtype="1" fill="hold" nodeType="withEffect">
                                  <p:stCondLst>
                                    <p:cond delay="0"/>
                                  </p:stCondLst>
                                  <p:childTnLst>
                                    <p:set>
                                      <p:cBhvr>
                                        <p:cTn id="95" dur="1" fill="hold">
                                          <p:stCondLst>
                                            <p:cond delay="0"/>
                                          </p:stCondLst>
                                        </p:cTn>
                                        <p:tgtEl>
                                          <p:spTgt spid="96"/>
                                        </p:tgtEl>
                                        <p:attrNameLst>
                                          <p:attrName>style.visibility</p:attrName>
                                        </p:attrNameLst>
                                      </p:cBhvr>
                                      <p:to>
                                        <p:strVal val="visible"/>
                                      </p:to>
                                    </p:set>
                                    <p:animEffect transition="in" filter="wipe(up)">
                                      <p:cBhvr>
                                        <p:cTn id="96" dur="1000"/>
                                        <p:tgtEl>
                                          <p:spTgt spid="96"/>
                                        </p:tgtEl>
                                      </p:cBhvr>
                                    </p:animEffect>
                                  </p:childTnLst>
                                </p:cTn>
                              </p:par>
                              <p:par>
                                <p:cTn id="97" presetID="22" presetClass="entr" presetSubtype="1" fill="hold" nodeType="withEffect">
                                  <p:stCondLst>
                                    <p:cond delay="0"/>
                                  </p:stCondLst>
                                  <p:childTnLst>
                                    <p:set>
                                      <p:cBhvr>
                                        <p:cTn id="98" dur="1" fill="hold">
                                          <p:stCondLst>
                                            <p:cond delay="0"/>
                                          </p:stCondLst>
                                        </p:cTn>
                                        <p:tgtEl>
                                          <p:spTgt spid="97"/>
                                        </p:tgtEl>
                                        <p:attrNameLst>
                                          <p:attrName>style.visibility</p:attrName>
                                        </p:attrNameLst>
                                      </p:cBhvr>
                                      <p:to>
                                        <p:strVal val="visible"/>
                                      </p:to>
                                    </p:set>
                                    <p:animEffect transition="in" filter="wipe(up)">
                                      <p:cBhvr>
                                        <p:cTn id="99" dur="1000"/>
                                        <p:tgtEl>
                                          <p:spTgt spid="97"/>
                                        </p:tgtEl>
                                      </p:cBhvr>
                                    </p:animEffect>
                                  </p:childTnLst>
                                </p:cTn>
                              </p:par>
                              <p:par>
                                <p:cTn id="100" presetID="22" presetClass="entr" presetSubtype="1" fill="hold" nodeType="withEffect">
                                  <p:stCondLst>
                                    <p:cond delay="0"/>
                                  </p:stCondLst>
                                  <p:childTnLst>
                                    <p:set>
                                      <p:cBhvr>
                                        <p:cTn id="101" dur="1" fill="hold">
                                          <p:stCondLst>
                                            <p:cond delay="0"/>
                                          </p:stCondLst>
                                        </p:cTn>
                                        <p:tgtEl>
                                          <p:spTgt spid="98"/>
                                        </p:tgtEl>
                                        <p:attrNameLst>
                                          <p:attrName>style.visibility</p:attrName>
                                        </p:attrNameLst>
                                      </p:cBhvr>
                                      <p:to>
                                        <p:strVal val="visible"/>
                                      </p:to>
                                    </p:set>
                                    <p:animEffect transition="in" filter="wipe(up)">
                                      <p:cBhvr>
                                        <p:cTn id="102" dur="1000"/>
                                        <p:tgtEl>
                                          <p:spTgt spid="98"/>
                                        </p:tgtEl>
                                      </p:cBhvr>
                                    </p:animEffect>
                                  </p:childTnLst>
                                </p:cTn>
                              </p:par>
                              <p:par>
                                <p:cTn id="103" presetID="22" presetClass="entr" presetSubtype="1" fill="hold" nodeType="withEffect">
                                  <p:stCondLst>
                                    <p:cond delay="0"/>
                                  </p:stCondLst>
                                  <p:childTnLst>
                                    <p:set>
                                      <p:cBhvr>
                                        <p:cTn id="104" dur="1" fill="hold">
                                          <p:stCondLst>
                                            <p:cond delay="0"/>
                                          </p:stCondLst>
                                        </p:cTn>
                                        <p:tgtEl>
                                          <p:spTgt spid="99"/>
                                        </p:tgtEl>
                                        <p:attrNameLst>
                                          <p:attrName>style.visibility</p:attrName>
                                        </p:attrNameLst>
                                      </p:cBhvr>
                                      <p:to>
                                        <p:strVal val="visible"/>
                                      </p:to>
                                    </p:set>
                                    <p:animEffect transition="in" filter="wipe(up)">
                                      <p:cBhvr>
                                        <p:cTn id="105" dur="1000"/>
                                        <p:tgtEl>
                                          <p:spTgt spid="99"/>
                                        </p:tgtEl>
                                      </p:cBhvr>
                                    </p:animEffect>
                                  </p:childTnLst>
                                </p:cTn>
                              </p:par>
                            </p:childTnLst>
                          </p:cTn>
                        </p:par>
                      </p:childTnLst>
                    </p:cTn>
                  </p:par>
                  <p:par>
                    <p:cTn id="106" fill="hold">
                      <p:stCondLst>
                        <p:cond delay="indefinite"/>
                      </p:stCondLst>
                      <p:childTnLst>
                        <p:par>
                          <p:cTn id="107" fill="hold">
                            <p:stCondLst>
                              <p:cond delay="0"/>
                            </p:stCondLst>
                            <p:childTnLst>
                              <p:par>
                                <p:cTn id="108" presetID="1" presetClass="entr" presetSubtype="0" fill="hold" nodeType="clickEffect">
                                  <p:stCondLst>
                                    <p:cond delay="0"/>
                                  </p:stCondLst>
                                  <p:childTnLst>
                                    <p:set>
                                      <p:cBhvr>
                                        <p:cTn id="109" dur="1" fill="hold">
                                          <p:stCondLst>
                                            <p:cond delay="0"/>
                                          </p:stCondLst>
                                        </p:cTn>
                                        <p:tgtEl>
                                          <p:spTgt spid="104"/>
                                        </p:tgtEl>
                                        <p:attrNameLst>
                                          <p:attrName>style.visibility</p:attrName>
                                        </p:attrNameLst>
                                      </p:cBhvr>
                                      <p:to>
                                        <p:strVal val="visible"/>
                                      </p:to>
                                    </p:set>
                                  </p:childTnLst>
                                </p:cTn>
                              </p:par>
                              <p:par>
                                <p:cTn id="110" presetID="1" presetClass="entr" presetSubtype="0" fill="hold" nodeType="withEffect">
                                  <p:stCondLst>
                                    <p:cond delay="0"/>
                                  </p:stCondLst>
                                  <p:childTnLst>
                                    <p:set>
                                      <p:cBhvr>
                                        <p:cTn id="111" dur="1" fill="hold">
                                          <p:stCondLst>
                                            <p:cond delay="0"/>
                                          </p:stCondLst>
                                        </p:cTn>
                                        <p:tgtEl>
                                          <p:spTgt spid="103"/>
                                        </p:tgtEl>
                                        <p:attrNameLst>
                                          <p:attrName>style.visibility</p:attrName>
                                        </p:attrNameLst>
                                      </p:cBhvr>
                                      <p:to>
                                        <p:strVal val="visible"/>
                                      </p:to>
                                    </p:set>
                                  </p:childTnLst>
                                </p:cTn>
                              </p:par>
                              <p:par>
                                <p:cTn id="112" presetID="1" presetClass="entr" presetSubtype="0" fill="hold" grpId="0" nodeType="withEffect">
                                  <p:stCondLst>
                                    <p:cond delay="0"/>
                                  </p:stCondLst>
                                  <p:childTnLst>
                                    <p:set>
                                      <p:cBhvr>
                                        <p:cTn id="113" dur="1" fill="hold">
                                          <p:stCondLst>
                                            <p:cond delay="0"/>
                                          </p:stCondLst>
                                        </p:cTn>
                                        <p:tgtEl>
                                          <p:spTgt spid="102"/>
                                        </p:tgtEl>
                                        <p:attrNameLst>
                                          <p:attrName>style.visibility</p:attrName>
                                        </p:attrNameLst>
                                      </p:cBhvr>
                                      <p:to>
                                        <p:strVal val="visible"/>
                                      </p:to>
                                    </p:set>
                                  </p:childTnLst>
                                </p:cTn>
                              </p:par>
                            </p:childTnLst>
                          </p:cTn>
                        </p:par>
                      </p:childTnLst>
                    </p:cTn>
                  </p:par>
                  <p:par>
                    <p:cTn id="114" fill="hold">
                      <p:stCondLst>
                        <p:cond delay="indefinite"/>
                      </p:stCondLst>
                      <p:childTnLst>
                        <p:par>
                          <p:cTn id="115" fill="hold">
                            <p:stCondLst>
                              <p:cond delay="0"/>
                            </p:stCondLst>
                            <p:childTnLst>
                              <p:par>
                                <p:cTn id="116" presetID="1" presetClass="entr" presetSubtype="0" fill="hold" nodeType="clickEffect">
                                  <p:stCondLst>
                                    <p:cond delay="0"/>
                                  </p:stCondLst>
                                  <p:childTnLst>
                                    <p:set>
                                      <p:cBhvr>
                                        <p:cTn id="117" dur="1" fill="hold">
                                          <p:stCondLst>
                                            <p:cond delay="0"/>
                                          </p:stCondLst>
                                        </p:cTn>
                                        <p:tgtEl>
                                          <p:spTgt spid="14"/>
                                        </p:tgtEl>
                                        <p:attrNameLst>
                                          <p:attrName>style.visibility</p:attrName>
                                        </p:attrNameLst>
                                      </p:cBhvr>
                                      <p:to>
                                        <p:strVal val="visible"/>
                                      </p:to>
                                    </p:set>
                                  </p:childTnLst>
                                </p:cTn>
                              </p:par>
                              <p:par>
                                <p:cTn id="118" presetID="1" presetClass="entr" presetSubtype="0" fill="hold" grpId="0" nodeType="withEffect">
                                  <p:stCondLst>
                                    <p:cond delay="0"/>
                                  </p:stCondLst>
                                  <p:childTnLst>
                                    <p:set>
                                      <p:cBhvr>
                                        <p:cTn id="119" dur="1" fill="hold">
                                          <p:stCondLst>
                                            <p:cond delay="0"/>
                                          </p:stCondLst>
                                        </p:cTn>
                                        <p:tgtEl>
                                          <p:spTgt spid="101"/>
                                        </p:tgtEl>
                                        <p:attrNameLst>
                                          <p:attrName>style.visibility</p:attrName>
                                        </p:attrNameLst>
                                      </p:cBhvr>
                                      <p:to>
                                        <p:strVal val="visible"/>
                                      </p:to>
                                    </p:set>
                                  </p:childTnLst>
                                </p:cTn>
                              </p:par>
                            </p:childTnLst>
                          </p:cTn>
                        </p:par>
                      </p:childTnLst>
                    </p:cTn>
                  </p:par>
                  <p:par>
                    <p:cTn id="120" fill="hold">
                      <p:stCondLst>
                        <p:cond delay="indefinite"/>
                      </p:stCondLst>
                      <p:childTnLst>
                        <p:par>
                          <p:cTn id="121" fill="hold">
                            <p:stCondLst>
                              <p:cond delay="0"/>
                            </p:stCondLst>
                            <p:childTnLst>
                              <p:par>
                                <p:cTn id="122" presetID="1" presetClass="entr" presetSubtype="0" fill="hold" grpId="0" nodeType="clickEffect">
                                  <p:stCondLst>
                                    <p:cond delay="0"/>
                                  </p:stCondLst>
                                  <p:childTnLst>
                                    <p:set>
                                      <p:cBhvr>
                                        <p:cTn id="123"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24" fill="hold">
                      <p:stCondLst>
                        <p:cond delay="indefinite"/>
                      </p:stCondLst>
                      <p:childTnLst>
                        <p:par>
                          <p:cTn id="125" fill="hold">
                            <p:stCondLst>
                              <p:cond delay="0"/>
                            </p:stCondLst>
                            <p:childTnLst>
                              <p:par>
                                <p:cTn id="126" presetID="1" presetClass="entr" presetSubtype="0" fill="hold" grpId="0" nodeType="clickEffect">
                                  <p:stCondLst>
                                    <p:cond delay="0"/>
                                  </p:stCondLst>
                                  <p:childTnLst>
                                    <p:set>
                                      <p:cBhvr>
                                        <p:cTn id="127"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28" fill="hold">
                      <p:stCondLst>
                        <p:cond delay="indefinite"/>
                      </p:stCondLst>
                      <p:childTnLst>
                        <p:par>
                          <p:cTn id="129" fill="hold">
                            <p:stCondLst>
                              <p:cond delay="0"/>
                            </p:stCondLst>
                            <p:childTnLst>
                              <p:par>
                                <p:cTn id="130" presetID="1" presetClass="entr" presetSubtype="0" fill="hold" grpId="0" nodeType="clickEffect">
                                  <p:stCondLst>
                                    <p:cond delay="0"/>
                                  </p:stCondLst>
                                  <p:childTnLst>
                                    <p:set>
                                      <p:cBhvr>
                                        <p:cTn id="131"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00" grpId="0"/>
      <p:bldP spid="101" grpId="0"/>
      <p:bldP spid="102"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stretch>
            <a:fillRect/>
          </a:stretch>
        </p:blipFill>
        <p:spPr>
          <a:xfrm>
            <a:off x="3098800" y="1382408"/>
            <a:ext cx="3454400" cy="2184400"/>
          </a:xfrm>
          <a:prstGeom prst="rect">
            <a:avLst/>
          </a:prstGeom>
        </p:spPr>
      </p:pic>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3D-Stacked Memory</a:t>
            </a:r>
          </a:p>
        </p:txBody>
      </p:sp>
      <p:sp>
        <p:nvSpPr>
          <p:cNvPr id="3" name="Content Placeholder 2"/>
          <p:cNvSpPr>
            <a:spLocks noGrp="1"/>
          </p:cNvSpPr>
          <p:nvPr>
            <p:ph idx="1"/>
          </p:nvPr>
        </p:nvSpPr>
        <p:spPr>
          <a:xfrm>
            <a:off x="228600" y="3846808"/>
            <a:ext cx="8610600" cy="2401594"/>
          </a:xfrm>
        </p:spPr>
        <p:txBody>
          <a:bodyPr/>
          <a:lstStyle/>
          <a:p>
            <a:r>
              <a:rPr lang="en-US" sz="2400" dirty="0">
                <a:solidFill>
                  <a:schemeClr val="bg1">
                    <a:lumMod val="65000"/>
                  </a:schemeClr>
                </a:solidFill>
              </a:rPr>
              <a:t>3D-Stacked DRAM architecture has </a:t>
            </a:r>
            <a:r>
              <a:rPr lang="en-US" sz="2400" b="1" dirty="0">
                <a:solidFill>
                  <a:schemeClr val="bg1">
                    <a:lumMod val="65000"/>
                  </a:schemeClr>
                </a:solidFill>
              </a:rPr>
              <a:t>extremely high bandwidth </a:t>
            </a:r>
            <a:r>
              <a:rPr lang="en-US" sz="2400" dirty="0">
                <a:solidFill>
                  <a:schemeClr val="bg1">
                    <a:lumMod val="65000"/>
                  </a:schemeClr>
                </a:solidFill>
              </a:rPr>
              <a:t>as well as a stacked customizable logic layer</a:t>
            </a:r>
          </a:p>
          <a:p>
            <a:pPr lvl="1"/>
            <a:r>
              <a:rPr lang="en-US" sz="2250" dirty="0">
                <a:solidFill>
                  <a:schemeClr val="bg1">
                    <a:lumMod val="65000"/>
                  </a:schemeClr>
                </a:solidFill>
              </a:rPr>
              <a:t>Logic Layer enables Processing in Memory, offloading computation to this layer and alleviating the memory bus</a:t>
            </a:r>
          </a:p>
          <a:p>
            <a:pPr lvl="1"/>
            <a:r>
              <a:rPr lang="en-US" sz="2250" dirty="0">
                <a:solidFill>
                  <a:schemeClr val="bg1">
                    <a:lumMod val="65000"/>
                  </a:schemeClr>
                </a:solidFill>
              </a:rPr>
              <a:t>Embed GRIM-Filter operations into DRAM logic layer and appropriately distribute </a:t>
            </a:r>
            <a:r>
              <a:rPr lang="en-US" sz="2250" dirty="0" err="1">
                <a:solidFill>
                  <a:schemeClr val="bg1">
                    <a:lumMod val="65000"/>
                  </a:schemeClr>
                </a:solidFill>
              </a:rPr>
              <a:t>bitvectors</a:t>
            </a:r>
            <a:r>
              <a:rPr lang="en-US" sz="2250" dirty="0">
                <a:solidFill>
                  <a:schemeClr val="bg1">
                    <a:lumMod val="65000"/>
                  </a:schemeClr>
                </a:solidFill>
              </a:rPr>
              <a:t> throughout memory</a:t>
            </a:r>
          </a:p>
          <a:p>
            <a:endParaRPr lang="en-US" dirty="0">
              <a:solidFill>
                <a:schemeClr val="bg1">
                  <a:lumMod val="65000"/>
                </a:schemeClr>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7532132"/>
            <a:ext cx="8839200" cy="2374900"/>
          </a:xfrm>
          <a:prstGeom prst="rect">
            <a:avLst/>
          </a:prstGeom>
        </p:spPr>
      </p:pic>
      <p:sp>
        <p:nvSpPr>
          <p:cNvPr id="6" name="TextBox 5"/>
          <p:cNvSpPr txBox="1"/>
          <p:nvPr/>
        </p:nvSpPr>
        <p:spPr>
          <a:xfrm>
            <a:off x="1562100" y="7162800"/>
            <a:ext cx="20320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Memory Array</a:t>
            </a:r>
          </a:p>
        </p:txBody>
      </p:sp>
      <p:sp>
        <p:nvSpPr>
          <p:cNvPr id="7" name="TextBox 6"/>
          <p:cNvSpPr txBox="1"/>
          <p:nvPr/>
        </p:nvSpPr>
        <p:spPr>
          <a:xfrm>
            <a:off x="6692900" y="7162800"/>
            <a:ext cx="20320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Customized Logic</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46" name="Rectangle 45"/>
          <p:cNvSpPr/>
          <p:nvPr/>
        </p:nvSpPr>
        <p:spPr>
          <a:xfrm>
            <a:off x="4067655" y="6303532"/>
            <a:ext cx="5601507" cy="20005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Tahoma"/>
                <a:ea typeface="+mn-ea"/>
                <a:cs typeface="+mn-cs"/>
              </a:rPr>
              <a:t>http://i1-news.softpedia-static.com/images/news2/Micron-and-Samsung-Join-Force-to-Create-Next-Gen-Hybrid-Memory-2.png</a:t>
            </a:r>
          </a:p>
        </p:txBody>
      </p:sp>
      <p:pic>
        <p:nvPicPr>
          <p:cNvPr id="43" name="Picture 42"/>
          <p:cNvPicPr>
            <a:picLocks noChangeAspect="1"/>
          </p:cNvPicPr>
          <p:nvPr/>
        </p:nvPicPr>
        <p:blipFill>
          <a:blip r:embed="rId5"/>
          <a:stretch>
            <a:fillRect/>
          </a:stretch>
        </p:blipFill>
        <p:spPr>
          <a:xfrm>
            <a:off x="2512409" y="1382408"/>
            <a:ext cx="6606751" cy="4806100"/>
          </a:xfrm>
          <a:prstGeom prst="rect">
            <a:avLst/>
          </a:prstGeom>
        </p:spPr>
      </p:pic>
    </p:spTree>
    <p:extLst>
      <p:ext uri="{BB962C8B-B14F-4D97-AF65-F5344CB8AC3E}">
        <p14:creationId xmlns:p14="http://schemas.microsoft.com/office/powerpoint/2010/main" val="2545937309"/>
      </p:ext>
    </p:extLst>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stretch>
            <a:fillRect/>
          </a:stretch>
        </p:blipFill>
        <p:spPr>
          <a:xfrm>
            <a:off x="3098800" y="1382408"/>
            <a:ext cx="3454400" cy="2184400"/>
          </a:xfrm>
          <a:prstGeom prst="rect">
            <a:avLst/>
          </a:prstGeom>
        </p:spPr>
      </p:pic>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3D-Stacked Memory</a:t>
            </a:r>
          </a:p>
        </p:txBody>
      </p:sp>
      <p:sp>
        <p:nvSpPr>
          <p:cNvPr id="3" name="Content Placeholder 2"/>
          <p:cNvSpPr>
            <a:spLocks noGrp="1"/>
          </p:cNvSpPr>
          <p:nvPr>
            <p:ph idx="1"/>
          </p:nvPr>
        </p:nvSpPr>
        <p:spPr>
          <a:xfrm>
            <a:off x="228600" y="3846808"/>
            <a:ext cx="8610600" cy="2401594"/>
          </a:xfrm>
        </p:spPr>
        <p:txBody>
          <a:bodyPr/>
          <a:lstStyle/>
          <a:p>
            <a:r>
              <a:rPr lang="en-US" sz="2400" dirty="0">
                <a:solidFill>
                  <a:schemeClr val="bg1">
                    <a:lumMod val="65000"/>
                  </a:schemeClr>
                </a:solidFill>
              </a:rPr>
              <a:t>3D-stacked DRAM architecture has </a:t>
            </a:r>
            <a:r>
              <a:rPr lang="en-US" sz="2400" b="1" dirty="0">
                <a:solidFill>
                  <a:schemeClr val="bg1">
                    <a:lumMod val="65000"/>
                  </a:schemeClr>
                </a:solidFill>
              </a:rPr>
              <a:t>extremely high bandwidth </a:t>
            </a:r>
            <a:r>
              <a:rPr lang="en-US" sz="2400" dirty="0">
                <a:solidFill>
                  <a:schemeClr val="bg1">
                    <a:lumMod val="65000"/>
                  </a:schemeClr>
                </a:solidFill>
              </a:rPr>
              <a:t>as well as a stacked customizable logic layer</a:t>
            </a:r>
          </a:p>
          <a:p>
            <a:pPr lvl="1"/>
            <a:r>
              <a:rPr lang="en-US" sz="2250" dirty="0">
                <a:solidFill>
                  <a:schemeClr val="bg1">
                    <a:lumMod val="65000"/>
                  </a:schemeClr>
                </a:solidFill>
              </a:rPr>
              <a:t>Logic Layer enables Processing in Memory, offloading computation to this layer and alleviating the memory bus</a:t>
            </a:r>
          </a:p>
          <a:p>
            <a:pPr lvl="1"/>
            <a:r>
              <a:rPr lang="en-US" sz="2250" dirty="0">
                <a:solidFill>
                  <a:schemeClr val="bg1">
                    <a:lumMod val="65000"/>
                  </a:schemeClr>
                </a:solidFill>
              </a:rPr>
              <a:t>Embed GRIM-Filter operations into DRAM logic layer and appropriately distribute </a:t>
            </a:r>
            <a:r>
              <a:rPr lang="en-US" sz="2250" dirty="0" err="1">
                <a:solidFill>
                  <a:schemeClr val="bg1">
                    <a:lumMod val="65000"/>
                  </a:schemeClr>
                </a:solidFill>
              </a:rPr>
              <a:t>bitvectors</a:t>
            </a:r>
            <a:r>
              <a:rPr lang="en-US" sz="2250" dirty="0">
                <a:solidFill>
                  <a:schemeClr val="bg1">
                    <a:lumMod val="65000"/>
                  </a:schemeClr>
                </a:solidFill>
              </a:rPr>
              <a:t> throughout memory</a:t>
            </a:r>
          </a:p>
          <a:p>
            <a:endParaRPr lang="en-US" dirty="0">
              <a:solidFill>
                <a:schemeClr val="bg1">
                  <a:lumMod val="65000"/>
                </a:schemeClr>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7532132"/>
            <a:ext cx="8839200" cy="2374900"/>
          </a:xfrm>
          <a:prstGeom prst="rect">
            <a:avLst/>
          </a:prstGeom>
        </p:spPr>
      </p:pic>
      <p:sp>
        <p:nvSpPr>
          <p:cNvPr id="6" name="TextBox 5"/>
          <p:cNvSpPr txBox="1"/>
          <p:nvPr/>
        </p:nvSpPr>
        <p:spPr>
          <a:xfrm>
            <a:off x="1562100" y="7162800"/>
            <a:ext cx="20320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Memory Array</a:t>
            </a:r>
          </a:p>
        </p:txBody>
      </p:sp>
      <p:sp>
        <p:nvSpPr>
          <p:cNvPr id="7" name="TextBox 6"/>
          <p:cNvSpPr txBox="1"/>
          <p:nvPr/>
        </p:nvSpPr>
        <p:spPr>
          <a:xfrm>
            <a:off x="6692900" y="7162800"/>
            <a:ext cx="20320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Customized Logic</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46" name="Rectangle 45"/>
          <p:cNvSpPr/>
          <p:nvPr/>
        </p:nvSpPr>
        <p:spPr>
          <a:xfrm>
            <a:off x="4018051" y="6340958"/>
            <a:ext cx="5601507" cy="20005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Tahoma"/>
                <a:ea typeface="+mn-ea"/>
                <a:cs typeface="+mn-cs"/>
              </a:rPr>
              <a:t>http://i1-news.softpedia-static.com/images/news2/Micron-and-Samsung-Join-Force-to-Create-Next-Gen-Hybrid-Memory-2.png</a:t>
            </a:r>
          </a:p>
        </p:txBody>
      </p:sp>
      <p:sp>
        <p:nvSpPr>
          <p:cNvPr id="49" name="Rectangle 48"/>
          <p:cNvSpPr/>
          <p:nvPr/>
        </p:nvSpPr>
        <p:spPr>
          <a:xfrm>
            <a:off x="226409" y="6142208"/>
            <a:ext cx="4572000" cy="276999"/>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rPr>
              <a:t>http://</a:t>
            </a:r>
            <a:r>
              <a:rPr kumimoji="0" lang="en-US" sz="1200" b="0" i="0" u="none" strike="noStrike" kern="1200" cap="none" spc="0" normalizeH="0" baseline="0" noProof="0" dirty="0" err="1">
                <a:ln>
                  <a:noFill/>
                </a:ln>
                <a:solidFill>
                  <a:srgbClr val="000000"/>
                </a:solidFill>
                <a:effectLst/>
                <a:uLnTx/>
                <a:uFillTx/>
                <a:latin typeface="Tahoma"/>
                <a:ea typeface="+mn-ea"/>
                <a:cs typeface="+mn-cs"/>
              </a:rPr>
              <a:t>images.anandtech.com</a:t>
            </a:r>
            <a:r>
              <a:rPr kumimoji="0" lang="en-US" sz="1200" b="0" i="0" u="none" strike="noStrike" kern="1200" cap="none" spc="0" normalizeH="0" baseline="0" noProof="0" dirty="0">
                <a:ln>
                  <a:noFill/>
                </a:ln>
                <a:solidFill>
                  <a:srgbClr val="000000"/>
                </a:solidFill>
                <a:effectLst/>
                <a:uLnTx/>
                <a:uFillTx/>
                <a:latin typeface="Tahoma"/>
                <a:ea typeface="+mn-ea"/>
                <a:cs typeface="+mn-cs"/>
              </a:rPr>
              <a:t>/</a:t>
            </a:r>
            <a:r>
              <a:rPr kumimoji="0" lang="en-US" sz="1200" b="0" i="0" u="none" strike="noStrike" kern="1200" cap="none" spc="0" normalizeH="0" baseline="0" noProof="0" dirty="0" err="1">
                <a:ln>
                  <a:noFill/>
                </a:ln>
                <a:solidFill>
                  <a:srgbClr val="000000"/>
                </a:solidFill>
                <a:effectLst/>
                <a:uLnTx/>
                <a:uFillTx/>
                <a:latin typeface="Tahoma"/>
                <a:ea typeface="+mn-ea"/>
                <a:cs typeface="+mn-cs"/>
              </a:rPr>
              <a:t>doci</a:t>
            </a:r>
            <a:r>
              <a:rPr kumimoji="0" lang="en-US" sz="1200" b="0" i="0" u="none" strike="noStrike" kern="1200" cap="none" spc="0" normalizeH="0" baseline="0" noProof="0" dirty="0">
                <a:ln>
                  <a:noFill/>
                </a:ln>
                <a:solidFill>
                  <a:srgbClr val="000000"/>
                </a:solidFill>
                <a:effectLst/>
                <a:uLnTx/>
                <a:uFillTx/>
                <a:latin typeface="Tahoma"/>
                <a:ea typeface="+mn-ea"/>
                <a:cs typeface="+mn-cs"/>
              </a:rPr>
              <a:t>/9266/HBMCar_678x452.jpg</a:t>
            </a:r>
          </a:p>
        </p:txBody>
      </p:sp>
      <p:pic>
        <p:nvPicPr>
          <p:cNvPr id="43" name="Picture 42"/>
          <p:cNvPicPr>
            <a:picLocks noChangeAspect="1"/>
          </p:cNvPicPr>
          <p:nvPr/>
        </p:nvPicPr>
        <p:blipFill>
          <a:blip r:embed="rId5"/>
          <a:stretch>
            <a:fillRect/>
          </a:stretch>
        </p:blipFill>
        <p:spPr>
          <a:xfrm>
            <a:off x="2512409" y="1382408"/>
            <a:ext cx="6606751" cy="4768674"/>
          </a:xfrm>
          <a:prstGeom prst="rect">
            <a:avLst/>
          </a:prstGeom>
        </p:spPr>
      </p:pic>
      <p:pic>
        <p:nvPicPr>
          <p:cNvPr id="45" name="Picture 44"/>
          <p:cNvPicPr>
            <a:picLocks noChangeAspect="1"/>
          </p:cNvPicPr>
          <p:nvPr/>
        </p:nvPicPr>
        <p:blipFill>
          <a:blip r:embed="rId6"/>
          <a:stretch>
            <a:fillRect/>
          </a:stretch>
        </p:blipFill>
        <p:spPr>
          <a:xfrm>
            <a:off x="228600" y="942936"/>
            <a:ext cx="5587185" cy="5199272"/>
          </a:xfrm>
          <a:prstGeom prst="rect">
            <a:avLst/>
          </a:prstGeom>
        </p:spPr>
      </p:pic>
    </p:spTree>
    <p:extLst>
      <p:ext uri="{BB962C8B-B14F-4D97-AF65-F5344CB8AC3E}">
        <p14:creationId xmlns:p14="http://schemas.microsoft.com/office/powerpoint/2010/main" val="2335342269"/>
      </p:ext>
    </p:extLst>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solidFill>
                  <a:schemeClr val="tx1"/>
                </a:solidFill>
                <a:latin typeface="Cambria" charset="0"/>
                <a:ea typeface="Cambria" charset="0"/>
                <a:cs typeface="Cambria" charset="0"/>
              </a:rPr>
              <a:t>GRIM-Filter in 3D-Stacked DRAM</a:t>
            </a:r>
          </a:p>
        </p:txBody>
      </p:sp>
      <p:sp>
        <p:nvSpPr>
          <p:cNvPr id="3" name="Content Placeholder 2"/>
          <p:cNvSpPr>
            <a:spLocks noGrp="1"/>
          </p:cNvSpPr>
          <p:nvPr>
            <p:ph idx="1"/>
          </p:nvPr>
        </p:nvSpPr>
        <p:spPr>
          <a:xfrm>
            <a:off x="228600" y="4286933"/>
            <a:ext cx="8610600" cy="2264876"/>
          </a:xfrm>
        </p:spPr>
        <p:txBody>
          <a:bodyPr/>
          <a:lstStyle/>
          <a:p>
            <a:r>
              <a:rPr lang="en-US" sz="2400" dirty="0"/>
              <a:t>Each DRAM layer is organized as an array of </a:t>
            </a:r>
            <a:r>
              <a:rPr lang="en-US" sz="2400" b="1" dirty="0">
                <a:solidFill>
                  <a:srgbClr val="0070C0"/>
                </a:solidFill>
              </a:rPr>
              <a:t>banks</a:t>
            </a:r>
          </a:p>
          <a:p>
            <a:pPr lvl="1"/>
            <a:r>
              <a:rPr lang="en-US" sz="2250" dirty="0"/>
              <a:t>A</a:t>
            </a:r>
            <a:r>
              <a:rPr lang="en-US" sz="2250" b="1" dirty="0">
                <a:solidFill>
                  <a:srgbClr val="0070C0"/>
                </a:solidFill>
              </a:rPr>
              <a:t> bank </a:t>
            </a:r>
            <a:r>
              <a:rPr lang="en-US" sz="2250" dirty="0"/>
              <a:t>is an array of cells with a row buffer to transfer data</a:t>
            </a:r>
          </a:p>
          <a:p>
            <a:pPr lvl="2"/>
            <a:endParaRPr lang="en-US" sz="2250" dirty="0"/>
          </a:p>
          <a:p>
            <a:r>
              <a:rPr lang="en-US" sz="2400" dirty="0"/>
              <a:t>The layout of </a:t>
            </a:r>
            <a:r>
              <a:rPr lang="en-US" sz="2400" dirty="0" err="1"/>
              <a:t>bitvectors</a:t>
            </a:r>
            <a:r>
              <a:rPr lang="en-US" sz="2400" dirty="0"/>
              <a:t> in a bank enables filtering many bins in parallel</a:t>
            </a:r>
          </a:p>
          <a:p>
            <a:endParaRPr lang="en-US" sz="2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445" name="Picture 444"/>
          <p:cNvPicPr>
            <a:picLocks noChangeAspect="1"/>
          </p:cNvPicPr>
          <p:nvPr/>
        </p:nvPicPr>
        <p:blipFill rotWithShape="1">
          <a:blip r:embed="rId3"/>
          <a:srcRect l="22839"/>
          <a:stretch/>
        </p:blipFill>
        <p:spPr>
          <a:xfrm>
            <a:off x="2548328" y="1219200"/>
            <a:ext cx="5448518" cy="2768600"/>
          </a:xfrm>
          <a:prstGeom prst="rect">
            <a:avLst/>
          </a:prstGeom>
        </p:spPr>
      </p:pic>
      <p:pic>
        <p:nvPicPr>
          <p:cNvPr id="446" name="Picture 445"/>
          <p:cNvPicPr>
            <a:picLocks noChangeAspect="1"/>
          </p:cNvPicPr>
          <p:nvPr/>
        </p:nvPicPr>
        <p:blipFill>
          <a:blip r:embed="rId4"/>
          <a:stretch>
            <a:fillRect/>
          </a:stretch>
        </p:blipFill>
        <p:spPr>
          <a:xfrm>
            <a:off x="919553" y="1171691"/>
            <a:ext cx="7082446" cy="2820218"/>
          </a:xfrm>
          <a:prstGeom prst="rect">
            <a:avLst/>
          </a:prstGeom>
        </p:spPr>
      </p:pic>
    </p:spTree>
    <p:extLst>
      <p:ext uri="{BB962C8B-B14F-4D97-AF65-F5344CB8AC3E}">
        <p14:creationId xmlns:p14="http://schemas.microsoft.com/office/powerpoint/2010/main" val="215907809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4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solidFill>
                  <a:schemeClr val="tx1"/>
                </a:solidFill>
                <a:latin typeface="Cambria" charset="0"/>
                <a:ea typeface="Cambria" charset="0"/>
                <a:cs typeface="Cambria" charset="0"/>
              </a:rPr>
              <a:t>GRIM-Filter in 3D-Stacked DRAM</a:t>
            </a:r>
          </a:p>
        </p:txBody>
      </p:sp>
      <p:sp>
        <p:nvSpPr>
          <p:cNvPr id="3" name="Content Placeholder 2"/>
          <p:cNvSpPr>
            <a:spLocks noGrp="1"/>
          </p:cNvSpPr>
          <p:nvPr>
            <p:ph idx="1"/>
          </p:nvPr>
        </p:nvSpPr>
        <p:spPr>
          <a:xfrm>
            <a:off x="228598" y="4072950"/>
            <a:ext cx="8610600" cy="1592262"/>
          </a:xfrm>
        </p:spPr>
        <p:txBody>
          <a:bodyPr/>
          <a:lstStyle/>
          <a:p>
            <a:r>
              <a:rPr lang="en-US" sz="2400" dirty="0"/>
              <a:t>Customized logic for accumulation and comparison </a:t>
            </a:r>
            <a:br>
              <a:rPr lang="en-US" sz="2400" dirty="0"/>
            </a:br>
            <a:r>
              <a:rPr lang="en-US" sz="2400" dirty="0"/>
              <a:t>per genome segment</a:t>
            </a:r>
          </a:p>
          <a:p>
            <a:pPr lvl="1"/>
            <a:r>
              <a:rPr lang="en-US" sz="2250" dirty="0"/>
              <a:t>Low area overhead, simple implementation</a:t>
            </a:r>
          </a:p>
          <a:p>
            <a:pPr lvl="1"/>
            <a:r>
              <a:rPr lang="en-US" sz="2250" dirty="0"/>
              <a:t>For HBM2, we use 4096 </a:t>
            </a:r>
            <a:r>
              <a:rPr lang="en-US" sz="2250" dirty="0" err="1"/>
              <a:t>incrementer</a:t>
            </a:r>
            <a:r>
              <a:rPr lang="en-US" sz="2250" dirty="0"/>
              <a:t> LUTs, 7-bit counters, and comparators in logic layer</a:t>
            </a:r>
          </a:p>
          <a:p>
            <a:pPr marL="258365" lvl="1" indent="0">
              <a:buNone/>
            </a:pPr>
            <a:endParaRPr lang="en-US" sz="4800" b="1" dirty="0">
              <a:solidFill>
                <a:srgbClr val="FF0000"/>
              </a:solidFill>
            </a:endParaRPr>
          </a:p>
          <a:p>
            <a:pPr lvl="1"/>
            <a:endParaRPr lang="en-US" sz="2250" dirty="0"/>
          </a:p>
          <a:p>
            <a:endParaRPr lang="en-US" sz="2000" dirty="0"/>
          </a:p>
          <a:p>
            <a:pPr lvl="1"/>
            <a:endParaRPr lang="en-US" sz="225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1108909" y="886860"/>
            <a:ext cx="6849979" cy="3108670"/>
          </a:xfrm>
          <a:prstGeom prst="rect">
            <a:avLst/>
          </a:prstGeom>
        </p:spPr>
      </p:pic>
      <p:sp>
        <p:nvSpPr>
          <p:cNvPr id="7" name="Rectangle 6"/>
          <p:cNvSpPr/>
          <p:nvPr/>
        </p:nvSpPr>
        <p:spPr>
          <a:xfrm>
            <a:off x="1686804" y="6281256"/>
            <a:ext cx="5694188"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30A0"/>
                </a:solidFill>
                <a:effectLst/>
                <a:uLnTx/>
                <a:uFillTx/>
                <a:latin typeface="Tahoma"/>
                <a:ea typeface="+mn-ea"/>
                <a:cs typeface="+mn-cs"/>
              </a:rPr>
              <a:t>Details are in [Kim+, BMC Genomics 2018]</a:t>
            </a:r>
          </a:p>
        </p:txBody>
      </p:sp>
    </p:spTree>
    <p:extLst>
      <p:ext uri="{BB962C8B-B14F-4D97-AF65-F5344CB8AC3E}">
        <p14:creationId xmlns:p14="http://schemas.microsoft.com/office/powerpoint/2010/main" val="34477387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7"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Methodology</a:t>
            </a:r>
          </a:p>
        </p:txBody>
      </p:sp>
      <p:sp>
        <p:nvSpPr>
          <p:cNvPr id="3" name="Content Placeholder 2"/>
          <p:cNvSpPr>
            <a:spLocks noGrp="1"/>
          </p:cNvSpPr>
          <p:nvPr>
            <p:ph idx="1"/>
          </p:nvPr>
        </p:nvSpPr>
        <p:spPr>
          <a:xfrm>
            <a:off x="228600" y="930442"/>
            <a:ext cx="8610600" cy="5165558"/>
          </a:xfrm>
        </p:spPr>
        <p:txBody>
          <a:bodyPr/>
          <a:lstStyle/>
          <a:p>
            <a:r>
              <a:rPr lang="en-US" sz="2400" dirty="0"/>
              <a:t>Performance simulated using an in-house 3D-Stacked DRAM simulator</a:t>
            </a:r>
          </a:p>
          <a:p>
            <a:endParaRPr lang="en-US" sz="1050" dirty="0"/>
          </a:p>
          <a:p>
            <a:r>
              <a:rPr lang="en-US" sz="2400" dirty="0"/>
              <a:t>Evaluate 10 real read data sets</a:t>
            </a:r>
            <a:r>
              <a:rPr lang="en-US" sz="2400" b="1" dirty="0">
                <a:solidFill>
                  <a:srgbClr val="C00000"/>
                </a:solidFill>
              </a:rPr>
              <a:t> </a:t>
            </a:r>
            <a:r>
              <a:rPr lang="en-US" sz="2400" dirty="0"/>
              <a:t>(From the 1000 Genomes Project)</a:t>
            </a:r>
          </a:p>
          <a:p>
            <a:pPr lvl="1"/>
            <a:r>
              <a:rPr lang="en-US" sz="2250" dirty="0"/>
              <a:t>Each data set consists of 4 million reads of length 100</a:t>
            </a:r>
          </a:p>
          <a:p>
            <a:pPr lvl="1"/>
            <a:endParaRPr lang="en-US" sz="1200" dirty="0"/>
          </a:p>
          <a:p>
            <a:r>
              <a:rPr lang="en-US" sz="2400" dirty="0"/>
              <a:t>Evaluate two key metrics</a:t>
            </a:r>
          </a:p>
          <a:p>
            <a:pPr lvl="1"/>
            <a:r>
              <a:rPr lang="en-US" sz="2100" dirty="0"/>
              <a:t>Performance</a:t>
            </a:r>
          </a:p>
          <a:p>
            <a:pPr lvl="1"/>
            <a:r>
              <a:rPr lang="en-US" sz="2250" dirty="0"/>
              <a:t>False negative rate</a:t>
            </a:r>
          </a:p>
          <a:p>
            <a:pPr lvl="2">
              <a:buSzPct val="100000"/>
              <a:buFont typeface="Wingdings" charset="2"/>
              <a:buChar char="§"/>
            </a:pPr>
            <a:r>
              <a:rPr lang="en-US" sz="1850" dirty="0"/>
              <a:t>The fraction of locations that pass the filter but result in a mismatch</a:t>
            </a:r>
          </a:p>
          <a:p>
            <a:pPr lvl="2">
              <a:buSzPct val="100000"/>
              <a:buFont typeface="Wingdings" charset="2"/>
              <a:buChar char="§"/>
            </a:pPr>
            <a:endParaRPr lang="en-US" sz="1100" dirty="0"/>
          </a:p>
          <a:p>
            <a:pPr marL="257175" lvl="1" indent="-257175">
              <a:buClr>
                <a:schemeClr val="accent1"/>
              </a:buClr>
              <a:buSzPct val="125000"/>
              <a:buFont typeface="Wingdings" charset="2"/>
              <a:buChar char="§"/>
            </a:pPr>
            <a:r>
              <a:rPr lang="en-US" sz="2400" dirty="0"/>
              <a:t>Compare against a state-of-the-art filter, </a:t>
            </a:r>
            <a:r>
              <a:rPr lang="en-US" sz="2400" dirty="0" err="1"/>
              <a:t>FastHASH</a:t>
            </a:r>
            <a:r>
              <a:rPr lang="en-US" sz="2400" dirty="0"/>
              <a:t> </a:t>
            </a:r>
            <a:r>
              <a:rPr lang="en-US" sz="1600" b="1" dirty="0">
                <a:solidFill>
                  <a:srgbClr val="4E6229"/>
                </a:solidFill>
              </a:rPr>
              <a:t>[Xin+, BMC Genomics 2013] </a:t>
            </a:r>
            <a:r>
              <a:rPr lang="en-US" sz="2400" dirty="0"/>
              <a:t>when using </a:t>
            </a:r>
            <a:r>
              <a:rPr lang="en-US" sz="2400" dirty="0" err="1"/>
              <a:t>mrFAST</a:t>
            </a:r>
            <a:r>
              <a:rPr lang="en-US" sz="2400" dirty="0"/>
              <a:t>, but </a:t>
            </a:r>
            <a:r>
              <a:rPr lang="en-US" sz="2400" b="1" dirty="0">
                <a:solidFill>
                  <a:srgbClr val="7030A0"/>
                </a:solidFill>
              </a:rPr>
              <a:t>GRIM-Filter can be used with ANY read mapper</a:t>
            </a:r>
            <a:endParaRPr lang="en-US" sz="1600" b="1" dirty="0">
              <a:solidFill>
                <a:srgbClr val="7030A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64270127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p:cNvSpPr/>
          <p:nvPr/>
        </p:nvSpPr>
        <p:spPr>
          <a:xfrm>
            <a:off x="0" y="5745639"/>
            <a:ext cx="9144000" cy="682776"/>
          </a:xfrm>
          <a:prstGeom prst="rect">
            <a:avLst/>
          </a:prstGeom>
          <a:solidFill>
            <a:schemeClr val="accent1">
              <a:lumMod val="60000"/>
              <a:lumOff val="40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4" name="Rectangle 23"/>
          <p:cNvSpPr/>
          <p:nvPr/>
        </p:nvSpPr>
        <p:spPr>
          <a:xfrm>
            <a:off x="0" y="4551360"/>
            <a:ext cx="9144000" cy="1175797"/>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GRIM-Filter Performance</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17" name="TextBox 16"/>
          <p:cNvSpPr txBox="1"/>
          <p:nvPr/>
        </p:nvSpPr>
        <p:spPr>
          <a:xfrm>
            <a:off x="1773732" y="5144537"/>
            <a:ext cx="552033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30A0"/>
                </a:solidFill>
                <a:effectLst/>
                <a:uLnTx/>
                <a:uFillTx/>
                <a:latin typeface="Tahoma"/>
                <a:ea typeface="+mn-ea"/>
                <a:cs typeface="+mn-cs"/>
              </a:rPr>
              <a:t>2.1x average performance benefit</a:t>
            </a:r>
          </a:p>
        </p:txBody>
      </p:sp>
      <p:sp>
        <p:nvSpPr>
          <p:cNvPr id="20" name="TextBox 19"/>
          <p:cNvSpPr txBox="1"/>
          <p:nvPr/>
        </p:nvSpPr>
        <p:spPr>
          <a:xfrm>
            <a:off x="550264" y="4624762"/>
            <a:ext cx="828893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Tahoma"/>
                <a:ea typeface="+mn-ea"/>
                <a:cs typeface="+mn-cs"/>
              </a:rPr>
              <a:t>1.8x-3.7x performance benefit across real data sets</a:t>
            </a:r>
          </a:p>
        </p:txBody>
      </p:sp>
      <p:sp>
        <p:nvSpPr>
          <p:cNvPr id="23" name="Content Placeholder 2"/>
          <p:cNvSpPr>
            <a:spLocks noGrp="1"/>
          </p:cNvSpPr>
          <p:nvPr>
            <p:ph idx="1"/>
          </p:nvPr>
        </p:nvSpPr>
        <p:spPr>
          <a:xfrm>
            <a:off x="389429" y="3260175"/>
            <a:ext cx="8610600" cy="1737231"/>
          </a:xfrm>
        </p:spPr>
        <p:txBody>
          <a:bodyPr/>
          <a:lstStyle/>
          <a:p>
            <a:endParaRPr lang="en-US" sz="2400" dirty="0"/>
          </a:p>
          <a:p>
            <a:pPr marL="0" indent="0">
              <a:buNone/>
            </a:pPr>
            <a:endParaRPr lang="en-US" sz="2400" dirty="0"/>
          </a:p>
        </p:txBody>
      </p:sp>
      <p:graphicFrame>
        <p:nvGraphicFramePr>
          <p:cNvPr id="12" name="Chart 11"/>
          <p:cNvGraphicFramePr>
            <a:graphicFrameLocks/>
          </p:cNvGraphicFramePr>
          <p:nvPr>
            <p:extLst/>
          </p:nvPr>
        </p:nvGraphicFramePr>
        <p:xfrm>
          <a:off x="550264" y="1829167"/>
          <a:ext cx="6373059" cy="2643469"/>
        </p:xfrm>
        <a:graphic>
          <a:graphicData uri="http://schemas.openxmlformats.org/drawingml/2006/chart">
            <c:chart xmlns:c="http://schemas.openxmlformats.org/drawingml/2006/chart" xmlns:r="http://schemas.openxmlformats.org/officeDocument/2006/relationships" r:id="rId3"/>
          </a:graphicData>
        </a:graphic>
      </p:graphicFrame>
      <p:sp>
        <p:nvSpPr>
          <p:cNvPr id="13" name="TextBox 12"/>
          <p:cNvSpPr txBox="1"/>
          <p:nvPr/>
        </p:nvSpPr>
        <p:spPr>
          <a:xfrm>
            <a:off x="7267662" y="2752041"/>
            <a:ext cx="1160895"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000000"/>
                </a:solidFill>
                <a:effectLst/>
                <a:uLnTx/>
                <a:uFillTx/>
                <a:latin typeface="Tahoma"/>
                <a:ea typeface="+mn-ea"/>
                <a:cs typeface="+mn-cs"/>
              </a:rPr>
              <a:t>e</a:t>
            </a:r>
            <a:r>
              <a:rPr kumimoji="0" lang="en-US" sz="1800" b="1" i="0" u="none" strike="noStrike" kern="1200" cap="none" spc="0" normalizeH="0" baseline="0" noProof="0" dirty="0">
                <a:ln>
                  <a:noFill/>
                </a:ln>
                <a:solidFill>
                  <a:srgbClr val="000000"/>
                </a:solidFill>
                <a:effectLst/>
                <a:uLnTx/>
                <a:uFillTx/>
                <a:latin typeface="Tahoma"/>
                <a:ea typeface="+mn-ea"/>
                <a:cs typeface="+mn-cs"/>
              </a:rPr>
              <a:t> = 0.05</a:t>
            </a:r>
            <a:endParaRPr kumimoji="0" lang="en-US" sz="1800" b="0" i="1" u="none" strike="noStrike" kern="1200" cap="none" spc="0" normalizeH="0" baseline="0" noProof="0" dirty="0">
              <a:ln>
                <a:noFill/>
              </a:ln>
              <a:solidFill>
                <a:srgbClr val="000000"/>
              </a:solidFill>
              <a:effectLst/>
              <a:uLnTx/>
              <a:uFillTx/>
              <a:latin typeface="Tahoma"/>
              <a:ea typeface="+mn-ea"/>
              <a:cs typeface="+mn-cs"/>
            </a:endParaRPr>
          </a:p>
        </p:txBody>
      </p:sp>
      <p:sp>
        <p:nvSpPr>
          <p:cNvPr id="14" name="TextBox 13"/>
          <p:cNvSpPr txBox="1"/>
          <p:nvPr/>
        </p:nvSpPr>
        <p:spPr>
          <a:xfrm>
            <a:off x="6696192" y="2171193"/>
            <a:ext cx="2303837"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ahoma"/>
                <a:ea typeface="+mn-ea"/>
                <a:cs typeface="+mn-cs"/>
              </a:rPr>
              <a:t>Sequence Alignment</a:t>
            </a:r>
            <a:br>
              <a:rPr kumimoji="0" lang="en-US" sz="1600" b="1" i="0" u="none" strike="noStrike" kern="1200" cap="none" spc="0" normalizeH="0" baseline="0" noProof="0" dirty="0">
                <a:ln>
                  <a:noFill/>
                </a:ln>
                <a:solidFill>
                  <a:srgbClr val="000000"/>
                </a:solidFill>
                <a:effectLst/>
                <a:uLnTx/>
                <a:uFillTx/>
                <a:latin typeface="Tahoma"/>
                <a:ea typeface="+mn-ea"/>
                <a:cs typeface="+mn-cs"/>
              </a:rPr>
            </a:br>
            <a:r>
              <a:rPr kumimoji="0" lang="en-US" sz="1600" b="1" i="0" u="none" strike="noStrike" kern="1200" cap="none" spc="0" normalizeH="0" baseline="0" noProof="0" dirty="0">
                <a:ln>
                  <a:noFill/>
                </a:ln>
                <a:solidFill>
                  <a:srgbClr val="000000"/>
                </a:solidFill>
                <a:effectLst/>
                <a:uLnTx/>
                <a:uFillTx/>
                <a:latin typeface="Tahoma"/>
                <a:ea typeface="+mn-ea"/>
                <a:cs typeface="+mn-cs"/>
              </a:rPr>
              <a:t>Error Tolerance </a:t>
            </a:r>
            <a:r>
              <a:rPr kumimoji="0" lang="en-US" sz="1600" b="0" i="0" u="none" strike="noStrike" kern="1200" cap="none" spc="0" normalizeH="0" baseline="0" noProof="0" dirty="0">
                <a:ln>
                  <a:noFill/>
                </a:ln>
                <a:solidFill>
                  <a:srgbClr val="000000"/>
                </a:solidFill>
                <a:effectLst/>
                <a:uLnTx/>
                <a:uFillTx/>
                <a:latin typeface="Tahoma"/>
                <a:ea typeface="+mn-ea"/>
                <a:cs typeface="+mn-cs"/>
              </a:rPr>
              <a:t>(</a:t>
            </a:r>
            <a:r>
              <a:rPr kumimoji="0" lang="en-US" sz="1600" b="0" i="1" u="none" strike="noStrike" kern="1200" cap="none" spc="0" normalizeH="0" baseline="0" noProof="0" dirty="0">
                <a:ln>
                  <a:noFill/>
                </a:ln>
                <a:solidFill>
                  <a:srgbClr val="000000"/>
                </a:solidFill>
                <a:effectLst/>
                <a:uLnTx/>
                <a:uFillTx/>
                <a:latin typeface="Tahoma"/>
                <a:ea typeface="+mn-ea"/>
                <a:cs typeface="+mn-cs"/>
              </a:rPr>
              <a:t>e</a:t>
            </a:r>
            <a:r>
              <a:rPr kumimoji="0" lang="en-US" sz="1600" b="0" i="0" u="none" strike="noStrike" kern="1200" cap="none" spc="0" normalizeH="0" baseline="0" noProof="0" dirty="0">
                <a:ln>
                  <a:noFill/>
                </a:ln>
                <a:solidFill>
                  <a:srgbClr val="000000"/>
                </a:solidFill>
                <a:effectLst/>
                <a:uLnTx/>
                <a:uFillTx/>
                <a:latin typeface="Tahoma"/>
                <a:ea typeface="+mn-ea"/>
                <a:cs typeface="+mn-cs"/>
              </a:rPr>
              <a:t>)</a:t>
            </a:r>
          </a:p>
        </p:txBody>
      </p:sp>
      <p:sp>
        <p:nvSpPr>
          <p:cNvPr id="16" name="TextBox 15"/>
          <p:cNvSpPr txBox="1"/>
          <p:nvPr/>
        </p:nvSpPr>
        <p:spPr>
          <a:xfrm rot="16200000">
            <a:off x="-1143057" y="2852139"/>
            <a:ext cx="281519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Tahoma"/>
                <a:ea typeface="+mn-ea"/>
                <a:cs typeface="+mn-cs"/>
              </a:rPr>
              <a:t>Time </a:t>
            </a:r>
            <a:r>
              <a:rPr kumimoji="0" lang="en-US" sz="2000" b="0" i="0" u="none" strike="noStrike" kern="1200" cap="none" spc="0" normalizeH="0" baseline="0" noProof="0" dirty="0">
                <a:ln>
                  <a:noFill/>
                </a:ln>
                <a:solidFill>
                  <a:srgbClr val="000000"/>
                </a:solidFill>
                <a:effectLst/>
                <a:uLnTx/>
                <a:uFillTx/>
                <a:latin typeface="Tahoma"/>
                <a:ea typeface="+mn-ea"/>
                <a:cs typeface="+mn-cs"/>
              </a:rPr>
              <a:t>(×1000 seconds)</a:t>
            </a:r>
          </a:p>
        </p:txBody>
      </p:sp>
      <p:sp>
        <p:nvSpPr>
          <p:cNvPr id="19" name="Rectangle 18"/>
          <p:cNvSpPr/>
          <p:nvPr/>
        </p:nvSpPr>
        <p:spPr>
          <a:xfrm>
            <a:off x="1773732" y="1479997"/>
            <a:ext cx="638628" cy="196817"/>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1" name="TextBox 20"/>
          <p:cNvSpPr txBox="1"/>
          <p:nvPr/>
        </p:nvSpPr>
        <p:spPr>
          <a:xfrm>
            <a:off x="2418520" y="1401725"/>
            <a:ext cx="1706749"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00"/>
                </a:solidFill>
                <a:effectLst/>
                <a:uLnTx/>
                <a:uFillTx/>
                <a:latin typeface="Tahoma"/>
                <a:ea typeface="+mn-ea"/>
                <a:cs typeface="+mn-cs"/>
              </a:rPr>
              <a:t>FastHASH</a:t>
            </a:r>
            <a:r>
              <a:rPr kumimoji="0" lang="en-US" sz="1800" b="0" i="0" u="none" strike="noStrike" kern="1200" cap="none" spc="0" normalizeH="0" baseline="0" noProof="0" dirty="0">
                <a:ln>
                  <a:noFill/>
                </a:ln>
                <a:solidFill>
                  <a:srgbClr val="000000"/>
                </a:solidFill>
                <a:effectLst/>
                <a:uLnTx/>
                <a:uFillTx/>
                <a:latin typeface="Tahoma"/>
                <a:ea typeface="+mn-ea"/>
                <a:cs typeface="+mn-cs"/>
              </a:rPr>
              <a:t> filter</a:t>
            </a:r>
          </a:p>
        </p:txBody>
      </p:sp>
      <p:sp>
        <p:nvSpPr>
          <p:cNvPr id="22" name="Rectangle 21"/>
          <p:cNvSpPr/>
          <p:nvPr/>
        </p:nvSpPr>
        <p:spPr>
          <a:xfrm>
            <a:off x="4575813" y="1479997"/>
            <a:ext cx="638628" cy="196817"/>
          </a:xfrm>
          <a:prstGeom prst="rect">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6" name="TextBox 25"/>
          <p:cNvSpPr txBox="1"/>
          <p:nvPr/>
        </p:nvSpPr>
        <p:spPr>
          <a:xfrm>
            <a:off x="5219660" y="1401725"/>
            <a:ext cx="133748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GRIM-Filter</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27" name="TextBox 26"/>
          <p:cNvSpPr txBox="1"/>
          <p:nvPr/>
        </p:nvSpPr>
        <p:spPr>
          <a:xfrm>
            <a:off x="1773732" y="964505"/>
            <a:ext cx="488565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Benchmarks and their Execution Times</a:t>
            </a:r>
          </a:p>
        </p:txBody>
      </p:sp>
      <p:sp>
        <p:nvSpPr>
          <p:cNvPr id="25" name="TextBox 24"/>
          <p:cNvSpPr txBox="1"/>
          <p:nvPr/>
        </p:nvSpPr>
        <p:spPr>
          <a:xfrm>
            <a:off x="11372" y="5904146"/>
            <a:ext cx="913262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Tahoma"/>
                <a:ea typeface="+mn-ea"/>
                <a:cs typeface="+mn-cs"/>
              </a:rPr>
              <a:t>GRIM-Filter gets performance due to its hardware-software co-design</a:t>
            </a:r>
          </a:p>
        </p:txBody>
      </p:sp>
    </p:spTree>
    <p:extLst>
      <p:ext uri="{BB962C8B-B14F-4D97-AF65-F5344CB8AC3E}">
        <p14:creationId xmlns:p14="http://schemas.microsoft.com/office/powerpoint/2010/main" val="350521780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4" grpId="0" animBg="1"/>
      <p:bldP spid="17" grpId="0"/>
      <p:bldP spid="20" grpId="0"/>
      <p:bldP spid="25" grpId="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4537063"/>
            <a:ext cx="9144000" cy="1175797"/>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 name="Title 1"/>
          <p:cNvSpPr>
            <a:spLocks noGrp="1"/>
          </p:cNvSpPr>
          <p:nvPr>
            <p:ph type="title"/>
          </p:nvPr>
        </p:nvSpPr>
        <p:spPr/>
        <p:txBody>
          <a:bodyPr/>
          <a:lstStyle/>
          <a:p>
            <a:r>
              <a:rPr lang="en-US" sz="4000" b="1" dirty="0">
                <a:solidFill>
                  <a:schemeClr val="tx1"/>
                </a:solidFill>
                <a:latin typeface="Cambria" charset="0"/>
                <a:ea typeface="Cambria" charset="0"/>
                <a:cs typeface="Cambria" charset="0"/>
              </a:rPr>
              <a:t>GRIM-Filter False Negative Rate</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19" name="TextBox 18"/>
          <p:cNvSpPr txBox="1"/>
          <p:nvPr/>
        </p:nvSpPr>
        <p:spPr>
          <a:xfrm>
            <a:off x="1107951" y="5098795"/>
            <a:ext cx="727004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30A0"/>
                </a:solidFill>
                <a:effectLst/>
                <a:uLnTx/>
                <a:uFillTx/>
                <a:latin typeface="Tahoma"/>
                <a:ea typeface="+mn-ea"/>
                <a:cs typeface="+mn-cs"/>
              </a:rPr>
              <a:t>6.0x average reduction in False Negative Rate</a:t>
            </a:r>
          </a:p>
        </p:txBody>
      </p:sp>
      <p:sp>
        <p:nvSpPr>
          <p:cNvPr id="20" name="TextBox 19"/>
          <p:cNvSpPr txBox="1"/>
          <p:nvPr/>
        </p:nvSpPr>
        <p:spPr>
          <a:xfrm>
            <a:off x="228600" y="4610465"/>
            <a:ext cx="89154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Tahoma"/>
                <a:ea typeface="+mn-ea"/>
                <a:cs typeface="+mn-cs"/>
              </a:rPr>
              <a:t>5.6x-6.4x False Negative reduction across real data sets</a:t>
            </a:r>
          </a:p>
        </p:txBody>
      </p:sp>
      <p:sp>
        <p:nvSpPr>
          <p:cNvPr id="11" name="TextBox 10"/>
          <p:cNvSpPr txBox="1"/>
          <p:nvPr/>
        </p:nvSpPr>
        <p:spPr>
          <a:xfrm rot="16200000">
            <a:off x="-1103391" y="2843973"/>
            <a:ext cx="2746265"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Tahoma"/>
                <a:ea typeface="+mn-ea"/>
                <a:cs typeface="+mn-cs"/>
              </a:rPr>
              <a:t>False Negative Rate</a:t>
            </a:r>
            <a:endParaRPr kumimoji="0" lang="en-US" sz="2000" b="0" i="0" u="none" strike="noStrike" kern="1200" cap="none" spc="0" normalizeH="0" baseline="0" noProof="0" dirty="0">
              <a:ln>
                <a:noFill/>
              </a:ln>
              <a:solidFill>
                <a:srgbClr val="000000"/>
              </a:solidFill>
              <a:effectLst/>
              <a:uLnTx/>
              <a:uFillTx/>
              <a:latin typeface="Tahoma"/>
              <a:ea typeface="+mn-ea"/>
              <a:cs typeface="+mn-cs"/>
            </a:endParaRPr>
          </a:p>
        </p:txBody>
      </p:sp>
      <p:sp>
        <p:nvSpPr>
          <p:cNvPr id="14" name="TextBox 13"/>
          <p:cNvSpPr txBox="1"/>
          <p:nvPr/>
        </p:nvSpPr>
        <p:spPr>
          <a:xfrm>
            <a:off x="7320300" y="2721732"/>
            <a:ext cx="1160895"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000000"/>
                </a:solidFill>
                <a:effectLst/>
                <a:uLnTx/>
                <a:uFillTx/>
                <a:latin typeface="Tahoma"/>
                <a:ea typeface="+mn-ea"/>
                <a:cs typeface="+mn-cs"/>
              </a:rPr>
              <a:t>e</a:t>
            </a:r>
            <a:r>
              <a:rPr kumimoji="0" lang="en-US" sz="1800" b="1" i="0" u="none" strike="noStrike" kern="1200" cap="none" spc="0" normalizeH="0" baseline="0" noProof="0" dirty="0">
                <a:ln>
                  <a:noFill/>
                </a:ln>
                <a:solidFill>
                  <a:srgbClr val="000000"/>
                </a:solidFill>
                <a:effectLst/>
                <a:uLnTx/>
                <a:uFillTx/>
                <a:latin typeface="Tahoma"/>
                <a:ea typeface="+mn-ea"/>
                <a:cs typeface="+mn-cs"/>
              </a:rPr>
              <a:t> = 0.05</a:t>
            </a:r>
            <a:endParaRPr kumimoji="0" lang="en-US" sz="1800" b="0" i="1" u="none" strike="noStrike" kern="1200" cap="none" spc="0" normalizeH="0" baseline="0" noProof="0" dirty="0">
              <a:ln>
                <a:noFill/>
              </a:ln>
              <a:solidFill>
                <a:srgbClr val="000000"/>
              </a:solidFill>
              <a:effectLst/>
              <a:uLnTx/>
              <a:uFillTx/>
              <a:latin typeface="Tahoma"/>
              <a:ea typeface="+mn-ea"/>
              <a:cs typeface="+mn-cs"/>
            </a:endParaRPr>
          </a:p>
        </p:txBody>
      </p:sp>
      <p:sp>
        <p:nvSpPr>
          <p:cNvPr id="15" name="Rectangle 14"/>
          <p:cNvSpPr/>
          <p:nvPr/>
        </p:nvSpPr>
        <p:spPr>
          <a:xfrm>
            <a:off x="1626478" y="1502728"/>
            <a:ext cx="638628" cy="196817"/>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7" name="TextBox 16"/>
          <p:cNvSpPr txBox="1"/>
          <p:nvPr/>
        </p:nvSpPr>
        <p:spPr>
          <a:xfrm>
            <a:off x="2265106" y="1421732"/>
            <a:ext cx="1706749"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00"/>
                </a:solidFill>
                <a:effectLst/>
                <a:uLnTx/>
                <a:uFillTx/>
                <a:latin typeface="Tahoma"/>
                <a:ea typeface="+mn-ea"/>
                <a:cs typeface="+mn-cs"/>
              </a:rPr>
              <a:t>FastHASH</a:t>
            </a:r>
            <a:r>
              <a:rPr kumimoji="0" lang="en-US" sz="1800" b="0" i="0" u="none" strike="noStrike" kern="1200" cap="none" spc="0" normalizeH="0" baseline="0" noProof="0" dirty="0">
                <a:ln>
                  <a:noFill/>
                </a:ln>
                <a:solidFill>
                  <a:srgbClr val="000000"/>
                </a:solidFill>
                <a:effectLst/>
                <a:uLnTx/>
                <a:uFillTx/>
                <a:latin typeface="Tahoma"/>
                <a:ea typeface="+mn-ea"/>
                <a:cs typeface="+mn-cs"/>
              </a:rPr>
              <a:t> filter</a:t>
            </a:r>
          </a:p>
        </p:txBody>
      </p:sp>
      <p:sp>
        <p:nvSpPr>
          <p:cNvPr id="21" name="Rectangle 20"/>
          <p:cNvSpPr/>
          <p:nvPr/>
        </p:nvSpPr>
        <p:spPr>
          <a:xfrm>
            <a:off x="4428559" y="1502728"/>
            <a:ext cx="638628" cy="196817"/>
          </a:xfrm>
          <a:prstGeom prst="rect">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2" name="TextBox 21"/>
          <p:cNvSpPr txBox="1"/>
          <p:nvPr/>
        </p:nvSpPr>
        <p:spPr>
          <a:xfrm>
            <a:off x="5072406" y="1424456"/>
            <a:ext cx="133748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GRIM-Filter</a:t>
            </a:r>
          </a:p>
        </p:txBody>
      </p:sp>
      <p:graphicFrame>
        <p:nvGraphicFramePr>
          <p:cNvPr id="24" name="Chart 23"/>
          <p:cNvGraphicFramePr>
            <a:graphicFrameLocks/>
          </p:cNvGraphicFramePr>
          <p:nvPr>
            <p:extLst/>
          </p:nvPr>
        </p:nvGraphicFramePr>
        <p:xfrm>
          <a:off x="609600" y="1844713"/>
          <a:ext cx="6318127" cy="2609099"/>
        </p:xfrm>
        <a:graphic>
          <a:graphicData uri="http://schemas.openxmlformats.org/drawingml/2006/chart">
            <c:chart xmlns:c="http://schemas.openxmlformats.org/drawingml/2006/chart" xmlns:r="http://schemas.openxmlformats.org/officeDocument/2006/relationships" r:id="rId3"/>
          </a:graphicData>
        </a:graphic>
      </p:graphicFrame>
      <p:pic>
        <p:nvPicPr>
          <p:cNvPr id="25" name="Picture 24"/>
          <p:cNvPicPr>
            <a:picLocks noChangeAspect="1"/>
          </p:cNvPicPr>
          <p:nvPr/>
        </p:nvPicPr>
        <p:blipFill>
          <a:blip r:embed="rId4"/>
          <a:stretch>
            <a:fillRect/>
          </a:stretch>
        </p:blipFill>
        <p:spPr>
          <a:xfrm>
            <a:off x="609600" y="3777745"/>
            <a:ext cx="6203398" cy="622300"/>
          </a:xfrm>
          <a:prstGeom prst="rect">
            <a:avLst/>
          </a:prstGeom>
        </p:spPr>
      </p:pic>
      <p:sp>
        <p:nvSpPr>
          <p:cNvPr id="26" name="TextBox 25"/>
          <p:cNvSpPr txBox="1"/>
          <p:nvPr/>
        </p:nvSpPr>
        <p:spPr>
          <a:xfrm>
            <a:off x="1579409" y="1000843"/>
            <a:ext cx="5037279"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Benchmarks and their False Negative Rates</a:t>
            </a:r>
          </a:p>
        </p:txBody>
      </p:sp>
      <p:sp>
        <p:nvSpPr>
          <p:cNvPr id="13" name="TextBox 12"/>
          <p:cNvSpPr txBox="1"/>
          <p:nvPr/>
        </p:nvSpPr>
        <p:spPr>
          <a:xfrm>
            <a:off x="6748830" y="2069823"/>
            <a:ext cx="2303836"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ahoma"/>
                <a:ea typeface="+mn-ea"/>
                <a:cs typeface="+mn-cs"/>
              </a:rPr>
              <a:t>Sequence Alignment</a:t>
            </a:r>
            <a:br>
              <a:rPr kumimoji="0" lang="en-US" sz="1600" b="1" i="0" u="none" strike="noStrike" kern="1200" cap="none" spc="0" normalizeH="0" baseline="0" noProof="0" dirty="0">
                <a:ln>
                  <a:noFill/>
                </a:ln>
                <a:solidFill>
                  <a:srgbClr val="000000"/>
                </a:solidFill>
                <a:effectLst/>
                <a:uLnTx/>
                <a:uFillTx/>
                <a:latin typeface="Tahoma"/>
                <a:ea typeface="+mn-ea"/>
                <a:cs typeface="+mn-cs"/>
              </a:rPr>
            </a:br>
            <a:r>
              <a:rPr kumimoji="0" lang="en-US" sz="1600" b="1" i="0" u="none" strike="noStrike" kern="1200" cap="none" spc="0" normalizeH="0" baseline="0" noProof="0" dirty="0">
                <a:ln>
                  <a:noFill/>
                </a:ln>
                <a:solidFill>
                  <a:srgbClr val="000000"/>
                </a:solidFill>
                <a:effectLst/>
                <a:uLnTx/>
                <a:uFillTx/>
                <a:latin typeface="Tahoma"/>
                <a:ea typeface="+mn-ea"/>
                <a:cs typeface="+mn-cs"/>
              </a:rPr>
              <a:t>Error Tolerance </a:t>
            </a:r>
            <a:r>
              <a:rPr kumimoji="0" lang="en-US" sz="1600" b="0" i="0" u="none" strike="noStrike" kern="1200" cap="none" spc="0" normalizeH="0" baseline="0" noProof="0" dirty="0">
                <a:ln>
                  <a:noFill/>
                </a:ln>
                <a:solidFill>
                  <a:srgbClr val="000000"/>
                </a:solidFill>
                <a:effectLst/>
                <a:uLnTx/>
                <a:uFillTx/>
                <a:latin typeface="Tahoma"/>
                <a:ea typeface="+mn-ea"/>
                <a:cs typeface="+mn-cs"/>
              </a:rPr>
              <a:t>(</a:t>
            </a:r>
            <a:r>
              <a:rPr kumimoji="0" lang="en-US" sz="1600" b="0" i="1" u="none" strike="noStrike" kern="1200" cap="none" spc="0" normalizeH="0" baseline="0" noProof="0" dirty="0">
                <a:ln>
                  <a:noFill/>
                </a:ln>
                <a:solidFill>
                  <a:srgbClr val="000000"/>
                </a:solidFill>
                <a:effectLst/>
                <a:uLnTx/>
                <a:uFillTx/>
                <a:latin typeface="Tahoma"/>
                <a:ea typeface="+mn-ea"/>
                <a:cs typeface="+mn-cs"/>
              </a:rPr>
              <a:t>e</a:t>
            </a:r>
            <a:r>
              <a:rPr kumimoji="0" lang="en-US" sz="1600" b="0" i="0" u="none" strike="noStrike" kern="1200" cap="none" spc="0" normalizeH="0" baseline="0" noProof="0" dirty="0">
                <a:ln>
                  <a:noFill/>
                </a:ln>
                <a:solidFill>
                  <a:srgbClr val="000000"/>
                </a:solidFill>
                <a:effectLst/>
                <a:uLnTx/>
                <a:uFillTx/>
                <a:latin typeface="Tahoma"/>
                <a:ea typeface="+mn-ea"/>
                <a:cs typeface="+mn-cs"/>
              </a:rPr>
              <a:t>)</a:t>
            </a:r>
          </a:p>
        </p:txBody>
      </p:sp>
      <p:sp>
        <p:nvSpPr>
          <p:cNvPr id="23" name="Rectangle 22"/>
          <p:cNvSpPr/>
          <p:nvPr/>
        </p:nvSpPr>
        <p:spPr>
          <a:xfrm>
            <a:off x="0" y="5745639"/>
            <a:ext cx="9144000" cy="682776"/>
          </a:xfrm>
          <a:prstGeom prst="rect">
            <a:avLst/>
          </a:prstGeom>
          <a:solidFill>
            <a:schemeClr val="accent1">
              <a:lumMod val="60000"/>
              <a:lumOff val="40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7" name="TextBox 26"/>
          <p:cNvSpPr txBox="1"/>
          <p:nvPr/>
        </p:nvSpPr>
        <p:spPr>
          <a:xfrm>
            <a:off x="195641" y="5915297"/>
            <a:ext cx="8752717"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Tahoma"/>
                <a:ea typeface="+mn-ea"/>
                <a:cs typeface="+mn-cs"/>
              </a:rPr>
              <a:t>GRIM-Filter utilizes more information available in the read to filter</a:t>
            </a:r>
          </a:p>
        </p:txBody>
      </p:sp>
    </p:spTree>
    <p:extLst>
      <p:ext uri="{BB962C8B-B14F-4D97-AF65-F5344CB8AC3E}">
        <p14:creationId xmlns:p14="http://schemas.microsoft.com/office/powerpoint/2010/main" val="17869347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9" grpId="0"/>
      <p:bldP spid="20" grpId="0"/>
      <p:bldP spid="23" grpId="0" animBg="1"/>
      <p:bldP spid="27"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More on GRIM-Filter</a:t>
            </a:r>
          </a:p>
        </p:txBody>
      </p:sp>
      <p:sp>
        <p:nvSpPr>
          <p:cNvPr id="3" name="Content Placeholder 2"/>
          <p:cNvSpPr>
            <a:spLocks noGrp="1"/>
          </p:cNvSpPr>
          <p:nvPr>
            <p:ph idx="1"/>
          </p:nvPr>
        </p:nvSpPr>
        <p:spPr>
          <a:xfrm>
            <a:off x="228600" y="1052736"/>
            <a:ext cx="8735888" cy="4876800"/>
          </a:xfrm>
        </p:spPr>
        <p:txBody>
          <a:bodyPr/>
          <a:lstStyle/>
          <a:p>
            <a:r>
              <a:rPr lang="en-US" sz="1800" dirty="0" err="1"/>
              <a:t>Jeremie</a:t>
            </a:r>
            <a:r>
              <a:rPr lang="en-US" sz="1800" dirty="0"/>
              <a:t> S. Kim, </a:t>
            </a:r>
            <a:r>
              <a:rPr lang="en-US" sz="1800" dirty="0" err="1"/>
              <a:t>Damla</a:t>
            </a:r>
            <a:r>
              <a:rPr lang="en-US" sz="1800" dirty="0"/>
              <a:t> </a:t>
            </a:r>
            <a:r>
              <a:rPr lang="en-US" sz="1800" dirty="0" err="1"/>
              <a:t>Senol</a:t>
            </a:r>
            <a:r>
              <a:rPr lang="en-US" sz="1800" dirty="0"/>
              <a:t> Cali, </a:t>
            </a:r>
            <a:r>
              <a:rPr lang="en-US" sz="1800" dirty="0" err="1"/>
              <a:t>Hongyi</a:t>
            </a:r>
            <a:r>
              <a:rPr lang="en-US" sz="1800" dirty="0"/>
              <a:t> Xin, </a:t>
            </a:r>
            <a:r>
              <a:rPr lang="en-US" sz="1800" dirty="0" err="1"/>
              <a:t>Donghyuk</a:t>
            </a:r>
            <a:r>
              <a:rPr lang="en-US" sz="1800" dirty="0"/>
              <a:t> Lee, Saugata Ghose, Mohammed </a:t>
            </a:r>
            <a:r>
              <a:rPr lang="en-US" sz="1800" dirty="0" err="1"/>
              <a:t>Alser</a:t>
            </a:r>
            <a:r>
              <a:rPr lang="en-US" sz="1800" dirty="0"/>
              <a:t>, Hasan Hassan, </a:t>
            </a:r>
            <a:r>
              <a:rPr lang="en-US" sz="1800" dirty="0" err="1"/>
              <a:t>Oguz</a:t>
            </a:r>
            <a:r>
              <a:rPr lang="en-US" sz="1800" dirty="0"/>
              <a:t> </a:t>
            </a:r>
            <a:r>
              <a:rPr lang="en-US" sz="1800" dirty="0" err="1"/>
              <a:t>Ergin</a:t>
            </a:r>
            <a:r>
              <a:rPr lang="en-US" sz="1800" dirty="0"/>
              <a:t>, Can Alkan, and Onur Mutlu,</a:t>
            </a:r>
            <a:br>
              <a:rPr lang="en-US" sz="1800" dirty="0"/>
            </a:br>
            <a:r>
              <a:rPr lang="en-US" sz="1800" b="1" dirty="0"/>
              <a:t>"GRIM-Filter: Fast Seed Location Filtering in DNA Read Mapping Using Processing-in-Memory Technologies"</a:t>
            </a:r>
            <a:br>
              <a:rPr lang="en-US" sz="1800" dirty="0"/>
            </a:br>
            <a:r>
              <a:rPr lang="en-US" sz="1800" b="1" i="1" dirty="0">
                <a:hlinkClick r:id="rId2"/>
              </a:rPr>
              <a:t>BMC Genomics</a:t>
            </a:r>
            <a:r>
              <a:rPr lang="en-US" sz="1800" dirty="0"/>
              <a:t>, 2018. </a:t>
            </a:r>
            <a:br>
              <a:rPr lang="en-US" sz="1800" dirty="0"/>
            </a:br>
            <a:r>
              <a:rPr lang="en-US" sz="1800" i="1" dirty="0"/>
              <a:t>Proceedings of the </a:t>
            </a:r>
            <a:r>
              <a:rPr lang="en-US" sz="1800" i="1" dirty="0">
                <a:hlinkClick r:id="rId3"/>
              </a:rPr>
              <a:t>16th Asia Pacific Bioinformatics Conference</a:t>
            </a:r>
            <a:r>
              <a:rPr lang="en-US" sz="1800" i="1" dirty="0"/>
              <a:t> (</a:t>
            </a:r>
            <a:r>
              <a:rPr lang="en-US" sz="1800" b="1" i="1" dirty="0"/>
              <a:t>APBC</a:t>
            </a:r>
            <a:r>
              <a:rPr lang="en-US" sz="1800" i="1" dirty="0"/>
              <a:t>)</a:t>
            </a:r>
            <a:r>
              <a:rPr lang="en-US" sz="1800" dirty="0"/>
              <a:t>, Yokohama, Japan, January 2018. </a:t>
            </a:r>
            <a:br>
              <a:rPr lang="en-US" sz="1800" dirty="0"/>
            </a:br>
            <a:r>
              <a:rPr lang="en-US" sz="1800" dirty="0">
                <a:hlinkClick r:id="rId4"/>
              </a:rPr>
              <a:t>arxiv.org Version (pdf)</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0D6DD92-3E99-804F-B2F4-271398E18684}"/>
              </a:ext>
            </a:extLst>
          </p:cNvPr>
          <p:cNvPicPr>
            <a:picLocks noChangeAspect="1"/>
          </p:cNvPicPr>
          <p:nvPr/>
        </p:nvPicPr>
        <p:blipFill>
          <a:blip r:embed="rId5"/>
          <a:stretch>
            <a:fillRect/>
          </a:stretch>
        </p:blipFill>
        <p:spPr>
          <a:xfrm>
            <a:off x="611560" y="3489290"/>
            <a:ext cx="7956376" cy="2892354"/>
          </a:xfrm>
          <a:prstGeom prst="rect">
            <a:avLst/>
          </a:prstGeom>
        </p:spPr>
      </p:pic>
    </p:spTree>
    <p:extLst>
      <p:ext uri="{BB962C8B-B14F-4D97-AF65-F5344CB8AC3E}">
        <p14:creationId xmlns:p14="http://schemas.microsoft.com/office/powerpoint/2010/main" val="160501828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Aside: In-Memory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내용 개체 틀 2"/>
          <p:cNvSpPr txBox="1">
            <a:spLocks/>
          </p:cNvSpPr>
          <p:nvPr/>
        </p:nvSpPr>
        <p:spPr bwMode="auto">
          <a:xfrm>
            <a:off x="228600" y="1124744"/>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Large graphs are everywhere (circa 2015)</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altLang="ko-KR" sz="20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Scalable large-scale graph processing is challenging</a:t>
            </a:r>
            <a:endParaRPr kumimoji="0" lang="ko-KR" altLang="en-US" sz="2400" b="0" i="0" u="none" strike="noStrike" kern="1200" cap="none" spc="0" normalizeH="0" baseline="0" noProof="0" dirty="0">
              <a:ln>
                <a:noFill/>
              </a:ln>
              <a:solidFill>
                <a:srgbClr val="000000"/>
              </a:solidFill>
              <a:effectLst/>
              <a:uLnTx/>
              <a:uFillTx/>
              <a:latin typeface="Tahoma"/>
            </a:endParaRPr>
          </a:p>
        </p:txBody>
      </p:sp>
      <p:grpSp>
        <p:nvGrpSpPr>
          <p:cNvPr id="6" name="그룹 7"/>
          <p:cNvGrpSpPr/>
          <p:nvPr/>
        </p:nvGrpSpPr>
        <p:grpSpPr>
          <a:xfrm>
            <a:off x="832673" y="1777556"/>
            <a:ext cx="7716092" cy="1519994"/>
            <a:chOff x="832673" y="2141219"/>
            <a:chExt cx="7716092" cy="1519994"/>
          </a:xfrm>
        </p:grpSpPr>
        <p:sp>
          <p:nvSpPr>
            <p:cNvPr id="7" name="TextBox 3"/>
            <p:cNvSpPr txBox="1"/>
            <p:nvPr/>
          </p:nvSpPr>
          <p:spPr>
            <a:xfrm>
              <a:off x="832673" y="3014882"/>
              <a:ext cx="1764778"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36 Million </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Wikipedia Pages</a:t>
              </a:r>
            </a:p>
          </p:txBody>
        </p:sp>
        <p:sp>
          <p:nvSpPr>
            <p:cNvPr id="8" name="TextBox 5"/>
            <p:cNvSpPr txBox="1"/>
            <p:nvPr/>
          </p:nvSpPr>
          <p:spPr>
            <a:xfrm>
              <a:off x="2842663" y="3014882"/>
              <a:ext cx="1702134"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1.4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Facebook Users</a:t>
              </a:r>
            </a:p>
          </p:txBody>
        </p:sp>
        <p:sp>
          <p:nvSpPr>
            <p:cNvPr id="9" name="TextBox 5"/>
            <p:cNvSpPr txBox="1"/>
            <p:nvPr/>
          </p:nvSpPr>
          <p:spPr>
            <a:xfrm>
              <a:off x="5023819" y="3014882"/>
              <a:ext cx="1420389"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300 Million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Twitter Users</a:t>
              </a:r>
            </a:p>
          </p:txBody>
        </p:sp>
        <p:pic>
          <p:nvPicPr>
            <p:cNvPr id="10" name="Picture 2" descr="http://www.bioteams.com/images/wikipedia_as_a.jpg"/>
            <p:cNvPicPr>
              <a:picLocks noChangeAspect="1" noChangeArrowheads="1"/>
            </p:cNvPicPr>
            <p:nvPr/>
          </p:nvPicPr>
          <p:blipFill>
            <a:blip r:embed="rId2" cstate="print"/>
            <a:srcRect/>
            <a:stretch>
              <a:fillRect/>
            </a:stretch>
          </p:blipFill>
          <p:spPr bwMode="auto">
            <a:xfrm>
              <a:off x="1221470" y="2141219"/>
              <a:ext cx="881698" cy="881700"/>
            </a:xfrm>
            <a:prstGeom prst="rect">
              <a:avLst/>
            </a:prstGeom>
            <a:noFill/>
          </p:spPr>
        </p:pic>
        <p:pic>
          <p:nvPicPr>
            <p:cNvPr id="11" name="Picture 8" descr="http://jchutchins.net/site/wp-content/uploads/2009/06/facebook-logo.jpg"/>
            <p:cNvPicPr>
              <a:picLocks noChangeAspect="1" noChangeArrowheads="1"/>
            </p:cNvPicPr>
            <p:nvPr/>
          </p:nvPicPr>
          <p:blipFill>
            <a:blip r:embed="rId3" cstate="print"/>
            <a:srcRect/>
            <a:stretch>
              <a:fillRect/>
            </a:stretch>
          </p:blipFill>
          <p:spPr bwMode="auto">
            <a:xfrm>
              <a:off x="2873087" y="2262268"/>
              <a:ext cx="1699935" cy="639600"/>
            </a:xfrm>
            <a:prstGeom prst="rect">
              <a:avLst/>
            </a:prstGeom>
            <a:noFill/>
          </p:spPr>
        </p:pic>
        <p:pic>
          <p:nvPicPr>
            <p:cNvPr id="12" name="Picture 10" descr="http://asset3.itsnicethat.com/system/files/062012/4fd07cea5c3e3c0d810000db/img_col_main/Twitternew.jpg?135457642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104" t="20452" r="24614" b="18303"/>
            <a:stretch/>
          </p:blipFill>
          <p:spPr bwMode="auto">
            <a:xfrm>
              <a:off x="5311851" y="2226563"/>
              <a:ext cx="844326" cy="711010"/>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12" descr="https://pbs.twimg.com/profile_images/1550954462/instagramIcon_400x40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52174" y="2193963"/>
              <a:ext cx="776210" cy="776210"/>
            </a:xfrm>
            <a:prstGeom prst="rect">
              <a:avLst/>
            </a:prstGeom>
            <a:noFill/>
            <a:extLst>
              <a:ext uri="{909E8E84-426E-40dd-AFC4-6F175D3DCCD1}">
                <a14:hiddenFill xmlns="" xmlns:a14="http://schemas.microsoft.com/office/drawing/2010/main">
                  <a:solidFill>
                    <a:srgbClr val="FFFFFF"/>
                  </a:solidFill>
                </a14:hiddenFill>
              </a:ext>
            </a:extLst>
          </p:spPr>
        </p:pic>
        <p:sp>
          <p:nvSpPr>
            <p:cNvPr id="14" name="TextBox 5"/>
            <p:cNvSpPr txBox="1"/>
            <p:nvPr/>
          </p:nvSpPr>
          <p:spPr>
            <a:xfrm>
              <a:off x="6731793" y="3014882"/>
              <a:ext cx="1816972"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Instagram Photos</a:t>
              </a:r>
            </a:p>
          </p:txBody>
        </p:sp>
      </p:grpSp>
      <p:graphicFrame>
        <p:nvGraphicFramePr>
          <p:cNvPr id="15" name="내용 개체 틀 5"/>
          <p:cNvGraphicFramePr>
            <a:graphicFrameLocks/>
          </p:cNvGraphicFramePr>
          <p:nvPr>
            <p:extLst/>
          </p:nvPr>
        </p:nvGraphicFramePr>
        <p:xfrm>
          <a:off x="832672" y="4149080"/>
          <a:ext cx="7854127" cy="2237361"/>
        </p:xfrm>
        <a:graphic>
          <a:graphicData uri="http://schemas.openxmlformats.org/drawingml/2006/chart">
            <c:chart xmlns:c="http://schemas.openxmlformats.org/drawingml/2006/chart" xmlns:r="http://schemas.openxmlformats.org/officeDocument/2006/relationships" r:id="rId6"/>
          </a:graphicData>
        </a:graphic>
      </p:graphicFrame>
      <p:cxnSp>
        <p:nvCxnSpPr>
          <p:cNvPr id="16" name="직선 화살표 연결선 6"/>
          <p:cNvCxnSpPr/>
          <p:nvPr/>
        </p:nvCxnSpPr>
        <p:spPr>
          <a:xfrm flipH="1">
            <a:off x="5148066" y="5219239"/>
            <a:ext cx="334151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16889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Bottlenecks in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43" name="직사각형 7"/>
          <p:cNvSpPr/>
          <p:nvPr/>
        </p:nvSpPr>
        <p:spPr>
          <a:xfrm>
            <a:off x="1032425" y="2060589"/>
            <a:ext cx="4129087" cy="39240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 name="내용 개체 틀 4"/>
          <p:cNvSpPr txBox="1">
            <a:spLocks/>
          </p:cNvSpPr>
          <p:nvPr/>
        </p:nvSpPr>
        <p:spPr>
          <a:xfrm>
            <a:off x="522348" y="1189524"/>
            <a:ext cx="7578044" cy="212365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grpSp>
        <p:nvGrpSpPr>
          <p:cNvPr id="45" name="그룹 78"/>
          <p:cNvGrpSpPr/>
          <p:nvPr/>
        </p:nvGrpSpPr>
        <p:grpSpPr>
          <a:xfrm>
            <a:off x="2127580" y="4487241"/>
            <a:ext cx="4196064" cy="1063334"/>
            <a:chOff x="1333905" y="4732035"/>
            <a:chExt cx="4196064" cy="1063334"/>
          </a:xfrm>
        </p:grpSpPr>
        <p:cxnSp>
          <p:nvCxnSpPr>
            <p:cNvPr id="46" name="구부러진 연결선 31"/>
            <p:cNvCxnSpPr>
              <a:stCxn id="63" idx="2"/>
              <a:endCxn id="53" idx="3"/>
            </p:cNvCxnSpPr>
            <p:nvPr/>
          </p:nvCxnSpPr>
          <p:spPr>
            <a:xfrm rot="5400000">
              <a:off x="2329181" y="3736759"/>
              <a:ext cx="948627" cy="2939179"/>
            </a:xfrm>
            <a:prstGeom prst="curvedConnector2">
              <a:avLst/>
            </a:prstGeom>
            <a:noFill/>
            <a:ln w="9525" cap="flat" cmpd="sng" algn="ctr">
              <a:solidFill>
                <a:sysClr val="windowText" lastClr="000000">
                  <a:shade val="95000"/>
                  <a:satMod val="105000"/>
                </a:sysClr>
              </a:solidFill>
              <a:prstDash val="solid"/>
              <a:tailEnd type="triangle"/>
            </a:ln>
            <a:effectLst/>
          </p:spPr>
        </p:cxnSp>
        <p:sp>
          <p:nvSpPr>
            <p:cNvPr id="47" name="TextBox 46"/>
            <p:cNvSpPr txBox="1"/>
            <p:nvPr/>
          </p:nvSpPr>
          <p:spPr>
            <a:xfrm>
              <a:off x="3463890" y="5333704"/>
              <a:ext cx="206607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weight * </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v.rank</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8" name="그룹 75"/>
          <p:cNvGrpSpPr/>
          <p:nvPr/>
        </p:nvGrpSpPr>
        <p:grpSpPr>
          <a:xfrm>
            <a:off x="1695531" y="3544246"/>
            <a:ext cx="432048" cy="2546995"/>
            <a:chOff x="901856" y="3789040"/>
            <a:chExt cx="432048" cy="2546995"/>
          </a:xfrm>
        </p:grpSpPr>
        <p:sp>
          <p:nvSpPr>
            <p:cNvPr id="49" name="직사각형 38"/>
            <p:cNvSpPr/>
            <p:nvPr/>
          </p:nvSpPr>
          <p:spPr>
            <a:xfrm>
              <a:off x="901856" y="4972285"/>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 name="직사각형 39"/>
            <p:cNvSpPr/>
            <p:nvPr/>
          </p:nvSpPr>
          <p:spPr>
            <a:xfrm>
              <a:off x="901856" y="397447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1" name="직사각형 40"/>
            <p:cNvSpPr/>
            <p:nvPr/>
          </p:nvSpPr>
          <p:spPr>
            <a:xfrm>
              <a:off x="901856" y="599476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2" name="직사각형 22"/>
            <p:cNvSpPr/>
            <p:nvPr/>
          </p:nvSpPr>
          <p:spPr>
            <a:xfrm>
              <a:off x="901856" y="4331925"/>
              <a:ext cx="432048"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v</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3" name="직사각형 25"/>
            <p:cNvSpPr/>
            <p:nvPr/>
          </p:nvSpPr>
          <p:spPr>
            <a:xfrm>
              <a:off x="901856" y="5480607"/>
              <a:ext cx="432048" cy="400110"/>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4" name="직사각형 21"/>
            <p:cNvSpPr/>
            <p:nvPr/>
          </p:nvSpPr>
          <p:spPr>
            <a:xfrm>
              <a:off x="901856" y="3789040"/>
              <a:ext cx="432048" cy="2546995"/>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cxnSp>
        <p:nvCxnSpPr>
          <p:cNvPr id="55" name="구부러진 연결선 41"/>
          <p:cNvCxnSpPr>
            <a:stCxn id="60" idx="3"/>
            <a:endCxn id="49" idx="3"/>
          </p:cNvCxnSpPr>
          <p:nvPr/>
        </p:nvCxnSpPr>
        <p:spPr>
          <a:xfrm rot="5400000">
            <a:off x="2967892" y="3646928"/>
            <a:ext cx="326256" cy="2006882"/>
          </a:xfrm>
          <a:prstGeom prst="curvedConnector2">
            <a:avLst/>
          </a:prstGeom>
          <a:noFill/>
          <a:ln w="9525" cap="flat" cmpd="sng" algn="ctr">
            <a:solidFill>
              <a:sysClr val="windowText" lastClr="000000">
                <a:shade val="95000"/>
                <a:satMod val="105000"/>
              </a:sysClr>
            </a:solidFill>
            <a:prstDash val="lgDash"/>
            <a:tailEnd type="triangle"/>
          </a:ln>
          <a:effectLst/>
        </p:spPr>
      </p:cxnSp>
      <p:cxnSp>
        <p:nvCxnSpPr>
          <p:cNvPr id="56" name="구부러진 연결선 51"/>
          <p:cNvCxnSpPr>
            <a:stCxn id="61" idx="3"/>
            <a:endCxn id="51" idx="3"/>
          </p:cNvCxnSpPr>
          <p:nvPr/>
        </p:nvCxnSpPr>
        <p:spPr>
          <a:xfrm rot="5400000">
            <a:off x="2609767" y="4005054"/>
            <a:ext cx="1348738" cy="2313113"/>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57" name="그룹 87"/>
          <p:cNvGrpSpPr/>
          <p:nvPr/>
        </p:nvGrpSpPr>
        <p:grpSpPr>
          <a:xfrm>
            <a:off x="2127579" y="4087131"/>
            <a:ext cx="3987336" cy="400110"/>
            <a:chOff x="2627783" y="4259917"/>
            <a:chExt cx="3987336" cy="400110"/>
          </a:xfrm>
        </p:grpSpPr>
        <p:cxnSp>
          <p:nvCxnSpPr>
            <p:cNvPr id="58" name="직선 화살표 연결선 29"/>
            <p:cNvCxnSpPr>
              <a:endCxn id="64" idx="1"/>
            </p:cNvCxnSpPr>
            <p:nvPr/>
          </p:nvCxnSpPr>
          <p:spPr>
            <a:xfrm>
              <a:off x="2627783" y="4459972"/>
              <a:ext cx="1683080" cy="0"/>
            </a:xfrm>
            <a:prstGeom prst="straightConnector1">
              <a:avLst/>
            </a:prstGeom>
            <a:noFill/>
            <a:ln w="9525" cap="flat" cmpd="sng" algn="ctr">
              <a:solidFill>
                <a:sysClr val="windowText" lastClr="000000">
                  <a:shade val="95000"/>
                  <a:satMod val="105000"/>
                </a:sysClr>
              </a:solidFill>
              <a:prstDash val="solid"/>
              <a:tailEnd type="triangle"/>
            </a:ln>
            <a:effectLst/>
          </p:spPr>
        </p:cxnSp>
        <p:grpSp>
          <p:nvGrpSpPr>
            <p:cNvPr id="59" name="그룹 76"/>
            <p:cNvGrpSpPr/>
            <p:nvPr/>
          </p:nvGrpSpPr>
          <p:grpSpPr>
            <a:xfrm>
              <a:off x="4310863" y="4259917"/>
              <a:ext cx="2304256" cy="400110"/>
              <a:chOff x="1693944" y="4331925"/>
              <a:chExt cx="2304256" cy="400110"/>
            </a:xfrm>
          </p:grpSpPr>
          <p:sp>
            <p:nvSpPr>
              <p:cNvPr id="60" name="직사각형 43"/>
              <p:cNvSpPr/>
              <p:nvPr/>
            </p:nvSpPr>
            <p:spPr>
              <a:xfrm rot="5400000">
                <a:off x="1817692"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1" name="직사각형 50"/>
              <p:cNvSpPr/>
              <p:nvPr/>
            </p:nvSpPr>
            <p:spPr>
              <a:xfrm rot="5400000">
                <a:off x="2123923"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2" name="직사각형 56"/>
              <p:cNvSpPr/>
              <p:nvPr/>
            </p:nvSpPr>
            <p:spPr>
              <a:xfrm rot="5400000">
                <a:off x="3454087"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3" name="직사각형 27"/>
              <p:cNvSpPr/>
              <p:nvPr/>
            </p:nvSpPr>
            <p:spPr>
              <a:xfrm>
                <a:off x="2590003" y="4331925"/>
                <a:ext cx="720080"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&amp;w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4" name="직사각형 26"/>
              <p:cNvSpPr/>
              <p:nvPr/>
            </p:nvSpPr>
            <p:spPr>
              <a:xfrm>
                <a:off x="1693944" y="4331925"/>
                <a:ext cx="2304256" cy="400110"/>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65" name="구부러진 연결선 57"/>
          <p:cNvCxnSpPr>
            <a:stCxn id="62" idx="1"/>
            <a:endCxn id="50" idx="3"/>
          </p:cNvCxnSpPr>
          <p:nvPr/>
        </p:nvCxnSpPr>
        <p:spPr>
          <a:xfrm rot="16200000" flipV="1">
            <a:off x="3813497" y="2129772"/>
            <a:ext cx="271443" cy="3643277"/>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66" name="그룹 93"/>
          <p:cNvGrpSpPr/>
          <p:nvPr/>
        </p:nvGrpSpPr>
        <p:grpSpPr>
          <a:xfrm>
            <a:off x="2775652" y="3101467"/>
            <a:ext cx="6382071" cy="2820517"/>
            <a:chOff x="3275856" y="3175530"/>
            <a:chExt cx="6382071" cy="2820517"/>
          </a:xfrm>
        </p:grpSpPr>
        <p:sp>
          <p:nvSpPr>
            <p:cNvPr id="67" name="타원 88"/>
            <p:cNvSpPr/>
            <p:nvPr/>
          </p:nvSpPr>
          <p:spPr>
            <a:xfrm>
              <a:off x="3275856" y="3618309"/>
              <a:ext cx="508484" cy="2377738"/>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8" name="TextBox 67"/>
            <p:cNvSpPr txBox="1"/>
            <p:nvPr/>
          </p:nvSpPr>
          <p:spPr>
            <a:xfrm>
              <a:off x="3615287" y="3175530"/>
              <a:ext cx="604264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1. Frequent random memory accesses</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69" name="그룹 94"/>
          <p:cNvGrpSpPr/>
          <p:nvPr/>
        </p:nvGrpSpPr>
        <p:grpSpPr>
          <a:xfrm>
            <a:off x="4067944" y="5046549"/>
            <a:ext cx="5091508" cy="1220380"/>
            <a:chOff x="4568148" y="5107165"/>
            <a:chExt cx="5091508" cy="1220380"/>
          </a:xfrm>
        </p:grpSpPr>
        <p:sp>
          <p:nvSpPr>
            <p:cNvPr id="70" name="타원 91"/>
            <p:cNvSpPr/>
            <p:nvPr/>
          </p:nvSpPr>
          <p:spPr>
            <a:xfrm>
              <a:off x="4601391" y="5107165"/>
              <a:ext cx="2378834" cy="573280"/>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71" name="TextBox 70"/>
            <p:cNvSpPr txBox="1"/>
            <p:nvPr/>
          </p:nvSpPr>
          <p:spPr>
            <a:xfrm>
              <a:off x="4568148" y="5865880"/>
              <a:ext cx="509150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2. Little amount of computation</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72" name="그룹 12"/>
          <p:cNvGrpSpPr/>
          <p:nvPr/>
        </p:nvGrpSpPr>
        <p:grpSpPr>
          <a:xfrm>
            <a:off x="102248" y="4537387"/>
            <a:ext cx="1593283" cy="1314561"/>
            <a:chOff x="314421" y="4694850"/>
            <a:chExt cx="1593283" cy="1314561"/>
          </a:xfrm>
        </p:grpSpPr>
        <p:grpSp>
          <p:nvGrpSpPr>
            <p:cNvPr id="73" name="그룹 5"/>
            <p:cNvGrpSpPr/>
            <p:nvPr/>
          </p:nvGrpSpPr>
          <p:grpSpPr>
            <a:xfrm>
              <a:off x="314421" y="4694850"/>
              <a:ext cx="1224137" cy="1314561"/>
              <a:chOff x="395536" y="3645024"/>
              <a:chExt cx="1326123" cy="1314561"/>
            </a:xfrm>
          </p:grpSpPr>
          <p:sp>
            <p:nvSpPr>
              <p:cNvPr id="77" name="직사각형 2"/>
              <p:cNvSpPr/>
              <p:nvPr/>
            </p:nvSpPr>
            <p:spPr>
              <a:xfrm>
                <a:off x="395536" y="3645024"/>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8" name="직사각형 33"/>
              <p:cNvSpPr/>
              <p:nvPr/>
            </p:nvSpPr>
            <p:spPr>
              <a:xfrm>
                <a:off x="395536" y="3973151"/>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w.next_rank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9" name="직사각형 34"/>
              <p:cNvSpPr/>
              <p:nvPr/>
            </p:nvSpPr>
            <p:spPr>
              <a:xfrm>
                <a:off x="395536" y="429940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w.edges</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80" name="직사각형 35"/>
              <p:cNvSpPr/>
              <p:nvPr/>
            </p:nvSpPr>
            <p:spPr>
              <a:xfrm>
                <a:off x="395536" y="463145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grpSp>
          <p:nvGrpSpPr>
            <p:cNvPr id="74" name="그룹 11"/>
            <p:cNvGrpSpPr/>
            <p:nvPr/>
          </p:nvGrpSpPr>
          <p:grpSpPr>
            <a:xfrm>
              <a:off x="1538558" y="4694850"/>
              <a:ext cx="369146" cy="1314561"/>
              <a:chOff x="1538558" y="4694850"/>
              <a:chExt cx="369146" cy="1314561"/>
            </a:xfrm>
          </p:grpSpPr>
          <p:cxnSp>
            <p:nvCxnSpPr>
              <p:cNvPr id="75" name="직선 연결선 8"/>
              <p:cNvCxnSpPr/>
              <p:nvPr/>
            </p:nvCxnSpPr>
            <p:spPr>
              <a:xfrm flipH="1" flipV="1">
                <a:off x="1538558" y="4694850"/>
                <a:ext cx="369146" cy="698426"/>
              </a:xfrm>
              <a:prstGeom prst="line">
                <a:avLst/>
              </a:prstGeom>
              <a:noFill/>
              <a:ln w="9525" cap="flat" cmpd="sng" algn="ctr">
                <a:solidFill>
                  <a:srgbClr val="60BD68">
                    <a:shade val="95000"/>
                    <a:satMod val="105000"/>
                  </a:srgbClr>
                </a:solidFill>
                <a:prstDash val="dash"/>
              </a:ln>
              <a:effectLst/>
            </p:spPr>
          </p:cxnSp>
          <p:cxnSp>
            <p:nvCxnSpPr>
              <p:cNvPr id="76" name="직선 연결선 10"/>
              <p:cNvCxnSpPr/>
              <p:nvPr/>
            </p:nvCxnSpPr>
            <p:spPr>
              <a:xfrm flipV="1">
                <a:off x="1538558" y="5793386"/>
                <a:ext cx="369146" cy="216025"/>
              </a:xfrm>
              <a:prstGeom prst="line">
                <a:avLst/>
              </a:prstGeom>
              <a:noFill/>
              <a:ln w="9525" cap="flat" cmpd="sng" algn="ctr">
                <a:solidFill>
                  <a:srgbClr val="60BD68">
                    <a:shade val="95000"/>
                    <a:satMod val="105000"/>
                  </a:srgbClr>
                </a:solidFill>
                <a:prstDash val="dash"/>
              </a:ln>
              <a:effectLst/>
            </p:spPr>
          </p:cxnSp>
        </p:grpSp>
      </p:grpSp>
    </p:spTree>
    <p:extLst>
      <p:ext uri="{BB962C8B-B14F-4D97-AF65-F5344CB8AC3E}">
        <p14:creationId xmlns:p14="http://schemas.microsoft.com/office/powerpoint/2010/main" val="102870865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2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fade">
                                      <p:cBhvr>
                                        <p:cTn id="12" dur="200"/>
                                        <p:tgtEl>
                                          <p:spTgt spid="48"/>
                                        </p:tgtEl>
                                      </p:cBhvr>
                                    </p:animEffect>
                                  </p:childTnLst>
                                </p:cTn>
                              </p:par>
                            </p:childTnLst>
                          </p:cTn>
                        </p:par>
                        <p:par>
                          <p:cTn id="13" fill="hold">
                            <p:stCondLst>
                              <p:cond delay="200"/>
                            </p:stCondLst>
                            <p:childTnLst>
                              <p:par>
                                <p:cTn id="14" presetID="22" presetClass="entr" presetSubtype="2" fill="hold" nodeType="afterEffect">
                                  <p:stCondLst>
                                    <p:cond delay="0"/>
                                  </p:stCondLst>
                                  <p:childTnLst>
                                    <p:set>
                                      <p:cBhvr>
                                        <p:cTn id="15" dur="1" fill="hold">
                                          <p:stCondLst>
                                            <p:cond delay="0"/>
                                          </p:stCondLst>
                                        </p:cTn>
                                        <p:tgtEl>
                                          <p:spTgt spid="72"/>
                                        </p:tgtEl>
                                        <p:attrNameLst>
                                          <p:attrName>style.visibility</p:attrName>
                                        </p:attrNameLst>
                                      </p:cBhvr>
                                      <p:to>
                                        <p:strVal val="visible"/>
                                      </p:to>
                                    </p:set>
                                    <p:animEffect transition="in" filter="wipe(right)">
                                      <p:cBhvr>
                                        <p:cTn id="16" dur="500"/>
                                        <p:tgtEl>
                                          <p:spTgt spid="7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57"/>
                                        </p:tgtEl>
                                        <p:attrNameLst>
                                          <p:attrName>style.visibility</p:attrName>
                                        </p:attrNameLst>
                                      </p:cBhvr>
                                      <p:to>
                                        <p:strVal val="visible"/>
                                      </p:to>
                                    </p:set>
                                    <p:animEffect transition="in" filter="wipe(left)">
                                      <p:cBhvr>
                                        <p:cTn id="21" dur="500"/>
                                        <p:tgtEl>
                                          <p:spTgt spid="57"/>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55"/>
                                        </p:tgtEl>
                                        <p:attrNameLst>
                                          <p:attrName>style.visibility</p:attrName>
                                        </p:attrNameLst>
                                      </p:cBhvr>
                                      <p:to>
                                        <p:strVal val="visible"/>
                                      </p:to>
                                    </p:set>
                                    <p:animEffect transition="in" filter="wipe(up)">
                                      <p:cBhvr>
                                        <p:cTn id="26" dur="500"/>
                                        <p:tgtEl>
                                          <p:spTgt spid="55"/>
                                        </p:tgtEl>
                                      </p:cBhvr>
                                    </p:animEffect>
                                  </p:childTnLst>
                                </p:cTn>
                              </p:par>
                            </p:childTnLst>
                          </p:cTn>
                        </p:par>
                        <p:par>
                          <p:cTn id="27" fill="hold">
                            <p:stCondLst>
                              <p:cond delay="500"/>
                            </p:stCondLst>
                            <p:childTnLst>
                              <p:par>
                                <p:cTn id="28" presetID="22" presetClass="entr" presetSubtype="1" fill="hold" nodeType="after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wipe(up)">
                                      <p:cBhvr>
                                        <p:cTn id="30" dur="500"/>
                                        <p:tgtEl>
                                          <p:spTgt spid="56"/>
                                        </p:tgtEl>
                                      </p:cBhvr>
                                    </p:animEffect>
                                  </p:childTnLst>
                                </p:cTn>
                              </p:par>
                            </p:childTnLst>
                          </p:cTn>
                        </p:par>
                        <p:par>
                          <p:cTn id="31" fill="hold">
                            <p:stCondLst>
                              <p:cond delay="1000"/>
                            </p:stCondLst>
                            <p:childTnLst>
                              <p:par>
                                <p:cTn id="32" presetID="22" presetClass="entr" presetSubtype="1" fill="hold" nodeType="after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wipe(up)">
                                      <p:cBhvr>
                                        <p:cTn id="34" dur="500"/>
                                        <p:tgtEl>
                                          <p:spTgt spid="45"/>
                                        </p:tgtEl>
                                      </p:cBhvr>
                                    </p:animEffect>
                                  </p:childTnLst>
                                </p:cTn>
                              </p:par>
                            </p:childTnLst>
                          </p:cTn>
                        </p:par>
                        <p:par>
                          <p:cTn id="35" fill="hold">
                            <p:stCondLst>
                              <p:cond delay="1500"/>
                            </p:stCondLst>
                            <p:childTnLst>
                              <p:par>
                                <p:cTn id="36" presetID="22" presetClass="entr" presetSubtype="4" fill="hold" nodeType="afterEffect">
                                  <p:stCondLst>
                                    <p:cond delay="0"/>
                                  </p:stCondLst>
                                  <p:childTnLst>
                                    <p:set>
                                      <p:cBhvr>
                                        <p:cTn id="37" dur="1" fill="hold">
                                          <p:stCondLst>
                                            <p:cond delay="0"/>
                                          </p:stCondLst>
                                        </p:cTn>
                                        <p:tgtEl>
                                          <p:spTgt spid="65"/>
                                        </p:tgtEl>
                                        <p:attrNameLst>
                                          <p:attrName>style.visibility</p:attrName>
                                        </p:attrNameLst>
                                      </p:cBhvr>
                                      <p:to>
                                        <p:strVal val="visible"/>
                                      </p:to>
                                    </p:set>
                                    <p:animEffect transition="in" filter="wipe(down)">
                                      <p:cBhvr>
                                        <p:cTn id="38" dur="500"/>
                                        <p:tgtEl>
                                          <p:spTgt spid="65"/>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66"/>
                                        </p:tgtEl>
                                        <p:attrNameLst>
                                          <p:attrName>style.visibility</p:attrName>
                                        </p:attrNameLst>
                                      </p:cBhvr>
                                      <p:to>
                                        <p:strVal val="visible"/>
                                      </p:to>
                                    </p:set>
                                    <p:animEffect transition="in" filter="fade">
                                      <p:cBhvr>
                                        <p:cTn id="43" dur="200"/>
                                        <p:tgtEl>
                                          <p:spTgt spid="66"/>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69"/>
                                        </p:tgtEl>
                                        <p:attrNameLst>
                                          <p:attrName>style.visibility</p:attrName>
                                        </p:attrNameLst>
                                      </p:cBhvr>
                                      <p:to>
                                        <p:strVal val="visible"/>
                                      </p:to>
                                    </p:set>
                                    <p:animEffect transition="in" filter="fade">
                                      <p:cBhvr>
                                        <p:cTn id="48" dur="2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System for Graph Processing</a:t>
            </a: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3" name="TextBox 2"/>
          <p:cNvSpPr txBox="1"/>
          <p:nvPr/>
        </p:nvSpPr>
        <p:spPr>
          <a:xfrm>
            <a:off x="775334" y="980728"/>
            <a:ext cx="74690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Interconnected set of 3D-stacked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memory+logic</a:t>
            </a:r>
            <a:r>
              <a:rPr kumimoji="0" lang="en-US" sz="1800" b="0" i="0" u="none" strike="noStrike" kern="1200" cap="none" spc="0" normalizeH="0" baseline="0" noProof="0" dirty="0">
                <a:ln>
                  <a:noFill/>
                </a:ln>
                <a:solidFill>
                  <a:srgbClr val="0000FF"/>
                </a:solidFill>
                <a:effectLst/>
                <a:uLnTx/>
                <a:uFillTx/>
                <a:latin typeface="Tahoma"/>
                <a:ea typeface="+mn-ea"/>
                <a:cs typeface="+mn-cs"/>
              </a:rPr>
              <a:t> chips with simple cores</a:t>
            </a:r>
          </a:p>
        </p:txBody>
      </p:sp>
      <p:sp>
        <p:nvSpPr>
          <p:cNvPr id="5" name="TextBox 4"/>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1" name="TextBox 510"/>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513" name="TextBox 512"/>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1675238169"/>
      </p:ext>
    </p:extLst>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56"/>
          <p:cNvSpPr/>
          <p:nvPr/>
        </p:nvSpPr>
        <p:spPr>
          <a:xfrm>
            <a:off x="0" y="5983200"/>
            <a:ext cx="9144000" cy="8748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7"/>
          <p:cNvSpPr/>
          <p:nvPr/>
        </p:nvSpPr>
        <p:spPr>
          <a:xfrm>
            <a:off x="0" y="5398571"/>
            <a:ext cx="6022172" cy="583147"/>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9"/>
          <p:cNvSpPr/>
          <p:nvPr/>
        </p:nvSpPr>
        <p:spPr>
          <a:xfrm>
            <a:off x="8312935" y="5400000"/>
            <a:ext cx="831065" cy="582896"/>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
          <p:cNvSpPr/>
          <p:nvPr/>
        </p:nvSpPr>
        <p:spPr>
          <a:xfrm>
            <a:off x="0" y="-1"/>
            <a:ext cx="9144000" cy="5400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5461339" y="4067108"/>
            <a:ext cx="3403838" cy="1095472"/>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Communications via</a:t>
            </a:r>
            <a:b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Remote Function Calls</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3600756246"/>
      </p:ext>
    </p:extLst>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Communications In Tesseract (I)</a:t>
            </a:r>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66700" y="1135681"/>
            <a:ext cx="8267700" cy="5176881"/>
          </a:xfrm>
          <a:prstGeom prst="rect">
            <a:avLst/>
          </a:prstGeom>
        </p:spPr>
      </p:pic>
    </p:spTree>
    <p:extLst>
      <p:ext uri="{BB962C8B-B14F-4D97-AF65-F5344CB8AC3E}">
        <p14:creationId xmlns:p14="http://schemas.microsoft.com/office/powerpoint/2010/main" val="1359356503"/>
      </p:ext>
    </p:extLst>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Communications In Tesseract (II)</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28600" y="1105123"/>
            <a:ext cx="8229600" cy="5219477"/>
          </a:xfrm>
          <a:prstGeom prst="rect">
            <a:avLst/>
          </a:prstGeom>
        </p:spPr>
      </p:pic>
    </p:spTree>
    <p:extLst>
      <p:ext uri="{BB962C8B-B14F-4D97-AF65-F5344CB8AC3E}">
        <p14:creationId xmlns:p14="http://schemas.microsoft.com/office/powerpoint/2010/main" val="365297964"/>
      </p:ext>
    </p:extLst>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Communications In Tesseract (III)</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p:cNvPicPr>
            <a:picLocks noChangeAspect="1"/>
          </p:cNvPicPr>
          <p:nvPr/>
        </p:nvPicPr>
        <p:blipFill>
          <a:blip r:embed="rId2"/>
          <a:stretch>
            <a:fillRect/>
          </a:stretch>
        </p:blipFill>
        <p:spPr>
          <a:xfrm>
            <a:off x="304800" y="1069117"/>
            <a:ext cx="8305800" cy="5255483"/>
          </a:xfrm>
          <a:prstGeom prst="rect">
            <a:avLst/>
          </a:prstGeom>
        </p:spPr>
      </p:pic>
    </p:spTree>
    <p:extLst>
      <p:ext uri="{BB962C8B-B14F-4D97-AF65-F5344CB8AC3E}">
        <p14:creationId xmlns:p14="http://schemas.microsoft.com/office/powerpoint/2010/main" val="2238688071"/>
      </p:ext>
    </p:extLst>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Remote Function Call (Non-Blocking)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4000" y="1066800"/>
            <a:ext cx="8229600" cy="5237018"/>
          </a:xfrm>
          <a:prstGeom prst="rect">
            <a:avLst/>
          </a:prstGeom>
        </p:spPr>
      </p:pic>
    </p:spTree>
    <p:extLst>
      <p:ext uri="{BB962C8B-B14F-4D97-AF65-F5344CB8AC3E}">
        <p14:creationId xmlns:p14="http://schemas.microsoft.com/office/powerpoint/2010/main" val="2625079125"/>
      </p:ext>
    </p:extLst>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
          <p:cNvSpPr/>
          <p:nvPr/>
        </p:nvSpPr>
        <p:spPr>
          <a:xfrm>
            <a:off x="0" y="1"/>
            <a:ext cx="9144000" cy="4086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6"/>
          <p:cNvSpPr/>
          <p:nvPr/>
        </p:nvSpPr>
        <p:spPr>
          <a:xfrm>
            <a:off x="0" y="5400000"/>
            <a:ext cx="9144000" cy="14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7"/>
          <p:cNvSpPr/>
          <p:nvPr/>
        </p:nvSpPr>
        <p:spPr>
          <a:xfrm>
            <a:off x="0" y="4086000"/>
            <a:ext cx="6413494"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59"/>
          <p:cNvSpPr/>
          <p:nvPr/>
        </p:nvSpPr>
        <p:spPr>
          <a:xfrm>
            <a:off x="8312935" y="4086000"/>
            <a:ext cx="831065"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6313610" y="3214446"/>
            <a:ext cx="2087858" cy="563984"/>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Prefetching</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2888696729"/>
      </p:ext>
    </p:extLst>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Evaluated Systems</a:t>
            </a:r>
          </a:p>
        </p:txBody>
      </p:sp>
      <p:grpSp>
        <p:nvGrpSpPr>
          <p:cNvPr id="245" name="그룹 9"/>
          <p:cNvGrpSpPr/>
          <p:nvPr/>
        </p:nvGrpSpPr>
        <p:grpSpPr>
          <a:xfrm>
            <a:off x="4753793" y="1140133"/>
            <a:ext cx="1662216" cy="4531606"/>
            <a:chOff x="4753793" y="1340768"/>
            <a:chExt cx="1662216" cy="4531606"/>
          </a:xfrm>
        </p:grpSpPr>
        <p:sp>
          <p:nvSpPr>
            <p:cNvPr id="246" name="TextBox 245"/>
            <p:cNvSpPr txBox="1"/>
            <p:nvPr/>
          </p:nvSpPr>
          <p:spPr>
            <a:xfrm>
              <a:off x="4922700" y="1340768"/>
              <a:ext cx="132440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HMC-MC</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247" name="그룹 530"/>
            <p:cNvGrpSpPr/>
            <p:nvPr/>
          </p:nvGrpSpPr>
          <p:grpSpPr>
            <a:xfrm>
              <a:off x="4753793" y="2137755"/>
              <a:ext cx="1662216" cy="3734619"/>
              <a:chOff x="4986958" y="2155226"/>
              <a:chExt cx="1662216" cy="3734619"/>
            </a:xfrm>
          </p:grpSpPr>
          <p:grpSp>
            <p:nvGrpSpPr>
              <p:cNvPr id="248" name="그룹 234"/>
              <p:cNvGrpSpPr/>
              <p:nvPr/>
            </p:nvGrpSpPr>
            <p:grpSpPr>
              <a:xfrm rot="5400000">
                <a:off x="4986919" y="3188862"/>
                <a:ext cx="1660086" cy="1660007"/>
                <a:chOff x="2733859" y="2420936"/>
                <a:chExt cx="2016223" cy="2016129"/>
              </a:xfrm>
            </p:grpSpPr>
            <p:sp>
              <p:nvSpPr>
                <p:cNvPr id="283" name="직사각형 271"/>
                <p:cNvSpPr/>
                <p:nvPr/>
              </p:nvSpPr>
              <p:spPr>
                <a:xfrm rot="16200000">
                  <a:off x="2733907"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272"/>
                <p:cNvSpPr/>
                <p:nvPr/>
              </p:nvSpPr>
              <p:spPr>
                <a:xfrm rot="16200000">
                  <a:off x="3886034"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73"/>
                <p:cNvSpPr/>
                <p:nvPr/>
              </p:nvSpPr>
              <p:spPr>
                <a:xfrm rot="16200000">
                  <a:off x="3886034"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74"/>
                <p:cNvSpPr/>
                <p:nvPr/>
              </p:nvSpPr>
              <p:spPr>
                <a:xfrm rot="16200000">
                  <a:off x="2733907" y="357301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287" name="직선 화살표 연결선 275"/>
                <p:cNvCxnSpPr>
                  <a:stCxn id="283" idx="1"/>
                  <a:endCxn id="286" idx="3"/>
                </p:cNvCxnSpPr>
                <p:nvPr/>
              </p:nvCxnSpPr>
              <p:spPr>
                <a:xfrm rot="16200000" flipH="1">
                  <a:off x="3021844" y="3429001"/>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8" name="직선 화살표 연결선 276"/>
                <p:cNvCxnSpPr>
                  <a:stCxn id="286" idx="2"/>
                  <a:endCxn id="285" idx="0"/>
                </p:cNvCxnSpPr>
                <p:nvPr/>
              </p:nvCxnSpPr>
              <p:spPr>
                <a:xfrm rot="16200000">
                  <a:off x="3741970" y="3861047"/>
                  <a:ext cx="1"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9" name="직선 화살표 연결선 277"/>
                <p:cNvCxnSpPr>
                  <a:stCxn id="284" idx="1"/>
                  <a:endCxn id="285" idx="3"/>
                </p:cNvCxnSpPr>
                <p:nvPr/>
              </p:nvCxnSpPr>
              <p:spPr>
                <a:xfrm rot="16200000" flipH="1">
                  <a:off x="4173972" y="3429000"/>
                  <a:ext cx="288127"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0" name="직선 화살표 연결선 278"/>
                <p:cNvCxnSpPr>
                  <a:stCxn id="283" idx="2"/>
                  <a:endCxn id="284" idx="0"/>
                </p:cNvCxnSpPr>
                <p:nvPr/>
              </p:nvCxnSpPr>
              <p:spPr>
                <a:xfrm rot="16200000">
                  <a:off x="3741971" y="2708920"/>
                  <a:ext cx="0"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1" name="직선 화살표 연결선 279"/>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2" name="직선 화살표 연결선 280"/>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249" name="그룹 494"/>
              <p:cNvGrpSpPr/>
              <p:nvPr/>
            </p:nvGrpSpPr>
            <p:grpSpPr>
              <a:xfrm>
                <a:off x="4986958" y="4853737"/>
                <a:ext cx="1662216" cy="1036108"/>
                <a:chOff x="2829427" y="4853737"/>
                <a:chExt cx="1662216" cy="1036108"/>
              </a:xfrm>
            </p:grpSpPr>
            <p:sp>
              <p:nvSpPr>
                <p:cNvPr id="267" name="직사각형 495"/>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8" name="직사각형 496"/>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9" name="직선 화살표 연결선 497"/>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0" name="직선 화살표 연결선 498"/>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1" name="직사각형 499"/>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2" name="직사각형 500"/>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3" name="직선 화살표 연결선 501"/>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4" name="직선 화살표 연결선 502"/>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5" name="직사각형 503"/>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6" name="직사각형 504"/>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7" name="직선 화살표 연결선 505"/>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8" name="직선 화살표 연결선 506"/>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9" name="직사각형 507"/>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0" name="직사각형 508"/>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81" name="직선 화살표 연결선 509"/>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82" name="직선 화살표 연결선 510"/>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250" name="그룹 511"/>
              <p:cNvGrpSpPr/>
              <p:nvPr/>
            </p:nvGrpSpPr>
            <p:grpSpPr>
              <a:xfrm flipV="1">
                <a:off x="4986958" y="2155226"/>
                <a:ext cx="1662216" cy="1036108"/>
                <a:chOff x="2829427" y="4853737"/>
                <a:chExt cx="1662216" cy="1036108"/>
              </a:xfrm>
            </p:grpSpPr>
            <p:sp>
              <p:nvSpPr>
                <p:cNvPr id="251" name="직사각형 512"/>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2" name="직사각형 513"/>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3" name="직선 화살표 연결선 514"/>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4" name="직선 화살표 연결선 515"/>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5" name="직사각형 516"/>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6" name="직사각형 517"/>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7" name="직선 화살표 연결선 518"/>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8" name="직선 화살표 연결선 519"/>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9" name="직사각형 520"/>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0" name="직사각형 521"/>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1" name="직선 화살표 연결선 522"/>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2" name="직선 화살표 연결선 523"/>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63" name="직사각형 524"/>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4" name="직사각형 525"/>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5" name="직선 화살표 연결선 526"/>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6" name="직선 화살표 연결선 527"/>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cxnSp>
        <p:nvCxnSpPr>
          <p:cNvPr id="293" name="직선 연결선 632"/>
          <p:cNvCxnSpPr/>
          <p:nvPr/>
        </p:nvCxnSpPr>
        <p:spPr>
          <a:xfrm>
            <a:off x="2374317" y="1124744"/>
            <a:ext cx="0" cy="4752528"/>
          </a:xfrm>
          <a:prstGeom prst="line">
            <a:avLst/>
          </a:prstGeom>
          <a:noFill/>
          <a:ln w="9525" cap="flat" cmpd="sng" algn="ctr">
            <a:solidFill>
              <a:sysClr val="windowText" lastClr="000000"/>
            </a:solidFill>
            <a:prstDash val="dash"/>
          </a:ln>
          <a:effectLst/>
        </p:spPr>
      </p:cxnSp>
      <p:cxnSp>
        <p:nvCxnSpPr>
          <p:cNvPr id="294" name="직선 연결선 634"/>
          <p:cNvCxnSpPr/>
          <p:nvPr/>
        </p:nvCxnSpPr>
        <p:spPr>
          <a:xfrm>
            <a:off x="4543383" y="1124744"/>
            <a:ext cx="0" cy="4752528"/>
          </a:xfrm>
          <a:prstGeom prst="line">
            <a:avLst/>
          </a:prstGeom>
          <a:noFill/>
          <a:ln w="9525" cap="flat" cmpd="sng" algn="ctr">
            <a:solidFill>
              <a:sysClr val="windowText" lastClr="000000"/>
            </a:solidFill>
            <a:prstDash val="dash"/>
          </a:ln>
          <a:effectLst/>
        </p:spPr>
      </p:cxnSp>
      <p:cxnSp>
        <p:nvCxnSpPr>
          <p:cNvPr id="295" name="직선 연결선 635"/>
          <p:cNvCxnSpPr/>
          <p:nvPr/>
        </p:nvCxnSpPr>
        <p:spPr>
          <a:xfrm>
            <a:off x="6690490" y="1124744"/>
            <a:ext cx="0" cy="4752528"/>
          </a:xfrm>
          <a:prstGeom prst="line">
            <a:avLst/>
          </a:prstGeom>
          <a:noFill/>
          <a:ln w="9525" cap="flat" cmpd="sng" algn="ctr">
            <a:solidFill>
              <a:sysClr val="windowText" lastClr="000000"/>
            </a:solidFill>
            <a:prstDash val="dash"/>
          </a:ln>
          <a:effectLst/>
        </p:spPr>
      </p:cxnSp>
      <p:sp>
        <p:nvSpPr>
          <p:cNvPr id="296" name="TextBox 295"/>
          <p:cNvSpPr txBox="1"/>
          <p:nvPr/>
        </p:nvSpPr>
        <p:spPr>
          <a:xfrm>
            <a:off x="644713" y="5924599"/>
            <a:ext cx="126502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102.4GB/s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7" name="TextBox 296"/>
          <p:cNvSpPr txBox="1"/>
          <p:nvPr/>
        </p:nvSpPr>
        <p:spPr>
          <a:xfrm>
            <a:off x="2893896"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8" name="TextBox 297"/>
          <p:cNvSpPr txBox="1"/>
          <p:nvPr/>
        </p:nvSpPr>
        <p:spPr>
          <a:xfrm>
            <a:off x="5048265"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9" name="TextBox 298"/>
          <p:cNvSpPr txBox="1"/>
          <p:nvPr/>
        </p:nvSpPr>
        <p:spPr>
          <a:xfrm>
            <a:off x="7321993" y="5924599"/>
            <a:ext cx="96099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srgbClr val="FF0000"/>
                </a:solidFill>
                <a:effectLst/>
                <a:uLnTx/>
                <a:uFillTx/>
                <a:latin typeface="Tahoma"/>
                <a:ea typeface="+mn-ea"/>
                <a:cs typeface="+mn-cs"/>
              </a:rPr>
              <a:t>8TB/s</a:t>
            </a:r>
            <a:endParaRPr kumimoji="0" lang="ko-KR" altLang="en-US" sz="20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300" name="그룹 8"/>
          <p:cNvGrpSpPr/>
          <p:nvPr/>
        </p:nvGrpSpPr>
        <p:grpSpPr>
          <a:xfrm>
            <a:off x="2599423" y="1140133"/>
            <a:ext cx="1662216" cy="4531606"/>
            <a:chOff x="2599423" y="1340768"/>
            <a:chExt cx="1662216" cy="4531606"/>
          </a:xfrm>
        </p:grpSpPr>
        <p:sp>
          <p:nvSpPr>
            <p:cNvPr id="301" name="TextBox 300"/>
            <p:cNvSpPr txBox="1"/>
            <p:nvPr/>
          </p:nvSpPr>
          <p:spPr>
            <a:xfrm>
              <a:off x="2696997" y="1340768"/>
              <a:ext cx="1467068"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302" name="그룹 528"/>
            <p:cNvGrpSpPr/>
            <p:nvPr/>
          </p:nvGrpSpPr>
          <p:grpSpPr>
            <a:xfrm>
              <a:off x="2599423" y="2137755"/>
              <a:ext cx="1662216" cy="3734619"/>
              <a:chOff x="2829427" y="2155226"/>
              <a:chExt cx="1662216" cy="3734619"/>
            </a:xfrm>
          </p:grpSpPr>
          <p:grpSp>
            <p:nvGrpSpPr>
              <p:cNvPr id="304" name="그룹 110"/>
              <p:cNvGrpSpPr/>
              <p:nvPr/>
            </p:nvGrpSpPr>
            <p:grpSpPr>
              <a:xfrm rot="16200000">
                <a:off x="2829389" y="3197906"/>
                <a:ext cx="1660086" cy="1660008"/>
                <a:chOff x="2733860" y="2420935"/>
                <a:chExt cx="2016223" cy="2016130"/>
              </a:xfrm>
            </p:grpSpPr>
            <p:sp>
              <p:nvSpPr>
                <p:cNvPr id="339" name="직사각형 179"/>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0" name="직사각형 180"/>
                <p:cNvSpPr/>
                <p:nvPr/>
              </p:nvSpPr>
              <p:spPr>
                <a:xfrm rot="5400000">
                  <a:off x="3886035" y="2420888"/>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1" name="직사각형 181"/>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2" name="직사각형 182"/>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43" name="직선 화살표 연결선 183"/>
                <p:cNvCxnSpPr>
                  <a:stCxn id="339" idx="3"/>
                  <a:endCxn id="342"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4" name="직선 화살표 연결선 184"/>
                <p:cNvCxnSpPr>
                  <a:stCxn id="342" idx="0"/>
                  <a:endCxn id="341" idx="2"/>
                </p:cNvCxnSpPr>
                <p:nvPr/>
              </p:nvCxnSpPr>
              <p:spPr>
                <a:xfrm rot="5400000" flipV="1">
                  <a:off x="3741971" y="3861049"/>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5" name="직선 화살표 연결선 185"/>
                <p:cNvCxnSpPr>
                  <a:stCxn id="340" idx="3"/>
                  <a:endCxn id="341"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6" name="직선 화살표 연결선 186"/>
                <p:cNvCxnSpPr>
                  <a:stCxn id="339" idx="0"/>
                  <a:endCxn id="340"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7" name="직선 화살표 연결선 18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8" name="직선 화살표 연결선 18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05" name="그룹 380"/>
              <p:cNvGrpSpPr/>
              <p:nvPr/>
            </p:nvGrpSpPr>
            <p:grpSpPr>
              <a:xfrm>
                <a:off x="2829427" y="4853737"/>
                <a:ext cx="1662216" cy="1036108"/>
                <a:chOff x="2829427" y="4853737"/>
                <a:chExt cx="1662216" cy="1036108"/>
              </a:xfrm>
            </p:grpSpPr>
            <p:sp>
              <p:nvSpPr>
                <p:cNvPr id="323" name="직사각형 163"/>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4" name="직사각형 190"/>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5" name="직선 화살표 연결선 192"/>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6" name="직선 화살표 연결선 194"/>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27" name="직사각형 200"/>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8" name="직사각형 201"/>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9" name="직선 화살표 연결선 202"/>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0" name="직선 화살표 연결선 203"/>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1" name="직사각형 2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2" name="직사각형 2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3" name="직선 화살표 연결선 2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4" name="직선 화살표 연결선 2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5" name="직사각형 2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6" name="직사각형 2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7" name="직선 화살표 연결선 2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8" name="직선 화살표 연결선 2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306" name="그룹 397"/>
              <p:cNvGrpSpPr/>
              <p:nvPr/>
            </p:nvGrpSpPr>
            <p:grpSpPr>
              <a:xfrm flipV="1">
                <a:off x="2829427" y="2155226"/>
                <a:ext cx="1662216" cy="1036108"/>
                <a:chOff x="2829427" y="4853737"/>
                <a:chExt cx="1662216" cy="1036108"/>
              </a:xfrm>
            </p:grpSpPr>
            <p:sp>
              <p:nvSpPr>
                <p:cNvPr id="307" name="직사각형 398"/>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08" name="직사각형 399"/>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09" name="직선 화살표 연결선 400"/>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0" name="직선 화살표 연결선 401"/>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1" name="직사각형 402"/>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2" name="직사각형 403"/>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3" name="직선 화살표 연결선 404"/>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4" name="직선 화살표 연결선 405"/>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5" name="직사각형 4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6" name="직사각형 4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7" name="직선 화살표 연결선 4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8" name="직선 화살표 연결선 4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9" name="직사각형 4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0" name="직사각형 4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1" name="직선 화살표 연결선 4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2" name="직선 화살표 연결선 4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grpSp>
        <p:nvGrpSpPr>
          <p:cNvPr id="349" name="그룹 7"/>
          <p:cNvGrpSpPr/>
          <p:nvPr/>
        </p:nvGrpSpPr>
        <p:grpSpPr>
          <a:xfrm>
            <a:off x="447184" y="1140133"/>
            <a:ext cx="1660085" cy="4536504"/>
            <a:chOff x="447184" y="1340768"/>
            <a:chExt cx="1660085" cy="4536504"/>
          </a:xfrm>
        </p:grpSpPr>
        <p:grpSp>
          <p:nvGrpSpPr>
            <p:cNvPr id="350" name="그룹 311"/>
            <p:cNvGrpSpPr/>
            <p:nvPr/>
          </p:nvGrpSpPr>
          <p:grpSpPr>
            <a:xfrm>
              <a:off x="447184" y="2132856"/>
              <a:ext cx="1660085" cy="3744416"/>
              <a:chOff x="703456" y="2214993"/>
              <a:chExt cx="1660085" cy="3744416"/>
            </a:xfrm>
          </p:grpSpPr>
          <p:grpSp>
            <p:nvGrpSpPr>
              <p:cNvPr id="353" name="그룹 29"/>
              <p:cNvGrpSpPr/>
              <p:nvPr/>
            </p:nvGrpSpPr>
            <p:grpSpPr>
              <a:xfrm rot="16200000">
                <a:off x="703456" y="3257196"/>
                <a:ext cx="1660086" cy="1660009"/>
                <a:chOff x="2733860" y="2420935"/>
                <a:chExt cx="2016223" cy="2016130"/>
              </a:xfrm>
            </p:grpSpPr>
            <p:sp>
              <p:nvSpPr>
                <p:cNvPr id="422" name="직사각형 3"/>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3" name="직사각형 11"/>
                <p:cNvSpPr/>
                <p:nvPr/>
              </p:nvSpPr>
              <p:spPr>
                <a:xfrm rot="5400000">
                  <a:off x="3886035" y="242088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4" name="직사각형 12"/>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5" name="직사각형 13"/>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26" name="직선 화살표 연결선 19"/>
                <p:cNvCxnSpPr>
                  <a:stCxn id="422" idx="3"/>
                  <a:endCxn id="425"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7" name="직선 화살표 연결선 21"/>
                <p:cNvCxnSpPr>
                  <a:stCxn id="425" idx="0"/>
                  <a:endCxn id="424" idx="2"/>
                </p:cNvCxnSpPr>
                <p:nvPr/>
              </p:nvCxnSpPr>
              <p:spPr>
                <a:xfrm rot="5400000" flipV="1">
                  <a:off x="3741971" y="3861048"/>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8" name="직선 화살표 연결선 23"/>
                <p:cNvCxnSpPr>
                  <a:stCxn id="423" idx="3"/>
                  <a:endCxn id="424"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9" name="직선 화살표 연결선 25"/>
                <p:cNvCxnSpPr>
                  <a:stCxn id="422" idx="0"/>
                  <a:endCxn id="423"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0" name="직선 화살표 연결선 2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1" name="직선 화살표 연결선 2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54" name="그룹 56"/>
              <p:cNvGrpSpPr/>
              <p:nvPr/>
            </p:nvGrpSpPr>
            <p:grpSpPr>
              <a:xfrm rot="16200000">
                <a:off x="538087" y="5082574"/>
                <a:ext cx="1042204" cy="711465"/>
                <a:chOff x="2154084" y="2420888"/>
                <a:chExt cx="1265788" cy="864096"/>
              </a:xfrm>
            </p:grpSpPr>
            <p:sp>
              <p:nvSpPr>
                <p:cNvPr id="406" name="직사각형 31"/>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7" name="직사각형 32"/>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8" name="직선 화살표 연결선 34"/>
                <p:cNvCxnSpPr>
                  <a:stCxn id="406"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409" name="직선 화살표 연결선 3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410" name="직사각형 38"/>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39"/>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1"/>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2"/>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3"/>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16" name="직선 연결선 45"/>
                <p:cNvCxnSpPr>
                  <a:stCxn id="414" idx="3"/>
                  <a:endCxn id="412"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17" name="직선 연결선 47"/>
                <p:cNvCxnSpPr>
                  <a:stCxn id="412" idx="3"/>
                  <a:endCxn id="410"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18" name="직선 연결선 49"/>
                <p:cNvCxnSpPr>
                  <a:stCxn id="410" idx="3"/>
                  <a:endCxn id="406"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19" name="직선 연결선 51"/>
                <p:cNvCxnSpPr>
                  <a:stCxn id="415" idx="3"/>
                  <a:endCxn id="413"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20" name="직선 연결선 53"/>
                <p:cNvCxnSpPr>
                  <a:stCxn id="413" idx="3"/>
                  <a:endCxn id="411"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21" name="직선 연결선 55"/>
                <p:cNvCxnSpPr>
                  <a:stCxn id="411" idx="3"/>
                  <a:endCxn id="407"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5" name="그룹 57"/>
              <p:cNvGrpSpPr/>
              <p:nvPr/>
            </p:nvGrpSpPr>
            <p:grpSpPr>
              <a:xfrm rot="16200000">
                <a:off x="1486707" y="5082574"/>
                <a:ext cx="1042204" cy="711465"/>
                <a:chOff x="2154084" y="2420888"/>
                <a:chExt cx="1265788" cy="864096"/>
              </a:xfrm>
            </p:grpSpPr>
            <p:sp>
              <p:nvSpPr>
                <p:cNvPr id="390" name="직사각형 58"/>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59"/>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92" name="직선 화살표 연결선 60"/>
                <p:cNvCxnSpPr>
                  <a:stCxn id="390"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93" name="직선 화살표 연결선 61"/>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94" name="직사각형 62"/>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63"/>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64"/>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65"/>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66"/>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67"/>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0" name="직선 연결선 68"/>
                <p:cNvCxnSpPr>
                  <a:stCxn id="398" idx="3"/>
                  <a:endCxn id="396"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01" name="직선 연결선 69"/>
                <p:cNvCxnSpPr>
                  <a:stCxn id="396" idx="3"/>
                  <a:endCxn id="394"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02" name="직선 연결선 70"/>
                <p:cNvCxnSpPr>
                  <a:stCxn id="394" idx="3"/>
                  <a:endCxn id="390"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03" name="직선 연결선 71"/>
                <p:cNvCxnSpPr>
                  <a:stCxn id="399" idx="3"/>
                  <a:endCxn id="397"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04" name="직선 연결선 72"/>
                <p:cNvCxnSpPr>
                  <a:stCxn id="397" idx="3"/>
                  <a:endCxn id="395"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05" name="직선 연결선 73"/>
                <p:cNvCxnSpPr>
                  <a:stCxn id="395" idx="3"/>
                  <a:endCxn id="391"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6" name="그룹 74"/>
              <p:cNvGrpSpPr/>
              <p:nvPr/>
            </p:nvGrpSpPr>
            <p:grpSpPr>
              <a:xfrm rot="16200000" flipH="1">
                <a:off x="1486707" y="2380362"/>
                <a:ext cx="1042204" cy="711465"/>
                <a:chOff x="2154084" y="2420888"/>
                <a:chExt cx="1265788" cy="864096"/>
              </a:xfrm>
            </p:grpSpPr>
            <p:sp>
              <p:nvSpPr>
                <p:cNvPr id="374" name="직사각형 75"/>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5" name="직사각형 76"/>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76" name="직선 화살표 연결선 77"/>
                <p:cNvCxnSpPr>
                  <a:stCxn id="374"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77" name="직선 화살표 연결선 78"/>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78" name="직사각형 79"/>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9" name="직사각형 80"/>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0" name="직사각형 81"/>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1" name="직사각형 82"/>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2" name="직사각형 83"/>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84"/>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84" name="직선 연결선 85"/>
                <p:cNvCxnSpPr>
                  <a:stCxn id="382" idx="3"/>
                  <a:endCxn id="380"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85" name="직선 연결선 86"/>
                <p:cNvCxnSpPr>
                  <a:stCxn id="380" idx="3"/>
                  <a:endCxn id="378"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86" name="직선 연결선 87"/>
                <p:cNvCxnSpPr>
                  <a:stCxn id="378" idx="3"/>
                  <a:endCxn id="374"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87" name="직선 연결선 88"/>
                <p:cNvCxnSpPr>
                  <a:stCxn id="383" idx="3"/>
                  <a:endCxn id="381"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88" name="직선 연결선 89"/>
                <p:cNvCxnSpPr>
                  <a:stCxn id="381" idx="3"/>
                  <a:endCxn id="379"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89" name="직선 연결선 90"/>
                <p:cNvCxnSpPr>
                  <a:stCxn id="379" idx="3"/>
                  <a:endCxn id="375"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7" name="그룹 91"/>
              <p:cNvGrpSpPr/>
              <p:nvPr/>
            </p:nvGrpSpPr>
            <p:grpSpPr>
              <a:xfrm rot="16200000" flipH="1">
                <a:off x="538087" y="2380362"/>
                <a:ext cx="1042204" cy="711465"/>
                <a:chOff x="2154084" y="2420888"/>
                <a:chExt cx="1265788" cy="864096"/>
              </a:xfrm>
            </p:grpSpPr>
            <p:sp>
              <p:nvSpPr>
                <p:cNvPr id="358" name="직사각형 92"/>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59" name="직사각형 93"/>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0" name="직선 화살표 연결선 94"/>
                <p:cNvCxnSpPr>
                  <a:stCxn id="358"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61" name="직선 화살표 연결선 9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62" name="직사각형 96"/>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3" name="직사각형 97"/>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4" name="직사각형 98"/>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5" name="직사각형 99"/>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6" name="직사각형 100"/>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7" name="직사각형 101"/>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8" name="직선 연결선 102"/>
                <p:cNvCxnSpPr>
                  <a:stCxn id="366" idx="3"/>
                  <a:endCxn id="364"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69" name="직선 연결선 103"/>
                <p:cNvCxnSpPr>
                  <a:stCxn id="364" idx="3"/>
                  <a:endCxn id="362"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70" name="직선 연결선 104"/>
                <p:cNvCxnSpPr>
                  <a:stCxn id="362" idx="3"/>
                  <a:endCxn id="358"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71" name="직선 연결선 105"/>
                <p:cNvCxnSpPr>
                  <a:stCxn id="367" idx="3"/>
                  <a:endCxn id="365"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72" name="직선 연결선 106"/>
                <p:cNvCxnSpPr>
                  <a:stCxn id="365" idx="3"/>
                  <a:endCxn id="363"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73" name="직선 연결선 107"/>
                <p:cNvCxnSpPr>
                  <a:stCxn id="363" idx="3"/>
                  <a:endCxn id="359"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sp>
          <p:nvSpPr>
            <p:cNvPr id="351" name="TextBox 350"/>
            <p:cNvSpPr txBox="1"/>
            <p:nvPr/>
          </p:nvSpPr>
          <p:spPr>
            <a:xfrm>
              <a:off x="502815" y="1340768"/>
              <a:ext cx="154882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DDR3-OoO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32" name="그룹 10"/>
          <p:cNvGrpSpPr/>
          <p:nvPr/>
        </p:nvGrpSpPr>
        <p:grpSpPr>
          <a:xfrm>
            <a:off x="6908164" y="1140133"/>
            <a:ext cx="1929433" cy="3923809"/>
            <a:chOff x="6908164" y="1340768"/>
            <a:chExt cx="1929433" cy="3923809"/>
          </a:xfrm>
        </p:grpSpPr>
        <p:sp>
          <p:nvSpPr>
            <p:cNvPr id="433" name="TextBox 432"/>
            <p:cNvSpPr txBox="1"/>
            <p:nvPr/>
          </p:nvSpPr>
          <p:spPr>
            <a:xfrm>
              <a:off x="6970848" y="1340768"/>
              <a:ext cx="16632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Tesseract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434" name="그룹 629"/>
            <p:cNvGrpSpPr/>
            <p:nvPr/>
          </p:nvGrpSpPr>
          <p:grpSpPr>
            <a:xfrm>
              <a:off x="6908164" y="3500504"/>
              <a:ext cx="1788652" cy="1764073"/>
              <a:chOff x="7081194" y="3140968"/>
              <a:chExt cx="1788652" cy="1764073"/>
            </a:xfrm>
          </p:grpSpPr>
          <p:sp>
            <p:nvSpPr>
              <p:cNvPr id="439" name="직사각형 531"/>
              <p:cNvSpPr/>
              <p:nvPr/>
            </p:nvSpPr>
            <p:spPr>
              <a:xfrm rot="16200000">
                <a:off x="7081798" y="459843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532"/>
              <p:cNvSpPr/>
              <p:nvPr/>
            </p:nvSpPr>
            <p:spPr>
              <a:xfrm rot="16200000">
                <a:off x="7573900"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539"/>
              <p:cNvSpPr/>
              <p:nvPr/>
            </p:nvSpPr>
            <p:spPr>
              <a:xfrm rot="16200000">
                <a:off x="7081799" y="411175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540"/>
              <p:cNvSpPr/>
              <p:nvPr/>
            </p:nvSpPr>
            <p:spPr>
              <a:xfrm rot="16200000">
                <a:off x="7573901"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541"/>
              <p:cNvSpPr/>
              <p:nvPr/>
            </p:nvSpPr>
            <p:spPr>
              <a:xfrm rot="16200000">
                <a:off x="8071139"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4" name="직사각형 542"/>
              <p:cNvSpPr/>
              <p:nvPr/>
            </p:nvSpPr>
            <p:spPr>
              <a:xfrm rot="16200000">
                <a:off x="8563241" y="459843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543"/>
              <p:cNvSpPr/>
              <p:nvPr/>
            </p:nvSpPr>
            <p:spPr>
              <a:xfrm rot="16200000">
                <a:off x="8071140"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544"/>
              <p:cNvSpPr/>
              <p:nvPr/>
            </p:nvSpPr>
            <p:spPr>
              <a:xfrm rot="16200000">
                <a:off x="8563242" y="411175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547"/>
              <p:cNvSpPr/>
              <p:nvPr/>
            </p:nvSpPr>
            <p:spPr>
              <a:xfrm rot="16200000">
                <a:off x="7081799" y="362704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548"/>
              <p:cNvSpPr/>
              <p:nvPr/>
            </p:nvSpPr>
            <p:spPr>
              <a:xfrm rot="16200000">
                <a:off x="7573901"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549"/>
              <p:cNvSpPr/>
              <p:nvPr/>
            </p:nvSpPr>
            <p:spPr>
              <a:xfrm rot="16200000">
                <a:off x="7081800" y="314036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50" name="직사각형 550"/>
              <p:cNvSpPr/>
              <p:nvPr/>
            </p:nvSpPr>
            <p:spPr>
              <a:xfrm rot="16200000">
                <a:off x="7573902"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551"/>
              <p:cNvSpPr/>
              <p:nvPr/>
            </p:nvSpPr>
            <p:spPr>
              <a:xfrm rot="16200000">
                <a:off x="8071140"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552"/>
              <p:cNvSpPr/>
              <p:nvPr/>
            </p:nvSpPr>
            <p:spPr>
              <a:xfrm rot="16200000">
                <a:off x="8563242" y="362704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553"/>
              <p:cNvSpPr/>
              <p:nvPr/>
            </p:nvSpPr>
            <p:spPr>
              <a:xfrm rot="16200000">
                <a:off x="8071141"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554"/>
              <p:cNvSpPr/>
              <p:nvPr/>
            </p:nvSpPr>
            <p:spPr>
              <a:xfrm rot="16200000">
                <a:off x="8563243" y="314036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55" name="직선 화살표 연결선 558"/>
              <p:cNvCxnSpPr>
                <a:stCxn id="449" idx="1"/>
                <a:endCxn id="447" idx="3"/>
              </p:cNvCxnSpPr>
              <p:nvPr/>
            </p:nvCxnSpPr>
            <p:spPr>
              <a:xfrm flipH="1">
                <a:off x="7234800" y="3446968"/>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6" name="직선 화살표 연결선 559"/>
              <p:cNvCxnSpPr>
                <a:stCxn id="447" idx="1"/>
                <a:endCxn id="441" idx="3"/>
              </p:cNvCxnSpPr>
              <p:nvPr/>
            </p:nvCxnSpPr>
            <p:spPr>
              <a:xfrm>
                <a:off x="7234800" y="3933648"/>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7" name="직선 화살표 연결선 562"/>
              <p:cNvCxnSpPr>
                <a:stCxn id="441" idx="1"/>
                <a:endCxn id="439" idx="3"/>
              </p:cNvCxnSpPr>
              <p:nvPr/>
            </p:nvCxnSpPr>
            <p:spPr>
              <a:xfrm flipH="1">
                <a:off x="7234799" y="441835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8" name="직선 화살표 연결선 565"/>
              <p:cNvCxnSpPr>
                <a:stCxn id="449" idx="2"/>
                <a:endCxn id="450" idx="0"/>
              </p:cNvCxnSpPr>
              <p:nvPr/>
            </p:nvCxnSpPr>
            <p:spPr>
              <a:xfrm>
                <a:off x="7388404" y="329396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9" name="직선 화살표 연결선 568"/>
              <p:cNvCxnSpPr>
                <a:stCxn id="450" idx="2"/>
                <a:endCxn id="453" idx="0"/>
              </p:cNvCxnSpPr>
              <p:nvPr/>
            </p:nvCxnSpPr>
            <p:spPr>
              <a:xfrm>
                <a:off x="7880506" y="3293969"/>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0" name="직선 화살표 연결선 571"/>
              <p:cNvCxnSpPr>
                <a:stCxn id="450" idx="1"/>
                <a:endCxn id="448" idx="3"/>
              </p:cNvCxnSpPr>
              <p:nvPr/>
            </p:nvCxnSpPr>
            <p:spPr>
              <a:xfrm flipH="1">
                <a:off x="7726902"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1" name="직선 화살표 연결선 574"/>
              <p:cNvCxnSpPr>
                <a:stCxn id="447" idx="2"/>
                <a:endCxn id="448" idx="0"/>
              </p:cNvCxnSpPr>
              <p:nvPr/>
            </p:nvCxnSpPr>
            <p:spPr>
              <a:xfrm>
                <a:off x="7388403" y="378064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2" name="직선 화살표 연결선 577"/>
              <p:cNvCxnSpPr>
                <a:stCxn id="442" idx="0"/>
                <a:endCxn id="441" idx="2"/>
              </p:cNvCxnSpPr>
              <p:nvPr/>
            </p:nvCxnSpPr>
            <p:spPr>
              <a:xfrm flipH="1" flipV="1">
                <a:off x="7388403" y="426535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3" name="직선 화살표 연결선 580"/>
              <p:cNvCxnSpPr>
                <a:stCxn id="439" idx="2"/>
                <a:endCxn id="440" idx="0"/>
              </p:cNvCxnSpPr>
              <p:nvPr/>
            </p:nvCxnSpPr>
            <p:spPr>
              <a:xfrm>
                <a:off x="7388402" y="475203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4" name="직선 화살표 연결선 583"/>
              <p:cNvCxnSpPr>
                <a:stCxn id="442" idx="1"/>
                <a:endCxn id="440" idx="3"/>
              </p:cNvCxnSpPr>
              <p:nvPr/>
            </p:nvCxnSpPr>
            <p:spPr>
              <a:xfrm flipH="1">
                <a:off x="7726901"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5" name="직선 화살표 연결선 586"/>
              <p:cNvCxnSpPr>
                <a:stCxn id="443" idx="0"/>
                <a:endCxn id="440" idx="2"/>
              </p:cNvCxnSpPr>
              <p:nvPr/>
            </p:nvCxnSpPr>
            <p:spPr>
              <a:xfrm flipH="1">
                <a:off x="7880504" y="4752040"/>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6" name="직선 화살표 연결선 589"/>
              <p:cNvCxnSpPr>
                <a:stCxn id="443" idx="2"/>
                <a:endCxn id="444" idx="0"/>
              </p:cNvCxnSpPr>
              <p:nvPr/>
            </p:nvCxnSpPr>
            <p:spPr>
              <a:xfrm>
                <a:off x="8377743" y="475204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7" name="직선 화살표 연결선 592"/>
              <p:cNvCxnSpPr>
                <a:stCxn id="443" idx="3"/>
                <a:endCxn id="445" idx="1"/>
              </p:cNvCxnSpPr>
              <p:nvPr/>
            </p:nvCxnSpPr>
            <p:spPr>
              <a:xfrm flipV="1">
                <a:off x="8224140"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8" name="직선 화살표 연결선 595"/>
              <p:cNvCxnSpPr>
                <a:stCxn id="444" idx="3"/>
                <a:endCxn id="446" idx="1"/>
              </p:cNvCxnSpPr>
              <p:nvPr/>
            </p:nvCxnSpPr>
            <p:spPr>
              <a:xfrm flipV="1">
                <a:off x="8716242" y="4418361"/>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9" name="직선 화살표 연결선 598"/>
              <p:cNvCxnSpPr>
                <a:stCxn id="445" idx="2"/>
                <a:endCxn id="446" idx="0"/>
              </p:cNvCxnSpPr>
              <p:nvPr/>
            </p:nvCxnSpPr>
            <p:spPr>
              <a:xfrm>
                <a:off x="8377744" y="426536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0" name="직선 화살표 연결선 601"/>
              <p:cNvCxnSpPr>
                <a:stCxn id="446" idx="3"/>
                <a:endCxn id="452" idx="1"/>
              </p:cNvCxnSpPr>
              <p:nvPr/>
            </p:nvCxnSpPr>
            <p:spPr>
              <a:xfrm flipV="1">
                <a:off x="8716243" y="3933650"/>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1" name="직선 화살표 연결선 604"/>
              <p:cNvCxnSpPr>
                <a:stCxn id="452" idx="3"/>
                <a:endCxn id="454" idx="1"/>
              </p:cNvCxnSpPr>
              <p:nvPr/>
            </p:nvCxnSpPr>
            <p:spPr>
              <a:xfrm flipV="1">
                <a:off x="8716243" y="344697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2" name="직선 화살표 연결선 607"/>
              <p:cNvCxnSpPr>
                <a:stCxn id="452" idx="0"/>
                <a:endCxn id="451" idx="2"/>
              </p:cNvCxnSpPr>
              <p:nvPr/>
            </p:nvCxnSpPr>
            <p:spPr>
              <a:xfrm flipH="1" flipV="1">
                <a:off x="8377744" y="378064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3" name="직선 화살표 연결선 610"/>
              <p:cNvCxnSpPr>
                <a:stCxn id="454" idx="0"/>
                <a:endCxn id="453" idx="2"/>
              </p:cNvCxnSpPr>
              <p:nvPr/>
            </p:nvCxnSpPr>
            <p:spPr>
              <a:xfrm flipH="1" flipV="1">
                <a:off x="8377745" y="329396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4" name="직선 화살표 연결선 613"/>
              <p:cNvCxnSpPr>
                <a:stCxn id="453" idx="1"/>
                <a:endCxn id="451" idx="3"/>
              </p:cNvCxnSpPr>
              <p:nvPr/>
            </p:nvCxnSpPr>
            <p:spPr>
              <a:xfrm flipH="1">
                <a:off x="8224141"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5" name="직선 화살표 연결선 616"/>
              <p:cNvCxnSpPr/>
              <p:nvPr/>
            </p:nvCxnSpPr>
            <p:spPr>
              <a:xfrm flipH="1">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6" name="직선 화살표 연결선 620"/>
              <p:cNvCxnSpPr/>
              <p:nvPr/>
            </p:nvCxnSpPr>
            <p:spPr>
              <a:xfrm>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7" name="직선 화살표 연결선 621"/>
              <p:cNvCxnSpPr/>
              <p:nvPr/>
            </p:nvCxnSpPr>
            <p:spPr>
              <a:xfrm flipH="1">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8" name="직선 화살표 연결선 622"/>
              <p:cNvCxnSpPr/>
              <p:nvPr/>
            </p:nvCxnSpPr>
            <p:spPr>
              <a:xfrm>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9" name="직선 화살표 연결선 623"/>
              <p:cNvCxnSpPr/>
              <p:nvPr/>
            </p:nvCxnSpPr>
            <p:spPr>
              <a:xfrm flipH="1">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0" name="직선 화살표 연결선 624"/>
              <p:cNvCxnSpPr/>
              <p:nvPr/>
            </p:nvCxnSpPr>
            <p:spPr>
              <a:xfrm>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1" name="직선 화살표 연결선 625"/>
              <p:cNvCxnSpPr/>
              <p:nvPr/>
            </p:nvCxnSpPr>
            <p:spPr>
              <a:xfrm flipH="1">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2" name="직선 화살표 연결선 626"/>
              <p:cNvCxnSpPr/>
              <p:nvPr/>
            </p:nvCxnSpPr>
            <p:spPr>
              <a:xfrm>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3" name="직선 화살표 연결선 627"/>
              <p:cNvCxnSpPr/>
              <p:nvPr/>
            </p:nvCxnSpPr>
            <p:spPr>
              <a:xfrm flipH="1">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4" name="직선 화살표 연결선 628"/>
              <p:cNvCxnSpPr/>
              <p:nvPr/>
            </p:nvCxnSpPr>
            <p:spPr>
              <a:xfrm>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grpSp>
        <p:sp>
          <p:nvSpPr>
            <p:cNvPr id="435" name="직사각형 647"/>
            <p:cNvSpPr/>
            <p:nvPr/>
          </p:nvSpPr>
          <p:spPr>
            <a:xfrm>
              <a:off x="7861251" y="2276872"/>
              <a:ext cx="976346" cy="976344"/>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32 Tesseract Cores</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36" name="직선 연결선 649"/>
            <p:cNvCxnSpPr/>
            <p:nvPr/>
          </p:nvCxnSpPr>
          <p:spPr>
            <a:xfrm flipH="1" flipV="1">
              <a:off x="7861251" y="3253216"/>
              <a:ext cx="36254" cy="247287"/>
            </a:xfrm>
            <a:prstGeom prst="line">
              <a:avLst/>
            </a:prstGeom>
            <a:noFill/>
            <a:ln w="9525" cap="flat" cmpd="sng" algn="ctr">
              <a:solidFill>
                <a:srgbClr val="307D99">
                  <a:shade val="95000"/>
                  <a:satMod val="105000"/>
                </a:srgbClr>
              </a:solidFill>
              <a:prstDash val="dash"/>
            </a:ln>
            <a:effectLst/>
          </p:spPr>
        </p:cxnSp>
        <p:cxnSp>
          <p:nvCxnSpPr>
            <p:cNvPr id="437" name="직선 연결선 650"/>
            <p:cNvCxnSpPr/>
            <p:nvPr/>
          </p:nvCxnSpPr>
          <p:spPr>
            <a:xfrm flipV="1">
              <a:off x="8204713" y="3253216"/>
              <a:ext cx="632884" cy="249258"/>
            </a:xfrm>
            <a:prstGeom prst="line">
              <a:avLst/>
            </a:prstGeom>
            <a:noFill/>
            <a:ln w="9525" cap="flat" cmpd="sng" algn="ctr">
              <a:solidFill>
                <a:srgbClr val="307D99">
                  <a:shade val="95000"/>
                  <a:satMod val="105000"/>
                </a:srgbClr>
              </a:solidFill>
              <a:prstDash val="dash"/>
            </a:ln>
            <a:effectLst/>
          </p:spPr>
        </p:cxnSp>
      </p:grpSp>
      <p:sp>
        <p:nvSpPr>
          <p:cNvPr id="244" name="TextBox 243"/>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156785088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2"/>
                                        </p:tgtEl>
                                        <p:attrNameLst>
                                          <p:attrName>style.visibility</p:attrName>
                                        </p:attrNameLst>
                                      </p:cBhvr>
                                      <p:to>
                                        <p:strVal val="visible"/>
                                      </p:to>
                                    </p:set>
                                    <p:animEffect transition="in" filter="fade">
                                      <p:cBhvr>
                                        <p:cTn id="7" dur="200"/>
                                        <p:tgtEl>
                                          <p:spTgt spid="4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9"/>
                                        </p:tgtEl>
                                        <p:attrNameLst>
                                          <p:attrName>style.visibility</p:attrName>
                                        </p:attrNameLst>
                                      </p:cBhvr>
                                      <p:to>
                                        <p:strVal val="visible"/>
                                      </p:to>
                                    </p:set>
                                    <p:animEffect transition="in" filter="fade">
                                      <p:cBhvr>
                                        <p:cTn id="10" dur="2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graphicFrame>
        <p:nvGraphicFramePr>
          <p:cNvPr id="6" name="내용 개체 틀 5"/>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412305" y="1052736"/>
            <a:ext cx="5320236"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&gt;13X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7" name="TextBox 6"/>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
        <p:nvSpPr>
          <p:cNvPr id="3" name="TextBox 2"/>
          <p:cNvSpPr txBox="1"/>
          <p:nvPr/>
        </p:nvSpPr>
        <p:spPr>
          <a:xfrm>
            <a:off x="1691680" y="1628800"/>
            <a:ext cx="3854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 five graph processing algorithms</a:t>
            </a:r>
          </a:p>
        </p:txBody>
      </p:sp>
    </p:spTree>
    <p:extLst>
      <p:ext uri="{BB962C8B-B14F-4D97-AF65-F5344CB8AC3E}">
        <p14:creationId xmlns:p14="http://schemas.microsoft.com/office/powerpoint/2010/main" val="3631830834"/>
      </p:ext>
    </p:extLst>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6" name="내용 개체 틀 5"/>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9" name="직사각형 2"/>
          <p:cNvSpPr/>
          <p:nvPr/>
        </p:nvSpPr>
        <p:spPr>
          <a:xfrm>
            <a:off x="0" y="0"/>
            <a:ext cx="9144000" cy="68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10" name="직사각형 3"/>
          <p:cNvSpPr/>
          <p:nvPr/>
        </p:nvSpPr>
        <p:spPr>
          <a:xfrm>
            <a:off x="655565" y="1052736"/>
            <a:ext cx="7832870" cy="4752528"/>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graphicFrame>
        <p:nvGraphicFramePr>
          <p:cNvPr id="11" name="내용 개체 틀 5"/>
          <p:cNvGraphicFramePr>
            <a:graphicFrameLocks/>
          </p:cNvGraphicFramePr>
          <p:nvPr>
            <p:extLst/>
          </p:nvPr>
        </p:nvGraphicFramePr>
        <p:xfrm>
          <a:off x="873703" y="1196752"/>
          <a:ext cx="7396594" cy="44644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94164265"/>
      </p:ext>
    </p:extLst>
  </p:cSld>
  <p:clrMapOvr>
    <a:masterClrMapping/>
  </p:clrMapOvr>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Effect of Bandwidth &amp; Programming Model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22" name="내용 개체 틀 5"/>
          <p:cNvGraphicFramePr>
            <a:graphicFrameLocks noGrp="1"/>
          </p:cNvGraphicFramePr>
          <p:nvPr>
            <p:ph idx="1"/>
            <p:extLst/>
          </p:nvPr>
        </p:nvGraphicFramePr>
        <p:xfrm>
          <a:off x="457200" y="1700808"/>
          <a:ext cx="8229600" cy="4607917"/>
        </p:xfrm>
        <a:graphic>
          <a:graphicData uri="http://schemas.openxmlformats.org/drawingml/2006/chart">
            <c:chart xmlns:c="http://schemas.openxmlformats.org/drawingml/2006/chart" xmlns:r="http://schemas.openxmlformats.org/officeDocument/2006/relationships" r:id="rId2"/>
          </a:graphicData>
        </a:graphic>
      </p:graphicFrame>
      <p:grpSp>
        <p:nvGrpSpPr>
          <p:cNvPr id="23" name="그룹 16"/>
          <p:cNvGrpSpPr/>
          <p:nvPr/>
        </p:nvGrpSpPr>
        <p:grpSpPr>
          <a:xfrm>
            <a:off x="1619672" y="1331476"/>
            <a:ext cx="6799895" cy="369332"/>
            <a:chOff x="1403648" y="1121713"/>
            <a:chExt cx="6799895" cy="369332"/>
          </a:xfrm>
        </p:grpSpPr>
        <p:grpSp>
          <p:nvGrpSpPr>
            <p:cNvPr id="24" name="그룹 14"/>
            <p:cNvGrpSpPr/>
            <p:nvPr/>
          </p:nvGrpSpPr>
          <p:grpSpPr>
            <a:xfrm>
              <a:off x="1403648" y="1121713"/>
              <a:ext cx="3460399" cy="369332"/>
              <a:chOff x="1403648" y="1121713"/>
              <a:chExt cx="3460399" cy="369332"/>
            </a:xfrm>
          </p:grpSpPr>
          <p:sp>
            <p:nvSpPr>
              <p:cNvPr id="28" name="TextBox 27"/>
              <p:cNvSpPr txBox="1"/>
              <p:nvPr/>
            </p:nvSpPr>
            <p:spPr>
              <a:xfrm>
                <a:off x="1708458" y="1121713"/>
                <a:ext cx="3155589" cy="369332"/>
              </a:xfrm>
              <a:prstGeom prst="rect">
                <a:avLst/>
              </a:prstGeom>
              <a:solidFill>
                <a:sysClr val="window" lastClr="FFFFFF"/>
              </a:solidFill>
            </p:spPr>
            <p:txBody>
              <a:bodyPr wrap="none" l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HMC-MC Bandwidth (640GB/s)</a:t>
                </a:r>
                <a:endParaRPr kumimoji="0" lang="ko-KR" altLang="en-US" sz="18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 name="직사각형 6"/>
              <p:cNvSpPr/>
              <p:nvPr/>
            </p:nvSpPr>
            <p:spPr>
              <a:xfrm>
                <a:off x="1403648" y="1218344"/>
                <a:ext cx="288032" cy="209626"/>
              </a:xfrm>
              <a:prstGeom prst="rect">
                <a:avLst/>
              </a:prstGeom>
              <a:solidFill>
                <a:srgbClr val="5DA5DA"/>
              </a:solidFill>
              <a:ln w="12700" cap="flat" cmpd="sng" algn="ctr">
                <a:solidFill>
                  <a:srgbClr val="5DA5DA">
                    <a:lumMod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grpSp>
        <p:grpSp>
          <p:nvGrpSpPr>
            <p:cNvPr id="25" name="그룹 13"/>
            <p:cNvGrpSpPr/>
            <p:nvPr/>
          </p:nvGrpSpPr>
          <p:grpSpPr>
            <a:xfrm>
              <a:off x="5004048" y="1121713"/>
              <a:ext cx="3199495" cy="369332"/>
              <a:chOff x="1403648" y="1501413"/>
              <a:chExt cx="3199495" cy="369332"/>
            </a:xfrm>
          </p:grpSpPr>
          <p:sp>
            <p:nvSpPr>
              <p:cNvPr id="26" name="TextBox 25"/>
              <p:cNvSpPr txBox="1"/>
              <p:nvPr/>
            </p:nvSpPr>
            <p:spPr>
              <a:xfrm>
                <a:off x="1708458" y="1501413"/>
                <a:ext cx="2894685" cy="369332"/>
              </a:xfrm>
              <a:prstGeom prst="rect">
                <a:avLst/>
              </a:prstGeom>
              <a:solidFill>
                <a:sysClr val="window" lastClr="FFFFFF"/>
              </a:solidFill>
            </p:spPr>
            <p:txBody>
              <a:bodyPr wrap="none" l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Tesseract Bandwidth (8TB/s)</a:t>
                </a:r>
                <a:endParaRPr kumimoji="0" lang="ko-KR" altLang="en-US" sz="18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7" name="직사각형 15"/>
              <p:cNvSpPr/>
              <p:nvPr/>
            </p:nvSpPr>
            <p:spPr>
              <a:xfrm>
                <a:off x="1403648" y="1595849"/>
                <a:ext cx="288032" cy="209626"/>
              </a:xfrm>
              <a:prstGeom prst="rect">
                <a:avLst/>
              </a:prstGeom>
              <a:solidFill>
                <a:srgbClr val="60BD68"/>
              </a:solidFill>
              <a:ln w="12700" cap="flat" cmpd="sng" algn="ctr">
                <a:solidFill>
                  <a:srgbClr val="60BD68">
                    <a:lumMod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grpSp>
      </p:grpSp>
      <p:grpSp>
        <p:nvGrpSpPr>
          <p:cNvPr id="30" name="그룹 28"/>
          <p:cNvGrpSpPr/>
          <p:nvPr/>
        </p:nvGrpSpPr>
        <p:grpSpPr>
          <a:xfrm>
            <a:off x="1736523" y="4297918"/>
            <a:ext cx="1795242" cy="621215"/>
            <a:chOff x="1736523" y="4297918"/>
            <a:chExt cx="1795242" cy="621215"/>
          </a:xfrm>
        </p:grpSpPr>
        <p:cxnSp>
          <p:nvCxnSpPr>
            <p:cNvPr id="31" name="직선 화살표 연결선 4"/>
            <p:cNvCxnSpPr/>
            <p:nvPr/>
          </p:nvCxnSpPr>
          <p:spPr>
            <a:xfrm>
              <a:off x="2230039" y="4309533"/>
              <a:ext cx="0" cy="609600"/>
            </a:xfrm>
            <a:prstGeom prst="straightConnector1">
              <a:avLst/>
            </a:prstGeom>
            <a:noFill/>
            <a:ln w="25400" cap="flat" cmpd="sng" algn="ctr">
              <a:solidFill>
                <a:sysClr val="windowText" lastClr="000000"/>
              </a:solidFill>
              <a:prstDash val="solid"/>
              <a:headEnd type="stealth" w="lg" len="lg"/>
              <a:tailEnd type="stealth" w="lg" len="lg"/>
            </a:ln>
            <a:effectLst>
              <a:outerShdw blurRad="40000" dist="20000" dir="5400000" rotWithShape="0">
                <a:srgbClr val="000000">
                  <a:alpha val="38000"/>
                </a:srgbClr>
              </a:outerShdw>
            </a:effectLst>
          </p:spPr>
        </p:cxnSp>
        <p:cxnSp>
          <p:nvCxnSpPr>
            <p:cNvPr id="32" name="직선 연결선 11"/>
            <p:cNvCxnSpPr/>
            <p:nvPr/>
          </p:nvCxnSpPr>
          <p:spPr>
            <a:xfrm flipH="1">
              <a:off x="1736523" y="4297918"/>
              <a:ext cx="1795242" cy="0"/>
            </a:xfrm>
            <a:prstGeom prst="line">
              <a:avLst/>
            </a:prstGeom>
            <a:noFill/>
            <a:ln w="25400" cap="flat" cmpd="sng" algn="ctr">
              <a:solidFill>
                <a:sysClr val="windowText" lastClr="000000"/>
              </a:solidFill>
              <a:prstDash val="dash"/>
            </a:ln>
            <a:effectLst>
              <a:outerShdw blurRad="40000" dist="20000" dir="5400000" rotWithShape="0">
                <a:srgbClr val="000000">
                  <a:alpha val="38000"/>
                </a:srgbClr>
              </a:outerShdw>
            </a:effectLst>
          </p:spPr>
        </p:cxnSp>
        <p:sp>
          <p:nvSpPr>
            <p:cNvPr id="33" name="TextBox 32"/>
            <p:cNvSpPr txBox="1"/>
            <p:nvPr/>
          </p:nvSpPr>
          <p:spPr>
            <a:xfrm>
              <a:off x="2247362" y="4429667"/>
              <a:ext cx="1202573" cy="369332"/>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Bandwidth</a:t>
              </a:r>
              <a:endParaRPr kumimoji="0" lang="ko-KR" altLang="en-US" sz="18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34" name="그룹 27"/>
          <p:cNvGrpSpPr/>
          <p:nvPr/>
        </p:nvGrpSpPr>
        <p:grpSpPr>
          <a:xfrm>
            <a:off x="2236572" y="2180697"/>
            <a:ext cx="4900828" cy="2086503"/>
            <a:chOff x="2236572" y="2180697"/>
            <a:chExt cx="4900828" cy="2086503"/>
          </a:xfrm>
        </p:grpSpPr>
        <p:cxnSp>
          <p:nvCxnSpPr>
            <p:cNvPr id="35" name="직선 연결선 20"/>
            <p:cNvCxnSpPr/>
            <p:nvPr/>
          </p:nvCxnSpPr>
          <p:spPr>
            <a:xfrm flipH="1">
              <a:off x="3530600" y="2180697"/>
              <a:ext cx="3606800" cy="0"/>
            </a:xfrm>
            <a:prstGeom prst="line">
              <a:avLst/>
            </a:prstGeom>
            <a:noFill/>
            <a:ln w="25400" cap="flat" cmpd="sng" algn="ctr">
              <a:solidFill>
                <a:sysClr val="windowText" lastClr="000000"/>
              </a:solidFill>
              <a:prstDash val="dash"/>
            </a:ln>
            <a:effectLst>
              <a:outerShdw blurRad="40000" dist="20000" dir="5400000" rotWithShape="0">
                <a:srgbClr val="000000">
                  <a:alpha val="38000"/>
                </a:srgbClr>
              </a:outerShdw>
            </a:effectLst>
          </p:spPr>
        </p:cxnSp>
        <p:cxnSp>
          <p:nvCxnSpPr>
            <p:cNvPr id="36" name="직선 화살표 연결선 21"/>
            <p:cNvCxnSpPr/>
            <p:nvPr/>
          </p:nvCxnSpPr>
          <p:spPr>
            <a:xfrm>
              <a:off x="4389778" y="2226733"/>
              <a:ext cx="0" cy="2040467"/>
            </a:xfrm>
            <a:prstGeom prst="straightConnector1">
              <a:avLst/>
            </a:prstGeom>
            <a:noFill/>
            <a:ln w="25400" cap="flat" cmpd="sng" algn="ctr">
              <a:solidFill>
                <a:sysClr val="windowText" lastClr="000000"/>
              </a:solidFill>
              <a:prstDash val="solid"/>
              <a:headEnd type="stealth" w="lg" len="lg"/>
              <a:tailEnd type="stealth" w="lg" len="lg"/>
            </a:ln>
            <a:effectLst>
              <a:outerShdw blurRad="40000" dist="20000" dir="5400000" rotWithShape="0">
                <a:srgbClr val="000000">
                  <a:alpha val="38000"/>
                </a:srgbClr>
              </a:outerShdw>
            </a:effectLst>
          </p:spPr>
        </p:cxnSp>
        <p:sp>
          <p:nvSpPr>
            <p:cNvPr id="37" name="TextBox 36"/>
            <p:cNvSpPr txBox="1"/>
            <p:nvPr/>
          </p:nvSpPr>
          <p:spPr>
            <a:xfrm>
              <a:off x="2236572" y="3062300"/>
              <a:ext cx="2111027" cy="369332"/>
            </a:xfrm>
            <a:prstGeom prst="rect">
              <a:avLst/>
            </a:prstGeom>
            <a:noFill/>
          </p:spPr>
          <p:txBody>
            <a:bodyPr wrap="none"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Programming Model</a:t>
              </a:r>
              <a:endParaRPr kumimoji="0" lang="ko-KR" altLang="en-US" sz="1800" b="0" i="0" u="none" strike="noStrike" kern="0" cap="none" spc="0" normalizeH="0" baseline="0" noProof="0" dirty="0">
                <a:ln>
                  <a:noFill/>
                </a:ln>
                <a:solidFill>
                  <a:sysClr val="windowText" lastClr="000000"/>
                </a:solidFill>
                <a:effectLst/>
                <a:uLnTx/>
                <a:uFillTx/>
                <a:latin typeface="Tahoma"/>
                <a:ea typeface="+mn-ea"/>
                <a:cs typeface="+mn-cs"/>
              </a:endParaRPr>
            </a:p>
          </p:txBody>
        </p:sp>
      </p:grpSp>
      <p:sp>
        <p:nvSpPr>
          <p:cNvPr id="38" name="TextBox 37"/>
          <p:cNvSpPr txBox="1"/>
          <p:nvPr/>
        </p:nvSpPr>
        <p:spPr>
          <a:xfrm>
            <a:off x="6829648" y="5877272"/>
            <a:ext cx="1715085"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(No Prefetching)</a:t>
            </a:r>
            <a:endParaRPr kumimoji="0" lang="ko-KR" altLang="en-US" sz="1800" b="0" i="0" u="none" strike="noStrike" kern="0" cap="none" spc="0" normalizeH="0" baseline="0" noProof="0" dirty="0">
              <a:ln>
                <a:noFill/>
              </a:ln>
              <a:solidFill>
                <a:sysClr val="windowText" lastClr="000000"/>
              </a:solidFill>
              <a:effectLst/>
              <a:uLnTx/>
              <a:uFillTx/>
              <a:latin typeface="Tahoma"/>
              <a:ea typeface="+mn-ea"/>
              <a:cs typeface="+mn-cs"/>
            </a:endParaRPr>
          </a:p>
        </p:txBody>
      </p:sp>
    </p:spTree>
    <p:extLst>
      <p:ext uri="{BB962C8B-B14F-4D97-AF65-F5344CB8AC3E}">
        <p14:creationId xmlns:p14="http://schemas.microsoft.com/office/powerpoint/2010/main" val="364749185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Tesseract Graph Processing System Energy</a:t>
            </a:r>
          </a:p>
        </p:txBody>
      </p:sp>
      <p:graphicFrame>
        <p:nvGraphicFramePr>
          <p:cNvPr id="7" name="내용 개체 틀 11"/>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4750292" y="4848835"/>
            <a:ext cx="3754153"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 8X Energy Reduction</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6" name="TextBox 5"/>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1586124120"/>
      </p:ext>
    </p:extLst>
  </p:cSld>
  <p:clrMapOvr>
    <a:masterClrMapping/>
  </p:clrMapOv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Tesseract</a:t>
            </a:r>
            <a:endParaRPr lang="en-US" dirty="0"/>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"A Scalable Processing-in-Memory Accelerator for Parallel Graph Processing"</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22542082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AFB9DA22-BE61-2446-87AE-83F927ADF074}"/>
              </a:ext>
            </a:extLst>
          </p:cNvPr>
          <p:cNvSpPr>
            <a:spLocks noGrp="1"/>
          </p:cNvSpPr>
          <p:nvPr>
            <p:ph idx="1"/>
          </p:nvPr>
        </p:nvSpPr>
        <p:spPr>
          <a:xfrm>
            <a:off x="228600" y="1124744"/>
            <a:ext cx="8610600" cy="5123656"/>
          </a:xfrm>
        </p:spPr>
        <p:txBody>
          <a:bodyPr/>
          <a:lstStyle/>
          <a:p>
            <a:r>
              <a:rPr lang="en-US" dirty="0"/>
              <a:t>The Problem: DNA Read Mapping</a:t>
            </a:r>
          </a:p>
          <a:p>
            <a:pPr lvl="1"/>
            <a:r>
              <a:rPr lang="en-US" dirty="0"/>
              <a:t>State-of-the-art Read Mapper Design</a:t>
            </a:r>
          </a:p>
          <a:p>
            <a:pPr lvl="1"/>
            <a:endParaRPr lang="en-US" dirty="0"/>
          </a:p>
          <a:p>
            <a:r>
              <a:rPr lang="en-US" dirty="0"/>
              <a:t>Algorithmic Acceleration </a:t>
            </a:r>
          </a:p>
          <a:p>
            <a:pPr lvl="1"/>
            <a:r>
              <a:rPr lang="en-US" dirty="0"/>
              <a:t>Exploiting Structure of the Genome</a:t>
            </a:r>
          </a:p>
          <a:p>
            <a:pPr lvl="1"/>
            <a:r>
              <a:rPr lang="en-US" dirty="0"/>
              <a:t>Exploiting SIMD Instructions</a:t>
            </a:r>
          </a:p>
          <a:p>
            <a:endParaRPr lang="en-US" dirty="0"/>
          </a:p>
          <a:p>
            <a:r>
              <a:rPr lang="en-US" dirty="0"/>
              <a:t>Hardware Acceleration</a:t>
            </a:r>
          </a:p>
          <a:p>
            <a:pPr lvl="1"/>
            <a:r>
              <a:rPr lang="en-US" dirty="0"/>
              <a:t>Specialized Architectures</a:t>
            </a:r>
          </a:p>
          <a:p>
            <a:pPr lvl="1"/>
            <a:r>
              <a:rPr lang="en-US" dirty="0"/>
              <a:t>Processing in Memory</a:t>
            </a:r>
          </a:p>
          <a:p>
            <a:pPr lvl="1"/>
            <a:endParaRPr lang="en-US" dirty="0"/>
          </a:p>
          <a:p>
            <a:r>
              <a:rPr lang="en-US" dirty="0">
                <a:solidFill>
                  <a:srgbClr val="0000FF"/>
                </a:solidFill>
              </a:rPr>
              <a:t>Future Opportunities: New Sequencing Technologies</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21387752"/>
      </p:ext>
    </p:extLst>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Recall: High-Throughput Sequencing</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003340F8-3A8B-834C-91D5-9FD30DDFF056}"/>
              </a:ext>
            </a:extLst>
          </p:cNvPr>
          <p:cNvSpPr>
            <a:spLocks noGrp="1"/>
          </p:cNvSpPr>
          <p:nvPr>
            <p:ph idx="1"/>
          </p:nvPr>
        </p:nvSpPr>
        <p:spPr>
          <a:xfrm>
            <a:off x="228600" y="908720"/>
            <a:ext cx="8610600" cy="5638800"/>
          </a:xfrm>
          <a:noFill/>
          <a:ln w="9525">
            <a:noFill/>
            <a:miter lim="800000"/>
            <a:headEnd/>
            <a:tailEnd/>
          </a:ln>
        </p:spPr>
        <p:txBody>
          <a:bodyPr vert="horz" wrap="square" lIns="91440" tIns="45720" rIns="91440" bIns="45720" numCol="1" anchor="t" anchorCtr="0" compatLnSpc="1">
            <a:prstTxWarp prst="textNoShape">
              <a:avLst/>
            </a:prstTxWarp>
            <a:normAutofit/>
          </a:bodyPr>
          <a:lstStyle/>
          <a:p>
            <a:pPr marL="342900" indent="-342900" eaLnBrk="0" fontAlgn="base" hangingPunct="0">
              <a:spcBef>
                <a:spcPts val="0"/>
              </a:spcBef>
              <a:spcAft>
                <a:spcPct val="0"/>
              </a:spcAft>
              <a:buClr>
                <a:schemeClr val="accent1"/>
              </a:buClr>
              <a:buSzPct val="65000"/>
              <a:buFont typeface="Wingdings" pitchFamily="2" charset="2"/>
              <a:buChar char="n"/>
            </a:pPr>
            <a:r>
              <a:rPr lang="en-US" dirty="0"/>
              <a:t>Massively parallel sequencing technology</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Illumina, Roche 454, Ion Torrent, SOLID…</a:t>
            </a:r>
          </a:p>
          <a:p>
            <a:pPr marL="669925" lvl="1" indent="-325438" eaLnBrk="0" fontAlgn="base" hangingPunct="0">
              <a:spcBef>
                <a:spcPts val="0"/>
              </a:spcBef>
              <a:spcAft>
                <a:spcPct val="0"/>
              </a:spcAft>
              <a:buClr>
                <a:schemeClr val="accent2"/>
              </a:buClr>
              <a:buSzPct val="60000"/>
              <a:buFont typeface="Wingdings" pitchFamily="2" charset="2"/>
              <a:buChar char="q"/>
            </a:pPr>
            <a:endPar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endParaRPr>
          </a:p>
          <a:p>
            <a:pPr marL="342900" indent="-342900" eaLnBrk="0" fontAlgn="base" hangingPunct="0">
              <a:spcBef>
                <a:spcPts val="0"/>
              </a:spcBef>
              <a:spcAft>
                <a:spcPct val="0"/>
              </a:spcAft>
              <a:buClr>
                <a:schemeClr val="accent1"/>
              </a:buClr>
              <a:buSzPct val="65000"/>
              <a:buFont typeface="Wingdings" pitchFamily="2" charset="2"/>
              <a:buChar char="n"/>
            </a:pPr>
            <a:r>
              <a:rPr lang="en-US" dirty="0">
                <a:latin typeface="Tahoma" panose="020B0604030504040204" pitchFamily="34" charset="0"/>
                <a:ea typeface="Tahoma" panose="020B0604030504040204" pitchFamily="34" charset="0"/>
                <a:cs typeface="Tahoma" panose="020B0604030504040204" pitchFamily="34" charset="0"/>
              </a:rPr>
              <a:t>Small DNA fragments are first amplified and then sequenced in parallel, leading to</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High throughput</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High speed</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Low cost </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FF0000"/>
                </a:solidFill>
                <a:latin typeface="Tahoma" panose="020B0604030504040204" pitchFamily="34" charset="0"/>
                <a:ea typeface="Tahoma" panose="020B0604030504040204" pitchFamily="34" charset="0"/>
                <a:cs typeface="Tahoma" panose="020B0604030504040204" pitchFamily="34" charset="0"/>
              </a:rPr>
              <a:t>Short reads</a:t>
            </a:r>
          </a:p>
          <a:p>
            <a:pPr marL="1022350" lvl="2" indent="-350838" eaLnBrk="0" fontAlgn="base" hangingPunct="0">
              <a:spcBef>
                <a:spcPts val="0"/>
              </a:spcBef>
              <a:spcAft>
                <a:spcPct val="0"/>
              </a:spcAft>
              <a:buClr>
                <a:schemeClr val="accent1"/>
              </a:buClr>
              <a:buSzPct val="65000"/>
              <a:buFont typeface="Wingdings" pitchFamily="2" charset="2"/>
              <a:buChar char="n"/>
            </a:pPr>
            <a:r>
              <a:rPr lang="en-US" sz="1800" dirty="0">
                <a:latin typeface="Tahoma" panose="020B0604030504040204" pitchFamily="34" charset="0"/>
                <a:ea typeface="Tahoma" panose="020B0604030504040204" pitchFamily="34" charset="0"/>
                <a:cs typeface="Tahoma" panose="020B0604030504040204" pitchFamily="34" charset="0"/>
              </a:rPr>
              <a:t>Amplification step limits the read length since too short or too long fragments are not amplified well.</a:t>
            </a:r>
          </a:p>
          <a:p>
            <a:pPr marL="1022350" lvl="2" indent="-350838" eaLnBrk="0" fontAlgn="base" hangingPunct="0">
              <a:spcBef>
                <a:spcPts val="0"/>
              </a:spcBef>
              <a:spcAft>
                <a:spcPct val="0"/>
              </a:spcAft>
              <a:buClr>
                <a:schemeClr val="accent1"/>
              </a:buClr>
              <a:buSzPct val="65000"/>
              <a:buFont typeface="Wingdings" pitchFamily="2" charset="2"/>
              <a:buChar char="n"/>
            </a:pPr>
            <a:endParaRPr lang="en-US" sz="1800" dirty="0">
              <a:latin typeface="Tahoma" panose="020B0604030504040204" pitchFamily="34" charset="0"/>
              <a:ea typeface="Tahoma" panose="020B0604030504040204" pitchFamily="34" charset="0"/>
              <a:cs typeface="Tahoma" panose="020B0604030504040204" pitchFamily="34" charset="0"/>
            </a:endParaRPr>
          </a:p>
          <a:p>
            <a:pPr marL="342900" indent="-342900" eaLnBrk="0" fontAlgn="base" hangingPunct="0">
              <a:spcBef>
                <a:spcPts val="0"/>
              </a:spcBef>
              <a:spcAft>
                <a:spcPct val="0"/>
              </a:spcAft>
              <a:buClr>
                <a:schemeClr val="accent1"/>
              </a:buClr>
              <a:buSzPct val="65000"/>
              <a:buFont typeface="Wingdings" pitchFamily="2" charset="2"/>
              <a:buChar char="n"/>
            </a:pPr>
            <a:r>
              <a:rPr lang="en-US" sz="2000" dirty="0">
                <a:latin typeface="Tahoma" panose="020B0604030504040204" pitchFamily="34" charset="0"/>
                <a:ea typeface="Tahoma" panose="020B0604030504040204" pitchFamily="34" charset="0"/>
                <a:cs typeface="Tahoma" panose="020B0604030504040204" pitchFamily="34" charset="0"/>
              </a:rPr>
              <a:t>Sequencing is done by either reading optical signals as each base is added, or by detecting hydrogen ions instead of light, leading to:</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Low error rates (relatively)</a:t>
            </a:r>
          </a:p>
          <a:p>
            <a:pPr lvl="1">
              <a:spcBef>
                <a:spcPts val="0"/>
              </a:spcBef>
            </a:pPr>
            <a:r>
              <a:rPr lang="en-US" sz="2000" kern="1200" dirty="0">
                <a:solidFill>
                  <a:srgbClr val="FF0000"/>
                </a:solidFill>
              </a:rPr>
              <a:t>Reads lack information </a:t>
            </a:r>
            <a:r>
              <a:rPr lang="en-US" sz="2000" kern="1200" dirty="0"/>
              <a:t>about their order and which part of genome they are originated from</a:t>
            </a:r>
            <a:endPar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984898135"/>
      </p:ext>
    </p:extLst>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latin typeface="Garamond" panose="02020404030301010803" pitchFamily="18" charset="0"/>
              </a:rPr>
              <a:t>Nanopore Sequencing Technology</a:t>
            </a:r>
            <a:endParaRPr lang="en-US" dirty="0"/>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Content Placeholder 2">
            <a:extLst>
              <a:ext uri="{FF2B5EF4-FFF2-40B4-BE49-F238E27FC236}">
                <a16:creationId xmlns:a16="http://schemas.microsoft.com/office/drawing/2014/main" id="{871E0F44-2E1B-7E4B-823E-A95FEA1672A6}"/>
              </a:ext>
            </a:extLst>
          </p:cNvPr>
          <p:cNvSpPr>
            <a:spLocks noGrp="1"/>
          </p:cNvSpPr>
          <p:nvPr>
            <p:ph idx="1"/>
          </p:nvPr>
        </p:nvSpPr>
        <p:spPr>
          <a:xfrm>
            <a:off x="228600" y="980728"/>
            <a:ext cx="8915400" cy="4876800"/>
          </a:xfrm>
        </p:spPr>
        <p:txBody>
          <a:bodyPr>
            <a:normAutofit/>
          </a:bodyPr>
          <a:lstStyle/>
          <a:p>
            <a:pPr>
              <a:spcBef>
                <a:spcPts val="0"/>
              </a:spcBef>
            </a:pPr>
            <a:r>
              <a:rPr lang="en-US" sz="2600" b="1" dirty="0"/>
              <a:t>Nanopore sequencing </a:t>
            </a:r>
            <a:r>
              <a:rPr lang="en-US" sz="2600" dirty="0"/>
              <a:t>is an emerging and a promising single-molecule DNA sequencing technology</a:t>
            </a:r>
          </a:p>
          <a:p>
            <a:pPr lvl="1">
              <a:spcBef>
                <a:spcPts val="0"/>
              </a:spcBef>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No amplification </a:t>
            </a: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sym typeface="Wingdings" pitchFamily="2" charset="2"/>
              </a:rPr>
              <a:t>→ Less limit on read length → Longer read length</a:t>
            </a:r>
          </a:p>
          <a:p>
            <a:pPr lvl="1">
              <a:spcBef>
                <a:spcPts val="0"/>
              </a:spcBef>
            </a:pPr>
            <a:endParaRPr lang="en-US" sz="1800" dirty="0">
              <a:solidFill>
                <a:srgbClr val="0000FF"/>
              </a:solidFill>
              <a:latin typeface="Tahoma" panose="020B0604030504040204" pitchFamily="34" charset="0"/>
              <a:ea typeface="Tahoma" panose="020B0604030504040204" pitchFamily="34" charset="0"/>
              <a:cs typeface="Tahoma" panose="020B0604030504040204" pitchFamily="34" charset="0"/>
              <a:sym typeface="Wingdings" pitchFamily="2" charset="2"/>
            </a:endParaRPr>
          </a:p>
          <a:p>
            <a:pPr lvl="1">
              <a:spcBef>
                <a:spcPts val="0"/>
              </a:spcBef>
            </a:pPr>
            <a:endParaRPr lang="en-US" sz="1800" dirty="0">
              <a:solidFill>
                <a:srgbClr val="0000FF"/>
              </a:solidFill>
              <a:latin typeface="Tahoma" panose="020B0604030504040204" pitchFamily="34" charset="0"/>
              <a:ea typeface="Tahoma" panose="020B0604030504040204" pitchFamily="34" charset="0"/>
              <a:cs typeface="Tahoma" panose="020B0604030504040204" pitchFamily="34" charset="0"/>
              <a:sym typeface="Wingdings" pitchFamily="2" charset="2"/>
            </a:endParaRPr>
          </a:p>
          <a:p>
            <a:pPr lvl="1">
              <a:spcBef>
                <a:spcPts val="0"/>
              </a:spcBef>
            </a:pPr>
            <a:endParaRPr lang="en-US" sz="1800" dirty="0">
              <a:solidFill>
                <a:srgbClr val="0000FF"/>
              </a:solidFill>
              <a:latin typeface="Tahoma" panose="020B0604030504040204" pitchFamily="34" charset="0"/>
              <a:ea typeface="Tahoma" panose="020B0604030504040204" pitchFamily="34" charset="0"/>
              <a:cs typeface="Tahoma" panose="020B0604030504040204" pitchFamily="34" charset="0"/>
              <a:sym typeface="Wingdings" pitchFamily="2" charset="2"/>
            </a:endParaRPr>
          </a:p>
          <a:p>
            <a:pPr>
              <a:spcBef>
                <a:spcPts val="0"/>
              </a:spcBef>
            </a:pPr>
            <a:r>
              <a:rPr lang="en-US" sz="2600" dirty="0"/>
              <a:t>First </a:t>
            </a:r>
            <a:r>
              <a:rPr lang="en-US" sz="2600" dirty="0" err="1"/>
              <a:t>nanopore</a:t>
            </a:r>
            <a:r>
              <a:rPr lang="en-US" sz="2600" dirty="0"/>
              <a:t> sequencing device, </a:t>
            </a:r>
            <a:r>
              <a:rPr lang="en-US" sz="2600" b="1" dirty="0"/>
              <a:t>MinION</a:t>
            </a:r>
            <a:r>
              <a:rPr lang="en-US" sz="2600" dirty="0"/>
              <a:t>, made commercially available by </a:t>
            </a:r>
            <a:r>
              <a:rPr lang="en-US" sz="2600" b="1" dirty="0"/>
              <a:t>Oxford Nanopore Technologies</a:t>
            </a:r>
            <a:r>
              <a:rPr lang="en-US" sz="2600" dirty="0"/>
              <a:t> (ONT) in </a:t>
            </a:r>
            <a:r>
              <a:rPr lang="en-US" sz="2600" b="1" dirty="0"/>
              <a:t>May 2014. </a:t>
            </a:r>
          </a:p>
          <a:p>
            <a:pPr lvl="1">
              <a:spcBef>
                <a:spcPts val="0"/>
              </a:spcBef>
            </a:pPr>
            <a:r>
              <a:rPr lang="en-US" sz="2400" dirty="0">
                <a:solidFill>
                  <a:srgbClr val="0000FF"/>
                </a:solidFill>
                <a:latin typeface="Tahoma" panose="020B0604030504040204" pitchFamily="34" charset="0"/>
                <a:ea typeface="Tahoma" panose="020B0604030504040204" pitchFamily="34" charset="0"/>
                <a:cs typeface="Tahoma" panose="020B0604030504040204" pitchFamily="34" charset="0"/>
              </a:rPr>
              <a:t>Inexpensive </a:t>
            </a:r>
          </a:p>
          <a:p>
            <a:pPr lvl="1">
              <a:spcBef>
                <a:spcPts val="0"/>
              </a:spcBef>
            </a:pPr>
            <a:r>
              <a:rPr lang="en-US" sz="2400" dirty="0">
                <a:solidFill>
                  <a:srgbClr val="0000FF"/>
                </a:solidFill>
                <a:latin typeface="Tahoma" panose="020B0604030504040204" pitchFamily="34" charset="0"/>
                <a:ea typeface="Tahoma" panose="020B0604030504040204" pitchFamily="34" charset="0"/>
                <a:cs typeface="Tahoma" panose="020B0604030504040204" pitchFamily="34" charset="0"/>
              </a:rPr>
              <a:t>Long read length (&gt; 882K </a:t>
            </a:r>
            <a:r>
              <a:rPr lang="en-US" sz="2400" dirty="0" err="1">
                <a:solidFill>
                  <a:srgbClr val="0000FF"/>
                </a:solidFill>
                <a:latin typeface="Tahoma" panose="020B0604030504040204" pitchFamily="34" charset="0"/>
                <a:ea typeface="Tahoma" panose="020B0604030504040204" pitchFamily="34" charset="0"/>
                <a:cs typeface="Tahoma" panose="020B0604030504040204" pitchFamily="34" charset="0"/>
              </a:rPr>
              <a:t>bp</a:t>
            </a:r>
            <a:r>
              <a:rPr lang="en-US" sz="2400" dirty="0">
                <a:solidFill>
                  <a:srgbClr val="0000FF"/>
                </a:solidFill>
                <a:latin typeface="Tahoma" panose="020B0604030504040204" pitchFamily="34" charset="0"/>
                <a:ea typeface="Tahoma" panose="020B0604030504040204" pitchFamily="34" charset="0"/>
                <a:cs typeface="Tahoma" panose="020B0604030504040204" pitchFamily="34" charset="0"/>
              </a:rPr>
              <a:t>)</a:t>
            </a:r>
          </a:p>
          <a:p>
            <a:pPr lvl="1">
              <a:spcBef>
                <a:spcPts val="0"/>
              </a:spcBef>
            </a:pPr>
            <a:r>
              <a:rPr lang="en-US" sz="2400" dirty="0">
                <a:solidFill>
                  <a:srgbClr val="0000FF"/>
                </a:solidFill>
                <a:latin typeface="Tahoma" panose="020B0604030504040204" pitchFamily="34" charset="0"/>
                <a:ea typeface="Tahoma" panose="020B0604030504040204" pitchFamily="34" charset="0"/>
                <a:cs typeface="Tahoma" panose="020B0604030504040204" pitchFamily="34" charset="0"/>
              </a:rPr>
              <a:t>Portable: Pocket-sized</a:t>
            </a:r>
          </a:p>
          <a:p>
            <a:pPr lvl="1">
              <a:spcBef>
                <a:spcPts val="0"/>
              </a:spcBef>
            </a:pPr>
            <a:r>
              <a:rPr lang="en-US" sz="2400" dirty="0">
                <a:solidFill>
                  <a:srgbClr val="0000FF"/>
                </a:solidFill>
                <a:latin typeface="Tahoma" panose="020B0604030504040204" pitchFamily="34" charset="0"/>
                <a:ea typeface="Tahoma" panose="020B0604030504040204" pitchFamily="34" charset="0"/>
                <a:cs typeface="Tahoma" panose="020B0604030504040204" pitchFamily="34" charset="0"/>
              </a:rPr>
              <a:t>Produces data in real-time</a:t>
            </a:r>
          </a:p>
          <a:p>
            <a:pPr>
              <a:spcBef>
                <a:spcPts val="0"/>
              </a:spcBef>
            </a:pPr>
            <a:endParaRPr lang="en-US" sz="2000" b="1" dirty="0"/>
          </a:p>
          <a:p>
            <a:pPr marL="0" indent="0">
              <a:spcBef>
                <a:spcPts val="0"/>
              </a:spcBef>
              <a:buNone/>
            </a:pPr>
            <a:endParaRPr lang="en-US" sz="2000" dirty="0"/>
          </a:p>
        </p:txBody>
      </p:sp>
    </p:spTree>
    <p:extLst>
      <p:ext uri="{BB962C8B-B14F-4D97-AF65-F5344CB8AC3E}">
        <p14:creationId xmlns:p14="http://schemas.microsoft.com/office/powerpoint/2010/main" val="15963629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latin typeface="Garamond" panose="02020404030301010803" pitchFamily="18" charset="0"/>
              </a:rPr>
              <a:t>Nanopore Sequencing Technology</a:t>
            </a:r>
            <a:endParaRPr lang="en-US" dirty="0"/>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Content Placeholder 2">
            <a:extLst>
              <a:ext uri="{FF2B5EF4-FFF2-40B4-BE49-F238E27FC236}">
                <a16:creationId xmlns:a16="http://schemas.microsoft.com/office/drawing/2014/main" id="{871E0F44-2E1B-7E4B-823E-A95FEA1672A6}"/>
              </a:ext>
            </a:extLst>
          </p:cNvPr>
          <p:cNvSpPr>
            <a:spLocks noGrp="1"/>
          </p:cNvSpPr>
          <p:nvPr>
            <p:ph idx="1"/>
          </p:nvPr>
        </p:nvSpPr>
        <p:spPr>
          <a:xfrm>
            <a:off x="228600" y="980728"/>
            <a:ext cx="8915400" cy="4876800"/>
          </a:xfrm>
        </p:spPr>
        <p:txBody>
          <a:bodyPr>
            <a:normAutofit/>
          </a:bodyPr>
          <a:lstStyle/>
          <a:p>
            <a:pPr>
              <a:spcBef>
                <a:spcPts val="0"/>
              </a:spcBef>
            </a:pPr>
            <a:r>
              <a:rPr lang="en-US" sz="2600" b="1" dirty="0"/>
              <a:t>Nanopore sequencing </a:t>
            </a:r>
            <a:r>
              <a:rPr lang="en-US" sz="2600" dirty="0"/>
              <a:t>is an emerging and a promising single-molecule DNA sequencing technology</a:t>
            </a:r>
          </a:p>
          <a:p>
            <a:pPr lvl="1">
              <a:spcBef>
                <a:spcPts val="0"/>
              </a:spcBef>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No amplification </a:t>
            </a: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sym typeface="Wingdings" pitchFamily="2" charset="2"/>
              </a:rPr>
              <a:t>→ Less limit on read length → Longer read length</a:t>
            </a:r>
          </a:p>
          <a:p>
            <a:pPr lvl="1">
              <a:spcBef>
                <a:spcPts val="0"/>
              </a:spcBef>
            </a:pPr>
            <a:endParaRPr lang="en-US" sz="1800" dirty="0">
              <a:solidFill>
                <a:srgbClr val="0000FF"/>
              </a:solidFill>
              <a:latin typeface="Tahoma" panose="020B0604030504040204" pitchFamily="34" charset="0"/>
              <a:ea typeface="Tahoma" panose="020B0604030504040204" pitchFamily="34" charset="0"/>
              <a:cs typeface="Tahoma" panose="020B0604030504040204" pitchFamily="34" charset="0"/>
              <a:sym typeface="Wingdings" pitchFamily="2" charset="2"/>
            </a:endParaRPr>
          </a:p>
          <a:p>
            <a:pPr lvl="1">
              <a:spcBef>
                <a:spcPts val="0"/>
              </a:spcBef>
            </a:pPr>
            <a:endParaRPr lang="en-US" sz="1800" dirty="0">
              <a:solidFill>
                <a:srgbClr val="0000FF"/>
              </a:solidFill>
              <a:latin typeface="Tahoma" panose="020B0604030504040204" pitchFamily="34" charset="0"/>
              <a:ea typeface="Tahoma" panose="020B0604030504040204" pitchFamily="34" charset="0"/>
              <a:cs typeface="Tahoma" panose="020B0604030504040204" pitchFamily="34" charset="0"/>
              <a:sym typeface="Wingdings" pitchFamily="2" charset="2"/>
            </a:endParaRPr>
          </a:p>
          <a:p>
            <a:pPr lvl="1">
              <a:spcBef>
                <a:spcPts val="0"/>
              </a:spcBef>
            </a:pPr>
            <a:endParaRPr lang="en-US" sz="1800" dirty="0">
              <a:solidFill>
                <a:srgbClr val="0000FF"/>
              </a:solidFill>
              <a:latin typeface="Tahoma" panose="020B0604030504040204" pitchFamily="34" charset="0"/>
              <a:ea typeface="Tahoma" panose="020B0604030504040204" pitchFamily="34" charset="0"/>
              <a:cs typeface="Tahoma" panose="020B0604030504040204" pitchFamily="34" charset="0"/>
              <a:sym typeface="Wingdings" pitchFamily="2" charset="2"/>
            </a:endParaRPr>
          </a:p>
          <a:p>
            <a:pPr>
              <a:spcBef>
                <a:spcPts val="0"/>
              </a:spcBef>
            </a:pPr>
            <a:r>
              <a:rPr lang="en-US" sz="2600" dirty="0"/>
              <a:t>First </a:t>
            </a:r>
            <a:r>
              <a:rPr lang="en-US" sz="2600" dirty="0" err="1"/>
              <a:t>nanopore</a:t>
            </a:r>
            <a:r>
              <a:rPr lang="en-US" sz="2600" dirty="0"/>
              <a:t> sequencing device, </a:t>
            </a:r>
            <a:r>
              <a:rPr lang="en-US" sz="2600" b="1" dirty="0"/>
              <a:t>MinION</a:t>
            </a:r>
            <a:r>
              <a:rPr lang="en-US" sz="2600" dirty="0"/>
              <a:t>, made commercially available by </a:t>
            </a:r>
            <a:r>
              <a:rPr lang="en-US" sz="2600" b="1" dirty="0"/>
              <a:t>Oxford Nanopore Technologies</a:t>
            </a:r>
            <a:r>
              <a:rPr lang="en-US" sz="2600" dirty="0"/>
              <a:t> (ONT) in </a:t>
            </a:r>
            <a:r>
              <a:rPr lang="en-US" sz="2600" b="1" dirty="0"/>
              <a:t>May 2014. </a:t>
            </a:r>
          </a:p>
          <a:p>
            <a:pPr lvl="1">
              <a:spcBef>
                <a:spcPts val="0"/>
              </a:spcBef>
            </a:pPr>
            <a:r>
              <a:rPr lang="en-US" sz="2400" dirty="0">
                <a:solidFill>
                  <a:srgbClr val="0000FF"/>
                </a:solidFill>
                <a:latin typeface="Tahoma" panose="020B0604030504040204" pitchFamily="34" charset="0"/>
                <a:ea typeface="Tahoma" panose="020B0604030504040204" pitchFamily="34" charset="0"/>
                <a:cs typeface="Tahoma" panose="020B0604030504040204" pitchFamily="34" charset="0"/>
              </a:rPr>
              <a:t>Inexpensive </a:t>
            </a:r>
          </a:p>
          <a:p>
            <a:pPr lvl="1">
              <a:spcBef>
                <a:spcPts val="0"/>
              </a:spcBef>
            </a:pPr>
            <a:r>
              <a:rPr lang="en-US" sz="2400" dirty="0">
                <a:solidFill>
                  <a:srgbClr val="0000FF"/>
                </a:solidFill>
                <a:latin typeface="Tahoma" panose="020B0604030504040204" pitchFamily="34" charset="0"/>
                <a:ea typeface="Tahoma" panose="020B0604030504040204" pitchFamily="34" charset="0"/>
                <a:cs typeface="Tahoma" panose="020B0604030504040204" pitchFamily="34" charset="0"/>
              </a:rPr>
              <a:t>Long read length (&gt; 882K </a:t>
            </a:r>
            <a:r>
              <a:rPr lang="en-US" sz="2400" dirty="0" err="1">
                <a:solidFill>
                  <a:srgbClr val="0000FF"/>
                </a:solidFill>
                <a:latin typeface="Tahoma" panose="020B0604030504040204" pitchFamily="34" charset="0"/>
                <a:ea typeface="Tahoma" panose="020B0604030504040204" pitchFamily="34" charset="0"/>
                <a:cs typeface="Tahoma" panose="020B0604030504040204" pitchFamily="34" charset="0"/>
              </a:rPr>
              <a:t>bp</a:t>
            </a:r>
            <a:r>
              <a:rPr lang="en-US" sz="2400" dirty="0">
                <a:solidFill>
                  <a:srgbClr val="0000FF"/>
                </a:solidFill>
                <a:latin typeface="Tahoma" panose="020B0604030504040204" pitchFamily="34" charset="0"/>
                <a:ea typeface="Tahoma" panose="020B0604030504040204" pitchFamily="34" charset="0"/>
                <a:cs typeface="Tahoma" panose="020B0604030504040204" pitchFamily="34" charset="0"/>
              </a:rPr>
              <a:t>)</a:t>
            </a:r>
          </a:p>
          <a:p>
            <a:pPr lvl="1">
              <a:spcBef>
                <a:spcPts val="0"/>
              </a:spcBef>
            </a:pPr>
            <a:r>
              <a:rPr lang="en-US" sz="2400" dirty="0">
                <a:solidFill>
                  <a:srgbClr val="0000FF"/>
                </a:solidFill>
                <a:latin typeface="Tahoma" panose="020B0604030504040204" pitchFamily="34" charset="0"/>
                <a:ea typeface="Tahoma" panose="020B0604030504040204" pitchFamily="34" charset="0"/>
                <a:cs typeface="Tahoma" panose="020B0604030504040204" pitchFamily="34" charset="0"/>
              </a:rPr>
              <a:t>Portable: Pocket-sized</a:t>
            </a:r>
          </a:p>
          <a:p>
            <a:pPr lvl="1">
              <a:spcBef>
                <a:spcPts val="0"/>
              </a:spcBef>
            </a:pPr>
            <a:r>
              <a:rPr lang="en-US" sz="2400" dirty="0">
                <a:solidFill>
                  <a:srgbClr val="0000FF"/>
                </a:solidFill>
                <a:latin typeface="Tahoma" panose="020B0604030504040204" pitchFamily="34" charset="0"/>
                <a:ea typeface="Tahoma" panose="020B0604030504040204" pitchFamily="34" charset="0"/>
                <a:cs typeface="Tahoma" panose="020B0604030504040204" pitchFamily="34" charset="0"/>
              </a:rPr>
              <a:t>Produces data in real-time</a:t>
            </a:r>
          </a:p>
          <a:p>
            <a:pPr>
              <a:spcBef>
                <a:spcPts val="0"/>
              </a:spcBef>
            </a:pPr>
            <a:endParaRPr lang="en-US" sz="2000" b="1" dirty="0"/>
          </a:p>
          <a:p>
            <a:pPr marL="0" indent="0">
              <a:spcBef>
                <a:spcPts val="0"/>
              </a:spcBef>
              <a:buNone/>
            </a:pPr>
            <a:endParaRPr lang="en-US" sz="2000" dirty="0"/>
          </a:p>
        </p:txBody>
      </p:sp>
      <p:pic>
        <p:nvPicPr>
          <p:cNvPr id="5" name="Picture 4">
            <a:extLst>
              <a:ext uri="{FF2B5EF4-FFF2-40B4-BE49-F238E27FC236}">
                <a16:creationId xmlns:a16="http://schemas.microsoft.com/office/drawing/2014/main" id="{108D106B-394D-304D-84BD-466BD25B1CF1}"/>
              </a:ext>
            </a:extLst>
          </p:cNvPr>
          <p:cNvPicPr>
            <a:picLocks noChangeAspect="1"/>
          </p:cNvPicPr>
          <p:nvPr/>
        </p:nvPicPr>
        <p:blipFill>
          <a:blip r:embed="rId3"/>
          <a:stretch>
            <a:fillRect/>
          </a:stretch>
        </p:blipFill>
        <p:spPr>
          <a:xfrm>
            <a:off x="272757" y="836712"/>
            <a:ext cx="4413543" cy="2123066"/>
          </a:xfrm>
          <a:prstGeom prst="rect">
            <a:avLst/>
          </a:prstGeom>
        </p:spPr>
      </p:pic>
      <p:pic>
        <p:nvPicPr>
          <p:cNvPr id="6" name="Picture 5">
            <a:extLst>
              <a:ext uri="{FF2B5EF4-FFF2-40B4-BE49-F238E27FC236}">
                <a16:creationId xmlns:a16="http://schemas.microsoft.com/office/drawing/2014/main" id="{6F8A0685-0350-2343-8697-512936388114}"/>
              </a:ext>
            </a:extLst>
          </p:cNvPr>
          <p:cNvPicPr>
            <a:picLocks noChangeAspect="1"/>
          </p:cNvPicPr>
          <p:nvPr/>
        </p:nvPicPr>
        <p:blipFill>
          <a:blip r:embed="rId4"/>
          <a:stretch>
            <a:fillRect/>
          </a:stretch>
        </p:blipFill>
        <p:spPr>
          <a:xfrm>
            <a:off x="4587688" y="4489813"/>
            <a:ext cx="4546848" cy="1982425"/>
          </a:xfrm>
          <a:prstGeom prst="rect">
            <a:avLst/>
          </a:prstGeom>
        </p:spPr>
      </p:pic>
    </p:spTree>
    <p:extLst>
      <p:ext uri="{BB962C8B-B14F-4D97-AF65-F5344CB8AC3E}">
        <p14:creationId xmlns:p14="http://schemas.microsoft.com/office/powerpoint/2010/main" val="35271679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latin typeface="Garamond" panose="02020404030301010803" pitchFamily="18" charset="0"/>
              </a:rPr>
              <a:t>Nanopore Sequencing</a:t>
            </a:r>
            <a:endParaRPr lang="en-US" dirty="0"/>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Content Placeholder 2">
            <a:extLst>
              <a:ext uri="{FF2B5EF4-FFF2-40B4-BE49-F238E27FC236}">
                <a16:creationId xmlns:a16="http://schemas.microsoft.com/office/drawing/2014/main" id="{871E0F44-2E1B-7E4B-823E-A95FEA1672A6}"/>
              </a:ext>
            </a:extLst>
          </p:cNvPr>
          <p:cNvSpPr>
            <a:spLocks noGrp="1"/>
          </p:cNvSpPr>
          <p:nvPr>
            <p:ph idx="1"/>
          </p:nvPr>
        </p:nvSpPr>
        <p:spPr>
          <a:xfrm>
            <a:off x="228600" y="4384848"/>
            <a:ext cx="8915400" cy="1924472"/>
          </a:xfrm>
        </p:spPr>
        <p:txBody>
          <a:bodyPr>
            <a:normAutofit/>
          </a:bodyPr>
          <a:lstStyle/>
          <a:p>
            <a:pPr>
              <a:spcBef>
                <a:spcPts val="0"/>
              </a:spcBef>
            </a:pPr>
            <a:r>
              <a:rPr lang="en-US" sz="2000" b="1" dirty="0"/>
              <a:t>Nanopore</a:t>
            </a:r>
            <a:r>
              <a:rPr lang="en-US" sz="2000" dirty="0"/>
              <a:t> is a </a:t>
            </a:r>
            <a:r>
              <a:rPr lang="en-US" sz="2000" dirty="0" err="1"/>
              <a:t>nano</a:t>
            </a:r>
            <a:r>
              <a:rPr lang="en-US" sz="2000" dirty="0"/>
              <a:t>-scale hole</a:t>
            </a:r>
          </a:p>
          <a:p>
            <a:pPr>
              <a:spcBef>
                <a:spcPts val="0"/>
              </a:spcBef>
            </a:pPr>
            <a:r>
              <a:rPr lang="en-US" sz="2000" dirty="0"/>
              <a:t>In </a:t>
            </a:r>
            <a:r>
              <a:rPr lang="en-US" sz="2000" dirty="0" err="1"/>
              <a:t>nanopore</a:t>
            </a:r>
            <a:r>
              <a:rPr lang="en-US" sz="2000" dirty="0"/>
              <a:t> sequencers, an </a:t>
            </a:r>
            <a:r>
              <a:rPr lang="en-US" sz="2000" b="1" dirty="0"/>
              <a:t>ionic current</a:t>
            </a:r>
            <a:r>
              <a:rPr lang="en-US" sz="2000" dirty="0"/>
              <a:t> passes through the </a:t>
            </a:r>
            <a:r>
              <a:rPr lang="en-US" sz="2000" dirty="0" err="1"/>
              <a:t>nanopores</a:t>
            </a:r>
            <a:endParaRPr lang="en-US" sz="2000" dirty="0"/>
          </a:p>
          <a:p>
            <a:pPr>
              <a:spcBef>
                <a:spcPts val="0"/>
              </a:spcBef>
            </a:pPr>
            <a:r>
              <a:rPr lang="en-US" sz="2000" dirty="0"/>
              <a:t>When the DNA strand passes through the </a:t>
            </a:r>
            <a:r>
              <a:rPr lang="en-US" sz="2000" dirty="0" err="1"/>
              <a:t>nanopore</a:t>
            </a:r>
            <a:r>
              <a:rPr lang="en-US" sz="2000" dirty="0"/>
              <a:t>, the sequencer measures the the </a:t>
            </a:r>
            <a:r>
              <a:rPr lang="en-US" sz="2000" b="1" dirty="0"/>
              <a:t>change in current</a:t>
            </a:r>
            <a:endParaRPr lang="en-US" sz="2000" dirty="0"/>
          </a:p>
          <a:p>
            <a:pPr>
              <a:spcBef>
                <a:spcPts val="0"/>
              </a:spcBef>
            </a:pPr>
            <a:r>
              <a:rPr lang="en-US" sz="2000" dirty="0"/>
              <a:t>This change is used to identify the bases in the strand with the help of </a:t>
            </a:r>
            <a:r>
              <a:rPr lang="en-US" sz="2000" b="1" dirty="0"/>
              <a:t>different electrochemical structures </a:t>
            </a:r>
            <a:r>
              <a:rPr lang="en-US" sz="2000" dirty="0"/>
              <a:t>of the different bases</a:t>
            </a:r>
          </a:p>
          <a:p>
            <a:pPr>
              <a:spcBef>
                <a:spcPts val="0"/>
              </a:spcBef>
            </a:pPr>
            <a:endParaRPr lang="en-US" sz="2000" dirty="0"/>
          </a:p>
          <a:p>
            <a:pPr algn="just">
              <a:spcBef>
                <a:spcPts val="0"/>
              </a:spcBef>
              <a:buFont typeface="Courier New" panose="02070309020205020404" pitchFamily="49" charset="0"/>
              <a:buChar char="o"/>
            </a:pPr>
            <a:endParaRPr lang="en-US" sz="2000" dirty="0"/>
          </a:p>
          <a:p>
            <a:pPr marL="0" indent="0">
              <a:spcBef>
                <a:spcPts val="0"/>
              </a:spcBef>
              <a:buNone/>
            </a:pPr>
            <a:endParaRPr lang="en-US" sz="2000" dirty="0"/>
          </a:p>
        </p:txBody>
      </p:sp>
      <p:pic>
        <p:nvPicPr>
          <p:cNvPr id="6" name="Picture 5">
            <a:extLst>
              <a:ext uri="{FF2B5EF4-FFF2-40B4-BE49-F238E27FC236}">
                <a16:creationId xmlns:a16="http://schemas.microsoft.com/office/drawing/2014/main" id="{6A76A677-BDB8-D444-B7AF-8F6B3567A7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9632" y="1219200"/>
            <a:ext cx="6865710" cy="3012602"/>
          </a:xfrm>
          <a:prstGeom prst="rect">
            <a:avLst/>
          </a:prstGeom>
        </p:spPr>
      </p:pic>
    </p:spTree>
    <p:extLst>
      <p:ext uri="{BB962C8B-B14F-4D97-AF65-F5344CB8AC3E}">
        <p14:creationId xmlns:p14="http://schemas.microsoft.com/office/powerpoint/2010/main" val="11788380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latin typeface="Garamond" panose="02020404030301010803" pitchFamily="18" charset="0"/>
              </a:rPr>
              <a:t>Advantages of Nanopore Sequencing</a:t>
            </a:r>
            <a:endParaRPr lang="en-US" dirty="0"/>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74620222-6FCA-AE47-A574-9DA83B97BA6D}"/>
              </a:ext>
            </a:extLst>
          </p:cNvPr>
          <p:cNvSpPr>
            <a:spLocks noGrp="1"/>
          </p:cNvSpPr>
          <p:nvPr>
            <p:ph idx="1"/>
          </p:nvPr>
        </p:nvSpPr>
        <p:spPr>
          <a:xfrm>
            <a:off x="228600" y="1371600"/>
            <a:ext cx="8610600" cy="4876800"/>
          </a:xfrm>
        </p:spPr>
        <p:txBody>
          <a:bodyPr>
            <a:normAutofit/>
          </a:bodyPr>
          <a:lstStyle/>
          <a:p>
            <a:pPr marL="0" indent="0">
              <a:spcBef>
                <a:spcPts val="0"/>
              </a:spcBef>
              <a:buNone/>
            </a:pPr>
            <a:r>
              <a:rPr lang="en-US" dirty="0" err="1"/>
              <a:t>Nanopores</a:t>
            </a:r>
            <a:r>
              <a:rPr lang="en-US" dirty="0"/>
              <a:t>: </a:t>
            </a:r>
          </a:p>
          <a:p>
            <a:pPr marL="0" indent="0">
              <a:spcBef>
                <a:spcPts val="0"/>
              </a:spcBef>
              <a:buNone/>
            </a:pPr>
            <a:endParaRPr lang="en-US" dirty="0"/>
          </a:p>
          <a:p>
            <a:pPr>
              <a:spcBef>
                <a:spcPts val="0"/>
              </a:spcBef>
            </a:pPr>
            <a:r>
              <a:rPr lang="en-US" dirty="0"/>
              <a:t>Do </a:t>
            </a:r>
            <a:r>
              <a:rPr lang="en-US" i="1" dirty="0"/>
              <a:t>not</a:t>
            </a:r>
            <a:r>
              <a:rPr lang="en-US" dirty="0"/>
              <a:t> require any labeling of the DNA or nucleotide for detection during sequencing</a:t>
            </a:r>
          </a:p>
          <a:p>
            <a:pPr>
              <a:spcBef>
                <a:spcPts val="0"/>
              </a:spcBef>
            </a:pPr>
            <a:endParaRPr lang="en-US" dirty="0"/>
          </a:p>
          <a:p>
            <a:pPr>
              <a:spcBef>
                <a:spcPts val="0"/>
              </a:spcBef>
            </a:pPr>
            <a:r>
              <a:rPr lang="en-US" dirty="0"/>
              <a:t>Rely on the electronic or chemical structure of the different nucleotides for identification </a:t>
            </a:r>
          </a:p>
          <a:p>
            <a:pPr>
              <a:spcBef>
                <a:spcPts val="0"/>
              </a:spcBef>
            </a:pPr>
            <a:endParaRPr lang="en-US" dirty="0"/>
          </a:p>
          <a:p>
            <a:pPr>
              <a:spcBef>
                <a:spcPts val="0"/>
              </a:spcBef>
            </a:pPr>
            <a:r>
              <a:rPr lang="en-US" dirty="0"/>
              <a:t>Allow sequencing </a:t>
            </a:r>
            <a:r>
              <a:rPr lang="en-US" dirty="0">
                <a:solidFill>
                  <a:srgbClr val="0000FF"/>
                </a:solidFill>
              </a:rPr>
              <a:t>very long reads</a:t>
            </a:r>
            <a:r>
              <a:rPr lang="en-US" dirty="0"/>
              <a:t>, and </a:t>
            </a:r>
          </a:p>
          <a:p>
            <a:pPr>
              <a:spcBef>
                <a:spcPts val="0"/>
              </a:spcBef>
            </a:pPr>
            <a:endParaRPr lang="en-US" dirty="0"/>
          </a:p>
          <a:p>
            <a:pPr>
              <a:spcBef>
                <a:spcPts val="0"/>
              </a:spcBef>
            </a:pPr>
            <a:r>
              <a:rPr lang="en-US" dirty="0"/>
              <a:t>Provide </a:t>
            </a:r>
            <a:r>
              <a:rPr lang="en-US" dirty="0">
                <a:solidFill>
                  <a:srgbClr val="0000FF"/>
                </a:solidFill>
              </a:rPr>
              <a:t>portability, low cost, </a:t>
            </a:r>
            <a:r>
              <a:rPr lang="en-US" dirty="0"/>
              <a:t>and </a:t>
            </a:r>
            <a:r>
              <a:rPr lang="en-US" dirty="0">
                <a:solidFill>
                  <a:srgbClr val="0000FF"/>
                </a:solidFill>
              </a:rPr>
              <a:t>high throughput</a:t>
            </a:r>
            <a:r>
              <a:rPr lang="en-US" dirty="0"/>
              <a:t>. </a:t>
            </a:r>
          </a:p>
          <a:p>
            <a:pPr>
              <a:spcBef>
                <a:spcPts val="0"/>
              </a:spcBef>
            </a:pPr>
            <a:endParaRPr lang="en-US" sz="3600" dirty="0"/>
          </a:p>
        </p:txBody>
      </p:sp>
    </p:spTree>
    <p:extLst>
      <p:ext uri="{BB962C8B-B14F-4D97-AF65-F5344CB8AC3E}">
        <p14:creationId xmlns:p14="http://schemas.microsoft.com/office/powerpoint/2010/main" val="35095387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Challenges of Nanopore Sequencing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Content Placeholder 2">
            <a:extLst>
              <a:ext uri="{FF2B5EF4-FFF2-40B4-BE49-F238E27FC236}">
                <a16:creationId xmlns:a16="http://schemas.microsoft.com/office/drawing/2014/main" id="{7A9CC186-8924-504D-B9BF-C50A9C895CA2}"/>
              </a:ext>
            </a:extLst>
          </p:cNvPr>
          <p:cNvSpPr>
            <a:spLocks noGrp="1"/>
          </p:cNvSpPr>
          <p:nvPr>
            <p:ph idx="1"/>
          </p:nvPr>
        </p:nvSpPr>
        <p:spPr>
          <a:xfrm>
            <a:off x="228600" y="1371600"/>
            <a:ext cx="8610600" cy="4876800"/>
          </a:xfrm>
        </p:spPr>
        <p:txBody>
          <a:bodyPr>
            <a:normAutofit/>
          </a:bodyPr>
          <a:lstStyle/>
          <a:p>
            <a:r>
              <a:rPr lang="en-US" dirty="0"/>
              <a:t>One major drawback: </a:t>
            </a:r>
            <a:r>
              <a:rPr lang="en-US" dirty="0">
                <a:solidFill>
                  <a:srgbClr val="FF0000"/>
                </a:solidFill>
              </a:rPr>
              <a:t>high error rates </a:t>
            </a:r>
          </a:p>
          <a:p>
            <a:endParaRPr lang="en-US" dirty="0"/>
          </a:p>
          <a:p>
            <a:r>
              <a:rPr lang="en-US" dirty="0"/>
              <a:t>Nanopore sequence analysis tools have a critical role to:</a:t>
            </a:r>
          </a:p>
          <a:p>
            <a:pPr lvl="1"/>
            <a:r>
              <a:rPr lang="en-US" dirty="0">
                <a:solidFill>
                  <a:srgbClr val="0000FF"/>
                </a:solidFill>
              </a:rPr>
              <a:t>overcome high error rates </a:t>
            </a:r>
          </a:p>
          <a:p>
            <a:pPr lvl="1"/>
            <a:r>
              <a:rPr lang="en-US" dirty="0"/>
              <a:t>take better advantage of the technology </a:t>
            </a:r>
          </a:p>
          <a:p>
            <a:endParaRPr lang="en-US" dirty="0"/>
          </a:p>
          <a:p>
            <a:r>
              <a:rPr lang="en-US" dirty="0">
                <a:solidFill>
                  <a:srgbClr val="0000FF"/>
                </a:solidFill>
              </a:rPr>
              <a:t>Faster tools </a:t>
            </a:r>
            <a:r>
              <a:rPr lang="en-US" dirty="0"/>
              <a:t>are critically needed to: </a:t>
            </a:r>
          </a:p>
          <a:p>
            <a:pPr lvl="1">
              <a:spcBef>
                <a:spcPts val="0"/>
              </a:spcBef>
            </a:pPr>
            <a:r>
              <a:rPr lang="en-US" dirty="0">
                <a:latin typeface="Tahoma" panose="020B0604030504040204" pitchFamily="34" charset="0"/>
                <a:ea typeface="Tahoma" panose="020B0604030504040204" pitchFamily="34" charset="0"/>
                <a:cs typeface="Tahoma" panose="020B0604030504040204" pitchFamily="34" charset="0"/>
              </a:rPr>
              <a:t>Take better advantage of the </a:t>
            </a:r>
            <a:r>
              <a:rPr lang="en-US" dirty="0">
                <a:solidFill>
                  <a:srgbClr val="0000FF"/>
                </a:solidFill>
                <a:latin typeface="Tahoma" panose="020B0604030504040204" pitchFamily="34" charset="0"/>
                <a:ea typeface="Tahoma" panose="020B0604030504040204" pitchFamily="34" charset="0"/>
                <a:cs typeface="Tahoma" panose="020B0604030504040204" pitchFamily="34" charset="0"/>
              </a:rPr>
              <a:t>real-time data production</a:t>
            </a:r>
            <a:r>
              <a:rPr lang="en-US" dirty="0">
                <a:latin typeface="Tahoma" panose="020B0604030504040204" pitchFamily="34" charset="0"/>
                <a:ea typeface="Tahoma" panose="020B0604030504040204" pitchFamily="34" charset="0"/>
                <a:cs typeface="Tahoma" panose="020B0604030504040204" pitchFamily="34" charset="0"/>
              </a:rPr>
              <a:t> capability of MinION</a:t>
            </a:r>
          </a:p>
          <a:p>
            <a:pPr lvl="1">
              <a:spcBef>
                <a:spcPts val="0"/>
              </a:spcBef>
            </a:pPr>
            <a:r>
              <a:rPr lang="en-US" dirty="0">
                <a:latin typeface="Tahoma" panose="020B0604030504040204" pitchFamily="34" charset="0"/>
                <a:ea typeface="Tahoma" panose="020B0604030504040204" pitchFamily="34" charset="0"/>
                <a:cs typeface="Tahoma" panose="020B0604030504040204" pitchFamily="34" charset="0"/>
              </a:rPr>
              <a:t>Enable </a:t>
            </a:r>
            <a:r>
              <a:rPr lang="en-US" dirty="0">
                <a:solidFill>
                  <a:srgbClr val="0000FF"/>
                </a:solidFill>
                <a:latin typeface="Tahoma" panose="020B0604030504040204" pitchFamily="34" charset="0"/>
                <a:ea typeface="Tahoma" panose="020B0604030504040204" pitchFamily="34" charset="0"/>
                <a:cs typeface="Tahoma" panose="020B0604030504040204" pitchFamily="34" charset="0"/>
              </a:rPr>
              <a:t>fast, real-time data analysis</a:t>
            </a:r>
          </a:p>
          <a:p>
            <a:endParaRPr lang="en-US" dirty="0"/>
          </a:p>
          <a:p>
            <a:endParaRPr lang="en-US" dirty="0"/>
          </a:p>
        </p:txBody>
      </p:sp>
    </p:spTree>
    <p:extLst>
      <p:ext uri="{BB962C8B-B14F-4D97-AF65-F5344CB8AC3E}">
        <p14:creationId xmlns:p14="http://schemas.microsoft.com/office/powerpoint/2010/main" val="299141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51912" cy="1066800"/>
          </a:xfrm>
        </p:spPr>
        <p:txBody>
          <a:bodyPr/>
          <a:lstStyle/>
          <a:p>
            <a:r>
              <a:rPr lang="en-US" dirty="0"/>
              <a:t>Nanopore Genome Assembly Pipeline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E5936927-1B6F-4A4C-B5AD-52390DB79E20}"/>
              </a:ext>
            </a:extLst>
          </p:cNvPr>
          <p:cNvPicPr>
            <a:picLocks noChangeAspect="1"/>
          </p:cNvPicPr>
          <p:nvPr/>
        </p:nvPicPr>
        <p:blipFill>
          <a:blip r:embed="rId2"/>
          <a:stretch>
            <a:fillRect/>
          </a:stretch>
        </p:blipFill>
        <p:spPr>
          <a:xfrm>
            <a:off x="683568" y="976890"/>
            <a:ext cx="7851772" cy="5476445"/>
          </a:xfrm>
          <a:prstGeom prst="rect">
            <a:avLst/>
          </a:prstGeom>
        </p:spPr>
      </p:pic>
      <p:sp>
        <p:nvSpPr>
          <p:cNvPr id="3" name="TextBox 2">
            <a:extLst>
              <a:ext uri="{FF2B5EF4-FFF2-40B4-BE49-F238E27FC236}">
                <a16:creationId xmlns:a16="http://schemas.microsoft.com/office/drawing/2014/main" id="{9DEDF4F9-AC11-CE40-96CF-BFA639F16628}"/>
              </a:ext>
            </a:extLst>
          </p:cNvPr>
          <p:cNvSpPr txBox="1"/>
          <p:nvPr/>
        </p:nvSpPr>
        <p:spPr>
          <a:xfrm>
            <a:off x="1863509" y="6156593"/>
            <a:ext cx="731700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6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FF"/>
                </a:solidFill>
                <a:effectLst/>
                <a:uLnTx/>
                <a:uFillTx/>
                <a:latin typeface="Tahoma"/>
                <a:ea typeface="+mn-ea"/>
                <a:cs typeface="+mn-cs"/>
              </a:rPr>
              <a:t>Assembly</a:t>
            </a:r>
            <a:r>
              <a:rPr kumimoji="0" lang="en-US" sz="1600" b="0" i="0" u="none" strike="noStrike" kern="1200" cap="none" spc="0" normalizeH="0" baseline="0" noProof="0" dirty="0">
                <a:ln>
                  <a:noFill/>
                </a:ln>
                <a:solidFill>
                  <a:srgbClr val="000000"/>
                </a:solidFill>
                <a:effectLst/>
                <a:uLnTx/>
                <a:uFillTx/>
                <a:latin typeface="Tahoma"/>
                <a:ea typeface="+mn-ea"/>
                <a:cs typeface="+mn-cs"/>
              </a:rPr>
              <a:t>” Briefings in Bioinformatics, 2018.</a:t>
            </a:r>
          </a:p>
        </p:txBody>
      </p:sp>
    </p:spTree>
    <p:extLst>
      <p:ext uri="{BB962C8B-B14F-4D97-AF65-F5344CB8AC3E}">
        <p14:creationId xmlns:p14="http://schemas.microsoft.com/office/powerpoint/2010/main" val="1863612491"/>
      </p:ext>
    </p:extLst>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51912" cy="1066800"/>
          </a:xfrm>
        </p:spPr>
        <p:txBody>
          <a:bodyPr/>
          <a:lstStyle/>
          <a:p>
            <a:r>
              <a:rPr lang="en-US" dirty="0"/>
              <a:t>Nanopore Genome Assembly Tools (I)</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1863509" y="6156593"/>
            <a:ext cx="731700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6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FF"/>
                </a:solidFill>
                <a:effectLst/>
                <a:uLnTx/>
                <a:uFillTx/>
                <a:latin typeface="Tahoma"/>
                <a:ea typeface="+mn-ea"/>
                <a:cs typeface="+mn-cs"/>
              </a:rPr>
              <a:t>Assembly</a:t>
            </a:r>
            <a:r>
              <a:rPr kumimoji="0" lang="en-US" sz="1600" b="0" i="0" u="none" strike="noStrike" kern="1200" cap="none" spc="0" normalizeH="0" baseline="0" noProof="0" dirty="0">
                <a:ln>
                  <a:noFill/>
                </a:ln>
                <a:solidFill>
                  <a:srgbClr val="000000"/>
                </a:solidFill>
                <a:effectLst/>
                <a:uLnTx/>
                <a:uFillTx/>
                <a:latin typeface="Tahoma"/>
                <a:ea typeface="+mn-ea"/>
                <a:cs typeface="+mn-cs"/>
              </a:rPr>
              <a:t>”  to appear in Briefings in Bioinformatics, 2018.</a:t>
            </a:r>
          </a:p>
        </p:txBody>
      </p:sp>
      <p:pic>
        <p:nvPicPr>
          <p:cNvPr id="6" name="Picture 5">
            <a:extLst>
              <a:ext uri="{FF2B5EF4-FFF2-40B4-BE49-F238E27FC236}">
                <a16:creationId xmlns:a16="http://schemas.microsoft.com/office/drawing/2014/main" id="{87672C77-0F4B-7441-BAC3-64AFD82580FA}"/>
              </a:ext>
            </a:extLst>
          </p:cNvPr>
          <p:cNvPicPr>
            <a:picLocks noChangeAspect="1"/>
          </p:cNvPicPr>
          <p:nvPr/>
        </p:nvPicPr>
        <p:blipFill>
          <a:blip r:embed="rId2"/>
          <a:stretch>
            <a:fillRect/>
          </a:stretch>
        </p:blipFill>
        <p:spPr>
          <a:xfrm>
            <a:off x="288032" y="995977"/>
            <a:ext cx="8100392" cy="5097319"/>
          </a:xfrm>
          <a:prstGeom prst="rect">
            <a:avLst/>
          </a:prstGeom>
        </p:spPr>
      </p:pic>
    </p:spTree>
    <p:extLst>
      <p:ext uri="{BB962C8B-B14F-4D97-AF65-F5344CB8AC3E}">
        <p14:creationId xmlns:p14="http://schemas.microsoft.com/office/powerpoint/2010/main" val="2989649737"/>
      </p:ext>
    </p:extLst>
  </p:cSld>
  <p:clrMapOvr>
    <a:masterClrMapping/>
  </p:clrMapOv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51912" cy="1066800"/>
          </a:xfrm>
        </p:spPr>
        <p:txBody>
          <a:bodyPr/>
          <a:lstStyle/>
          <a:p>
            <a:r>
              <a:rPr lang="en-US" dirty="0"/>
              <a:t>Nanopore Genome Assembly Tools (II)</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1863509" y="6156593"/>
            <a:ext cx="731700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6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FF"/>
                </a:solidFill>
                <a:effectLst/>
                <a:uLnTx/>
                <a:uFillTx/>
                <a:latin typeface="Tahoma"/>
                <a:ea typeface="+mn-ea"/>
                <a:cs typeface="+mn-cs"/>
              </a:rPr>
              <a:t>Assembly</a:t>
            </a:r>
            <a:r>
              <a:rPr kumimoji="0" lang="en-US" sz="1600" b="0" i="0" u="none" strike="noStrike" kern="1200" cap="none" spc="0" normalizeH="0" baseline="0" noProof="0" dirty="0">
                <a:ln>
                  <a:noFill/>
                </a:ln>
                <a:solidFill>
                  <a:srgbClr val="000000"/>
                </a:solidFill>
                <a:effectLst/>
                <a:uLnTx/>
                <a:uFillTx/>
                <a:latin typeface="Tahoma"/>
                <a:ea typeface="+mn-ea"/>
                <a:cs typeface="+mn-cs"/>
              </a:rPr>
              <a:t>”  to appear in Briefings in Bioinformatics, 2018.</a:t>
            </a:r>
          </a:p>
        </p:txBody>
      </p:sp>
      <p:pic>
        <p:nvPicPr>
          <p:cNvPr id="5" name="Picture 4">
            <a:extLst>
              <a:ext uri="{FF2B5EF4-FFF2-40B4-BE49-F238E27FC236}">
                <a16:creationId xmlns:a16="http://schemas.microsoft.com/office/drawing/2014/main" id="{2BD57E02-0D32-9A48-BC7E-1FE704B36C1C}"/>
              </a:ext>
            </a:extLst>
          </p:cNvPr>
          <p:cNvPicPr>
            <a:picLocks noChangeAspect="1"/>
          </p:cNvPicPr>
          <p:nvPr/>
        </p:nvPicPr>
        <p:blipFill>
          <a:blip r:embed="rId2"/>
          <a:stretch>
            <a:fillRect/>
          </a:stretch>
        </p:blipFill>
        <p:spPr>
          <a:xfrm>
            <a:off x="611560" y="973022"/>
            <a:ext cx="7658000" cy="5264290"/>
          </a:xfrm>
          <a:prstGeom prst="rect">
            <a:avLst/>
          </a:prstGeom>
        </p:spPr>
      </p:pic>
    </p:spTree>
    <p:extLst>
      <p:ext uri="{BB962C8B-B14F-4D97-AF65-F5344CB8AC3E}">
        <p14:creationId xmlns:p14="http://schemas.microsoft.com/office/powerpoint/2010/main" val="1518980592"/>
      </p:ext>
    </p:extLst>
  </p:cSld>
  <p:clrMapOvr>
    <a:masterClrMapping/>
  </p:clrMapOv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51912" cy="1066800"/>
          </a:xfrm>
        </p:spPr>
        <p:txBody>
          <a:bodyPr/>
          <a:lstStyle/>
          <a:p>
            <a:r>
              <a:rPr lang="en-US" dirty="0"/>
              <a:t>Nanopore Genome Assembly Tools (III)</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1863509" y="6156593"/>
            <a:ext cx="731700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6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FF"/>
                </a:solidFill>
                <a:effectLst/>
                <a:uLnTx/>
                <a:uFillTx/>
                <a:latin typeface="Tahoma"/>
                <a:ea typeface="+mn-ea"/>
                <a:cs typeface="+mn-cs"/>
              </a:rPr>
              <a:t>Assembly</a:t>
            </a:r>
            <a:r>
              <a:rPr kumimoji="0" lang="en-US" sz="1600" b="0" i="0" u="none" strike="noStrike" kern="1200" cap="none" spc="0" normalizeH="0" baseline="0" noProof="0" dirty="0">
                <a:ln>
                  <a:noFill/>
                </a:ln>
                <a:solidFill>
                  <a:srgbClr val="000000"/>
                </a:solidFill>
                <a:effectLst/>
                <a:uLnTx/>
                <a:uFillTx/>
                <a:latin typeface="Tahoma"/>
                <a:ea typeface="+mn-ea"/>
                <a:cs typeface="+mn-cs"/>
              </a:rPr>
              <a:t>”  to appear in Briefings in Bioinformatics, 2018.</a:t>
            </a:r>
          </a:p>
        </p:txBody>
      </p:sp>
      <p:pic>
        <p:nvPicPr>
          <p:cNvPr id="6" name="Picture 5">
            <a:extLst>
              <a:ext uri="{FF2B5EF4-FFF2-40B4-BE49-F238E27FC236}">
                <a16:creationId xmlns:a16="http://schemas.microsoft.com/office/drawing/2014/main" id="{9EA48981-9DBB-4143-A5EE-767AA330DE67}"/>
              </a:ext>
            </a:extLst>
          </p:cNvPr>
          <p:cNvPicPr>
            <a:picLocks noChangeAspect="1"/>
          </p:cNvPicPr>
          <p:nvPr/>
        </p:nvPicPr>
        <p:blipFill>
          <a:blip r:embed="rId2"/>
          <a:stretch>
            <a:fillRect/>
          </a:stretch>
        </p:blipFill>
        <p:spPr>
          <a:xfrm>
            <a:off x="1115616" y="980728"/>
            <a:ext cx="6484838" cy="5056693"/>
          </a:xfrm>
          <a:prstGeom prst="rect">
            <a:avLst/>
          </a:prstGeom>
        </p:spPr>
      </p:pic>
    </p:spTree>
    <p:extLst>
      <p:ext uri="{BB962C8B-B14F-4D97-AF65-F5344CB8AC3E}">
        <p14:creationId xmlns:p14="http://schemas.microsoft.com/office/powerpoint/2010/main" val="3003921182"/>
      </p:ext>
    </p:extLst>
  </p:cSld>
  <p:clrMapOvr>
    <a:masterClrMapping/>
  </p:clrMapOvr>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Nanopore Sequencing &amp; Tools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r>
              <a:rPr lang="en-US" dirty="0"/>
              <a:t>[</a:t>
            </a:r>
            <a:r>
              <a:rPr lang="en-US" dirty="0">
                <a:hlinkClick r:id="rId2"/>
              </a:rPr>
              <a:t>Preliminary arxiv.org version</a:t>
            </a:r>
            <a:r>
              <a:rPr lang="en-US" dirty="0"/>
              <a:t>]</a:t>
            </a:r>
          </a:p>
          <a:p>
            <a:br>
              <a:rPr lang="en-US" dirty="0"/>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a:stretch>
            <a:fillRect/>
          </a:stretch>
        </p:blipFill>
        <p:spPr>
          <a:xfrm>
            <a:off x="0" y="1484784"/>
            <a:ext cx="9144000" cy="2202873"/>
          </a:xfrm>
          <a:prstGeom prst="rect">
            <a:avLst/>
          </a:prstGeom>
        </p:spPr>
      </p:pic>
    </p:spTree>
    <p:extLst>
      <p:ext uri="{BB962C8B-B14F-4D97-AF65-F5344CB8AC3E}">
        <p14:creationId xmlns:p14="http://schemas.microsoft.com/office/powerpoint/2010/main" val="197229654"/>
      </p:ext>
    </p:extLst>
  </p:cSld>
  <p:clrMapOvr>
    <a:masterClrMapping/>
  </p:clrMapOv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AFB9DA22-BE61-2446-87AE-83F927ADF074}"/>
              </a:ext>
            </a:extLst>
          </p:cNvPr>
          <p:cNvSpPr>
            <a:spLocks noGrp="1"/>
          </p:cNvSpPr>
          <p:nvPr>
            <p:ph idx="1"/>
          </p:nvPr>
        </p:nvSpPr>
        <p:spPr>
          <a:xfrm>
            <a:off x="228600" y="1124744"/>
            <a:ext cx="8610600" cy="5123656"/>
          </a:xfrm>
        </p:spPr>
        <p:txBody>
          <a:bodyPr/>
          <a:lstStyle/>
          <a:p>
            <a:r>
              <a:rPr lang="en-US" dirty="0"/>
              <a:t>The Problem: DNA Read Mapping</a:t>
            </a:r>
          </a:p>
          <a:p>
            <a:pPr lvl="1"/>
            <a:r>
              <a:rPr lang="en-US" dirty="0"/>
              <a:t>State-of-the-art Read Mapper Design</a:t>
            </a:r>
          </a:p>
          <a:p>
            <a:pPr lvl="1"/>
            <a:endParaRPr lang="en-US" dirty="0"/>
          </a:p>
          <a:p>
            <a:r>
              <a:rPr lang="en-US" dirty="0"/>
              <a:t>Algorithmic Acceleration </a:t>
            </a:r>
          </a:p>
          <a:p>
            <a:pPr lvl="1"/>
            <a:r>
              <a:rPr lang="en-US" dirty="0"/>
              <a:t>Exploiting Structure of the Genome</a:t>
            </a:r>
          </a:p>
          <a:p>
            <a:pPr lvl="1"/>
            <a:r>
              <a:rPr lang="en-US" dirty="0"/>
              <a:t>Exploiting SIMD Instructions</a:t>
            </a:r>
          </a:p>
          <a:p>
            <a:endParaRPr lang="en-US" dirty="0"/>
          </a:p>
          <a:p>
            <a:r>
              <a:rPr lang="en-US" dirty="0"/>
              <a:t>Hardware Acceleration</a:t>
            </a:r>
          </a:p>
          <a:p>
            <a:pPr lvl="1"/>
            <a:r>
              <a:rPr lang="en-US" dirty="0"/>
              <a:t>Specialized Architectures</a:t>
            </a:r>
          </a:p>
          <a:p>
            <a:pPr lvl="1"/>
            <a:r>
              <a:rPr lang="en-US" dirty="0"/>
              <a:t>Processing in Memory</a:t>
            </a:r>
          </a:p>
          <a:p>
            <a:pPr lvl="1"/>
            <a:endParaRPr lang="en-US" dirty="0"/>
          </a:p>
          <a:p>
            <a:r>
              <a:rPr lang="en-US" dirty="0"/>
              <a:t>Future Opportunities: New Sequencing Technologies</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521024177"/>
      </p:ext>
    </p:extLst>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1FEDF-EF5F-2343-9008-0C2639C7F008}"/>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E6DEF487-252E-3F42-9947-AC1AA9333552}"/>
              </a:ext>
            </a:extLst>
          </p:cNvPr>
          <p:cNvSpPr>
            <a:spLocks noGrp="1"/>
          </p:cNvSpPr>
          <p:nvPr>
            <p:ph idx="1"/>
          </p:nvPr>
        </p:nvSpPr>
        <p:spPr>
          <a:xfrm>
            <a:off x="228600" y="1052736"/>
            <a:ext cx="8915400" cy="5029200"/>
          </a:xfrm>
        </p:spPr>
        <p:txBody>
          <a:bodyPr/>
          <a:lstStyle/>
          <a:p>
            <a:r>
              <a:rPr lang="en-US" dirty="0">
                <a:solidFill>
                  <a:srgbClr val="0000FF"/>
                </a:solidFill>
              </a:rPr>
              <a:t>System design for bioinformatics </a:t>
            </a:r>
            <a:r>
              <a:rPr lang="en-US" dirty="0"/>
              <a:t>is a critical problem</a:t>
            </a:r>
          </a:p>
          <a:p>
            <a:pPr lvl="1"/>
            <a:r>
              <a:rPr lang="en-US" dirty="0"/>
              <a:t>It has large scientific, medical, societal, personal implications</a:t>
            </a:r>
          </a:p>
          <a:p>
            <a:endParaRPr lang="en-US" dirty="0"/>
          </a:p>
          <a:p>
            <a:r>
              <a:rPr lang="en-US" dirty="0"/>
              <a:t>This talk is about accelerating </a:t>
            </a:r>
            <a:r>
              <a:rPr lang="en-US" dirty="0">
                <a:solidFill>
                  <a:srgbClr val="0000FF"/>
                </a:solidFill>
              </a:rPr>
              <a:t>a key step in bioinformatics</a:t>
            </a:r>
            <a:r>
              <a:rPr lang="en-US" dirty="0"/>
              <a:t>: </a:t>
            </a:r>
            <a:r>
              <a:rPr lang="en-US" dirty="0">
                <a:solidFill>
                  <a:srgbClr val="FF0000"/>
                </a:solidFill>
              </a:rPr>
              <a:t>genome sequence analysis</a:t>
            </a:r>
          </a:p>
          <a:p>
            <a:pPr lvl="1"/>
            <a:r>
              <a:rPr lang="en-US" dirty="0"/>
              <a:t>In particular, </a:t>
            </a:r>
            <a:r>
              <a:rPr lang="en-US" dirty="0">
                <a:solidFill>
                  <a:srgbClr val="FF0000"/>
                </a:solidFill>
              </a:rPr>
              <a:t>read mapping</a:t>
            </a:r>
          </a:p>
          <a:p>
            <a:pPr marL="0" indent="0">
              <a:buNone/>
            </a:pPr>
            <a:endParaRPr lang="en-US" dirty="0"/>
          </a:p>
          <a:p>
            <a:r>
              <a:rPr lang="en-US" dirty="0"/>
              <a:t>We covered various </a:t>
            </a:r>
            <a:r>
              <a:rPr lang="en-US" dirty="0">
                <a:solidFill>
                  <a:srgbClr val="0000FF"/>
                </a:solidFill>
              </a:rPr>
              <a:t>recent ideas to accelerate read mapping</a:t>
            </a:r>
          </a:p>
          <a:p>
            <a:pPr lvl="1"/>
            <a:r>
              <a:rPr lang="en-US" dirty="0"/>
              <a:t>My personal journey since September 2006</a:t>
            </a:r>
          </a:p>
          <a:p>
            <a:pPr lvl="1"/>
            <a:endParaRPr lang="en-US" dirty="0"/>
          </a:p>
          <a:p>
            <a:r>
              <a:rPr lang="en-US" b="1" dirty="0">
                <a:solidFill>
                  <a:srgbClr val="1A5712"/>
                </a:solidFill>
              </a:rPr>
              <a:t>Many future opportunities exist</a:t>
            </a:r>
          </a:p>
          <a:p>
            <a:pPr lvl="1"/>
            <a:r>
              <a:rPr lang="en-US" b="1" dirty="0">
                <a:solidFill>
                  <a:srgbClr val="FF0000"/>
                </a:solidFill>
              </a:rPr>
              <a:t>Especially with new sequencing technologies</a:t>
            </a:r>
          </a:p>
          <a:p>
            <a:endParaRPr lang="en-US" dirty="0"/>
          </a:p>
          <a:p>
            <a:endParaRPr lang="en-US" dirty="0"/>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C0D852A5-EE62-484B-A021-ACAA12743B7A}"/>
              </a:ext>
            </a:extLst>
          </p:cNvPr>
          <p:cNvSpPr>
            <a:spLocks noGrp="1"/>
          </p:cNvSpPr>
          <p:nvPr>
            <p:ph type="sldNum" sz="quarter" idx="11"/>
          </p:nvPr>
        </p:nvSpPr>
        <p:spPr/>
        <p:txBody>
          <a:bodyPr/>
          <a:lstStyle/>
          <a:p>
            <a:fld id="{323594FA-E141-4234-AE05-360401972BE7}" type="slidenum">
              <a:rPr lang="en-US" altLang="en-US" smtClean="0"/>
              <a:pPr/>
              <a:t>125</a:t>
            </a:fld>
            <a:endParaRPr lang="en-US" altLang="en-US"/>
          </a:p>
        </p:txBody>
      </p:sp>
    </p:spTree>
    <p:extLst>
      <p:ext uri="{BB962C8B-B14F-4D97-AF65-F5344CB8AC3E}">
        <p14:creationId xmlns:p14="http://schemas.microsoft.com/office/powerpoint/2010/main" val="9511265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401E3-2F62-154B-ACB8-47E5315A685B}"/>
              </a:ext>
            </a:extLst>
          </p:cNvPr>
          <p:cNvSpPr>
            <a:spLocks noGrp="1"/>
          </p:cNvSpPr>
          <p:nvPr>
            <p:ph type="title"/>
          </p:nvPr>
        </p:nvSpPr>
        <p:spPr/>
        <p:txBody>
          <a:bodyPr/>
          <a:lstStyle/>
          <a:p>
            <a:r>
              <a:rPr lang="en-US" dirty="0"/>
              <a:t>Acknowledgments</a:t>
            </a:r>
          </a:p>
        </p:txBody>
      </p:sp>
      <p:sp>
        <p:nvSpPr>
          <p:cNvPr id="3" name="Content Placeholder 2">
            <a:extLst>
              <a:ext uri="{FF2B5EF4-FFF2-40B4-BE49-F238E27FC236}">
                <a16:creationId xmlns:a16="http://schemas.microsoft.com/office/drawing/2014/main" id="{9AC9D91C-98FE-7848-863F-C5E1EEB5C2E2}"/>
              </a:ext>
            </a:extLst>
          </p:cNvPr>
          <p:cNvSpPr>
            <a:spLocks noGrp="1"/>
          </p:cNvSpPr>
          <p:nvPr>
            <p:ph idx="1"/>
          </p:nvPr>
        </p:nvSpPr>
        <p:spPr>
          <a:xfrm>
            <a:off x="228600" y="980728"/>
            <a:ext cx="8610600" cy="4876800"/>
          </a:xfrm>
        </p:spPr>
        <p:txBody>
          <a:bodyPr/>
          <a:lstStyle/>
          <a:p>
            <a:r>
              <a:rPr lang="en-US" dirty="0"/>
              <a:t>Can Alkan, </a:t>
            </a:r>
            <a:r>
              <a:rPr lang="en-US" dirty="0" err="1"/>
              <a:t>Bilkent</a:t>
            </a:r>
            <a:r>
              <a:rPr lang="en-US" dirty="0"/>
              <a:t> University</a:t>
            </a:r>
          </a:p>
          <a:p>
            <a:endParaRPr lang="en-US" dirty="0"/>
          </a:p>
          <a:p>
            <a:r>
              <a:rPr lang="en-US" dirty="0"/>
              <a:t>Many students at ETH, CMU, </a:t>
            </a:r>
            <a:r>
              <a:rPr lang="en-US" dirty="0" err="1"/>
              <a:t>Bilkent</a:t>
            </a:r>
            <a:endParaRPr lang="en-US" dirty="0"/>
          </a:p>
          <a:p>
            <a:pPr lvl="1"/>
            <a:r>
              <a:rPr lang="en-US" dirty="0"/>
              <a:t>Mohammed </a:t>
            </a:r>
            <a:r>
              <a:rPr lang="en-US" dirty="0" err="1"/>
              <a:t>Alser</a:t>
            </a:r>
            <a:r>
              <a:rPr lang="en-US" dirty="0"/>
              <a:t>, </a:t>
            </a:r>
            <a:r>
              <a:rPr lang="en-US" dirty="0" err="1"/>
              <a:t>Damla</a:t>
            </a:r>
            <a:r>
              <a:rPr lang="en-US" dirty="0"/>
              <a:t> </a:t>
            </a:r>
            <a:r>
              <a:rPr lang="en-US" dirty="0" err="1"/>
              <a:t>Senol</a:t>
            </a:r>
            <a:r>
              <a:rPr lang="en-US" dirty="0"/>
              <a:t> Cali, </a:t>
            </a:r>
            <a:r>
              <a:rPr lang="en-US" dirty="0" err="1"/>
              <a:t>Jeremie</a:t>
            </a:r>
            <a:r>
              <a:rPr lang="en-US" dirty="0"/>
              <a:t> Kim, Hasan Hassan, </a:t>
            </a:r>
            <a:r>
              <a:rPr lang="en-US" dirty="0" err="1"/>
              <a:t>Donghyuk</a:t>
            </a:r>
            <a:r>
              <a:rPr lang="en-US" dirty="0"/>
              <a:t> Lee, </a:t>
            </a:r>
            <a:r>
              <a:rPr lang="en-US" dirty="0" err="1"/>
              <a:t>Hongyi</a:t>
            </a:r>
            <a:r>
              <a:rPr lang="en-US" dirty="0"/>
              <a:t> Xin, …</a:t>
            </a:r>
          </a:p>
          <a:p>
            <a:pPr lvl="1"/>
            <a:endParaRPr lang="en-US" dirty="0"/>
          </a:p>
          <a:p>
            <a:r>
              <a:rPr lang="en-US" dirty="0"/>
              <a:t>Funders:</a:t>
            </a:r>
          </a:p>
          <a:p>
            <a:pPr lvl="1"/>
            <a:r>
              <a:rPr lang="en-US" dirty="0"/>
              <a:t>NIH and Industrial Partners (Alibaba, AMD, Google, Facebook, HP Labs, Huawei, IBM, Intel, Microsoft, Nvidia, Oracle, Qualcomm, Rambus, Samsung, Seagate, VMware)</a:t>
            </a:r>
          </a:p>
          <a:p>
            <a:pPr lvl="1"/>
            <a:endParaRPr lang="en-US" dirty="0"/>
          </a:p>
          <a:p>
            <a:r>
              <a:rPr lang="en-US" dirty="0"/>
              <a:t>All papers, source code, and more are at:</a:t>
            </a:r>
          </a:p>
          <a:p>
            <a:pPr lvl="1"/>
            <a:r>
              <a:rPr lang="en-US" dirty="0">
                <a:hlinkClick r:id="rId2"/>
              </a:rPr>
              <a:t>https://people.inf.ethz.ch/omutlu/projects.htm</a:t>
            </a:r>
            <a:r>
              <a:rPr lang="en-US" dirty="0"/>
              <a:t> </a:t>
            </a:r>
          </a:p>
        </p:txBody>
      </p:sp>
      <p:sp>
        <p:nvSpPr>
          <p:cNvPr id="4" name="Slide Number Placeholder 3">
            <a:extLst>
              <a:ext uri="{FF2B5EF4-FFF2-40B4-BE49-F238E27FC236}">
                <a16:creationId xmlns:a16="http://schemas.microsoft.com/office/drawing/2014/main" id="{AF38E21C-F2EA-F046-8446-E33A8B3C1579}"/>
              </a:ext>
            </a:extLst>
          </p:cNvPr>
          <p:cNvSpPr>
            <a:spLocks noGrp="1"/>
          </p:cNvSpPr>
          <p:nvPr>
            <p:ph type="sldNum" sz="quarter" idx="11"/>
          </p:nvPr>
        </p:nvSpPr>
        <p:spPr/>
        <p:txBody>
          <a:bodyPr/>
          <a:lstStyle/>
          <a:p>
            <a:fld id="{323594FA-E141-4234-AE05-360401972BE7}" type="slidenum">
              <a:rPr lang="en-US" altLang="en-US" smtClean="0"/>
              <a:pPr/>
              <a:t>126</a:t>
            </a:fld>
            <a:endParaRPr lang="en-US" altLang="en-US"/>
          </a:p>
        </p:txBody>
      </p:sp>
    </p:spTree>
    <p:extLst>
      <p:ext uri="{BB962C8B-B14F-4D97-AF65-F5344CB8AC3E}">
        <p14:creationId xmlns:p14="http://schemas.microsoft.com/office/powerpoint/2010/main" val="289806708"/>
      </p:ext>
    </p:extLst>
  </p:cSld>
  <p:clrMapOvr>
    <a:masterClrMapping/>
  </p:clrMapOvr>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May 21, 2018</a:t>
            </a:r>
          </a:p>
          <a:p>
            <a:r>
              <a:rPr lang="en-US" sz="2200" dirty="0"/>
              <a:t>HiCOMB-17 Keynote Talk</a:t>
            </a:r>
          </a:p>
          <a:p>
            <a:pPr algn="l"/>
            <a:endParaRPr lang="en-US" sz="2200" dirty="0"/>
          </a:p>
        </p:txBody>
      </p:sp>
      <p:pic>
        <p:nvPicPr>
          <p:cNvPr id="7" name="Picture 6" descr="safari.png"/>
          <p:cNvPicPr>
            <a:picLocks noChangeAspect="1"/>
          </p:cNvPicPr>
          <p:nvPr/>
        </p:nvPicPr>
        <p:blipFill>
          <a:blip r:embed="rId5" cstate="print"/>
          <a:stretch>
            <a:fillRect/>
          </a:stretch>
        </p:blipFill>
        <p:spPr>
          <a:xfrm>
            <a:off x="179512" y="6453336"/>
            <a:ext cx="1080120" cy="312522"/>
          </a:xfrm>
          <a:prstGeom prst="rect">
            <a:avLst/>
          </a:prstGeom>
        </p:spPr>
      </p:pic>
      <p:pic>
        <p:nvPicPr>
          <p:cNvPr id="11" name="Picture 18" descr="log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04" y="5229200"/>
            <a:ext cx="1387508" cy="1152128"/>
          </a:xfrm>
          <a:prstGeom prst="rect">
            <a:avLst/>
          </a:prstGeom>
          <a:noFill/>
          <a:extLst>
            <a:ext uri="{909E8E84-426E-40dd-AFC4-6F175D3DCCD1}">
              <a14:hiddenFill xmlns:a14="http://schemas.microsoft.com/office/drawing/2010/main" xmlns="">
                <a:solidFill>
                  <a:srgbClr val="FFFFFF"/>
                </a:solidFill>
              </a14:hiddenFill>
            </a:ext>
          </a:extLst>
        </p:spPr>
      </p:pic>
      <p:sp>
        <p:nvSpPr>
          <p:cNvPr id="13" name="Title 1"/>
          <p:cNvSpPr>
            <a:spLocks noGrp="1"/>
          </p:cNvSpPr>
          <p:nvPr>
            <p:ph type="ctrTitle"/>
          </p:nvPr>
        </p:nvSpPr>
        <p:spPr>
          <a:xfrm>
            <a:off x="395536" y="1484784"/>
            <a:ext cx="8382000" cy="2201416"/>
          </a:xfrm>
        </p:spPr>
        <p:txBody>
          <a:bodyPr>
            <a:normAutofit/>
          </a:bodyPr>
          <a:lstStyle/>
          <a:p>
            <a:pPr algn="ctr"/>
            <a:r>
              <a:rPr lang="en-US" sz="5000" dirty="0"/>
              <a:t>Accelerating Genome Analysis</a:t>
            </a:r>
            <a:br>
              <a:rPr lang="en-US" sz="4400" dirty="0"/>
            </a:br>
            <a:br>
              <a:rPr lang="en-US" sz="800" dirty="0"/>
            </a:br>
            <a:r>
              <a:rPr lang="en-US" sz="4000" dirty="0">
                <a:solidFill>
                  <a:srgbClr val="FF0000"/>
                </a:solidFill>
              </a:rPr>
              <a:t>A Primer on an Ongoing Journey</a:t>
            </a:r>
          </a:p>
        </p:txBody>
      </p:sp>
      <p:pic>
        <p:nvPicPr>
          <p:cNvPr id="10" name="Picture 2" descr="ETH Zurich short logo, black"/>
          <p:cNvPicPr>
            <a:picLocks noChangeAspect="1" noChangeArrowheads="1"/>
          </p:cNvPicPr>
          <p:nvPr/>
        </p:nvPicPr>
        <p:blipFill rotWithShape="1">
          <a:blip r:embed="rId7">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5970705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High-Throughput Sequencing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8194B6AA-3C68-9047-8AF8-88B08B1C5A4A}"/>
              </a:ext>
            </a:extLst>
          </p:cNvPr>
          <p:cNvPicPr>
            <a:picLocks noChangeAspect="1"/>
          </p:cNvPicPr>
          <p:nvPr/>
        </p:nvPicPr>
        <p:blipFill>
          <a:blip r:embed="rId3"/>
          <a:stretch>
            <a:fillRect/>
          </a:stretch>
        </p:blipFill>
        <p:spPr>
          <a:xfrm>
            <a:off x="127000" y="1024596"/>
            <a:ext cx="8890000" cy="2413000"/>
          </a:xfrm>
          <a:prstGeom prst="rect">
            <a:avLst/>
          </a:prstGeom>
        </p:spPr>
      </p:pic>
      <p:pic>
        <p:nvPicPr>
          <p:cNvPr id="8" name="Picture 7">
            <a:extLst>
              <a:ext uri="{FF2B5EF4-FFF2-40B4-BE49-F238E27FC236}">
                <a16:creationId xmlns:a16="http://schemas.microsoft.com/office/drawing/2014/main" id="{DB481A00-800C-1A4A-9D97-4E7330C73DB3}"/>
              </a:ext>
            </a:extLst>
          </p:cNvPr>
          <p:cNvPicPr>
            <a:picLocks noChangeAspect="1"/>
          </p:cNvPicPr>
          <p:nvPr/>
        </p:nvPicPr>
        <p:blipFill>
          <a:blip r:embed="rId4"/>
          <a:stretch>
            <a:fillRect/>
          </a:stretch>
        </p:blipFill>
        <p:spPr>
          <a:xfrm>
            <a:off x="845918" y="3437596"/>
            <a:ext cx="7452164" cy="3041700"/>
          </a:xfrm>
          <a:prstGeom prst="rect">
            <a:avLst/>
          </a:prstGeom>
        </p:spPr>
      </p:pic>
    </p:spTree>
    <p:extLst>
      <p:ext uri="{BB962C8B-B14F-4D97-AF65-F5344CB8AC3E}">
        <p14:creationId xmlns:p14="http://schemas.microsoft.com/office/powerpoint/2010/main" val="3752042632"/>
      </p:ext>
    </p:extLst>
  </p:cSld>
  <p:clrMapOvr>
    <a:masterClrMapping/>
  </p:clrMapOvr>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Nanopore Sequencing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Content Placeholder 2">
            <a:extLst>
              <a:ext uri="{FF2B5EF4-FFF2-40B4-BE49-F238E27FC236}">
                <a16:creationId xmlns:a16="http://schemas.microsoft.com/office/drawing/2014/main" id="{769178E2-9953-C14E-A46E-1C9271E03EC3}"/>
              </a:ext>
            </a:extLst>
          </p:cNvPr>
          <p:cNvSpPr>
            <a:spLocks noGrp="1"/>
          </p:cNvSpPr>
          <p:nvPr>
            <p:ph idx="1"/>
          </p:nvPr>
        </p:nvSpPr>
        <p:spPr>
          <a:xfrm>
            <a:off x="228600" y="1371600"/>
            <a:ext cx="8610600" cy="4876800"/>
          </a:xfrm>
        </p:spPr>
        <p:txBody>
          <a:bodyPr>
            <a:normAutofit/>
          </a:bodyPr>
          <a:lstStyle/>
          <a:p>
            <a:r>
              <a:rPr lang="en-US" sz="2400" b="1" dirty="0">
                <a:solidFill>
                  <a:srgbClr val="0000FF"/>
                </a:solidFill>
              </a:rPr>
              <a:t>Basecalling</a:t>
            </a:r>
            <a:r>
              <a:rPr lang="en-US" sz="2400" dirty="0"/>
              <a:t> translates the raw signal output of the </a:t>
            </a:r>
            <a:r>
              <a:rPr lang="en-US" sz="2400" dirty="0" err="1"/>
              <a:t>nanopore</a:t>
            </a:r>
            <a:r>
              <a:rPr lang="en-US" sz="2400" dirty="0"/>
              <a:t> sequencer into bases (A, C, G, T) to generate DNA reads. </a:t>
            </a:r>
          </a:p>
          <a:p>
            <a:pPr lvl="1">
              <a:spcBef>
                <a:spcPts val="0"/>
              </a:spcBef>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1) The raw current signal is divided into discrete blocks (events). </a:t>
            </a:r>
          </a:p>
          <a:p>
            <a:pPr lvl="1">
              <a:spcBef>
                <a:spcPts val="0"/>
              </a:spcBef>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2) Each event is decoded into a most-likely set of bases. </a:t>
            </a:r>
          </a:p>
          <a:p>
            <a:pPr lvl="1"/>
            <a:endParaRPr lang="en-US" dirty="0"/>
          </a:p>
          <a:p>
            <a:r>
              <a:rPr lang="en-US" sz="2400" b="1" dirty="0">
                <a:solidFill>
                  <a:srgbClr val="FF0000"/>
                </a:solidFill>
              </a:rPr>
              <a:t>Deletions</a:t>
            </a:r>
            <a:r>
              <a:rPr lang="en-US" sz="2400" i="1" dirty="0"/>
              <a:t> </a:t>
            </a:r>
            <a:r>
              <a:rPr lang="en-US" sz="2400" dirty="0"/>
              <a:t>are</a:t>
            </a:r>
            <a:r>
              <a:rPr lang="en-US" sz="2400" i="1" dirty="0"/>
              <a:t> </a:t>
            </a:r>
            <a:r>
              <a:rPr lang="en-US" sz="2400" dirty="0"/>
              <a:t>the dominant error of </a:t>
            </a:r>
            <a:r>
              <a:rPr lang="en-US" sz="2400" dirty="0" err="1"/>
              <a:t>nanopore</a:t>
            </a:r>
            <a:r>
              <a:rPr lang="en-US" sz="2400" dirty="0"/>
              <a:t> sequencing.</a:t>
            </a:r>
          </a:p>
          <a:p>
            <a:pPr lvl="1"/>
            <a:r>
              <a:rPr lang="en-US" dirty="0"/>
              <a:t>In the ideal case, each consecutive event should differ by one base. However, in practice, this is not the case because of the </a:t>
            </a:r>
            <a:r>
              <a:rPr lang="en-US" dirty="0">
                <a:solidFill>
                  <a:srgbClr val="FF0000"/>
                </a:solidFill>
              </a:rPr>
              <a:t>non-stable speed of the translocation</a:t>
            </a:r>
            <a:r>
              <a:rPr lang="en-US" dirty="0"/>
              <a:t>.</a:t>
            </a:r>
          </a:p>
          <a:p>
            <a:pPr lvl="1"/>
            <a:r>
              <a:rPr lang="en-US" dirty="0"/>
              <a:t>Determining the correct length of the </a:t>
            </a:r>
            <a:r>
              <a:rPr lang="en-US" dirty="0">
                <a:solidFill>
                  <a:srgbClr val="FF0000"/>
                </a:solidFill>
              </a:rPr>
              <a:t>homopolymers</a:t>
            </a:r>
            <a:r>
              <a:rPr lang="en-US" dirty="0"/>
              <a:t> (</a:t>
            </a:r>
            <a:r>
              <a:rPr lang="en-US" i="1" dirty="0"/>
              <a:t>i</a:t>
            </a:r>
            <a:r>
              <a:rPr lang="en-US" dirty="0"/>
              <a:t>.</a:t>
            </a:r>
            <a:r>
              <a:rPr lang="en-US" i="1" dirty="0"/>
              <a:t>e</a:t>
            </a:r>
            <a:r>
              <a:rPr lang="en-US" dirty="0"/>
              <a:t>., repeating stretches of one kind of base, </a:t>
            </a:r>
            <a:r>
              <a:rPr lang="en-US" i="1" dirty="0"/>
              <a:t>e</a:t>
            </a:r>
            <a:r>
              <a:rPr lang="en-US" dirty="0"/>
              <a:t>.</a:t>
            </a:r>
            <a:r>
              <a:rPr lang="en-US" i="1" dirty="0"/>
              <a:t>g</a:t>
            </a:r>
            <a:r>
              <a:rPr lang="en-US" dirty="0"/>
              <a:t>., AAAAAAA) is challenging.</a:t>
            </a:r>
          </a:p>
          <a:p>
            <a:pPr marL="0" indent="0">
              <a:buNone/>
            </a:pPr>
            <a:endParaRPr lang="en-US" sz="2400" dirty="0"/>
          </a:p>
        </p:txBody>
      </p:sp>
    </p:spTree>
    <p:extLst>
      <p:ext uri="{BB962C8B-B14F-4D97-AF65-F5344CB8AC3E}">
        <p14:creationId xmlns:p14="http://schemas.microsoft.com/office/powerpoint/2010/main" val="25523424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3- Highly Accurate Filtering Algorithm</a:t>
            </a:r>
            <a:r>
              <a:rPr lang="en-US" sz="2400" dirty="0"/>
              <a:t> (cont’d)</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prstClr val="black"/>
                </a:solidFill>
              </a:rPr>
              <a:pPr/>
              <a:t>130</a:t>
            </a:fld>
            <a:endParaRPr lang="en-US" altLang="en-US">
              <a:solidFill>
                <a:prstClr val="black"/>
              </a:solidFill>
            </a:endParaRPr>
          </a:p>
        </p:txBody>
      </p:sp>
      <p:graphicFrame>
        <p:nvGraphicFramePr>
          <p:cNvPr id="8" name="Object 7"/>
          <p:cNvGraphicFramePr>
            <a:graphicFrameLocks noChangeAspect="1"/>
          </p:cNvGraphicFramePr>
          <p:nvPr>
            <p:extLst/>
          </p:nvPr>
        </p:nvGraphicFramePr>
        <p:xfrm>
          <a:off x="-3294743" y="2627086"/>
          <a:ext cx="12975772" cy="3875314"/>
        </p:xfrm>
        <a:graphic>
          <a:graphicData uri="http://schemas.openxmlformats.org/presentationml/2006/ole">
            <mc:AlternateContent xmlns:mc="http://schemas.openxmlformats.org/markup-compatibility/2006">
              <mc:Choice xmlns:v="urn:schemas-microsoft-com:vml" Requires="v">
                <p:oleObj spid="_x0000_s58401" name="Visio" r:id="rId4" imgW="9523825" imgH="1812732" progId="Visio.Drawing.11">
                  <p:embed/>
                </p:oleObj>
              </mc:Choice>
              <mc:Fallback>
                <p:oleObj name="Visio" r:id="rId4" imgW="9523825" imgH="1812732" progId="Visio.Drawing.11">
                  <p:embed/>
                  <p:pic>
                    <p:nvPicPr>
                      <p:cNvPr id="8" name="Object 7"/>
                      <p:cNvPicPr>
                        <a:picLocks noChangeAspect="1" noChangeArrowheads="1"/>
                      </p:cNvPicPr>
                      <p:nvPr/>
                    </p:nvPicPr>
                    <p:blipFill>
                      <a:blip r:embed="rId5"/>
                      <a:srcRect/>
                      <a:stretch>
                        <a:fillRect/>
                      </a:stretch>
                    </p:blipFill>
                    <p:spPr bwMode="auto">
                      <a:xfrm>
                        <a:off x="-3294743" y="2627086"/>
                        <a:ext cx="12975772" cy="3875314"/>
                      </a:xfrm>
                      <a:prstGeom prst="rect">
                        <a:avLst/>
                      </a:prstGeom>
                      <a:noFill/>
                    </p:spPr>
                  </p:pic>
                </p:oleObj>
              </mc:Fallback>
            </mc:AlternateContent>
          </a:graphicData>
        </a:graphic>
      </p:graphicFrame>
      <mc:AlternateContent xmlns:mc="http://schemas.openxmlformats.org/markup-compatibility/2006" xmlns:a14="http://schemas.microsoft.com/office/drawing/2010/main">
        <mc:Choice Requires="a14">
          <p:sp>
            <p:nvSpPr>
              <p:cNvPr id="9" name="Content Placeholder 8"/>
              <p:cNvSpPr>
                <a:spLocks noGrp="1"/>
              </p:cNvSpPr>
              <p:nvPr>
                <p:ph idx="1"/>
              </p:nvPr>
            </p:nvSpPr>
            <p:spPr/>
            <p:txBody>
              <a:bodyPr/>
              <a:lstStyle/>
              <a:p>
                <a:r>
                  <a:rPr lang="en-US" dirty="0"/>
                  <a:t>Check for substitutions.</a:t>
                </a:r>
              </a:p>
              <a:p>
                <a:r>
                  <a:rPr lang="en-US" dirty="0"/>
                  <a:t>The longest identical subsequence ≥</a:t>
                </a:r>
                <a14:m>
                  <m:oMath xmlns:m="http://schemas.openxmlformats.org/officeDocument/2006/math">
                    <m:r>
                      <a:rPr lang="en-US" b="0" i="0" smtClean="0">
                        <a:latin typeface="Cambria Math" panose="02040503050406030204" pitchFamily="18" charset="0"/>
                      </a:rPr>
                      <m:t> </m:t>
                    </m:r>
                    <m:d>
                      <m:dPr>
                        <m:begChr m:val="⌈"/>
                        <m:endChr m:val="⌉"/>
                        <m:ctrlPr>
                          <a:rPr lang="en-US" i="1">
                            <a:latin typeface="Cambria Math" panose="02040503050406030204" pitchFamily="18" charset="0"/>
                          </a:rPr>
                        </m:ctrlPr>
                      </m:dPr>
                      <m:e>
                        <m:r>
                          <a:rPr lang="en-US" i="0">
                            <a:latin typeface="Cambria Math" panose="02040503050406030204" pitchFamily="18" charset="0"/>
                          </a:rPr>
                          <m:t>(</m:t>
                        </m:r>
                        <m:r>
                          <m:rPr>
                            <m:sty m:val="p"/>
                          </m:rPr>
                          <a:rPr lang="en-US" i="0">
                            <a:latin typeface="Cambria Math" panose="02040503050406030204" pitchFamily="18" charset="0"/>
                          </a:rPr>
                          <m:t>m</m:t>
                        </m:r>
                        <m:r>
                          <a:rPr lang="en-US" i="0">
                            <a:latin typeface="Cambria Math" panose="02040503050406030204" pitchFamily="18" charset="0"/>
                          </a:rPr>
                          <m:t>−</m:t>
                        </m:r>
                        <m:r>
                          <m:rPr>
                            <m:sty m:val="p"/>
                          </m:rPr>
                          <a:rPr lang="en-US" i="0">
                            <a:latin typeface="Cambria Math" panose="02040503050406030204" pitchFamily="18" charset="0"/>
                          </a:rPr>
                          <m:t>E</m:t>
                        </m:r>
                        <m:r>
                          <a:rPr lang="en-US" i="0">
                            <a:latin typeface="Cambria Math" panose="02040503050406030204" pitchFamily="18" charset="0"/>
                          </a:rPr>
                          <m:t>)/(</m:t>
                        </m:r>
                        <m:r>
                          <m:rPr>
                            <m:sty m:val="p"/>
                          </m:rPr>
                          <a:rPr lang="en-US" i="0">
                            <a:latin typeface="Cambria Math" panose="02040503050406030204" pitchFamily="18" charset="0"/>
                          </a:rPr>
                          <m:t>E</m:t>
                        </m:r>
                        <m:r>
                          <a:rPr lang="en-US" i="0">
                            <a:latin typeface="Cambria Math" panose="02040503050406030204" pitchFamily="18" charset="0"/>
                          </a:rPr>
                          <m:t>+1)</m:t>
                        </m:r>
                      </m:e>
                    </m:d>
                    <m:r>
                      <a:rPr lang="en-US" b="0" i="0" smtClean="0">
                        <a:latin typeface="Cambria Math" panose="02040503050406030204" pitchFamily="18" charset="0"/>
                      </a:rPr>
                      <m:t>.</m:t>
                    </m:r>
                  </m:oMath>
                </a14:m>
                <a:endParaRPr lang="en-US" b="0" dirty="0"/>
              </a:p>
              <a:p>
                <a:r>
                  <a:rPr lang="en-US" dirty="0"/>
                  <a:t>Extraction &amp; Encapsulation (divide-and-Conquer fashion).</a:t>
                </a:r>
              </a:p>
            </p:txBody>
          </p:sp>
        </mc:Choice>
        <mc:Fallback xmlns="">
          <p:sp>
            <p:nvSpPr>
              <p:cNvPr id="9" name="Content Placeholder 8"/>
              <p:cNvSpPr>
                <a:spLocks noGrp="1" noRot="1" noChangeAspect="1" noMove="1" noResize="1" noEditPoints="1" noAdjustHandles="1" noChangeArrowheads="1" noChangeShapeType="1" noTextEdit="1"/>
              </p:cNvSpPr>
              <p:nvPr>
                <p:ph idx="1"/>
              </p:nvPr>
            </p:nvSpPr>
            <p:spPr>
              <a:blipFill rotWithShape="0">
                <a:blip r:embed="rId6"/>
                <a:stretch>
                  <a:fillRect l="-283" t="-1000"/>
                </a:stretch>
              </a:blipFill>
            </p:spPr>
            <p:txBody>
              <a:bodyPr/>
              <a:lstStyle/>
              <a:p>
                <a:r>
                  <a:rPr lang="en-US">
                    <a:noFill/>
                  </a:rPr>
                  <a:t> </a:t>
                </a:r>
              </a:p>
            </p:txBody>
          </p:sp>
        </mc:Fallback>
      </mc:AlternateContent>
      <p:sp>
        <p:nvSpPr>
          <p:cNvPr id="3" name="Rounded Rectangle 2"/>
          <p:cNvSpPr/>
          <p:nvPr/>
        </p:nvSpPr>
        <p:spPr>
          <a:xfrm>
            <a:off x="3715657" y="4020454"/>
            <a:ext cx="3962400" cy="2307771"/>
          </a:xfrm>
          <a:prstGeom prst="roundRect">
            <a:avLst>
              <a:gd name="adj" fmla="val 5975"/>
            </a:avLst>
          </a:prstGeom>
          <a:ln w="38100">
            <a:solidFill>
              <a:srgbClr val="FF0000"/>
            </a:solidFill>
          </a:ln>
        </p:spPr>
        <p:txBody>
          <a:bodyPr wrap="square" rtlCol="0" anchor="ctr">
            <a:spAutoFit/>
          </a:bodyPr>
          <a:lstStyle/>
          <a:p>
            <a:pPr algn="just"/>
            <a:endParaRPr lang="en-US" sz="400" b="1" dirty="0">
              <a:solidFill>
                <a:schemeClr val="bg2"/>
              </a:solidFill>
              <a:latin typeface="europa"/>
            </a:endParaRPr>
          </a:p>
        </p:txBody>
      </p:sp>
      <p:pic>
        <p:nvPicPr>
          <p:cNvPr id="7" name="Picture 2" descr="Image result for tick mark 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472" y="1323975"/>
            <a:ext cx="554144" cy="554144"/>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3504770" y="4715852"/>
            <a:ext cx="4307590" cy="369332"/>
          </a:xfrm>
          <a:prstGeom prst="rect">
            <a:avLst/>
          </a:prstGeom>
          <a:solidFill>
            <a:srgbClr val="FFFF00"/>
          </a:solidFill>
        </p:spPr>
        <p:txBody>
          <a:bodyPr wrap="none" anchor="ctr">
            <a:spAutoFit/>
          </a:bodyPr>
          <a:lstStyle/>
          <a:p>
            <a:pPr algn="ctr"/>
            <a:r>
              <a:rPr lang="en-US" b="1" dirty="0"/>
              <a:t>Not many matches in the first mask</a:t>
            </a:r>
          </a:p>
        </p:txBody>
      </p:sp>
      <p:pic>
        <p:nvPicPr>
          <p:cNvPr id="10" name="Picture 2" descr="Image result for tick mark 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1216" y="1737632"/>
            <a:ext cx="554144" cy="554144"/>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11" name="Rectangle 10"/>
              <p:cNvSpPr/>
              <p:nvPr/>
            </p:nvSpPr>
            <p:spPr>
              <a:xfrm>
                <a:off x="4614091" y="5420678"/>
                <a:ext cx="2194560" cy="822960"/>
              </a:xfrm>
              <a:prstGeom prst="rect">
                <a:avLst/>
              </a:prstGeom>
              <a:solidFill>
                <a:srgbClr val="FFFF00"/>
              </a:solidFill>
            </p:spPr>
            <p:txBody>
              <a:bodyPr wrap="none" anchor="ctr">
                <a:spAutoFit/>
              </a:bodyPr>
              <a:lstStyle/>
              <a:p>
                <a:pPr algn="ctr"/>
                <a:r>
                  <a:rPr lang="en-US" sz="2400" dirty="0"/>
                  <a:t>38 ≥ </a:t>
                </a:r>
                <a14:m>
                  <m:oMath xmlns:m="http://schemas.openxmlformats.org/officeDocument/2006/math">
                    <m:d>
                      <m:dPr>
                        <m:begChr m:val="⌈"/>
                        <m:endChr m:val="⌉"/>
                        <m:ctrlPr>
                          <a:rPr lang="en-US" sz="2400" i="1">
                            <a:latin typeface="Cambria Math" panose="02040503050406030204" pitchFamily="18" charset="0"/>
                          </a:rPr>
                        </m:ctrlPr>
                      </m:dPr>
                      <m:e>
                        <m:r>
                          <a:rPr lang="en-US" sz="2400" b="0" i="0" smtClean="0">
                            <a:latin typeface="Cambria Math" panose="02040503050406030204" pitchFamily="18" charset="0"/>
                          </a:rPr>
                          <m:t>75</m:t>
                        </m:r>
                        <m:r>
                          <a:rPr lang="en-US" sz="2400" b="0">
                            <a:latin typeface="Cambria Math" panose="02040503050406030204" pitchFamily="18" charset="0"/>
                          </a:rPr>
                          <m:t>/</m:t>
                        </m:r>
                        <m:r>
                          <a:rPr lang="en-US" sz="2400" b="0" i="0" smtClean="0">
                            <a:latin typeface="Cambria Math" panose="02040503050406030204" pitchFamily="18" charset="0"/>
                          </a:rPr>
                          <m:t>4</m:t>
                        </m:r>
                      </m:e>
                    </m:d>
                  </m:oMath>
                </a14:m>
                <a:endParaRPr lang="en-US" sz="2400" dirty="0"/>
              </a:p>
            </p:txBody>
          </p:sp>
        </mc:Choice>
        <mc:Fallback xmlns="">
          <p:sp>
            <p:nvSpPr>
              <p:cNvPr id="11" name="Rectangle 10"/>
              <p:cNvSpPr>
                <a:spLocks noRot="1" noChangeAspect="1" noMove="1" noResize="1" noEditPoints="1" noAdjustHandles="1" noChangeArrowheads="1" noChangeShapeType="1" noTextEdit="1"/>
              </p:cNvSpPr>
              <p:nvPr/>
            </p:nvSpPr>
            <p:spPr>
              <a:xfrm>
                <a:off x="4614091" y="5420678"/>
                <a:ext cx="2194560" cy="822960"/>
              </a:xfrm>
              <a:prstGeom prst="rect">
                <a:avLst/>
              </a:prstGeom>
              <a:blipFill rotWithShape="0">
                <a:blip r:embed="rId8"/>
                <a:stretch>
                  <a:fillRect/>
                </a:stretch>
              </a:blipFill>
            </p:spPr>
            <p:txBody>
              <a:bodyPr/>
              <a:lstStyle/>
              <a:p>
                <a:r>
                  <a:rPr lang="en-US">
                    <a:noFill/>
                  </a:rPr>
                  <a:t> </a:t>
                </a:r>
              </a:p>
            </p:txBody>
          </p:sp>
        </mc:Fallback>
      </mc:AlternateContent>
      <p:sp>
        <p:nvSpPr>
          <p:cNvPr id="12" name="TextBox 11"/>
          <p:cNvSpPr txBox="1"/>
          <p:nvPr/>
        </p:nvSpPr>
        <p:spPr>
          <a:xfrm>
            <a:off x="505672" y="986971"/>
            <a:ext cx="2339128" cy="461665"/>
          </a:xfrm>
          <a:prstGeom prst="rect">
            <a:avLst/>
          </a:prstGeom>
          <a:noFill/>
        </p:spPr>
        <p:txBody>
          <a:bodyPr wrap="square" rtlCol="0">
            <a:spAutoFit/>
          </a:bodyPr>
          <a:lstStyle/>
          <a:p>
            <a:r>
              <a:rPr lang="en-US" sz="2400" b="1" dirty="0">
                <a:effectLst>
                  <a:outerShdw blurRad="38100" dist="38100" dir="2700000" algn="tl">
                    <a:srgbClr val="000000">
                      <a:alpha val="43137"/>
                    </a:srgbClr>
                  </a:outerShdw>
                </a:effectLst>
              </a:rPr>
              <a:t>MAGNET</a:t>
            </a:r>
          </a:p>
        </p:txBody>
      </p:sp>
    </p:spTree>
    <p:extLst>
      <p:ext uri="{BB962C8B-B14F-4D97-AF65-F5344CB8AC3E}">
        <p14:creationId xmlns:p14="http://schemas.microsoft.com/office/powerpoint/2010/main" val="21856057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xEl>
                                              <p:pRg st="0" end="0"/>
                                            </p:txEl>
                                          </p:spTgt>
                                        </p:tgtEl>
                                        <p:attrNameLst>
                                          <p:attrName>style.visibility</p:attrName>
                                        </p:attrNameLst>
                                      </p:cBhvr>
                                      <p:to>
                                        <p:strVal val="visible"/>
                                      </p:to>
                                    </p:set>
                                    <p:animEffect transition="in" filter="fade">
                                      <p:cBhvr>
                                        <p:cTn id="10" dur="500"/>
                                        <p:tgtEl>
                                          <p:spTgt spid="9">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xEl>
                                              <p:pRg st="1" end="1"/>
                                            </p:txEl>
                                          </p:spTgt>
                                        </p:tgtEl>
                                        <p:attrNameLst>
                                          <p:attrName>style.visibility</p:attrName>
                                        </p:attrNameLst>
                                      </p:cBhvr>
                                      <p:to>
                                        <p:strVal val="visible"/>
                                      </p:to>
                                    </p:set>
                                    <p:animEffect transition="in" filter="fade">
                                      <p:cBhvr>
                                        <p:cTn id="13" dur="500"/>
                                        <p:tgtEl>
                                          <p:spTgt spid="9">
                                            <p:txEl>
                                              <p:pRg st="1" end="1"/>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xEl>
                                              <p:pRg st="2" end="2"/>
                                            </p:txEl>
                                          </p:spTgt>
                                        </p:tgtEl>
                                        <p:attrNameLst>
                                          <p:attrName>style.visibility</p:attrName>
                                        </p:attrNameLst>
                                      </p:cBhvr>
                                      <p:to>
                                        <p:strVal val="visible"/>
                                      </p:to>
                                    </p:set>
                                    <p:animEffect transition="in" filter="fade">
                                      <p:cBhvr>
                                        <p:cTn id="16" dur="500"/>
                                        <p:tgtEl>
                                          <p:spTgt spid="9">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500"/>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grpId="1" nodeType="clickEffect">
                                  <p:stCondLst>
                                    <p:cond delay="0"/>
                                  </p:stCondLst>
                                  <p:childTnLst>
                                    <p:animEffect transition="out" filter="fade">
                                      <p:cBhvr>
                                        <p:cTn id="28" dur="500"/>
                                        <p:tgtEl>
                                          <p:spTgt spid="5"/>
                                        </p:tgtEl>
                                      </p:cBhvr>
                                    </p:animEffect>
                                    <p:set>
                                      <p:cBhvr>
                                        <p:cTn id="29" dur="1" fill="hold">
                                          <p:stCondLst>
                                            <p:cond delay="499"/>
                                          </p:stCondLst>
                                        </p:cTn>
                                        <p:tgtEl>
                                          <p:spTgt spid="5"/>
                                        </p:tgtEl>
                                        <p:attrNameLst>
                                          <p:attrName>style.visibility</p:attrName>
                                        </p:attrNameLst>
                                      </p:cBhvr>
                                      <p:to>
                                        <p:strVal val="hidden"/>
                                      </p:to>
                                    </p:set>
                                  </p:childTnLst>
                                </p:cTn>
                              </p:par>
                              <p:par>
                                <p:cTn id="30" presetID="10" presetClass="entr" presetSubtype="0" fill="hold"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500"/>
                                        <p:tgtEl>
                                          <p:spTgt spid="11"/>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
                                        </p:tgtEl>
                                        <p:attrNameLst>
                                          <p:attrName>style.visibility</p:attrName>
                                        </p:attrNameLst>
                                      </p:cBhvr>
                                      <p:to>
                                        <p:strVal val="visible"/>
                                      </p:to>
                                    </p:set>
                                    <p:animEffect transition="in" filter="fade">
                                      <p:cBhvr>
                                        <p:cTn id="3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P spid="3" grpId="0" animBg="1"/>
      <p:bldP spid="5" grpId="0" animBg="1"/>
      <p:bldP spid="5" grpId="1" animBg="1"/>
      <p:bldP spid="11" grpId="0" animBg="1"/>
      <p:bldP spid="12" grpId="0"/>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23594FA-E141-4234-AE05-360401972BE7}" type="slidenum">
              <a:rPr lang="en-US" altLang="en-US" smtClean="0">
                <a:solidFill>
                  <a:prstClr val="black"/>
                </a:solidFill>
              </a:rPr>
              <a:pPr/>
              <a:t>131</a:t>
            </a:fld>
            <a:endParaRPr lang="en-US" altLang="en-US">
              <a:solidFill>
                <a:prstClr val="black"/>
              </a:solidFill>
            </a:endParaRPr>
          </a:p>
        </p:txBody>
      </p:sp>
      <p:graphicFrame>
        <p:nvGraphicFramePr>
          <p:cNvPr id="8" name="Object 7"/>
          <p:cNvGraphicFramePr>
            <a:graphicFrameLocks noChangeAspect="1"/>
          </p:cNvGraphicFramePr>
          <p:nvPr>
            <p:extLst/>
          </p:nvPr>
        </p:nvGraphicFramePr>
        <p:xfrm>
          <a:off x="-3294743" y="2627086"/>
          <a:ext cx="12975772" cy="3875314"/>
        </p:xfrm>
        <a:graphic>
          <a:graphicData uri="http://schemas.openxmlformats.org/presentationml/2006/ole">
            <mc:AlternateContent xmlns:mc="http://schemas.openxmlformats.org/markup-compatibility/2006">
              <mc:Choice xmlns:v="urn:schemas-microsoft-com:vml" Requires="v">
                <p:oleObj spid="_x0000_s59425" name="Visio" r:id="rId4" imgW="9523825" imgH="1812732" progId="Visio.Drawing.11">
                  <p:embed/>
                </p:oleObj>
              </mc:Choice>
              <mc:Fallback>
                <p:oleObj name="Visio" r:id="rId4" imgW="9523825" imgH="1812732" progId="Visio.Drawing.11">
                  <p:embed/>
                  <p:pic>
                    <p:nvPicPr>
                      <p:cNvPr id="8" name="Object 7"/>
                      <p:cNvPicPr>
                        <a:picLocks noChangeAspect="1" noChangeArrowheads="1"/>
                      </p:cNvPicPr>
                      <p:nvPr/>
                    </p:nvPicPr>
                    <p:blipFill>
                      <a:blip r:embed="rId5"/>
                      <a:srcRect/>
                      <a:stretch>
                        <a:fillRect/>
                      </a:stretch>
                    </p:blipFill>
                    <p:spPr bwMode="auto">
                      <a:xfrm>
                        <a:off x="-3294743" y="2627086"/>
                        <a:ext cx="12975772" cy="3875314"/>
                      </a:xfrm>
                      <a:prstGeom prst="rect">
                        <a:avLst/>
                      </a:prstGeom>
                      <a:noFill/>
                    </p:spPr>
                  </p:pic>
                </p:oleObj>
              </mc:Fallback>
            </mc:AlternateContent>
          </a:graphicData>
        </a:graphic>
      </p:graphicFrame>
      <mc:AlternateContent xmlns:mc="http://schemas.openxmlformats.org/markup-compatibility/2006" xmlns:a14="http://schemas.microsoft.com/office/drawing/2010/main">
        <mc:Choice Requires="a14">
          <p:sp>
            <p:nvSpPr>
              <p:cNvPr id="9" name="Content Placeholder 8"/>
              <p:cNvSpPr>
                <a:spLocks noGrp="1"/>
              </p:cNvSpPr>
              <p:nvPr>
                <p:ph idx="1"/>
              </p:nvPr>
            </p:nvSpPr>
            <p:spPr/>
            <p:txBody>
              <a:bodyPr/>
              <a:lstStyle/>
              <a:p>
                <a:r>
                  <a:rPr lang="en-US" dirty="0"/>
                  <a:t>Check for substitutions.</a:t>
                </a:r>
              </a:p>
              <a:p>
                <a:r>
                  <a:rPr lang="en-US" dirty="0"/>
                  <a:t>The longest identical subsequence ≥</a:t>
                </a:r>
                <a14:m>
                  <m:oMath xmlns:m="http://schemas.openxmlformats.org/officeDocument/2006/math">
                    <m:r>
                      <a:rPr lang="en-US" b="0" i="0" smtClean="0">
                        <a:latin typeface="Cambria Math" panose="02040503050406030204" pitchFamily="18" charset="0"/>
                      </a:rPr>
                      <m:t> </m:t>
                    </m:r>
                    <m:d>
                      <m:dPr>
                        <m:begChr m:val="⌈"/>
                        <m:endChr m:val="⌉"/>
                        <m:ctrlPr>
                          <a:rPr lang="en-US" i="1">
                            <a:latin typeface="Cambria Math" panose="02040503050406030204" pitchFamily="18" charset="0"/>
                          </a:rPr>
                        </m:ctrlPr>
                      </m:dPr>
                      <m:e>
                        <m:r>
                          <a:rPr lang="en-US" i="0">
                            <a:latin typeface="Cambria Math" panose="02040503050406030204" pitchFamily="18" charset="0"/>
                          </a:rPr>
                          <m:t>(</m:t>
                        </m:r>
                        <m:r>
                          <m:rPr>
                            <m:sty m:val="p"/>
                          </m:rPr>
                          <a:rPr lang="en-US" i="0">
                            <a:latin typeface="Cambria Math" panose="02040503050406030204" pitchFamily="18" charset="0"/>
                          </a:rPr>
                          <m:t>m</m:t>
                        </m:r>
                        <m:r>
                          <a:rPr lang="en-US" i="0">
                            <a:latin typeface="Cambria Math" panose="02040503050406030204" pitchFamily="18" charset="0"/>
                          </a:rPr>
                          <m:t>−</m:t>
                        </m:r>
                        <m:r>
                          <m:rPr>
                            <m:sty m:val="p"/>
                          </m:rPr>
                          <a:rPr lang="en-US" i="0">
                            <a:latin typeface="Cambria Math" panose="02040503050406030204" pitchFamily="18" charset="0"/>
                          </a:rPr>
                          <m:t>E</m:t>
                        </m:r>
                        <m:r>
                          <a:rPr lang="en-US" i="0">
                            <a:latin typeface="Cambria Math" panose="02040503050406030204" pitchFamily="18" charset="0"/>
                          </a:rPr>
                          <m:t>)/(</m:t>
                        </m:r>
                        <m:r>
                          <m:rPr>
                            <m:sty m:val="p"/>
                          </m:rPr>
                          <a:rPr lang="en-US" i="0">
                            <a:latin typeface="Cambria Math" panose="02040503050406030204" pitchFamily="18" charset="0"/>
                          </a:rPr>
                          <m:t>E</m:t>
                        </m:r>
                        <m:r>
                          <a:rPr lang="en-US" i="0">
                            <a:latin typeface="Cambria Math" panose="02040503050406030204" pitchFamily="18" charset="0"/>
                          </a:rPr>
                          <m:t>+1)</m:t>
                        </m:r>
                      </m:e>
                    </m:d>
                    <m:r>
                      <a:rPr lang="en-US" b="0" i="0" smtClean="0">
                        <a:latin typeface="Cambria Math" panose="02040503050406030204" pitchFamily="18" charset="0"/>
                      </a:rPr>
                      <m:t>.</m:t>
                    </m:r>
                  </m:oMath>
                </a14:m>
                <a:endParaRPr lang="en-US" b="0" dirty="0"/>
              </a:p>
              <a:p>
                <a:r>
                  <a:rPr lang="en-US" dirty="0"/>
                  <a:t>Extraction &amp; Encapsulation (divide-and-Conquer fashion).</a:t>
                </a:r>
              </a:p>
            </p:txBody>
          </p:sp>
        </mc:Choice>
        <mc:Fallback xmlns="">
          <p:sp>
            <p:nvSpPr>
              <p:cNvPr id="9" name="Content Placeholder 8"/>
              <p:cNvSpPr>
                <a:spLocks noGrp="1" noRot="1" noChangeAspect="1" noMove="1" noResize="1" noEditPoints="1" noAdjustHandles="1" noChangeArrowheads="1" noChangeShapeType="1" noTextEdit="1"/>
              </p:cNvSpPr>
              <p:nvPr>
                <p:ph idx="1"/>
              </p:nvPr>
            </p:nvSpPr>
            <p:spPr>
              <a:blipFill rotWithShape="0">
                <a:blip r:embed="rId6"/>
                <a:stretch>
                  <a:fillRect l="-283" t="-1000"/>
                </a:stretch>
              </a:blipFill>
            </p:spPr>
            <p:txBody>
              <a:bodyPr/>
              <a:lstStyle/>
              <a:p>
                <a:r>
                  <a:rPr lang="en-US">
                    <a:noFill/>
                  </a:rPr>
                  <a:t> </a:t>
                </a:r>
              </a:p>
            </p:txBody>
          </p:sp>
        </mc:Fallback>
      </mc:AlternateContent>
      <p:sp>
        <p:nvSpPr>
          <p:cNvPr id="3" name="Rounded Rectangle 2"/>
          <p:cNvSpPr/>
          <p:nvPr/>
        </p:nvSpPr>
        <p:spPr>
          <a:xfrm>
            <a:off x="3715657" y="4020454"/>
            <a:ext cx="3962400" cy="2307771"/>
          </a:xfrm>
          <a:prstGeom prst="roundRect">
            <a:avLst>
              <a:gd name="adj" fmla="val 5975"/>
            </a:avLst>
          </a:prstGeom>
          <a:noFill/>
          <a:ln w="53975">
            <a:solidFill>
              <a:srgbClr val="FF0000"/>
            </a:solidFill>
          </a:ln>
        </p:spPr>
        <p:txBody>
          <a:bodyPr wrap="square" rtlCol="0" anchor="ctr">
            <a:spAutoFit/>
          </a:bodyPr>
          <a:lstStyle/>
          <a:p>
            <a:pPr algn="just"/>
            <a:endParaRPr lang="en-US" sz="400" b="1" dirty="0">
              <a:solidFill>
                <a:schemeClr val="bg2"/>
              </a:solidFill>
              <a:latin typeface="europa"/>
            </a:endParaRPr>
          </a:p>
        </p:txBody>
      </p:sp>
      <p:pic>
        <p:nvPicPr>
          <p:cNvPr id="7" name="Picture 2" descr="Image result for tick mark 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472" y="1323975"/>
            <a:ext cx="554144" cy="55414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Image result for tick mark 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1216" y="1737632"/>
            <a:ext cx="554144" cy="554144"/>
          </a:xfrm>
          <a:prstGeom prst="rect">
            <a:avLst/>
          </a:prstGeom>
          <a:noFill/>
          <a:extLst>
            <a:ext uri="{909E8E84-426E-40DD-AFC4-6F175D3DCCD1}">
              <a14:hiddenFill xmlns:a14="http://schemas.microsoft.com/office/drawing/2010/main">
                <a:solidFill>
                  <a:srgbClr val="FFFFFF"/>
                </a:solidFill>
              </a14:hiddenFill>
            </a:ext>
          </a:extLst>
        </p:spPr>
      </p:pic>
      <p:sp>
        <p:nvSpPr>
          <p:cNvPr id="12" name="Rounded Rectangle 11"/>
          <p:cNvSpPr/>
          <p:nvPr/>
        </p:nvSpPr>
        <p:spPr>
          <a:xfrm>
            <a:off x="3568255" y="4022954"/>
            <a:ext cx="254237" cy="2307771"/>
          </a:xfrm>
          <a:prstGeom prst="roundRect">
            <a:avLst>
              <a:gd name="adj" fmla="val 5975"/>
            </a:avLst>
          </a:prstGeom>
          <a:solidFill>
            <a:srgbClr val="FFFF00"/>
          </a:solidFill>
          <a:ln w="53975">
            <a:solidFill>
              <a:srgbClr val="FF0000"/>
            </a:solidFill>
          </a:ln>
        </p:spPr>
        <p:txBody>
          <a:bodyPr wrap="square" rtlCol="0" anchor="ctr">
            <a:spAutoFit/>
          </a:bodyPr>
          <a:lstStyle/>
          <a:p>
            <a:pPr algn="just"/>
            <a:endParaRPr lang="en-US" sz="400" b="1" dirty="0">
              <a:solidFill>
                <a:schemeClr val="bg2"/>
              </a:solidFill>
              <a:latin typeface="europa"/>
            </a:endParaRPr>
          </a:p>
        </p:txBody>
      </p:sp>
      <p:sp>
        <p:nvSpPr>
          <p:cNvPr id="13" name="Rounded Rectangle 12"/>
          <p:cNvSpPr/>
          <p:nvPr/>
        </p:nvSpPr>
        <p:spPr>
          <a:xfrm>
            <a:off x="7588123" y="4010464"/>
            <a:ext cx="254237" cy="2307771"/>
          </a:xfrm>
          <a:prstGeom prst="roundRect">
            <a:avLst>
              <a:gd name="adj" fmla="val 5975"/>
            </a:avLst>
          </a:prstGeom>
          <a:solidFill>
            <a:srgbClr val="FFFF00"/>
          </a:solidFill>
          <a:ln w="53975">
            <a:solidFill>
              <a:srgbClr val="FF0000"/>
            </a:solidFill>
          </a:ln>
        </p:spPr>
        <p:txBody>
          <a:bodyPr wrap="square" rtlCol="0" anchor="ctr">
            <a:spAutoFit/>
          </a:bodyPr>
          <a:lstStyle/>
          <a:p>
            <a:pPr algn="just"/>
            <a:endParaRPr lang="en-US" sz="400" b="1" dirty="0">
              <a:solidFill>
                <a:schemeClr val="bg2"/>
              </a:solidFill>
              <a:latin typeface="europa"/>
            </a:endParaRPr>
          </a:p>
        </p:txBody>
      </p:sp>
      <p:pic>
        <p:nvPicPr>
          <p:cNvPr id="14" name="Picture 2" descr="Image result for tick mark 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8716" y="2174842"/>
            <a:ext cx="554144" cy="554144"/>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p:cNvSpPr/>
          <p:nvPr/>
        </p:nvSpPr>
        <p:spPr>
          <a:xfrm>
            <a:off x="505672" y="6431224"/>
            <a:ext cx="7998088" cy="461665"/>
          </a:xfrm>
          <a:prstGeom prst="rect">
            <a:avLst/>
          </a:prstGeom>
          <a:solidFill>
            <a:srgbClr val="FFFF00"/>
          </a:solidFill>
        </p:spPr>
        <p:txBody>
          <a:bodyPr wrap="none" anchor="ctr">
            <a:spAutoFit/>
          </a:bodyPr>
          <a:lstStyle/>
          <a:p>
            <a:pPr algn="ctr"/>
            <a:r>
              <a:rPr lang="en-US" sz="2400" dirty="0"/>
              <a:t>Now divide the problem into two </a:t>
            </a:r>
            <a:r>
              <a:rPr lang="en-US" sz="2400" dirty="0" err="1"/>
              <a:t>subproblems</a:t>
            </a:r>
            <a:r>
              <a:rPr lang="en-US" sz="2400" dirty="0"/>
              <a:t> and repeat</a:t>
            </a:r>
          </a:p>
        </p:txBody>
      </p:sp>
      <p:sp>
        <p:nvSpPr>
          <p:cNvPr id="16" name="TextBox 15"/>
          <p:cNvSpPr txBox="1"/>
          <p:nvPr/>
        </p:nvSpPr>
        <p:spPr>
          <a:xfrm>
            <a:off x="505672" y="986971"/>
            <a:ext cx="2339128" cy="461665"/>
          </a:xfrm>
          <a:prstGeom prst="rect">
            <a:avLst/>
          </a:prstGeom>
          <a:noFill/>
        </p:spPr>
        <p:txBody>
          <a:bodyPr wrap="square" rtlCol="0">
            <a:spAutoFit/>
          </a:bodyPr>
          <a:lstStyle/>
          <a:p>
            <a:r>
              <a:rPr lang="en-US" sz="2400" b="1" dirty="0">
                <a:effectLst>
                  <a:outerShdw blurRad="38100" dist="38100" dir="2700000" algn="tl">
                    <a:srgbClr val="000000">
                      <a:alpha val="43137"/>
                    </a:srgbClr>
                  </a:outerShdw>
                </a:effectLst>
              </a:rPr>
              <a:t>MAGNET</a:t>
            </a:r>
          </a:p>
        </p:txBody>
      </p:sp>
      <p:sp>
        <p:nvSpPr>
          <p:cNvPr id="18" name="Title 1">
            <a:extLst>
              <a:ext uri="{FF2B5EF4-FFF2-40B4-BE49-F238E27FC236}">
                <a16:creationId xmlns:a16="http://schemas.microsoft.com/office/drawing/2014/main" id="{A2C877EF-5B87-5942-9CD3-FCCF40AA3277}"/>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r>
              <a:rPr lang="en-US" kern="0"/>
              <a:t>3- Highly Accurate Filtering Algorithm</a:t>
            </a:r>
            <a:r>
              <a:rPr lang="en-US" sz="2400" kern="0"/>
              <a:t> (cont’d)</a:t>
            </a:r>
            <a:endParaRPr lang="en-US" kern="0" dirty="0"/>
          </a:p>
        </p:txBody>
      </p:sp>
    </p:spTree>
    <p:extLst>
      <p:ext uri="{BB962C8B-B14F-4D97-AF65-F5344CB8AC3E}">
        <p14:creationId xmlns:p14="http://schemas.microsoft.com/office/powerpoint/2010/main" val="295055885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 presetClass="emph" presetSubtype="2" fill="hold" nodeType="withEffect">
                                  <p:stCondLst>
                                    <p:cond delay="0"/>
                                  </p:stCondLst>
                                  <p:childTnLst>
                                    <p:animClr clrSpc="rgb" dir="cw">
                                      <p:cBhvr>
                                        <p:cTn id="9" dur="2000" fill="hold"/>
                                        <p:tgtEl>
                                          <p:spTgt spid="3"/>
                                        </p:tgtEl>
                                        <p:attrNameLst>
                                          <p:attrName>fillcolor</p:attrName>
                                        </p:attrNameLst>
                                      </p:cBhvr>
                                      <p:to>
                                        <a:srgbClr val="606060"/>
                                      </p:to>
                                    </p:animClr>
                                    <p:set>
                                      <p:cBhvr>
                                        <p:cTn id="10" dur="2000" fill="hold"/>
                                        <p:tgtEl>
                                          <p:spTgt spid="3"/>
                                        </p:tgtEl>
                                        <p:attrNameLst>
                                          <p:attrName>fill.type</p:attrName>
                                        </p:attrNameLst>
                                      </p:cBhvr>
                                      <p:to>
                                        <p:strVal val="solid"/>
                                      </p:to>
                                    </p:set>
                                    <p:set>
                                      <p:cBhvr>
                                        <p:cTn id="11" dur="2000" fill="hold"/>
                                        <p:tgtEl>
                                          <p:spTgt spid="3"/>
                                        </p:tgtEl>
                                        <p:attrNameLst>
                                          <p:attrName>fill.on</p:attrName>
                                        </p:attrNameLst>
                                      </p:cBhvr>
                                      <p:to>
                                        <p:strVal val="true"/>
                                      </p:to>
                                    </p:se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500" fill="hold"/>
                                        <p:tgtEl>
                                          <p:spTgt spid="13"/>
                                        </p:tgtEl>
                                        <p:attrNameLst>
                                          <p:attrName>ppt_x</p:attrName>
                                        </p:attrNameLst>
                                      </p:cBhvr>
                                      <p:tavLst>
                                        <p:tav tm="0">
                                          <p:val>
                                            <p:strVal val="#ppt_x"/>
                                          </p:val>
                                        </p:tav>
                                        <p:tav tm="100000">
                                          <p:val>
                                            <p:strVal val="#ppt_x"/>
                                          </p:val>
                                        </p:tav>
                                      </p:tavLst>
                                    </p:anim>
                                    <p:anim calcmode="lin" valueType="num">
                                      <p:cBhvr additive="base">
                                        <p:cTn id="17" dur="500" fill="hold"/>
                                        <p:tgtEl>
                                          <p:spTgt spid="13"/>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500" fill="hold"/>
                                        <p:tgtEl>
                                          <p:spTgt spid="12"/>
                                        </p:tgtEl>
                                        <p:attrNameLst>
                                          <p:attrName>ppt_x</p:attrName>
                                        </p:attrNameLst>
                                      </p:cBhvr>
                                      <p:tavLst>
                                        <p:tav tm="0">
                                          <p:val>
                                            <p:strVal val="#ppt_x"/>
                                          </p:val>
                                        </p:tav>
                                        <p:tav tm="100000">
                                          <p:val>
                                            <p:strVal val="#ppt_x"/>
                                          </p:val>
                                        </p:tav>
                                      </p:tavLst>
                                    </p:anim>
                                    <p:anim calcmode="lin" valueType="num">
                                      <p:cBhvr additive="base">
                                        <p:cTn id="21" dur="500" fill="hold"/>
                                        <p:tgtEl>
                                          <p:spTgt spid="12"/>
                                        </p:tgtEl>
                                        <p:attrNameLst>
                                          <p:attrName>ppt_y</p:attrName>
                                        </p:attrNameLst>
                                      </p:cBhvr>
                                      <p:tavLst>
                                        <p:tav tm="0">
                                          <p:val>
                                            <p:strVal val="1+#ppt_h/2"/>
                                          </p:val>
                                        </p:tav>
                                        <p:tav tm="100000">
                                          <p:val>
                                            <p:strVal val="#ppt_y"/>
                                          </p:val>
                                        </p:tav>
                                      </p:tavLst>
                                    </p:anim>
                                  </p:childTnLst>
                                </p:cTn>
                              </p:par>
                              <p:par>
                                <p:cTn id="22" presetID="10" presetClass="entr" presetSubtype="0"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5" grpId="0" animBg="1"/>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23594FA-E141-4234-AE05-360401972BE7}" type="slidenum">
              <a:rPr lang="en-US" altLang="en-US" smtClean="0">
                <a:solidFill>
                  <a:prstClr val="black"/>
                </a:solidFill>
              </a:rPr>
              <a:pPr/>
              <a:t>132</a:t>
            </a:fld>
            <a:endParaRPr lang="en-US" altLang="en-US">
              <a:solidFill>
                <a:prstClr val="black"/>
              </a:solidFill>
            </a:endParaRPr>
          </a:p>
        </p:txBody>
      </p:sp>
      <p:graphicFrame>
        <p:nvGraphicFramePr>
          <p:cNvPr id="8" name="Object 7"/>
          <p:cNvGraphicFramePr>
            <a:graphicFrameLocks noChangeAspect="1"/>
          </p:cNvGraphicFramePr>
          <p:nvPr>
            <p:extLst/>
          </p:nvPr>
        </p:nvGraphicFramePr>
        <p:xfrm>
          <a:off x="-3294743" y="2627086"/>
          <a:ext cx="12975772" cy="3875314"/>
        </p:xfrm>
        <a:graphic>
          <a:graphicData uri="http://schemas.openxmlformats.org/presentationml/2006/ole">
            <mc:AlternateContent xmlns:mc="http://schemas.openxmlformats.org/markup-compatibility/2006">
              <mc:Choice xmlns:v="urn:schemas-microsoft-com:vml" Requires="v">
                <p:oleObj spid="_x0000_s60449" name="Visio" r:id="rId4" imgW="9523825" imgH="1812732" progId="Visio.Drawing.11">
                  <p:embed/>
                </p:oleObj>
              </mc:Choice>
              <mc:Fallback>
                <p:oleObj name="Visio" r:id="rId4" imgW="9523825" imgH="1812732" progId="Visio.Drawing.11">
                  <p:embed/>
                  <p:pic>
                    <p:nvPicPr>
                      <p:cNvPr id="8" name="Object 7"/>
                      <p:cNvPicPr>
                        <a:picLocks noChangeAspect="1" noChangeArrowheads="1"/>
                      </p:cNvPicPr>
                      <p:nvPr/>
                    </p:nvPicPr>
                    <p:blipFill>
                      <a:blip r:embed="rId5"/>
                      <a:srcRect/>
                      <a:stretch>
                        <a:fillRect/>
                      </a:stretch>
                    </p:blipFill>
                    <p:spPr bwMode="auto">
                      <a:xfrm>
                        <a:off x="-3294743" y="2627086"/>
                        <a:ext cx="12975772" cy="3875314"/>
                      </a:xfrm>
                      <a:prstGeom prst="rect">
                        <a:avLst/>
                      </a:prstGeom>
                      <a:noFill/>
                    </p:spPr>
                  </p:pic>
                </p:oleObj>
              </mc:Fallback>
            </mc:AlternateContent>
          </a:graphicData>
        </a:graphic>
      </p:graphicFrame>
      <mc:AlternateContent xmlns:mc="http://schemas.openxmlformats.org/markup-compatibility/2006" xmlns:a14="http://schemas.microsoft.com/office/drawing/2010/main">
        <mc:Choice Requires="a14">
          <p:sp>
            <p:nvSpPr>
              <p:cNvPr id="9" name="Content Placeholder 8"/>
              <p:cNvSpPr>
                <a:spLocks noGrp="1"/>
              </p:cNvSpPr>
              <p:nvPr>
                <p:ph idx="1"/>
              </p:nvPr>
            </p:nvSpPr>
            <p:spPr/>
            <p:txBody>
              <a:bodyPr/>
              <a:lstStyle/>
              <a:p>
                <a:r>
                  <a:rPr lang="en-US" dirty="0"/>
                  <a:t>Check for substitutions.</a:t>
                </a:r>
              </a:p>
              <a:p>
                <a:r>
                  <a:rPr lang="en-US" dirty="0"/>
                  <a:t>The longest identical subsequence ≥</a:t>
                </a:r>
                <a14:m>
                  <m:oMath xmlns:m="http://schemas.openxmlformats.org/officeDocument/2006/math">
                    <m:r>
                      <a:rPr lang="en-US" b="0" i="0" smtClean="0">
                        <a:latin typeface="Cambria Math" panose="02040503050406030204" pitchFamily="18" charset="0"/>
                      </a:rPr>
                      <m:t> </m:t>
                    </m:r>
                    <m:d>
                      <m:dPr>
                        <m:begChr m:val="⌈"/>
                        <m:endChr m:val="⌉"/>
                        <m:ctrlPr>
                          <a:rPr lang="en-US" i="1">
                            <a:latin typeface="Cambria Math" panose="02040503050406030204" pitchFamily="18" charset="0"/>
                          </a:rPr>
                        </m:ctrlPr>
                      </m:dPr>
                      <m:e>
                        <m:r>
                          <a:rPr lang="en-US" i="0">
                            <a:latin typeface="Cambria Math" panose="02040503050406030204" pitchFamily="18" charset="0"/>
                          </a:rPr>
                          <m:t>(</m:t>
                        </m:r>
                        <m:r>
                          <m:rPr>
                            <m:sty m:val="p"/>
                          </m:rPr>
                          <a:rPr lang="en-US" i="0">
                            <a:latin typeface="Cambria Math" panose="02040503050406030204" pitchFamily="18" charset="0"/>
                          </a:rPr>
                          <m:t>m</m:t>
                        </m:r>
                        <m:r>
                          <a:rPr lang="en-US" i="0">
                            <a:latin typeface="Cambria Math" panose="02040503050406030204" pitchFamily="18" charset="0"/>
                          </a:rPr>
                          <m:t>−</m:t>
                        </m:r>
                        <m:r>
                          <m:rPr>
                            <m:sty m:val="p"/>
                          </m:rPr>
                          <a:rPr lang="en-US" i="0">
                            <a:latin typeface="Cambria Math" panose="02040503050406030204" pitchFamily="18" charset="0"/>
                          </a:rPr>
                          <m:t>E</m:t>
                        </m:r>
                        <m:r>
                          <a:rPr lang="en-US" i="0">
                            <a:latin typeface="Cambria Math" panose="02040503050406030204" pitchFamily="18" charset="0"/>
                          </a:rPr>
                          <m:t>)/(</m:t>
                        </m:r>
                        <m:r>
                          <m:rPr>
                            <m:sty m:val="p"/>
                          </m:rPr>
                          <a:rPr lang="en-US" i="0">
                            <a:latin typeface="Cambria Math" panose="02040503050406030204" pitchFamily="18" charset="0"/>
                          </a:rPr>
                          <m:t>E</m:t>
                        </m:r>
                        <m:r>
                          <a:rPr lang="en-US" i="0">
                            <a:latin typeface="Cambria Math" panose="02040503050406030204" pitchFamily="18" charset="0"/>
                          </a:rPr>
                          <m:t>+1)</m:t>
                        </m:r>
                      </m:e>
                    </m:d>
                    <m:r>
                      <a:rPr lang="en-US" b="0" i="0" smtClean="0">
                        <a:latin typeface="Cambria Math" panose="02040503050406030204" pitchFamily="18" charset="0"/>
                      </a:rPr>
                      <m:t>.</m:t>
                    </m:r>
                  </m:oMath>
                </a14:m>
                <a:endParaRPr lang="en-US" b="0" dirty="0"/>
              </a:p>
              <a:p>
                <a:r>
                  <a:rPr lang="en-US" dirty="0"/>
                  <a:t>Extraction &amp; Encapsulation (divide-and-Conquer fashion).</a:t>
                </a:r>
              </a:p>
            </p:txBody>
          </p:sp>
        </mc:Choice>
        <mc:Fallback xmlns="">
          <p:sp>
            <p:nvSpPr>
              <p:cNvPr id="9" name="Content Placeholder 8"/>
              <p:cNvSpPr>
                <a:spLocks noGrp="1" noRot="1" noChangeAspect="1" noMove="1" noResize="1" noEditPoints="1" noAdjustHandles="1" noChangeArrowheads="1" noChangeShapeType="1" noTextEdit="1"/>
              </p:cNvSpPr>
              <p:nvPr>
                <p:ph idx="1"/>
              </p:nvPr>
            </p:nvSpPr>
            <p:spPr>
              <a:blipFill rotWithShape="0">
                <a:blip r:embed="rId6"/>
                <a:stretch>
                  <a:fillRect l="-283" t="-1000"/>
                </a:stretch>
              </a:blipFill>
            </p:spPr>
            <p:txBody>
              <a:bodyPr/>
              <a:lstStyle/>
              <a:p>
                <a:r>
                  <a:rPr lang="en-US">
                    <a:noFill/>
                  </a:rPr>
                  <a:t> </a:t>
                </a:r>
              </a:p>
            </p:txBody>
          </p:sp>
        </mc:Fallback>
      </mc:AlternateContent>
      <p:sp>
        <p:nvSpPr>
          <p:cNvPr id="3" name="Rounded Rectangle 2"/>
          <p:cNvSpPr/>
          <p:nvPr/>
        </p:nvSpPr>
        <p:spPr>
          <a:xfrm>
            <a:off x="3715657" y="4020454"/>
            <a:ext cx="3962400" cy="2307771"/>
          </a:xfrm>
          <a:prstGeom prst="roundRect">
            <a:avLst>
              <a:gd name="adj" fmla="val 5975"/>
            </a:avLst>
          </a:prstGeom>
          <a:solidFill>
            <a:schemeClr val="bg1">
              <a:lumMod val="50000"/>
            </a:schemeClr>
          </a:solidFill>
          <a:ln w="53975">
            <a:solidFill>
              <a:srgbClr val="FF0000"/>
            </a:solidFill>
          </a:ln>
        </p:spPr>
        <p:txBody>
          <a:bodyPr wrap="square" rtlCol="0" anchor="ctr">
            <a:spAutoFit/>
          </a:bodyPr>
          <a:lstStyle/>
          <a:p>
            <a:pPr algn="just"/>
            <a:endParaRPr lang="en-US" sz="400" b="1" dirty="0">
              <a:solidFill>
                <a:schemeClr val="bg2"/>
              </a:solidFill>
              <a:latin typeface="europa"/>
            </a:endParaRPr>
          </a:p>
        </p:txBody>
      </p:sp>
      <p:pic>
        <p:nvPicPr>
          <p:cNvPr id="7" name="Picture 2" descr="Image result for tick mark 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472" y="1323975"/>
            <a:ext cx="554144" cy="55414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Image result for tick mark 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1216" y="1737632"/>
            <a:ext cx="554144" cy="554144"/>
          </a:xfrm>
          <a:prstGeom prst="rect">
            <a:avLst/>
          </a:prstGeom>
          <a:noFill/>
          <a:extLst>
            <a:ext uri="{909E8E84-426E-40DD-AFC4-6F175D3DCCD1}">
              <a14:hiddenFill xmlns:a14="http://schemas.microsoft.com/office/drawing/2010/main">
                <a:solidFill>
                  <a:srgbClr val="FFFFFF"/>
                </a:solidFill>
              </a14:hiddenFill>
            </a:ext>
          </a:extLst>
        </p:spPr>
      </p:pic>
      <p:sp>
        <p:nvSpPr>
          <p:cNvPr id="12" name="Rounded Rectangle 11"/>
          <p:cNvSpPr/>
          <p:nvPr/>
        </p:nvSpPr>
        <p:spPr>
          <a:xfrm>
            <a:off x="3568255" y="4022954"/>
            <a:ext cx="254237" cy="2307771"/>
          </a:xfrm>
          <a:prstGeom prst="roundRect">
            <a:avLst>
              <a:gd name="adj" fmla="val 5975"/>
            </a:avLst>
          </a:prstGeom>
          <a:solidFill>
            <a:srgbClr val="FFFF00"/>
          </a:solidFill>
          <a:ln w="53975">
            <a:solidFill>
              <a:srgbClr val="FF0000"/>
            </a:solidFill>
          </a:ln>
        </p:spPr>
        <p:txBody>
          <a:bodyPr wrap="square" rtlCol="0" anchor="ctr">
            <a:spAutoFit/>
          </a:bodyPr>
          <a:lstStyle/>
          <a:p>
            <a:pPr algn="just"/>
            <a:endParaRPr lang="en-US" sz="400" b="1" dirty="0">
              <a:solidFill>
                <a:schemeClr val="bg2"/>
              </a:solidFill>
              <a:latin typeface="europa"/>
            </a:endParaRPr>
          </a:p>
        </p:txBody>
      </p:sp>
      <p:sp>
        <p:nvSpPr>
          <p:cNvPr id="13" name="Rounded Rectangle 12"/>
          <p:cNvSpPr/>
          <p:nvPr/>
        </p:nvSpPr>
        <p:spPr>
          <a:xfrm>
            <a:off x="7588123" y="4010464"/>
            <a:ext cx="254237" cy="2307771"/>
          </a:xfrm>
          <a:prstGeom prst="roundRect">
            <a:avLst>
              <a:gd name="adj" fmla="val 5975"/>
            </a:avLst>
          </a:prstGeom>
          <a:solidFill>
            <a:srgbClr val="FFFF00"/>
          </a:solidFill>
          <a:ln w="53975">
            <a:solidFill>
              <a:srgbClr val="FF0000"/>
            </a:solidFill>
          </a:ln>
        </p:spPr>
        <p:txBody>
          <a:bodyPr wrap="square" rtlCol="0" anchor="ctr">
            <a:spAutoFit/>
          </a:bodyPr>
          <a:lstStyle/>
          <a:p>
            <a:pPr algn="just"/>
            <a:endParaRPr lang="en-US" sz="400" b="1" dirty="0">
              <a:solidFill>
                <a:schemeClr val="bg2"/>
              </a:solidFill>
              <a:latin typeface="europa"/>
            </a:endParaRPr>
          </a:p>
        </p:txBody>
      </p:sp>
      <p:pic>
        <p:nvPicPr>
          <p:cNvPr id="14" name="Picture 2" descr="Image result for tick mark 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8716" y="2174842"/>
            <a:ext cx="554144" cy="554144"/>
          </a:xfrm>
          <a:prstGeom prst="rect">
            <a:avLst/>
          </a:prstGeom>
          <a:noFill/>
          <a:extLst>
            <a:ext uri="{909E8E84-426E-40DD-AFC4-6F175D3DCCD1}">
              <a14:hiddenFill xmlns:a14="http://schemas.microsoft.com/office/drawing/2010/main">
                <a:solidFill>
                  <a:srgbClr val="FFFFFF"/>
                </a:solidFill>
              </a14:hiddenFill>
            </a:ext>
          </a:extLst>
        </p:spPr>
      </p:pic>
      <p:sp>
        <p:nvSpPr>
          <p:cNvPr id="15" name="Rounded Rectangle 14"/>
          <p:cNvSpPr/>
          <p:nvPr/>
        </p:nvSpPr>
        <p:spPr>
          <a:xfrm>
            <a:off x="8287656" y="4027714"/>
            <a:ext cx="863597" cy="2307771"/>
          </a:xfrm>
          <a:prstGeom prst="roundRect">
            <a:avLst>
              <a:gd name="adj" fmla="val 5975"/>
            </a:avLst>
          </a:prstGeom>
          <a:noFill/>
          <a:ln w="53975">
            <a:solidFill>
              <a:srgbClr val="FF0000"/>
            </a:solidFill>
          </a:ln>
        </p:spPr>
        <p:txBody>
          <a:bodyPr wrap="square" rtlCol="0" anchor="ctr">
            <a:spAutoFit/>
          </a:bodyPr>
          <a:lstStyle/>
          <a:p>
            <a:pPr algn="just"/>
            <a:endParaRPr lang="en-US" sz="400" b="1" dirty="0">
              <a:solidFill>
                <a:schemeClr val="bg2"/>
              </a:solidFill>
              <a:latin typeface="europa"/>
            </a:endParaRPr>
          </a:p>
        </p:txBody>
      </p:sp>
      <p:sp>
        <p:nvSpPr>
          <p:cNvPr id="16" name="Rounded Rectangle 15"/>
          <p:cNvSpPr/>
          <p:nvPr/>
        </p:nvSpPr>
        <p:spPr>
          <a:xfrm>
            <a:off x="1968060" y="4039848"/>
            <a:ext cx="1583294" cy="2307771"/>
          </a:xfrm>
          <a:prstGeom prst="roundRect">
            <a:avLst>
              <a:gd name="adj" fmla="val 5975"/>
            </a:avLst>
          </a:prstGeom>
          <a:noFill/>
          <a:ln w="53975">
            <a:solidFill>
              <a:srgbClr val="FF0000"/>
            </a:solidFill>
          </a:ln>
        </p:spPr>
        <p:txBody>
          <a:bodyPr wrap="square" rtlCol="0" anchor="ctr">
            <a:spAutoFit/>
          </a:bodyPr>
          <a:lstStyle/>
          <a:p>
            <a:pPr algn="just"/>
            <a:endParaRPr lang="en-US" sz="400" b="1" dirty="0">
              <a:solidFill>
                <a:schemeClr val="bg2"/>
              </a:solidFill>
              <a:latin typeface="europa"/>
            </a:endParaRPr>
          </a:p>
        </p:txBody>
      </p:sp>
      <p:sp>
        <p:nvSpPr>
          <p:cNvPr id="17" name="Rounded Rectangle 16"/>
          <p:cNvSpPr/>
          <p:nvPr/>
        </p:nvSpPr>
        <p:spPr>
          <a:xfrm>
            <a:off x="1688541" y="4027714"/>
            <a:ext cx="254237" cy="2307771"/>
          </a:xfrm>
          <a:prstGeom prst="roundRect">
            <a:avLst>
              <a:gd name="adj" fmla="val 5975"/>
            </a:avLst>
          </a:prstGeom>
          <a:solidFill>
            <a:srgbClr val="FFFF00"/>
          </a:solidFill>
          <a:ln w="53975">
            <a:solidFill>
              <a:srgbClr val="FF0000"/>
            </a:solidFill>
          </a:ln>
        </p:spPr>
        <p:txBody>
          <a:bodyPr wrap="square" rtlCol="0" anchor="ctr">
            <a:spAutoFit/>
          </a:bodyPr>
          <a:lstStyle/>
          <a:p>
            <a:pPr algn="just"/>
            <a:endParaRPr lang="en-US" sz="400" b="1" dirty="0">
              <a:solidFill>
                <a:schemeClr val="bg2"/>
              </a:solidFill>
              <a:latin typeface="europa"/>
            </a:endParaRPr>
          </a:p>
        </p:txBody>
      </p:sp>
      <p:sp>
        <p:nvSpPr>
          <p:cNvPr id="18" name="Rounded Rectangle 17"/>
          <p:cNvSpPr/>
          <p:nvPr/>
        </p:nvSpPr>
        <p:spPr>
          <a:xfrm>
            <a:off x="8103793" y="4039848"/>
            <a:ext cx="254237" cy="2307771"/>
          </a:xfrm>
          <a:prstGeom prst="roundRect">
            <a:avLst>
              <a:gd name="adj" fmla="val 5975"/>
            </a:avLst>
          </a:prstGeom>
          <a:solidFill>
            <a:srgbClr val="FFFF00"/>
          </a:solidFill>
          <a:ln w="53975">
            <a:solidFill>
              <a:srgbClr val="FF0000"/>
            </a:solidFill>
          </a:ln>
        </p:spPr>
        <p:txBody>
          <a:bodyPr wrap="square" rtlCol="0" anchor="ctr">
            <a:spAutoFit/>
          </a:bodyPr>
          <a:lstStyle/>
          <a:p>
            <a:pPr algn="just"/>
            <a:endParaRPr lang="en-US" sz="400" b="1" dirty="0">
              <a:solidFill>
                <a:schemeClr val="bg2"/>
              </a:solidFill>
              <a:latin typeface="europa"/>
            </a:endParaRPr>
          </a:p>
        </p:txBody>
      </p:sp>
      <p:sp>
        <p:nvSpPr>
          <p:cNvPr id="19" name="Rounded Rectangle 18"/>
          <p:cNvSpPr/>
          <p:nvPr/>
        </p:nvSpPr>
        <p:spPr>
          <a:xfrm>
            <a:off x="7801428" y="4020457"/>
            <a:ext cx="174175" cy="2307771"/>
          </a:xfrm>
          <a:prstGeom prst="roundRect">
            <a:avLst>
              <a:gd name="adj" fmla="val 5975"/>
            </a:avLst>
          </a:prstGeom>
          <a:noFill/>
          <a:ln w="53975">
            <a:solidFill>
              <a:srgbClr val="FF0000"/>
            </a:solidFill>
          </a:ln>
        </p:spPr>
        <p:txBody>
          <a:bodyPr wrap="square" rtlCol="0" anchor="ctr">
            <a:spAutoFit/>
          </a:bodyPr>
          <a:lstStyle/>
          <a:p>
            <a:pPr algn="just"/>
            <a:endParaRPr lang="en-US" sz="400" b="1" dirty="0">
              <a:solidFill>
                <a:schemeClr val="bg2"/>
              </a:solidFill>
              <a:latin typeface="europa"/>
            </a:endParaRPr>
          </a:p>
        </p:txBody>
      </p:sp>
      <p:sp>
        <p:nvSpPr>
          <p:cNvPr id="20" name="Rounded Rectangle 19"/>
          <p:cNvSpPr/>
          <p:nvPr/>
        </p:nvSpPr>
        <p:spPr>
          <a:xfrm>
            <a:off x="971219" y="4032591"/>
            <a:ext cx="758591" cy="2307771"/>
          </a:xfrm>
          <a:prstGeom prst="roundRect">
            <a:avLst>
              <a:gd name="adj" fmla="val 5975"/>
            </a:avLst>
          </a:prstGeom>
          <a:noFill/>
          <a:ln w="53975">
            <a:solidFill>
              <a:srgbClr val="FF0000"/>
            </a:solidFill>
          </a:ln>
        </p:spPr>
        <p:txBody>
          <a:bodyPr wrap="square" rtlCol="0" anchor="ctr">
            <a:spAutoFit/>
          </a:bodyPr>
          <a:lstStyle/>
          <a:p>
            <a:pPr algn="just"/>
            <a:endParaRPr lang="en-US" sz="400" b="1" dirty="0">
              <a:solidFill>
                <a:schemeClr val="bg2"/>
              </a:solidFill>
              <a:latin typeface="europa"/>
            </a:endParaRPr>
          </a:p>
        </p:txBody>
      </p:sp>
      <p:sp>
        <p:nvSpPr>
          <p:cNvPr id="22" name="Rounded Rectangle 21"/>
          <p:cNvSpPr/>
          <p:nvPr/>
        </p:nvSpPr>
        <p:spPr>
          <a:xfrm>
            <a:off x="7994935" y="4032591"/>
            <a:ext cx="182880" cy="2307771"/>
          </a:xfrm>
          <a:prstGeom prst="roundRect">
            <a:avLst>
              <a:gd name="adj" fmla="val 5975"/>
            </a:avLst>
          </a:prstGeom>
          <a:solidFill>
            <a:srgbClr val="FFFF00"/>
          </a:solidFill>
          <a:ln w="53975">
            <a:solidFill>
              <a:srgbClr val="FF0000"/>
            </a:solidFill>
          </a:ln>
        </p:spPr>
        <p:txBody>
          <a:bodyPr wrap="square" rtlCol="0" anchor="ctr">
            <a:spAutoFit/>
          </a:bodyPr>
          <a:lstStyle/>
          <a:p>
            <a:pPr algn="just"/>
            <a:endParaRPr lang="en-US" sz="400" b="1" dirty="0">
              <a:solidFill>
                <a:schemeClr val="bg2"/>
              </a:solidFill>
              <a:latin typeface="europa"/>
            </a:endParaRPr>
          </a:p>
        </p:txBody>
      </p:sp>
      <p:sp>
        <p:nvSpPr>
          <p:cNvPr id="23" name="Rectangle 22"/>
          <p:cNvSpPr/>
          <p:nvPr/>
        </p:nvSpPr>
        <p:spPr>
          <a:xfrm>
            <a:off x="551670" y="6402196"/>
            <a:ext cx="8283486" cy="461665"/>
          </a:xfrm>
          <a:prstGeom prst="rect">
            <a:avLst/>
          </a:prstGeom>
          <a:solidFill>
            <a:srgbClr val="FFFF00"/>
          </a:solidFill>
        </p:spPr>
        <p:txBody>
          <a:bodyPr wrap="none" anchor="ctr">
            <a:spAutoFit/>
          </a:bodyPr>
          <a:lstStyle/>
          <a:p>
            <a:pPr algn="ctr"/>
            <a:r>
              <a:rPr lang="en-US" sz="2400" dirty="0"/>
              <a:t>Counting the encapsulation bits reveals the number of edits</a:t>
            </a:r>
          </a:p>
        </p:txBody>
      </p:sp>
      <p:sp>
        <p:nvSpPr>
          <p:cNvPr id="6" name="TextBox 5"/>
          <p:cNvSpPr txBox="1"/>
          <p:nvPr/>
        </p:nvSpPr>
        <p:spPr>
          <a:xfrm>
            <a:off x="505672" y="986971"/>
            <a:ext cx="2339128" cy="461665"/>
          </a:xfrm>
          <a:prstGeom prst="rect">
            <a:avLst/>
          </a:prstGeom>
          <a:noFill/>
        </p:spPr>
        <p:txBody>
          <a:bodyPr wrap="square" rtlCol="0">
            <a:spAutoFit/>
          </a:bodyPr>
          <a:lstStyle/>
          <a:p>
            <a:r>
              <a:rPr lang="en-US" sz="2400" b="1" dirty="0">
                <a:effectLst>
                  <a:outerShdw blurRad="38100" dist="38100" dir="2700000" algn="tl">
                    <a:srgbClr val="000000">
                      <a:alpha val="43137"/>
                    </a:srgbClr>
                  </a:outerShdw>
                </a:effectLst>
              </a:rPr>
              <a:t>MAGNET</a:t>
            </a:r>
          </a:p>
        </p:txBody>
      </p:sp>
      <p:sp>
        <p:nvSpPr>
          <p:cNvPr id="24" name="Title 1">
            <a:extLst>
              <a:ext uri="{FF2B5EF4-FFF2-40B4-BE49-F238E27FC236}">
                <a16:creationId xmlns:a16="http://schemas.microsoft.com/office/drawing/2014/main" id="{DE61E001-9E1F-A943-A20E-A1AE68595CBD}"/>
              </a:ext>
            </a:extLst>
          </p:cNvPr>
          <p:cNvSpPr>
            <a:spLocks noGrp="1"/>
          </p:cNvSpPr>
          <p:nvPr>
            <p:ph type="title"/>
          </p:nvPr>
        </p:nvSpPr>
        <p:spPr>
          <a:xfrm>
            <a:off x="228600" y="152400"/>
            <a:ext cx="8915400" cy="1066800"/>
          </a:xfrm>
        </p:spPr>
        <p:txBody>
          <a:bodyPr/>
          <a:lstStyle/>
          <a:p>
            <a:r>
              <a:rPr lang="en-US" dirty="0"/>
              <a:t>3- Highly Accurate Filtering Algorithm</a:t>
            </a:r>
            <a:r>
              <a:rPr lang="en-US" sz="2400" dirty="0"/>
              <a:t> (cont’d)</a:t>
            </a:r>
            <a:endParaRPr lang="en-US" dirty="0"/>
          </a:p>
        </p:txBody>
      </p:sp>
    </p:spTree>
    <p:extLst>
      <p:ext uri="{BB962C8B-B14F-4D97-AF65-F5344CB8AC3E}">
        <p14:creationId xmlns:p14="http://schemas.microsoft.com/office/powerpoint/2010/main" val="18179343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mph" presetSubtype="2" fill="hold" nodeType="clickEffect">
                                  <p:stCondLst>
                                    <p:cond delay="0"/>
                                  </p:stCondLst>
                                  <p:childTnLst>
                                    <p:animClr clrSpc="rgb" dir="cw">
                                      <p:cBhvr>
                                        <p:cTn id="18" dur="2000" fill="hold"/>
                                        <p:tgtEl>
                                          <p:spTgt spid="16"/>
                                        </p:tgtEl>
                                        <p:attrNameLst>
                                          <p:attrName>fillcolor</p:attrName>
                                        </p:attrNameLst>
                                      </p:cBhvr>
                                      <p:to>
                                        <a:srgbClr val="606060"/>
                                      </p:to>
                                    </p:animClr>
                                    <p:set>
                                      <p:cBhvr>
                                        <p:cTn id="19" dur="2000" fill="hold"/>
                                        <p:tgtEl>
                                          <p:spTgt spid="16"/>
                                        </p:tgtEl>
                                        <p:attrNameLst>
                                          <p:attrName>fill.type</p:attrName>
                                        </p:attrNameLst>
                                      </p:cBhvr>
                                      <p:to>
                                        <p:strVal val="solid"/>
                                      </p:to>
                                    </p:set>
                                    <p:set>
                                      <p:cBhvr>
                                        <p:cTn id="20" dur="2000" fill="hold"/>
                                        <p:tgtEl>
                                          <p:spTgt spid="16"/>
                                        </p:tgtEl>
                                        <p:attrNameLst>
                                          <p:attrName>fill.on</p:attrName>
                                        </p:attrNameLst>
                                      </p:cBhvr>
                                      <p:to>
                                        <p:strVal val="true"/>
                                      </p:to>
                                    </p:set>
                                  </p:childTnLst>
                                </p:cTn>
                              </p:par>
                              <p:par>
                                <p:cTn id="21" presetID="1" presetClass="emph" presetSubtype="2" fill="hold" nodeType="withEffect">
                                  <p:stCondLst>
                                    <p:cond delay="0"/>
                                  </p:stCondLst>
                                  <p:childTnLst>
                                    <p:animClr clrSpc="rgb" dir="cw">
                                      <p:cBhvr>
                                        <p:cTn id="22" dur="2000" fill="hold"/>
                                        <p:tgtEl>
                                          <p:spTgt spid="15"/>
                                        </p:tgtEl>
                                        <p:attrNameLst>
                                          <p:attrName>fillcolor</p:attrName>
                                        </p:attrNameLst>
                                      </p:cBhvr>
                                      <p:to>
                                        <a:srgbClr val="606060"/>
                                      </p:to>
                                    </p:animClr>
                                    <p:set>
                                      <p:cBhvr>
                                        <p:cTn id="23" dur="2000" fill="hold"/>
                                        <p:tgtEl>
                                          <p:spTgt spid="15"/>
                                        </p:tgtEl>
                                        <p:attrNameLst>
                                          <p:attrName>fill.type</p:attrName>
                                        </p:attrNameLst>
                                      </p:cBhvr>
                                      <p:to>
                                        <p:strVal val="solid"/>
                                      </p:to>
                                    </p:set>
                                    <p:set>
                                      <p:cBhvr>
                                        <p:cTn id="24" dur="2000" fill="hold"/>
                                        <p:tgtEl>
                                          <p:spTgt spid="15"/>
                                        </p:tgtEl>
                                        <p:attrNameLst>
                                          <p:attrName>fill.on</p:attrName>
                                        </p:attrNameLst>
                                      </p:cBhvr>
                                      <p:to>
                                        <p:strVal val="true"/>
                                      </p:to>
                                    </p:se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p:cTn id="29" dur="500" fill="hold"/>
                                        <p:tgtEl>
                                          <p:spTgt spid="18"/>
                                        </p:tgtEl>
                                        <p:attrNameLst>
                                          <p:attrName>ppt_w</p:attrName>
                                        </p:attrNameLst>
                                      </p:cBhvr>
                                      <p:tavLst>
                                        <p:tav tm="0">
                                          <p:val>
                                            <p:fltVal val="0"/>
                                          </p:val>
                                        </p:tav>
                                        <p:tav tm="100000">
                                          <p:val>
                                            <p:strVal val="#ppt_w"/>
                                          </p:val>
                                        </p:tav>
                                      </p:tavLst>
                                    </p:anim>
                                    <p:anim calcmode="lin" valueType="num">
                                      <p:cBhvr>
                                        <p:cTn id="30" dur="500" fill="hold"/>
                                        <p:tgtEl>
                                          <p:spTgt spid="18"/>
                                        </p:tgtEl>
                                        <p:attrNameLst>
                                          <p:attrName>ppt_h</p:attrName>
                                        </p:attrNameLst>
                                      </p:cBhvr>
                                      <p:tavLst>
                                        <p:tav tm="0">
                                          <p:val>
                                            <p:fltVal val="0"/>
                                          </p:val>
                                        </p:tav>
                                        <p:tav tm="100000">
                                          <p:val>
                                            <p:strVal val="#ppt_h"/>
                                          </p:val>
                                        </p:tav>
                                      </p:tavLst>
                                    </p:anim>
                                    <p:animEffect transition="in" filter="fade">
                                      <p:cBhvr>
                                        <p:cTn id="31" dur="500"/>
                                        <p:tgtEl>
                                          <p:spTgt spid="18"/>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p:cTn id="34" dur="500" fill="hold"/>
                                        <p:tgtEl>
                                          <p:spTgt spid="17"/>
                                        </p:tgtEl>
                                        <p:attrNameLst>
                                          <p:attrName>ppt_w</p:attrName>
                                        </p:attrNameLst>
                                      </p:cBhvr>
                                      <p:tavLst>
                                        <p:tav tm="0">
                                          <p:val>
                                            <p:fltVal val="0"/>
                                          </p:val>
                                        </p:tav>
                                        <p:tav tm="100000">
                                          <p:val>
                                            <p:strVal val="#ppt_w"/>
                                          </p:val>
                                        </p:tav>
                                      </p:tavLst>
                                    </p:anim>
                                    <p:anim calcmode="lin" valueType="num">
                                      <p:cBhvr>
                                        <p:cTn id="35" dur="500" fill="hold"/>
                                        <p:tgtEl>
                                          <p:spTgt spid="17"/>
                                        </p:tgtEl>
                                        <p:attrNameLst>
                                          <p:attrName>ppt_h</p:attrName>
                                        </p:attrNameLst>
                                      </p:cBhvr>
                                      <p:tavLst>
                                        <p:tav tm="0">
                                          <p:val>
                                            <p:fltVal val="0"/>
                                          </p:val>
                                        </p:tav>
                                        <p:tav tm="100000">
                                          <p:val>
                                            <p:strVal val="#ppt_h"/>
                                          </p:val>
                                        </p:tav>
                                      </p:tavLst>
                                    </p:anim>
                                    <p:animEffect transition="in" filter="fade">
                                      <p:cBhvr>
                                        <p:cTn id="36" dur="500"/>
                                        <p:tgtEl>
                                          <p:spTgt spid="17"/>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20"/>
                                        </p:tgtEl>
                                        <p:attrNameLst>
                                          <p:attrName>style.visibility</p:attrName>
                                        </p:attrNameLst>
                                      </p:cBhvr>
                                      <p:to>
                                        <p:strVal val="visible"/>
                                      </p:to>
                                    </p:set>
                                    <p:anim calcmode="lin" valueType="num">
                                      <p:cBhvr>
                                        <p:cTn id="41" dur="500" fill="hold"/>
                                        <p:tgtEl>
                                          <p:spTgt spid="20"/>
                                        </p:tgtEl>
                                        <p:attrNameLst>
                                          <p:attrName>ppt_w</p:attrName>
                                        </p:attrNameLst>
                                      </p:cBhvr>
                                      <p:tavLst>
                                        <p:tav tm="0">
                                          <p:val>
                                            <p:fltVal val="0"/>
                                          </p:val>
                                        </p:tav>
                                        <p:tav tm="100000">
                                          <p:val>
                                            <p:strVal val="#ppt_w"/>
                                          </p:val>
                                        </p:tav>
                                      </p:tavLst>
                                    </p:anim>
                                    <p:anim calcmode="lin" valueType="num">
                                      <p:cBhvr>
                                        <p:cTn id="42" dur="500" fill="hold"/>
                                        <p:tgtEl>
                                          <p:spTgt spid="20"/>
                                        </p:tgtEl>
                                        <p:attrNameLst>
                                          <p:attrName>ppt_h</p:attrName>
                                        </p:attrNameLst>
                                      </p:cBhvr>
                                      <p:tavLst>
                                        <p:tav tm="0">
                                          <p:val>
                                            <p:fltVal val="0"/>
                                          </p:val>
                                        </p:tav>
                                        <p:tav tm="100000">
                                          <p:val>
                                            <p:strVal val="#ppt_h"/>
                                          </p:val>
                                        </p:tav>
                                      </p:tavLst>
                                    </p:anim>
                                    <p:animEffect transition="in" filter="fade">
                                      <p:cBhvr>
                                        <p:cTn id="43" dur="500"/>
                                        <p:tgtEl>
                                          <p:spTgt spid="20"/>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9"/>
                                        </p:tgtEl>
                                        <p:attrNameLst>
                                          <p:attrName>style.visibility</p:attrName>
                                        </p:attrNameLst>
                                      </p:cBhvr>
                                      <p:to>
                                        <p:strVal val="visible"/>
                                      </p:to>
                                    </p:set>
                                    <p:anim calcmode="lin" valueType="num">
                                      <p:cBhvr>
                                        <p:cTn id="46" dur="500" fill="hold"/>
                                        <p:tgtEl>
                                          <p:spTgt spid="19"/>
                                        </p:tgtEl>
                                        <p:attrNameLst>
                                          <p:attrName>ppt_w</p:attrName>
                                        </p:attrNameLst>
                                      </p:cBhvr>
                                      <p:tavLst>
                                        <p:tav tm="0">
                                          <p:val>
                                            <p:fltVal val="0"/>
                                          </p:val>
                                        </p:tav>
                                        <p:tav tm="100000">
                                          <p:val>
                                            <p:strVal val="#ppt_w"/>
                                          </p:val>
                                        </p:tav>
                                      </p:tavLst>
                                    </p:anim>
                                    <p:anim calcmode="lin" valueType="num">
                                      <p:cBhvr>
                                        <p:cTn id="47" dur="500" fill="hold"/>
                                        <p:tgtEl>
                                          <p:spTgt spid="19"/>
                                        </p:tgtEl>
                                        <p:attrNameLst>
                                          <p:attrName>ppt_h</p:attrName>
                                        </p:attrNameLst>
                                      </p:cBhvr>
                                      <p:tavLst>
                                        <p:tav tm="0">
                                          <p:val>
                                            <p:fltVal val="0"/>
                                          </p:val>
                                        </p:tav>
                                        <p:tav tm="100000">
                                          <p:val>
                                            <p:strVal val="#ppt_h"/>
                                          </p:val>
                                        </p:tav>
                                      </p:tavLst>
                                    </p:anim>
                                    <p:animEffect transition="in" filter="fade">
                                      <p:cBhvr>
                                        <p:cTn id="48" dur="500"/>
                                        <p:tgtEl>
                                          <p:spTgt spid="19"/>
                                        </p:tgtEl>
                                      </p:cBhvr>
                                    </p:animEffect>
                                  </p:childTnLst>
                                </p:cTn>
                              </p:par>
                            </p:childTnLst>
                          </p:cTn>
                        </p:par>
                      </p:childTnLst>
                    </p:cTn>
                  </p:par>
                  <p:par>
                    <p:cTn id="49" fill="hold">
                      <p:stCondLst>
                        <p:cond delay="indefinite"/>
                      </p:stCondLst>
                      <p:childTnLst>
                        <p:par>
                          <p:cTn id="50" fill="hold">
                            <p:stCondLst>
                              <p:cond delay="0"/>
                            </p:stCondLst>
                            <p:childTnLst>
                              <p:par>
                                <p:cTn id="51" presetID="1" presetClass="emph" presetSubtype="2" fill="hold" nodeType="clickEffect">
                                  <p:stCondLst>
                                    <p:cond delay="0"/>
                                  </p:stCondLst>
                                  <p:childTnLst>
                                    <p:animClr clrSpc="rgb" dir="cw">
                                      <p:cBhvr>
                                        <p:cTn id="52" dur="2000" fill="hold"/>
                                        <p:tgtEl>
                                          <p:spTgt spid="20"/>
                                        </p:tgtEl>
                                        <p:attrNameLst>
                                          <p:attrName>fillcolor</p:attrName>
                                        </p:attrNameLst>
                                      </p:cBhvr>
                                      <p:to>
                                        <a:srgbClr val="606060"/>
                                      </p:to>
                                    </p:animClr>
                                    <p:set>
                                      <p:cBhvr>
                                        <p:cTn id="53" dur="2000" fill="hold"/>
                                        <p:tgtEl>
                                          <p:spTgt spid="20"/>
                                        </p:tgtEl>
                                        <p:attrNameLst>
                                          <p:attrName>fill.type</p:attrName>
                                        </p:attrNameLst>
                                      </p:cBhvr>
                                      <p:to>
                                        <p:strVal val="solid"/>
                                      </p:to>
                                    </p:set>
                                    <p:set>
                                      <p:cBhvr>
                                        <p:cTn id="54" dur="2000" fill="hold"/>
                                        <p:tgtEl>
                                          <p:spTgt spid="20"/>
                                        </p:tgtEl>
                                        <p:attrNameLst>
                                          <p:attrName>fill.on</p:attrName>
                                        </p:attrNameLst>
                                      </p:cBhvr>
                                      <p:to>
                                        <p:strVal val="true"/>
                                      </p:to>
                                    </p:set>
                                  </p:childTnLst>
                                </p:cTn>
                              </p:par>
                              <p:par>
                                <p:cTn id="55" presetID="1" presetClass="emph" presetSubtype="2" fill="hold" nodeType="withEffect">
                                  <p:stCondLst>
                                    <p:cond delay="0"/>
                                  </p:stCondLst>
                                  <p:childTnLst>
                                    <p:animClr clrSpc="rgb" dir="cw">
                                      <p:cBhvr>
                                        <p:cTn id="56" dur="2000" fill="hold"/>
                                        <p:tgtEl>
                                          <p:spTgt spid="19"/>
                                        </p:tgtEl>
                                        <p:attrNameLst>
                                          <p:attrName>fillcolor</p:attrName>
                                        </p:attrNameLst>
                                      </p:cBhvr>
                                      <p:to>
                                        <a:srgbClr val="606060"/>
                                      </p:to>
                                    </p:animClr>
                                    <p:set>
                                      <p:cBhvr>
                                        <p:cTn id="57" dur="2000" fill="hold"/>
                                        <p:tgtEl>
                                          <p:spTgt spid="19"/>
                                        </p:tgtEl>
                                        <p:attrNameLst>
                                          <p:attrName>fill.type</p:attrName>
                                        </p:attrNameLst>
                                      </p:cBhvr>
                                      <p:to>
                                        <p:strVal val="solid"/>
                                      </p:to>
                                    </p:set>
                                    <p:set>
                                      <p:cBhvr>
                                        <p:cTn id="58" dur="2000" fill="hold"/>
                                        <p:tgtEl>
                                          <p:spTgt spid="19"/>
                                        </p:tgtEl>
                                        <p:attrNameLst>
                                          <p:attrName>fill.on</p:attrName>
                                        </p:attrNameLst>
                                      </p:cBhvr>
                                      <p:to>
                                        <p:strVal val="true"/>
                                      </p:to>
                                    </p:se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22"/>
                                        </p:tgtEl>
                                        <p:attrNameLst>
                                          <p:attrName>style.visibility</p:attrName>
                                        </p:attrNameLst>
                                      </p:cBhvr>
                                      <p:to>
                                        <p:strVal val="visible"/>
                                      </p:to>
                                    </p:set>
                                    <p:anim calcmode="lin" valueType="num">
                                      <p:cBhvr>
                                        <p:cTn id="63" dur="500" fill="hold"/>
                                        <p:tgtEl>
                                          <p:spTgt spid="22"/>
                                        </p:tgtEl>
                                        <p:attrNameLst>
                                          <p:attrName>ppt_w</p:attrName>
                                        </p:attrNameLst>
                                      </p:cBhvr>
                                      <p:tavLst>
                                        <p:tav tm="0">
                                          <p:val>
                                            <p:fltVal val="0"/>
                                          </p:val>
                                        </p:tav>
                                        <p:tav tm="100000">
                                          <p:val>
                                            <p:strVal val="#ppt_w"/>
                                          </p:val>
                                        </p:tav>
                                      </p:tavLst>
                                    </p:anim>
                                    <p:anim calcmode="lin" valueType="num">
                                      <p:cBhvr>
                                        <p:cTn id="64" dur="500" fill="hold"/>
                                        <p:tgtEl>
                                          <p:spTgt spid="22"/>
                                        </p:tgtEl>
                                        <p:attrNameLst>
                                          <p:attrName>ppt_h</p:attrName>
                                        </p:attrNameLst>
                                      </p:cBhvr>
                                      <p:tavLst>
                                        <p:tav tm="0">
                                          <p:val>
                                            <p:fltVal val="0"/>
                                          </p:val>
                                        </p:tav>
                                        <p:tav tm="100000">
                                          <p:val>
                                            <p:strVal val="#ppt_h"/>
                                          </p:val>
                                        </p:tav>
                                      </p:tavLst>
                                    </p:anim>
                                    <p:animEffect transition="in" filter="fade">
                                      <p:cBhvr>
                                        <p:cTn id="65" dur="500"/>
                                        <p:tgtEl>
                                          <p:spTgt spid="22"/>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23"/>
                                        </p:tgtEl>
                                        <p:attrNameLst>
                                          <p:attrName>style.visibility</p:attrName>
                                        </p:attrNameLst>
                                      </p:cBhvr>
                                      <p:to>
                                        <p:strVal val="visible"/>
                                      </p:to>
                                    </p:set>
                                    <p:animEffect transition="in" filter="fade">
                                      <p:cBhvr>
                                        <p:cTn id="6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20" grpId="0" animBg="1"/>
      <p:bldP spid="22" grpId="0" animBg="1"/>
      <p:bldP spid="23" grpId="0" animBg="1"/>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MAGNET Accelerator</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prstClr val="black"/>
                </a:solidFill>
              </a:rPr>
              <a:pPr/>
              <a:t>133</a:t>
            </a:fld>
            <a:endParaRPr lang="en-US" altLang="en-US">
              <a:solidFill>
                <a:prstClr val="black"/>
              </a:solidFill>
            </a:endParaRPr>
          </a:p>
        </p:txBody>
      </p:sp>
      <p:graphicFrame>
        <p:nvGraphicFramePr>
          <p:cNvPr id="6" name="Object 5"/>
          <p:cNvGraphicFramePr>
            <a:graphicFrameLocks noChangeAspect="1"/>
          </p:cNvGraphicFramePr>
          <p:nvPr>
            <p:extLst/>
          </p:nvPr>
        </p:nvGraphicFramePr>
        <p:xfrm>
          <a:off x="912836" y="1296593"/>
          <a:ext cx="7318329" cy="4758305"/>
        </p:xfrm>
        <a:graphic>
          <a:graphicData uri="http://schemas.openxmlformats.org/presentationml/2006/ole">
            <mc:AlternateContent xmlns:mc="http://schemas.openxmlformats.org/markup-compatibility/2006">
              <mc:Choice xmlns:v="urn:schemas-microsoft-com:vml" Requires="v">
                <p:oleObj spid="_x0000_s61474" name="Visio" r:id="rId4" imgW="3218681" imgH="2095192" progId="Visio.Drawing.11">
                  <p:embed/>
                </p:oleObj>
              </mc:Choice>
              <mc:Fallback>
                <p:oleObj name="Visio" r:id="rId4" imgW="3218681" imgH="2095192" progId="Visio.Drawing.11">
                  <p:embed/>
                  <p:pic>
                    <p:nvPicPr>
                      <p:cNvPr id="6" name="Object 5"/>
                      <p:cNvPicPr>
                        <a:picLocks noChangeAspect="1" noChangeArrowheads="1"/>
                      </p:cNvPicPr>
                      <p:nvPr/>
                    </p:nvPicPr>
                    <p:blipFill>
                      <a:blip r:embed="rId5"/>
                      <a:srcRect/>
                      <a:stretch>
                        <a:fillRect/>
                      </a:stretch>
                    </p:blipFill>
                    <p:spPr bwMode="auto">
                      <a:xfrm>
                        <a:off x="912836" y="1296593"/>
                        <a:ext cx="7318329" cy="4758305"/>
                      </a:xfrm>
                      <a:prstGeom prst="rect">
                        <a:avLst/>
                      </a:prstGeom>
                      <a:noFill/>
                    </p:spPr>
                  </p:pic>
                </p:oleObj>
              </mc:Fallback>
            </mc:AlternateContent>
          </a:graphicData>
        </a:graphic>
      </p:graphicFrame>
    </p:spTree>
    <p:extLst>
      <p:ext uri="{BB962C8B-B14F-4D97-AF65-F5344CB8AC3E}">
        <p14:creationId xmlns:p14="http://schemas.microsoft.com/office/powerpoint/2010/main" val="2074329933"/>
      </p:ext>
    </p:extLst>
  </p:cSld>
  <p:clrMapOvr>
    <a:masterClrMapping/>
  </p:clrMapOvr>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Title 1">
            <a:extLst>
              <a:ext uri="{FF2B5EF4-FFF2-40B4-BE49-F238E27FC236}">
                <a16:creationId xmlns:a16="http://schemas.microsoft.com/office/drawing/2014/main" id="{0DF95D71-4717-9641-A2B1-944FC903286D}"/>
              </a:ext>
            </a:extLst>
          </p:cNvPr>
          <p:cNvSpPr>
            <a:spLocks noGrp="1" noChangeArrowheads="1"/>
          </p:cNvSpPr>
          <p:nvPr>
            <p:ph type="title"/>
          </p:nvPr>
        </p:nvSpPr>
        <p:spPr/>
        <p:txBody>
          <a:bodyPr/>
          <a:lstStyle/>
          <a:p>
            <a:r>
              <a:rPr lang="en-US" altLang="en-US" dirty="0">
                <a:ea typeface="ＭＳ Ｐゴシック" panose="020B0600070205080204" pitchFamily="34" charset="-128"/>
              </a:rPr>
              <a:t>Who Am I?</a:t>
            </a:r>
          </a:p>
        </p:txBody>
      </p:sp>
      <p:sp>
        <p:nvSpPr>
          <p:cNvPr id="21506" name="Content Placeholder 2">
            <a:extLst>
              <a:ext uri="{FF2B5EF4-FFF2-40B4-BE49-F238E27FC236}">
                <a16:creationId xmlns:a16="http://schemas.microsoft.com/office/drawing/2014/main" id="{9CD130D2-C623-7247-B0C8-1800F218DB94}"/>
              </a:ext>
            </a:extLst>
          </p:cNvPr>
          <p:cNvSpPr>
            <a:spLocks noGrp="1" noChangeArrowheads="1"/>
          </p:cNvSpPr>
          <p:nvPr>
            <p:ph idx="1"/>
          </p:nvPr>
        </p:nvSpPr>
        <p:spPr>
          <a:xfrm>
            <a:off x="0" y="1282700"/>
            <a:ext cx="9144000" cy="5194300"/>
          </a:xfrm>
        </p:spPr>
        <p:txBody>
          <a:bodyPr/>
          <a:lstStyle/>
          <a:p>
            <a:r>
              <a:rPr lang="en-US" altLang="en-US" sz="2200" dirty="0">
                <a:ea typeface="ＭＳ Ｐゴシック" panose="020B0600070205080204" pitchFamily="34" charset="-128"/>
              </a:rPr>
              <a:t>Onur Mutlu</a:t>
            </a:r>
          </a:p>
          <a:p>
            <a:pPr lvl="1"/>
            <a:r>
              <a:rPr lang="en-US" altLang="en-US" sz="1800" dirty="0">
                <a:ea typeface="ＭＳ Ｐゴシック" panose="020B0600070205080204" pitchFamily="34" charset="-128"/>
              </a:rPr>
              <a:t>Professor @ ETH Zurich CS, since September 2015 (officially May 2016)</a:t>
            </a:r>
          </a:p>
          <a:p>
            <a:pPr lvl="1"/>
            <a:r>
              <a:rPr lang="en-US" altLang="en-US" sz="1800" dirty="0">
                <a:ea typeface="ＭＳ Ｐゴシック" panose="020B0600070205080204" pitchFamily="34" charset="-128"/>
              </a:rPr>
              <a:t>Strecker Professor @ Carnegie Mellon University ECE/CS, 2009-2016, 2016-…</a:t>
            </a:r>
          </a:p>
          <a:p>
            <a:pPr lvl="1"/>
            <a:r>
              <a:rPr lang="en-US" altLang="en-US" sz="1800" dirty="0">
                <a:ea typeface="ＭＳ Ｐゴシック" panose="020B0600070205080204" pitchFamily="34" charset="-128"/>
              </a:rPr>
              <a:t>PhD from UT-Austin, worked at Google, VMware, Microsoft Research, Intel, AMD</a:t>
            </a:r>
          </a:p>
          <a:p>
            <a:pPr lvl="1"/>
            <a:r>
              <a:rPr lang="en-US" altLang="en-US" sz="1800" dirty="0">
                <a:ea typeface="ＭＳ Ｐゴシック" panose="020B0600070205080204" pitchFamily="34" charset="-128"/>
                <a:hlinkClick r:id="rId2"/>
              </a:rPr>
              <a:t>https://people.inf.ethz.ch/omutlu/</a:t>
            </a:r>
            <a:endParaRPr lang="en-US" altLang="en-US" sz="1800" dirty="0">
              <a:ea typeface="ＭＳ Ｐゴシック" panose="020B0600070205080204" pitchFamily="34" charset="-128"/>
            </a:endParaRPr>
          </a:p>
          <a:p>
            <a:pPr lvl="1"/>
            <a:r>
              <a:rPr lang="en-US" altLang="en-US" sz="1800" dirty="0">
                <a:ea typeface="ＭＳ Ｐゴシック" panose="020B0600070205080204" pitchFamily="34" charset="-128"/>
                <a:hlinkClick r:id="rId3"/>
              </a:rPr>
              <a:t>omutlu@gmail.com</a:t>
            </a:r>
            <a:r>
              <a:rPr lang="en-US" altLang="en-US" sz="1800" dirty="0">
                <a:ea typeface="ＭＳ Ｐゴシック" panose="020B0600070205080204" pitchFamily="34" charset="-128"/>
              </a:rPr>
              <a:t> (Best way to reach me)</a:t>
            </a:r>
          </a:p>
          <a:p>
            <a:pPr lvl="1"/>
            <a:r>
              <a:rPr lang="en-US" altLang="en-US" sz="1800" dirty="0">
                <a:ea typeface="ＭＳ Ｐゴシック" panose="020B0600070205080204" pitchFamily="34" charset="-128"/>
              </a:rPr>
              <a:t>Office hours: By appointment (email me)</a:t>
            </a:r>
          </a:p>
          <a:p>
            <a:pPr lvl="1"/>
            <a:endParaRPr lang="en-US" altLang="en-US" sz="1000" dirty="0">
              <a:ea typeface="ＭＳ Ｐゴシック" panose="020B0600070205080204" pitchFamily="34" charset="-128"/>
            </a:endParaRPr>
          </a:p>
          <a:p>
            <a:r>
              <a:rPr lang="en-US" altLang="en-US" sz="2200" dirty="0">
                <a:solidFill>
                  <a:srgbClr val="FF0000"/>
                </a:solidFill>
                <a:ea typeface="ＭＳ Ｐゴシック" panose="020B0600070205080204" pitchFamily="34" charset="-128"/>
              </a:rPr>
              <a:t>Research and Teaching in:</a:t>
            </a:r>
            <a:endParaRPr lang="en-US" altLang="en-US" sz="2200" dirty="0">
              <a:ea typeface="ＭＳ Ｐゴシック" panose="020B0600070205080204" pitchFamily="34" charset="-128"/>
            </a:endParaRPr>
          </a:p>
          <a:p>
            <a:pPr lvl="1"/>
            <a:r>
              <a:rPr lang="en-US" altLang="en-US" sz="1800" dirty="0">
                <a:solidFill>
                  <a:srgbClr val="0000FF"/>
                </a:solidFill>
                <a:ea typeface="ＭＳ Ｐゴシック" panose="020B0600070205080204" pitchFamily="34" charset="-128"/>
              </a:rPr>
              <a:t>Computer architecture, computer systems, bioinformatics</a:t>
            </a:r>
          </a:p>
          <a:p>
            <a:pPr lvl="1"/>
            <a:r>
              <a:rPr lang="en-US" altLang="en-US" sz="1800" dirty="0">
                <a:ea typeface="ＭＳ Ｐゴシック" panose="020B0600070205080204" pitchFamily="34" charset="-128"/>
              </a:rPr>
              <a:t>Memory and storage systems</a:t>
            </a:r>
          </a:p>
          <a:p>
            <a:pPr lvl="1"/>
            <a:r>
              <a:rPr lang="en-US" altLang="en-US" sz="1800" dirty="0">
                <a:ea typeface="ＭＳ Ｐゴシック" panose="020B0600070205080204" pitchFamily="34" charset="-128"/>
              </a:rPr>
              <a:t>Hardware security </a:t>
            </a:r>
          </a:p>
          <a:p>
            <a:pPr lvl="1"/>
            <a:r>
              <a:rPr lang="en-US" altLang="en-US" sz="1800" dirty="0">
                <a:ea typeface="ＭＳ Ｐゴシック" panose="020B0600070205080204" pitchFamily="34" charset="-128"/>
              </a:rPr>
              <a:t>Fault tolerance</a:t>
            </a:r>
          </a:p>
          <a:p>
            <a:pPr lvl="1"/>
            <a:r>
              <a:rPr lang="en-US" altLang="en-US" sz="1800" dirty="0">
                <a:ea typeface="ＭＳ Ｐゴシック" panose="020B0600070205080204" pitchFamily="34" charset="-128"/>
              </a:rPr>
              <a:t>Hardware/software cooperation</a:t>
            </a:r>
          </a:p>
          <a:p>
            <a:pPr lvl="1"/>
            <a:r>
              <a:rPr lang="is-IS" altLang="en-US" sz="1800" dirty="0">
                <a:ea typeface="ＭＳ Ｐゴシック" panose="020B0600070205080204" pitchFamily="34" charset="-128"/>
              </a:rPr>
              <a:t>… </a:t>
            </a:r>
            <a:endParaRPr lang="en-US" altLang="en-US" sz="1800"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299011" name="Slide Number Placeholder 3">
            <a:extLst>
              <a:ext uri="{FF2B5EF4-FFF2-40B4-BE49-F238E27FC236}">
                <a16:creationId xmlns:a16="http://schemas.microsoft.com/office/drawing/2014/main" id="{382C1846-515D-6048-9FA0-627CDD03DE07}"/>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F3043E-DAD2-F347-A0C9-60754FCE566E}"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134</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99012" name="Picture 1">
            <a:extLst>
              <a:ext uri="{FF2B5EF4-FFF2-40B4-BE49-F238E27FC236}">
                <a16:creationId xmlns:a16="http://schemas.microsoft.com/office/drawing/2014/main" id="{EDA8380A-00B6-2F46-A5D1-F19A2EE594D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874000" y="0"/>
            <a:ext cx="1270000"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0269890"/>
      </p:ext>
    </p:extLst>
  </p:cSld>
  <p:clrMapOvr>
    <a:masterClrMapping/>
  </p:clrMapOvr>
  <p:transition spd="slow" advClick="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1506">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506">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1506">
                                            <p:txEl>
                                              <p:pRg st="6" end="6"/>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1506">
                                            <p:txEl>
                                              <p:pRg st="8" end="8"/>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1506">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1506">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1506">
                                            <p:txEl>
                                              <p:pRg st="11" end="1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1506">
                                            <p:txEl>
                                              <p:pRg st="12" end="1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1506">
                                            <p:txEl>
                                              <p:pRg st="13" end="1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1506">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5"/>
          <p:cNvSpPr>
            <a:spLocks noChangeArrowheads="1"/>
          </p:cNvSpPr>
          <p:nvPr/>
        </p:nvSpPr>
        <p:spPr bwMode="auto">
          <a:xfrm>
            <a:off x="0" y="836712"/>
            <a:ext cx="9144000" cy="267765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1" u="sng" strike="noStrike" kern="1200" cap="none" spc="0" normalizeH="0" baseline="0" noProof="0" dirty="0">
                <a:ln>
                  <a:noFill/>
                </a:ln>
                <a:solidFill>
                  <a:srgbClr val="000000"/>
                </a:solidFill>
                <a:effectLst/>
                <a:uLnTx/>
                <a:uFillTx/>
                <a:latin typeface="Arial Narrow" charset="0"/>
                <a:ea typeface="ＭＳ Ｐゴシック" charset="0"/>
                <a:cs typeface="Arial" charset="0"/>
              </a:rPr>
              <a:t>Research Focus:</a:t>
            </a:r>
            <a:r>
              <a:rPr kumimoji="0" lang="en-US" sz="2400" b="1" i="1" u="none" strike="noStrike" kern="1200" cap="none" spc="0" normalizeH="0" baseline="0" noProof="0" dirty="0">
                <a:ln>
                  <a:noFill/>
                </a:ln>
                <a:solidFill>
                  <a:srgbClr val="000000"/>
                </a:solidFill>
                <a:effectLst/>
                <a:uLnTx/>
                <a:uFillTx/>
                <a:latin typeface="Arial Narrow" charset="0"/>
                <a:ea typeface="ＭＳ Ｐゴシック" charset="0"/>
                <a:cs typeface="Arial" charset="0"/>
              </a:rPr>
              <a:t> Computer architecture, HW/SW, bioinformatics</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400" b="1" i="1" u="none" strike="noStrike" kern="1200" cap="none" spc="0" normalizeH="0" baseline="0" noProof="0" dirty="0">
                <a:ln>
                  <a:noFill/>
                </a:ln>
                <a:solidFill>
                  <a:srgbClr val="3333CC"/>
                </a:solidFill>
                <a:effectLst/>
                <a:uLnTx/>
                <a:uFillTx/>
                <a:latin typeface="Arial Narrow" charset="0"/>
                <a:ea typeface="ＭＳ Ｐゴシック" charset="0"/>
                <a:cs typeface="Arial" charset="0"/>
              </a:rPr>
              <a:t> Memory and storage (DRAM, flash, emerging), interconnects</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400" b="1" i="1" u="none" strike="noStrike" kern="1200" cap="none" spc="0" normalizeH="0" baseline="0" noProof="0" dirty="0">
                <a:ln>
                  <a:noFill/>
                </a:ln>
                <a:solidFill>
                  <a:srgbClr val="3333CC"/>
                </a:solidFill>
                <a:effectLst/>
                <a:uLnTx/>
                <a:uFillTx/>
                <a:latin typeface="Arial Narrow" charset="0"/>
                <a:ea typeface="ＭＳ Ｐゴシック" charset="0"/>
                <a:cs typeface="Arial" charset="0"/>
              </a:rPr>
              <a:t> Heterogeneous &amp; parallel systems, GPUs, systems for data analytics</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400" b="1" i="1" u="none" strike="noStrike" kern="1200" cap="none" spc="0" normalizeH="0" baseline="0" noProof="0" dirty="0">
                <a:ln>
                  <a:noFill/>
                </a:ln>
                <a:solidFill>
                  <a:srgbClr val="3333CC"/>
                </a:solidFill>
                <a:effectLst/>
                <a:uLnTx/>
                <a:uFillTx/>
                <a:latin typeface="Arial Narrow" charset="0"/>
                <a:ea typeface="ＭＳ Ｐゴシック" charset="0"/>
                <a:cs typeface="Arial" charset="0"/>
              </a:rPr>
              <a:t> System/architecture interaction, new execution models, new interfaces</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400" b="1" i="1" u="none" strike="noStrike" kern="1200" cap="none" spc="0" normalizeH="0" baseline="0" noProof="0" dirty="0">
                <a:ln>
                  <a:noFill/>
                </a:ln>
                <a:solidFill>
                  <a:srgbClr val="3333CC"/>
                </a:solidFill>
                <a:effectLst/>
                <a:uLnTx/>
                <a:uFillTx/>
                <a:latin typeface="Arial Narrow" charset="0"/>
                <a:ea typeface="ＭＳ Ｐゴシック" charset="0"/>
                <a:cs typeface="Arial" charset="0"/>
              </a:rPr>
              <a:t> H</a:t>
            </a:r>
            <a:r>
              <a:rPr kumimoji="0" lang="en-US" sz="2400" b="1" i="1" u="none" strike="noStrike" kern="1200" cap="none" spc="0" normalizeH="0" baseline="0" noProof="0" dirty="0" err="1">
                <a:ln>
                  <a:noFill/>
                </a:ln>
                <a:solidFill>
                  <a:srgbClr val="3333CC"/>
                </a:solidFill>
                <a:effectLst/>
                <a:uLnTx/>
                <a:uFillTx/>
                <a:latin typeface="Arial Narrow" charset="0"/>
                <a:ea typeface="ＭＳ Ｐゴシック" charset="0"/>
                <a:cs typeface="Arial" charset="0"/>
              </a:rPr>
              <a:t>ardware</a:t>
            </a:r>
            <a:r>
              <a:rPr kumimoji="0" lang="en-US" sz="2400" b="1" i="1" u="none" strike="noStrike" kern="1200" cap="none" spc="0" normalizeH="0" baseline="0" noProof="0" dirty="0">
                <a:ln>
                  <a:noFill/>
                </a:ln>
                <a:solidFill>
                  <a:srgbClr val="3333CC"/>
                </a:solidFill>
                <a:effectLst/>
                <a:uLnTx/>
                <a:uFillTx/>
                <a:latin typeface="Arial Narrow" charset="0"/>
                <a:ea typeface="ＭＳ Ｐゴシック" charset="0"/>
                <a:cs typeface="Arial" charset="0"/>
              </a:rPr>
              <a:t> security, energy efficiency, fault tolerance, performance </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400" b="1" i="1" u="none" strike="noStrike" kern="1200" cap="none" spc="0" normalizeH="0" baseline="0" noProof="0" dirty="0">
                <a:ln>
                  <a:noFill/>
                </a:ln>
                <a:solidFill>
                  <a:srgbClr val="3333CC"/>
                </a:solidFill>
                <a:effectLst/>
                <a:uLnTx/>
                <a:uFillTx/>
                <a:latin typeface="Arial Narrow" charset="0"/>
                <a:ea typeface="ＭＳ Ｐゴシック" charset="0"/>
                <a:cs typeface="Arial" charset="0"/>
              </a:rPr>
              <a:t> Genome sequence analysis &amp; assembly algorithms and architectures</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400" b="1" i="1" u="none" strike="noStrike" kern="1200" cap="none" spc="0" normalizeH="0" baseline="0" noProof="0" dirty="0">
                <a:ln>
                  <a:noFill/>
                </a:ln>
                <a:solidFill>
                  <a:srgbClr val="3333CC"/>
                </a:solidFill>
                <a:effectLst/>
                <a:uLnTx/>
                <a:uFillTx/>
                <a:latin typeface="Arial Narrow" charset="0"/>
                <a:ea typeface="ＭＳ Ｐゴシック" charset="0"/>
                <a:cs typeface="Arial" charset="0"/>
              </a:rPr>
              <a:t> Biologically inspired systems &amp; system design for bio/medicine</a:t>
            </a:r>
          </a:p>
        </p:txBody>
      </p:sp>
      <p:pic>
        <p:nvPicPr>
          <p:cNvPr id="40" name="Picture 39"/>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3122930" y="4231307"/>
            <a:ext cx="1524000" cy="1029876"/>
          </a:xfrm>
          <a:prstGeom prst="rect">
            <a:avLst/>
          </a:prstGeom>
          <a:noFill/>
          <a:ln>
            <a:noFill/>
          </a:ln>
        </p:spPr>
      </p:pic>
      <p:pic>
        <p:nvPicPr>
          <p:cNvPr id="39"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433856">
            <a:off x="7262555" y="3439062"/>
            <a:ext cx="1276125" cy="1276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6630" name="Text Box 147"/>
          <p:cNvSpPr txBox="1">
            <a:spLocks noChangeArrowheads="1"/>
          </p:cNvSpPr>
          <p:nvPr/>
        </p:nvSpPr>
        <p:spPr bwMode="auto">
          <a:xfrm>
            <a:off x="6596063" y="6503987"/>
            <a:ext cx="2292350" cy="4302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40" tIns="45720" rIns="91440" bIns="45720">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2200" b="1" i="1" u="none" strike="noStrike" kern="1200" cap="none" spc="0" normalizeH="0" baseline="0" noProof="0">
              <a:ln>
                <a:noFill/>
              </a:ln>
              <a:solidFill>
                <a:srgbClr val="3333CC"/>
              </a:solidFill>
              <a:effectLst/>
              <a:uLnTx/>
              <a:uFillTx/>
              <a:latin typeface="Arial Narrow" charset="0"/>
              <a:ea typeface="ＭＳ Ｐゴシック" charset="0"/>
              <a:cs typeface="Arial" charset="0"/>
            </a:endParaRPr>
          </a:p>
        </p:txBody>
      </p:sp>
      <p:pic>
        <p:nvPicPr>
          <p:cNvPr id="26645" name="Picture 30" descr="3177_01.png"/>
          <p:cNvPicPr>
            <a:picLocks noChangeAspect="1"/>
          </p:cNvPicPr>
          <p:nvPr/>
        </p:nvPicPr>
        <p:blipFill>
          <a:blip r:embed="rId6">
            <a:extLst>
              <a:ext uri="{28A0092B-C50C-407E-A947-70E740481C1C}">
                <a14:useLocalDpi xmlns:a14="http://schemas.microsoft.com/office/drawing/2010/main" val="0"/>
              </a:ext>
            </a:extLst>
          </a:blip>
          <a:srcRect l="4478" t="22220" r="3780" b="12109"/>
          <a:stretch>
            <a:fillRect/>
          </a:stretch>
        </p:blipFill>
        <p:spPr bwMode="auto">
          <a:xfrm>
            <a:off x="354137" y="5717501"/>
            <a:ext cx="2325687" cy="90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26633" name="Group 47"/>
          <p:cNvGrpSpPr>
            <a:grpSpLocks/>
          </p:cNvGrpSpPr>
          <p:nvPr/>
        </p:nvGrpSpPr>
        <p:grpSpPr bwMode="auto">
          <a:xfrm>
            <a:off x="3401598" y="5338860"/>
            <a:ext cx="3077766" cy="1554083"/>
            <a:chOff x="5252245" y="4774407"/>
            <a:chExt cx="3076909" cy="1554282"/>
          </a:xfrm>
        </p:grpSpPr>
        <p:sp>
          <p:nvSpPr>
            <p:cNvPr id="26642" name="TextBox 8"/>
            <p:cNvSpPr txBox="1">
              <a:spLocks noChangeArrowheads="1"/>
            </p:cNvSpPr>
            <p:nvPr/>
          </p:nvSpPr>
          <p:spPr bwMode="auto">
            <a:xfrm>
              <a:off x="5252245" y="5959310"/>
              <a:ext cx="3076909" cy="3693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a:ln>
                    <a:noFill/>
                  </a:ln>
                  <a:solidFill>
                    <a:srgbClr val="000000"/>
                  </a:solidFill>
                  <a:effectLst/>
                  <a:uLnTx/>
                  <a:uFillTx/>
                  <a:latin typeface="Calibri" charset="0"/>
                  <a:ea typeface="ＭＳ Ｐゴシック" charset="0"/>
                  <a:cs typeface="Arial" charset="0"/>
                </a:rPr>
                <a:t>Graphics and Vision Processing</a:t>
              </a:r>
              <a:endParaRPr kumimoji="0" lang="en-US" altLang="zh-CN" sz="1600" b="0" i="0" u="none" strike="noStrike" kern="1200" cap="none" spc="0" normalizeH="0" baseline="0" noProof="0" dirty="0">
                <a:ln>
                  <a:noFill/>
                </a:ln>
                <a:solidFill>
                  <a:srgbClr val="000000"/>
                </a:solidFill>
                <a:effectLst/>
                <a:uLnTx/>
                <a:uFillTx/>
                <a:latin typeface="Calibri" charset="0"/>
                <a:ea typeface="ＭＳ Ｐゴシック" charset="0"/>
                <a:cs typeface="Arial" charset="0"/>
              </a:endParaRPr>
            </a:p>
          </p:txBody>
        </p:sp>
        <p:pic>
          <p:nvPicPr>
            <p:cNvPr id="26643" name="Picture 6" descr="C:\Daten\talks\invited\ferc2010\material\Fermi_Die_FINAL.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64944" y="4774407"/>
              <a:ext cx="1201936" cy="11887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27" name="Text Box 13" descr="90%"/>
          <p:cNvSpPr txBox="1">
            <a:spLocks noChangeArrowheads="1"/>
          </p:cNvSpPr>
          <p:nvPr/>
        </p:nvSpPr>
        <p:spPr bwMode="auto">
          <a:xfrm>
            <a:off x="474243" y="4821870"/>
            <a:ext cx="1733033" cy="895630"/>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Heterogeneous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Processors 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Accelerators</a:t>
            </a:r>
          </a:p>
        </p:txBody>
      </p:sp>
      <p:sp>
        <p:nvSpPr>
          <p:cNvPr id="28" name="Text Box 20" descr="90%"/>
          <p:cNvSpPr txBox="1">
            <a:spLocks noChangeArrowheads="1"/>
          </p:cNvSpPr>
          <p:nvPr/>
        </p:nvSpPr>
        <p:spPr bwMode="auto">
          <a:xfrm>
            <a:off x="2698252" y="3979561"/>
            <a:ext cx="2258492"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Hybrid Main Memory</a:t>
            </a:r>
          </a:p>
        </p:txBody>
      </p:sp>
      <p:sp>
        <p:nvSpPr>
          <p:cNvPr id="29" name="Line 15"/>
          <p:cNvSpPr>
            <a:spLocks noChangeShapeType="1"/>
          </p:cNvSpPr>
          <p:nvPr/>
        </p:nvSpPr>
        <p:spPr bwMode="auto">
          <a:xfrm flipV="1">
            <a:off x="1982640" y="4076506"/>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0" name="Text Box 24" descr="90%"/>
          <p:cNvSpPr txBox="1">
            <a:spLocks noChangeArrowheads="1"/>
          </p:cNvSpPr>
          <p:nvPr/>
        </p:nvSpPr>
        <p:spPr bwMode="auto">
          <a:xfrm>
            <a:off x="5608432" y="4746245"/>
            <a:ext cx="2925968"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Persistent Memory/Storage</a:t>
            </a:r>
          </a:p>
        </p:txBody>
      </p:sp>
      <p:pic>
        <p:nvPicPr>
          <p:cNvPr id="31" name="Content Placeholder 6" descr="barcelona-die-photo-color.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85800" y="3505200"/>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3" name="Picture 32" descr="dimm.pn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0800000" flipV="1">
            <a:off x="2679825" y="3450054"/>
            <a:ext cx="2304256" cy="549297"/>
          </a:xfrm>
          <a:prstGeom prst="rect">
            <a:avLst/>
          </a:prstGeom>
        </p:spPr>
      </p:pic>
      <p:pic>
        <p:nvPicPr>
          <p:cNvPr id="35" name="Picture 34"/>
          <p:cNvPicPr>
            <a:picLocks noChangeAspect="1"/>
          </p:cNvPicPr>
          <p:nvPr/>
        </p:nvPicPr>
        <p:blipFill>
          <a:blip r:embed="rId10"/>
          <a:stretch>
            <a:fillRect/>
          </a:stretch>
        </p:blipFill>
        <p:spPr>
          <a:xfrm>
            <a:off x="5681266" y="3620023"/>
            <a:ext cx="1554690" cy="1003885"/>
          </a:xfrm>
          <a:prstGeom prst="rect">
            <a:avLst/>
          </a:prstGeom>
        </p:spPr>
      </p:pic>
      <p:sp>
        <p:nvSpPr>
          <p:cNvPr id="36" name="Line 15"/>
          <p:cNvSpPr>
            <a:spLocks noChangeShapeType="1"/>
          </p:cNvSpPr>
          <p:nvPr/>
        </p:nvSpPr>
        <p:spPr bwMode="auto">
          <a:xfrm flipV="1">
            <a:off x="4984081" y="4092641"/>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7" name="Line 15"/>
          <p:cNvSpPr>
            <a:spLocks noChangeShapeType="1"/>
          </p:cNvSpPr>
          <p:nvPr/>
        </p:nvSpPr>
        <p:spPr bwMode="auto">
          <a:xfrm flipV="1">
            <a:off x="2331231" y="4495799"/>
            <a:ext cx="640569" cy="1221699"/>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8" name="Line 15"/>
          <p:cNvSpPr>
            <a:spLocks noChangeShapeType="1"/>
          </p:cNvSpPr>
          <p:nvPr/>
        </p:nvSpPr>
        <p:spPr bwMode="auto">
          <a:xfrm flipV="1">
            <a:off x="3962400" y="4898556"/>
            <a:ext cx="0" cy="440303"/>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 name="TextBox 1"/>
          <p:cNvSpPr txBox="1"/>
          <p:nvPr/>
        </p:nvSpPr>
        <p:spPr>
          <a:xfrm>
            <a:off x="4644008" y="5229200"/>
            <a:ext cx="4532010" cy="110799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mn-ea"/>
                <a:cs typeface="+mn-cs"/>
              </a:rPr>
              <a:t>Broad research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mn-ea"/>
                <a:cs typeface="+mn-cs"/>
              </a:rPr>
              <a:t>spanning apps, systems, logic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mn-ea"/>
                <a:cs typeface="+mn-cs"/>
              </a:rPr>
              <a:t>with architecture at the center</a:t>
            </a:r>
          </a:p>
        </p:txBody>
      </p:sp>
      <p:sp>
        <p:nvSpPr>
          <p:cNvPr id="26" name="Title 1"/>
          <p:cNvSpPr>
            <a:spLocks noGrp="1"/>
          </p:cNvSpPr>
          <p:nvPr>
            <p:ph type="title"/>
          </p:nvPr>
        </p:nvSpPr>
        <p:spPr>
          <a:xfrm>
            <a:off x="228600" y="152400"/>
            <a:ext cx="8610600" cy="1066800"/>
          </a:xfrm>
        </p:spPr>
        <p:txBody>
          <a:bodyPr/>
          <a:lstStyle/>
          <a:p>
            <a:r>
              <a:rPr lang="en-US" dirty="0"/>
              <a:t>Current Research Focus Areas</a:t>
            </a:r>
          </a:p>
        </p:txBody>
      </p:sp>
      <p:sp>
        <p:nvSpPr>
          <p:cNvPr id="22" name="Rectangle 21"/>
          <p:cNvSpPr/>
          <p:nvPr/>
        </p:nvSpPr>
        <p:spPr>
          <a:xfrm>
            <a:off x="213436" y="2750261"/>
            <a:ext cx="8320964" cy="36004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33475563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Current Directions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t>
            </a:r>
            <a:r>
              <a:rPr lang="en-US" dirty="0"/>
              <a:t>Architectures</a:t>
            </a:r>
          </a:p>
          <a:p>
            <a:endParaRPr lang="en-US" dirty="0"/>
          </a:p>
          <a:p>
            <a:endParaRPr lang="en-US" dirty="0"/>
          </a:p>
          <a:p>
            <a:r>
              <a:rPr lang="en-US" dirty="0"/>
              <a:t>Architectures for </a:t>
            </a:r>
            <a:r>
              <a:rPr lang="en-US" dirty="0">
                <a:solidFill>
                  <a:srgbClr val="0000FF"/>
                </a:solidFill>
              </a:rPr>
              <a:t>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a:extLst>
              <a:ext uri="{FF2B5EF4-FFF2-40B4-BE49-F238E27FC236}">
                <a16:creationId xmlns:a16="http://schemas.microsoft.com/office/drawing/2014/main" id="{CAADFB2D-B0EA-4D47-BF83-0BCA70102C59}"/>
              </a:ext>
            </a:extLst>
          </p:cNvPr>
          <p:cNvSpPr/>
          <p:nvPr/>
        </p:nvSpPr>
        <p:spPr>
          <a:xfrm>
            <a:off x="571516" y="5612116"/>
            <a:ext cx="6232732" cy="48118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14435767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4.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6.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0.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36.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_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3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utlu_memory-scaling_memcon13_talk (1).pptx" id="{1D09C5EE-DC30-4F85-84AA-519B89166748}" vid="{5DED0AF8-637D-490F-B56E-C8CE9BE1B1E6}"/>
    </a:ext>
  </a:extLst>
</a:theme>
</file>

<file path=ppt/theme/theme40.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191019</TotalTime>
  <Words>12765</Words>
  <Application>Microsoft Macintosh PowerPoint</Application>
  <PresentationFormat>On-screen Show (4:3)</PresentationFormat>
  <Paragraphs>2357</Paragraphs>
  <Slides>136</Slides>
  <Notes>74</Notes>
  <HiddenSlides>0</HiddenSlides>
  <MMClips>0</MMClips>
  <ScaleCrop>false</ScaleCrop>
  <HeadingPairs>
    <vt:vector size="8" baseType="variant">
      <vt:variant>
        <vt:lpstr>Fonts Used</vt:lpstr>
      </vt:variant>
      <vt:variant>
        <vt:i4>21</vt:i4>
      </vt:variant>
      <vt:variant>
        <vt:lpstr>Theme</vt:lpstr>
      </vt:variant>
      <vt:variant>
        <vt:i4>41</vt:i4>
      </vt:variant>
      <vt:variant>
        <vt:lpstr>Embedded OLE Servers</vt:lpstr>
      </vt:variant>
      <vt:variant>
        <vt:i4>1</vt:i4>
      </vt:variant>
      <vt:variant>
        <vt:lpstr>Slide Titles</vt:lpstr>
      </vt:variant>
      <vt:variant>
        <vt:i4>136</vt:i4>
      </vt:variant>
    </vt:vector>
  </HeadingPairs>
  <TitlesOfParts>
    <vt:vector size="199" baseType="lpstr">
      <vt:lpstr>Meiryo</vt:lpstr>
      <vt:lpstr>ＭＳ 明朝</vt:lpstr>
      <vt:lpstr>ＭＳ Ｐゴシック</vt:lpstr>
      <vt:lpstr>新細明體</vt:lpstr>
      <vt:lpstr>Aparajita</vt:lpstr>
      <vt:lpstr>Arial</vt:lpstr>
      <vt:lpstr>Arial Black</vt:lpstr>
      <vt:lpstr>Arial Narrow</vt:lpstr>
      <vt:lpstr>Calibri</vt:lpstr>
      <vt:lpstr>Cambria</vt:lpstr>
      <vt:lpstr>Cambria Math</vt:lpstr>
      <vt:lpstr>Consolas</vt:lpstr>
      <vt:lpstr>Courier New</vt:lpstr>
      <vt:lpstr>europa</vt:lpstr>
      <vt:lpstr>Garamond</vt:lpstr>
      <vt:lpstr>나눔고딕</vt:lpstr>
      <vt:lpstr>Palatino Linotype</vt:lpstr>
      <vt:lpstr>Tahoma</vt:lpstr>
      <vt:lpstr>Times New Roman</vt:lpstr>
      <vt:lpstr>Wingdings</vt:lpstr>
      <vt:lpstr>Zapf Dingbats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156_Edge</vt:lpstr>
      <vt:lpstr>159_Edge</vt:lpstr>
      <vt:lpstr>safari</vt:lpstr>
      <vt:lpstr>5_Edge</vt:lpstr>
      <vt:lpstr>7_Edge</vt:lpstr>
      <vt:lpstr>1_safari</vt:lpstr>
      <vt:lpstr>8_Office Theme</vt:lpstr>
      <vt:lpstr>10_Edge</vt:lpstr>
      <vt:lpstr>95_Edge</vt:lpstr>
      <vt:lpstr>Visio</vt:lpstr>
      <vt:lpstr>Accelerating Genome Analysis  A Primer on an Ongoing Journey</vt:lpstr>
      <vt:lpstr>Overview</vt:lpstr>
      <vt:lpstr>Agenda</vt:lpstr>
      <vt:lpstr>What Is a Genome Made Of?</vt:lpstr>
      <vt:lpstr>The Central Dogma of Molecular Biology</vt:lpstr>
      <vt:lpstr>DNA Under Electron Microscope</vt:lpstr>
      <vt:lpstr>DNA Sequencing</vt:lpstr>
      <vt:lpstr>Untangling Yarn Balls &amp; DNA Sequencing</vt:lpstr>
      <vt:lpstr>PowerPoint Presentation</vt:lpstr>
      <vt:lpstr>The Genomic Era</vt:lpstr>
      <vt:lpstr>The Genomic Era (continued)</vt:lpstr>
      <vt:lpstr>High-Throughput Sequencing (HTS) </vt:lpstr>
      <vt:lpstr>High-Throughput Sequencing (HTS) </vt:lpstr>
      <vt:lpstr>High-Throughput Sequencing</vt:lpstr>
      <vt:lpstr>PowerPoint Presentation</vt:lpstr>
      <vt:lpstr>PowerPoint Presentation</vt:lpstr>
      <vt:lpstr>The Genetic Similarity Between Species</vt:lpstr>
      <vt:lpstr>PowerPoint Presentation</vt:lpstr>
      <vt:lpstr>PowerPoint Presentation</vt:lpstr>
      <vt:lpstr>The Read Mapping Bottleneck</vt:lpstr>
      <vt:lpstr>Read Mapping Execution Time Breakdown </vt:lpstr>
      <vt:lpstr>Read Mapping</vt:lpstr>
      <vt:lpstr>Challenges in Read Mapping</vt:lpstr>
      <vt:lpstr>Read Alignment/Verification</vt:lpstr>
      <vt:lpstr>Why Is Read Alignment Slow?</vt:lpstr>
      <vt:lpstr>Agenda</vt:lpstr>
      <vt:lpstr>Read Mapping Algorithms: Two Styles</vt:lpstr>
      <vt:lpstr>Hash Table Based Read Mappers</vt:lpstr>
      <vt:lpstr>Hash Table-Based Mappers [Alkan+ Nature Gen’09]</vt:lpstr>
      <vt:lpstr>Hash Table Based Read Mappers</vt:lpstr>
      <vt:lpstr>Hash Table-Based Mappers [Alkan+ Nature Gen’09]</vt:lpstr>
      <vt:lpstr>Advantages of Hash Table Based Mappers</vt:lpstr>
      <vt:lpstr>Problem and Goal</vt:lpstr>
      <vt:lpstr>Overarching Key Idea</vt:lpstr>
      <vt:lpstr>Agenda</vt:lpstr>
      <vt:lpstr>Reducing the Cost of Verification</vt:lpstr>
      <vt:lpstr>Key Observations [Xin+, BMC Genomics 2013]</vt:lpstr>
      <vt:lpstr>FastHASH Mechanisms [Xin+, BMC Genomics 2013]</vt:lpstr>
      <vt:lpstr>Adjacency Filtering (AF)</vt:lpstr>
      <vt:lpstr>Adjacency Filtering (AF)</vt:lpstr>
      <vt:lpstr>FastHASH Mechanisms [Xin+, BMC Genomics 2013]</vt:lpstr>
      <vt:lpstr>Cheap K-mer Selection (CKS)</vt:lpstr>
      <vt:lpstr>Cheap K-mer Selection</vt:lpstr>
      <vt:lpstr>Methodology</vt:lpstr>
      <vt:lpstr>FastHASH Speedup</vt:lpstr>
      <vt:lpstr>Analysis</vt:lpstr>
      <vt:lpstr>FastHASH Conclusion</vt:lpstr>
      <vt:lpstr>More on FastHASH</vt:lpstr>
      <vt:lpstr>Agenda</vt:lpstr>
      <vt:lpstr>An Example: Shifted Hamming Distance</vt:lpstr>
      <vt:lpstr>Shifted Hamming Distance</vt:lpstr>
      <vt:lpstr>Insight: Shifting a String Helps Similarity Search</vt:lpstr>
      <vt:lpstr>Insight: Shifting a String Helps Similarity Search</vt:lpstr>
      <vt:lpstr>Highly Parallel Matrix Computation </vt:lpstr>
      <vt:lpstr>Key Idea of SHD Filtering</vt:lpstr>
      <vt:lpstr>Alignment vs. Pre-alignment (Filtering)</vt:lpstr>
      <vt:lpstr>New Bottleneck: Filtering (Pre-Alignment) </vt:lpstr>
      <vt:lpstr>Agenda</vt:lpstr>
      <vt:lpstr>Location Filtering</vt:lpstr>
      <vt:lpstr>Ideal Filtering Algorithm </vt:lpstr>
      <vt:lpstr>Alignment vs. Pre-alignment (Filtering)</vt:lpstr>
      <vt:lpstr>PowerPoint Presentation</vt:lpstr>
      <vt:lpstr>GateKeeper Walkthrough</vt:lpstr>
      <vt:lpstr>GateKeeper Walkthrough (cont’d)</vt:lpstr>
      <vt:lpstr>GateKeeper Accelerator Architecture</vt:lpstr>
      <vt:lpstr>GateKeeper vs. SHD</vt:lpstr>
      <vt:lpstr>GateKeeper: Speed &amp; Accuracy Results</vt:lpstr>
      <vt:lpstr>Conclusions</vt:lpstr>
      <vt:lpstr>More on GateKeeper</vt:lpstr>
      <vt:lpstr>MAGNET (AACBB 2018, TIR 2017)</vt:lpstr>
      <vt:lpstr>MAGNET Accelerator</vt:lpstr>
      <vt:lpstr>Agenda</vt:lpstr>
      <vt:lpstr>Read Mapping &amp; Filtering</vt:lpstr>
      <vt:lpstr>Hash Tables in Read Mapping</vt:lpstr>
      <vt:lpstr>Read Mapping &amp; Filtering in Memory</vt:lpstr>
      <vt:lpstr>Our Proposal: GRIM-Filter</vt:lpstr>
      <vt:lpstr>GRIM-Filter: Bins</vt:lpstr>
      <vt:lpstr>GRIM-Filter: Bitvectors</vt:lpstr>
      <vt:lpstr>GRIM-Filter: Bitvectors</vt:lpstr>
      <vt:lpstr>Our Proposal: GRIM-Filter</vt:lpstr>
      <vt:lpstr>GRIM-Filter: Checking a Bin</vt:lpstr>
      <vt:lpstr>Our Proposal: GRIM-Filter</vt:lpstr>
      <vt:lpstr>Our Proposal: GRIM-Filter</vt:lpstr>
      <vt:lpstr>Integrating GRIM-Filter into a Read Mapper</vt:lpstr>
      <vt:lpstr>Key Properties of GRIM-Filter</vt:lpstr>
      <vt:lpstr>Opportunity: 3D-Stacked Logic+Memory</vt:lpstr>
      <vt:lpstr>DRAM Landscape (circa 2015)</vt:lpstr>
      <vt:lpstr>3D-Stacked Memory</vt:lpstr>
      <vt:lpstr>3D-Stacked Memory</vt:lpstr>
      <vt:lpstr>3D-Stacked Memory</vt:lpstr>
      <vt:lpstr>GRIM-Filter in 3D-Stacked DRAM</vt:lpstr>
      <vt:lpstr>GRIM-Filter in 3D-Stacked DRAM</vt:lpstr>
      <vt:lpstr>Methodology</vt:lpstr>
      <vt:lpstr>GRIM-Filter Performance</vt:lpstr>
      <vt:lpstr>GRIM-Filter False Negative Rate</vt:lpstr>
      <vt:lpstr>More on GRIM-Filter</vt:lpstr>
      <vt:lpstr>Aside: In-Memory Graph Processing</vt:lpstr>
      <vt:lpstr>Key Bottlenecks in Graph Processing</vt:lpstr>
      <vt:lpstr>Tesseract System for Graph Processing</vt:lpstr>
      <vt:lpstr>Tesseract System for Graph Processing</vt:lpstr>
      <vt:lpstr>Communications In Tesseract (I)</vt:lpstr>
      <vt:lpstr>Communications In Tesseract (II)</vt:lpstr>
      <vt:lpstr>Communications In Tesseract (III)</vt:lpstr>
      <vt:lpstr>Remote Function Call (Non-Blocking)</vt:lpstr>
      <vt:lpstr>Tesseract System for Graph Processing</vt:lpstr>
      <vt:lpstr>Evaluated Systems</vt:lpstr>
      <vt:lpstr>Tesseract Graph Processing Performance</vt:lpstr>
      <vt:lpstr>Tesseract Graph Processing Performance</vt:lpstr>
      <vt:lpstr>Effect of Bandwidth &amp; Programming Model</vt:lpstr>
      <vt:lpstr>Tesseract Graph Processing System Energy</vt:lpstr>
      <vt:lpstr>More on Tesseract</vt:lpstr>
      <vt:lpstr>Agenda</vt:lpstr>
      <vt:lpstr>Recall: High-Throughput Sequencing</vt:lpstr>
      <vt:lpstr>Nanopore Sequencing Technology</vt:lpstr>
      <vt:lpstr>Nanopore Sequencing Technology</vt:lpstr>
      <vt:lpstr>Nanopore Sequencing</vt:lpstr>
      <vt:lpstr>Advantages of Nanopore Sequencing</vt:lpstr>
      <vt:lpstr>Challenges of Nanopore Sequencing</vt:lpstr>
      <vt:lpstr>Nanopore Genome Assembly Pipeline</vt:lpstr>
      <vt:lpstr>Nanopore Genome Assembly Tools (I)</vt:lpstr>
      <vt:lpstr>Nanopore Genome Assembly Tools (II)</vt:lpstr>
      <vt:lpstr>Nanopore Genome Assembly Tools (III)</vt:lpstr>
      <vt:lpstr>More on Nanopore Sequencing &amp; Tools</vt:lpstr>
      <vt:lpstr>Agenda</vt:lpstr>
      <vt:lpstr>Conclusion</vt:lpstr>
      <vt:lpstr>Acknowledgments</vt:lpstr>
      <vt:lpstr>Accelerating Genome Analysis  A Primer on an Ongoing Journey</vt:lpstr>
      <vt:lpstr>High-Throughput Sequencing</vt:lpstr>
      <vt:lpstr>Nanopore Sequencing</vt:lpstr>
      <vt:lpstr>3- Highly Accurate Filtering Algorithm (cont’d)</vt:lpstr>
      <vt:lpstr>PowerPoint Presentation</vt:lpstr>
      <vt:lpstr>3- Highly Accurate Filtering Algorithm (cont’d)</vt:lpstr>
      <vt:lpstr>MAGNET Accelerator</vt:lpstr>
      <vt:lpstr>Who Am I?</vt:lpstr>
      <vt:lpstr>Current Research Focus Areas</vt:lpstr>
      <vt:lpstr>Four Key Current Directions</vt:lpstr>
    </vt:vector>
  </TitlesOfParts>
  <LinksUpToDate>false</LinksUpToDate>
  <SharedDoc>false</SharedDoc>
  <HyperlinksChanged>false</HyperlinksChanged>
  <AppVersion>16.0013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Onur Mutlu</cp:lastModifiedBy>
  <cp:revision>2783</cp:revision>
  <cp:lastPrinted>2017-09-14T13:39:03Z</cp:lastPrinted>
  <dcterms:created xsi:type="dcterms:W3CDTF">2010-10-08T20:41:54Z</dcterms:created>
  <dcterms:modified xsi:type="dcterms:W3CDTF">2018-05-23T20:46:19Z</dcterms:modified>
</cp:coreProperties>
</file>