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Lst>
  <p:notesMasterIdLst>
    <p:notesMasterId r:id="rId152"/>
  </p:notesMasterIdLst>
  <p:handoutMasterIdLst>
    <p:handoutMasterId r:id="rId153"/>
  </p:handoutMasterIdLst>
  <p:sldIdLst>
    <p:sldId id="4256" r:id="rId40"/>
    <p:sldId id="4434" r:id="rId41"/>
    <p:sldId id="4433" r:id="rId42"/>
    <p:sldId id="4441" r:id="rId43"/>
    <p:sldId id="4442" r:id="rId44"/>
    <p:sldId id="4438" r:id="rId45"/>
    <p:sldId id="4443" r:id="rId46"/>
    <p:sldId id="4439" r:id="rId47"/>
    <p:sldId id="4444" r:id="rId48"/>
    <p:sldId id="4456" r:id="rId49"/>
    <p:sldId id="4457" r:id="rId50"/>
    <p:sldId id="4445" r:id="rId51"/>
    <p:sldId id="4658" r:id="rId52"/>
    <p:sldId id="4654" r:id="rId53"/>
    <p:sldId id="4436" r:id="rId54"/>
    <p:sldId id="4437" r:id="rId55"/>
    <p:sldId id="4449" r:id="rId56"/>
    <p:sldId id="4610" r:id="rId57"/>
    <p:sldId id="4478" r:id="rId58"/>
    <p:sldId id="4479" r:id="rId59"/>
    <p:sldId id="4572" r:id="rId60"/>
    <p:sldId id="4507" r:id="rId61"/>
    <p:sldId id="4573" r:id="rId62"/>
    <p:sldId id="4510" r:id="rId63"/>
    <p:sldId id="4481" r:id="rId64"/>
    <p:sldId id="4511" r:id="rId65"/>
    <p:sldId id="4483" r:id="rId66"/>
    <p:sldId id="4484" r:id="rId67"/>
    <p:sldId id="4486" r:id="rId68"/>
    <p:sldId id="4508" r:id="rId69"/>
    <p:sldId id="4487" r:id="rId70"/>
    <p:sldId id="4489" r:id="rId71"/>
    <p:sldId id="4491" r:id="rId72"/>
    <p:sldId id="4492" r:id="rId73"/>
    <p:sldId id="4493" r:id="rId74"/>
    <p:sldId id="4494" r:id="rId75"/>
    <p:sldId id="4495" r:id="rId76"/>
    <p:sldId id="4496" r:id="rId77"/>
    <p:sldId id="4498" r:id="rId78"/>
    <p:sldId id="4499" r:id="rId79"/>
    <p:sldId id="4500" r:id="rId80"/>
    <p:sldId id="4503" r:id="rId81"/>
    <p:sldId id="4512" r:id="rId82"/>
    <p:sldId id="4513" r:id="rId83"/>
    <p:sldId id="4514" r:id="rId84"/>
    <p:sldId id="4577" r:id="rId85"/>
    <p:sldId id="4578" r:id="rId86"/>
    <p:sldId id="4509" r:id="rId87"/>
    <p:sldId id="4606" r:id="rId88"/>
    <p:sldId id="4575" r:id="rId89"/>
    <p:sldId id="4576" r:id="rId90"/>
    <p:sldId id="4524" r:id="rId91"/>
    <p:sldId id="4611" r:id="rId92"/>
    <p:sldId id="4612" r:id="rId93"/>
    <p:sldId id="4649" r:id="rId94"/>
    <p:sldId id="4614" r:id="rId95"/>
    <p:sldId id="4651" r:id="rId96"/>
    <p:sldId id="4618" r:id="rId97"/>
    <p:sldId id="4534" r:id="rId98"/>
    <p:sldId id="4659" r:id="rId99"/>
    <p:sldId id="4533" r:id="rId100"/>
    <p:sldId id="4607" r:id="rId101"/>
    <p:sldId id="4535" r:id="rId102"/>
    <p:sldId id="4650" r:id="rId103"/>
    <p:sldId id="4536" r:id="rId104"/>
    <p:sldId id="4537" r:id="rId105"/>
    <p:sldId id="4538" r:id="rId106"/>
    <p:sldId id="4539" r:id="rId107"/>
    <p:sldId id="4540" r:id="rId108"/>
    <p:sldId id="4541" r:id="rId109"/>
    <p:sldId id="4542" r:id="rId110"/>
    <p:sldId id="4543" r:id="rId111"/>
    <p:sldId id="4544" r:id="rId112"/>
    <p:sldId id="4545" r:id="rId113"/>
    <p:sldId id="4546" r:id="rId114"/>
    <p:sldId id="4547" r:id="rId115"/>
    <p:sldId id="4548" r:id="rId116"/>
    <p:sldId id="4549" r:id="rId117"/>
    <p:sldId id="4550" r:id="rId118"/>
    <p:sldId id="4551" r:id="rId119"/>
    <p:sldId id="4552" r:id="rId120"/>
    <p:sldId id="4553" r:id="rId121"/>
    <p:sldId id="4619" r:id="rId122"/>
    <p:sldId id="4554" r:id="rId123"/>
    <p:sldId id="4660" r:id="rId124"/>
    <p:sldId id="4639" r:id="rId125"/>
    <p:sldId id="4656" r:id="rId126"/>
    <p:sldId id="4640" r:id="rId127"/>
    <p:sldId id="4641" r:id="rId128"/>
    <p:sldId id="4642" r:id="rId129"/>
    <p:sldId id="4661" r:id="rId130"/>
    <p:sldId id="4643" r:id="rId131"/>
    <p:sldId id="4574" r:id="rId132"/>
    <p:sldId id="4609" r:id="rId133"/>
    <p:sldId id="4644" r:id="rId134"/>
    <p:sldId id="4637" r:id="rId135"/>
    <p:sldId id="4653" r:id="rId136"/>
    <p:sldId id="4636" r:id="rId137"/>
    <p:sldId id="4580" r:id="rId138"/>
    <p:sldId id="4662" r:id="rId139"/>
    <p:sldId id="4581" r:id="rId140"/>
    <p:sldId id="4582" r:id="rId141"/>
    <p:sldId id="4583" r:id="rId142"/>
    <p:sldId id="4584" r:id="rId143"/>
    <p:sldId id="4585" r:id="rId144"/>
    <p:sldId id="4586" r:id="rId145"/>
    <p:sldId id="4587" r:id="rId146"/>
    <p:sldId id="4588" r:id="rId147"/>
    <p:sldId id="4589" r:id="rId148"/>
    <p:sldId id="4591" r:id="rId149"/>
    <p:sldId id="4595" r:id="rId150"/>
    <p:sldId id="4596" r:id="rId1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5712"/>
    <a:srgbClr val="0000FF"/>
    <a:srgbClr val="0432FF"/>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471" autoAdjust="0"/>
    <p:restoredTop sz="93015" autoAdjust="0"/>
  </p:normalViewPr>
  <p:slideViewPr>
    <p:cSldViewPr>
      <p:cViewPr varScale="1">
        <p:scale>
          <a:sx n="93" d="100"/>
          <a:sy n="93" d="100"/>
        </p:scale>
        <p:origin x="80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78.xml"/><Relationship Id="rId21" Type="http://schemas.openxmlformats.org/officeDocument/2006/relationships/slideMaster" Target="slideMasters/slideMaster21.xml"/><Relationship Id="rId42" Type="http://schemas.openxmlformats.org/officeDocument/2006/relationships/slide" Target="slides/slide3.xml"/><Relationship Id="rId63" Type="http://schemas.openxmlformats.org/officeDocument/2006/relationships/slide" Target="slides/slide24.xml"/><Relationship Id="rId84" Type="http://schemas.openxmlformats.org/officeDocument/2006/relationships/slide" Target="slides/slide45.xml"/><Relationship Id="rId138" Type="http://schemas.openxmlformats.org/officeDocument/2006/relationships/slide" Target="slides/slide99.xml"/><Relationship Id="rId107" Type="http://schemas.openxmlformats.org/officeDocument/2006/relationships/slide" Target="slides/slide68.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14.xml"/><Relationship Id="rId74" Type="http://schemas.openxmlformats.org/officeDocument/2006/relationships/slide" Target="slides/slide35.xml"/><Relationship Id="rId128" Type="http://schemas.openxmlformats.org/officeDocument/2006/relationships/slide" Target="slides/slide89.xml"/><Relationship Id="rId149" Type="http://schemas.openxmlformats.org/officeDocument/2006/relationships/slide" Target="slides/slide110.xml"/><Relationship Id="rId5" Type="http://schemas.openxmlformats.org/officeDocument/2006/relationships/slideMaster" Target="slideMasters/slideMaster5.xml"/><Relationship Id="rId95" Type="http://schemas.openxmlformats.org/officeDocument/2006/relationships/slide" Target="slides/slide56.xml"/><Relationship Id="rId22" Type="http://schemas.openxmlformats.org/officeDocument/2006/relationships/slideMaster" Target="slideMasters/slideMaster22.xml"/><Relationship Id="rId43" Type="http://schemas.openxmlformats.org/officeDocument/2006/relationships/slide" Target="slides/slide4.xml"/><Relationship Id="rId64" Type="http://schemas.openxmlformats.org/officeDocument/2006/relationships/slide" Target="slides/slide25.xml"/><Relationship Id="rId118" Type="http://schemas.openxmlformats.org/officeDocument/2006/relationships/slide" Target="slides/slide79.xml"/><Relationship Id="rId139" Type="http://schemas.openxmlformats.org/officeDocument/2006/relationships/slide" Target="slides/slide100.xml"/><Relationship Id="rId80" Type="http://schemas.openxmlformats.org/officeDocument/2006/relationships/slide" Target="slides/slide41.xml"/><Relationship Id="rId85" Type="http://schemas.openxmlformats.org/officeDocument/2006/relationships/slide" Target="slides/slide46.xml"/><Relationship Id="rId150" Type="http://schemas.openxmlformats.org/officeDocument/2006/relationships/slide" Target="slides/slide111.xml"/><Relationship Id="rId155" Type="http://schemas.openxmlformats.org/officeDocument/2006/relationships/viewProps" Target="viewProp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20.xml"/><Relationship Id="rId103" Type="http://schemas.openxmlformats.org/officeDocument/2006/relationships/slide" Target="slides/slide64.xml"/><Relationship Id="rId108" Type="http://schemas.openxmlformats.org/officeDocument/2006/relationships/slide" Target="slides/slide69.xml"/><Relationship Id="rId124" Type="http://schemas.openxmlformats.org/officeDocument/2006/relationships/slide" Target="slides/slide85.xml"/><Relationship Id="rId129" Type="http://schemas.openxmlformats.org/officeDocument/2006/relationships/slide" Target="slides/slide90.xml"/><Relationship Id="rId54" Type="http://schemas.openxmlformats.org/officeDocument/2006/relationships/slide" Target="slides/slide15.xml"/><Relationship Id="rId70" Type="http://schemas.openxmlformats.org/officeDocument/2006/relationships/slide" Target="slides/slide31.xml"/><Relationship Id="rId75" Type="http://schemas.openxmlformats.org/officeDocument/2006/relationships/slide" Target="slides/slide36.xml"/><Relationship Id="rId91" Type="http://schemas.openxmlformats.org/officeDocument/2006/relationships/slide" Target="slides/slide52.xml"/><Relationship Id="rId96" Type="http://schemas.openxmlformats.org/officeDocument/2006/relationships/slide" Target="slides/slide57.xml"/><Relationship Id="rId140" Type="http://schemas.openxmlformats.org/officeDocument/2006/relationships/slide" Target="slides/slide101.xml"/><Relationship Id="rId145" Type="http://schemas.openxmlformats.org/officeDocument/2006/relationships/slide" Target="slides/slide106.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10.xml"/><Relationship Id="rId114" Type="http://schemas.openxmlformats.org/officeDocument/2006/relationships/slide" Target="slides/slide75.xml"/><Relationship Id="rId119" Type="http://schemas.openxmlformats.org/officeDocument/2006/relationships/slide" Target="slides/slide80.xml"/><Relationship Id="rId44" Type="http://schemas.openxmlformats.org/officeDocument/2006/relationships/slide" Target="slides/slide5.xml"/><Relationship Id="rId60" Type="http://schemas.openxmlformats.org/officeDocument/2006/relationships/slide" Target="slides/slide21.xml"/><Relationship Id="rId65" Type="http://schemas.openxmlformats.org/officeDocument/2006/relationships/slide" Target="slides/slide26.xml"/><Relationship Id="rId81" Type="http://schemas.openxmlformats.org/officeDocument/2006/relationships/slide" Target="slides/slide42.xml"/><Relationship Id="rId86" Type="http://schemas.openxmlformats.org/officeDocument/2006/relationships/slide" Target="slides/slide47.xml"/><Relationship Id="rId130" Type="http://schemas.openxmlformats.org/officeDocument/2006/relationships/slide" Target="slides/slide91.xml"/><Relationship Id="rId135" Type="http://schemas.openxmlformats.org/officeDocument/2006/relationships/slide" Target="slides/slide96.xml"/><Relationship Id="rId151" Type="http://schemas.openxmlformats.org/officeDocument/2006/relationships/slide" Target="slides/slide112.xml"/><Relationship Id="rId156" Type="http://schemas.openxmlformats.org/officeDocument/2006/relationships/theme" Target="theme/theme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70.xml"/><Relationship Id="rId34" Type="http://schemas.openxmlformats.org/officeDocument/2006/relationships/slideMaster" Target="slideMasters/slideMaster34.xml"/><Relationship Id="rId50" Type="http://schemas.openxmlformats.org/officeDocument/2006/relationships/slide" Target="slides/slide11.xml"/><Relationship Id="rId55" Type="http://schemas.openxmlformats.org/officeDocument/2006/relationships/slide" Target="slides/slide16.xml"/><Relationship Id="rId76" Type="http://schemas.openxmlformats.org/officeDocument/2006/relationships/slide" Target="slides/slide37.xml"/><Relationship Id="rId97" Type="http://schemas.openxmlformats.org/officeDocument/2006/relationships/slide" Target="slides/slide58.xml"/><Relationship Id="rId104" Type="http://schemas.openxmlformats.org/officeDocument/2006/relationships/slide" Target="slides/slide65.xml"/><Relationship Id="rId120" Type="http://schemas.openxmlformats.org/officeDocument/2006/relationships/slide" Target="slides/slide81.xml"/><Relationship Id="rId125" Type="http://schemas.openxmlformats.org/officeDocument/2006/relationships/slide" Target="slides/slide86.xml"/><Relationship Id="rId141" Type="http://schemas.openxmlformats.org/officeDocument/2006/relationships/slide" Target="slides/slide102.xml"/><Relationship Id="rId146" Type="http://schemas.openxmlformats.org/officeDocument/2006/relationships/slide" Target="slides/slide107.xml"/><Relationship Id="rId7" Type="http://schemas.openxmlformats.org/officeDocument/2006/relationships/slideMaster" Target="slideMasters/slideMaster7.xml"/><Relationship Id="rId71" Type="http://schemas.openxmlformats.org/officeDocument/2006/relationships/slide" Target="slides/slide32.xml"/><Relationship Id="rId92" Type="http://schemas.openxmlformats.org/officeDocument/2006/relationships/slide" Target="slides/slide5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1.xml"/><Relationship Id="rId45" Type="http://schemas.openxmlformats.org/officeDocument/2006/relationships/slide" Target="slides/slide6.xml"/><Relationship Id="rId66" Type="http://schemas.openxmlformats.org/officeDocument/2006/relationships/slide" Target="slides/slide27.xml"/><Relationship Id="rId87" Type="http://schemas.openxmlformats.org/officeDocument/2006/relationships/slide" Target="slides/slide48.xml"/><Relationship Id="rId110" Type="http://schemas.openxmlformats.org/officeDocument/2006/relationships/slide" Target="slides/slide71.xml"/><Relationship Id="rId115" Type="http://schemas.openxmlformats.org/officeDocument/2006/relationships/slide" Target="slides/slide76.xml"/><Relationship Id="rId131" Type="http://schemas.openxmlformats.org/officeDocument/2006/relationships/slide" Target="slides/slide92.xml"/><Relationship Id="rId136" Type="http://schemas.openxmlformats.org/officeDocument/2006/relationships/slide" Target="slides/slide97.xml"/><Relationship Id="rId157" Type="http://schemas.openxmlformats.org/officeDocument/2006/relationships/tableStyles" Target="tableStyles.xml"/><Relationship Id="rId61" Type="http://schemas.openxmlformats.org/officeDocument/2006/relationships/slide" Target="slides/slide22.xml"/><Relationship Id="rId82" Type="http://schemas.openxmlformats.org/officeDocument/2006/relationships/slide" Target="slides/slide43.xml"/><Relationship Id="rId152"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7.xml"/><Relationship Id="rId77" Type="http://schemas.openxmlformats.org/officeDocument/2006/relationships/slide" Target="slides/slide38.xml"/><Relationship Id="rId100" Type="http://schemas.openxmlformats.org/officeDocument/2006/relationships/slide" Target="slides/slide61.xml"/><Relationship Id="rId105" Type="http://schemas.openxmlformats.org/officeDocument/2006/relationships/slide" Target="slides/slide66.xml"/><Relationship Id="rId126" Type="http://schemas.openxmlformats.org/officeDocument/2006/relationships/slide" Target="slides/slide87.xml"/><Relationship Id="rId147" Type="http://schemas.openxmlformats.org/officeDocument/2006/relationships/slide" Target="slides/slide108.xml"/><Relationship Id="rId8" Type="http://schemas.openxmlformats.org/officeDocument/2006/relationships/slideMaster" Target="slideMasters/slideMaster8.xml"/><Relationship Id="rId51" Type="http://schemas.openxmlformats.org/officeDocument/2006/relationships/slide" Target="slides/slide12.xml"/><Relationship Id="rId72" Type="http://schemas.openxmlformats.org/officeDocument/2006/relationships/slide" Target="slides/slide33.xml"/><Relationship Id="rId93" Type="http://schemas.openxmlformats.org/officeDocument/2006/relationships/slide" Target="slides/slide54.xml"/><Relationship Id="rId98" Type="http://schemas.openxmlformats.org/officeDocument/2006/relationships/slide" Target="slides/slide59.xml"/><Relationship Id="rId121" Type="http://schemas.openxmlformats.org/officeDocument/2006/relationships/slide" Target="slides/slide82.xml"/><Relationship Id="rId142" Type="http://schemas.openxmlformats.org/officeDocument/2006/relationships/slide" Target="slides/slide10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7.xml"/><Relationship Id="rId67" Type="http://schemas.openxmlformats.org/officeDocument/2006/relationships/slide" Target="slides/slide28.xml"/><Relationship Id="rId116" Type="http://schemas.openxmlformats.org/officeDocument/2006/relationships/slide" Target="slides/slide77.xml"/><Relationship Id="rId137" Type="http://schemas.openxmlformats.org/officeDocument/2006/relationships/slide" Target="slides/slide98.xml"/><Relationship Id="rId20" Type="http://schemas.openxmlformats.org/officeDocument/2006/relationships/slideMaster" Target="slideMasters/slideMaster20.xml"/><Relationship Id="rId41" Type="http://schemas.openxmlformats.org/officeDocument/2006/relationships/slide" Target="slides/slide2.xml"/><Relationship Id="rId62" Type="http://schemas.openxmlformats.org/officeDocument/2006/relationships/slide" Target="slides/slide23.xml"/><Relationship Id="rId83" Type="http://schemas.openxmlformats.org/officeDocument/2006/relationships/slide" Target="slides/slide44.xml"/><Relationship Id="rId88" Type="http://schemas.openxmlformats.org/officeDocument/2006/relationships/slide" Target="slides/slide49.xml"/><Relationship Id="rId111" Type="http://schemas.openxmlformats.org/officeDocument/2006/relationships/slide" Target="slides/slide72.xml"/><Relationship Id="rId132" Type="http://schemas.openxmlformats.org/officeDocument/2006/relationships/slide" Target="slides/slide93.xml"/><Relationship Id="rId153" Type="http://schemas.openxmlformats.org/officeDocument/2006/relationships/handoutMaster" Target="handoutMasters/handoutMaster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8.xml"/><Relationship Id="rId106" Type="http://schemas.openxmlformats.org/officeDocument/2006/relationships/slide" Target="slides/slide67.xml"/><Relationship Id="rId127" Type="http://schemas.openxmlformats.org/officeDocument/2006/relationships/slide" Target="slides/slide8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3.xml"/><Relationship Id="rId73" Type="http://schemas.openxmlformats.org/officeDocument/2006/relationships/slide" Target="slides/slide34.xml"/><Relationship Id="rId78" Type="http://schemas.openxmlformats.org/officeDocument/2006/relationships/slide" Target="slides/slide39.xml"/><Relationship Id="rId94" Type="http://schemas.openxmlformats.org/officeDocument/2006/relationships/slide" Target="slides/slide55.xml"/><Relationship Id="rId99" Type="http://schemas.openxmlformats.org/officeDocument/2006/relationships/slide" Target="slides/slide60.xml"/><Relationship Id="rId101" Type="http://schemas.openxmlformats.org/officeDocument/2006/relationships/slide" Target="slides/slide62.xml"/><Relationship Id="rId122" Type="http://schemas.openxmlformats.org/officeDocument/2006/relationships/slide" Target="slides/slide83.xml"/><Relationship Id="rId143" Type="http://schemas.openxmlformats.org/officeDocument/2006/relationships/slide" Target="slides/slide104.xml"/><Relationship Id="rId148" Type="http://schemas.openxmlformats.org/officeDocument/2006/relationships/slide" Target="slides/slide109.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8.xml"/><Relationship Id="rId68" Type="http://schemas.openxmlformats.org/officeDocument/2006/relationships/slide" Target="slides/slide29.xml"/><Relationship Id="rId89" Type="http://schemas.openxmlformats.org/officeDocument/2006/relationships/slide" Target="slides/slide50.xml"/><Relationship Id="rId112" Type="http://schemas.openxmlformats.org/officeDocument/2006/relationships/slide" Target="slides/slide73.xml"/><Relationship Id="rId133" Type="http://schemas.openxmlformats.org/officeDocument/2006/relationships/slide" Target="slides/slide94.xml"/><Relationship Id="rId154" Type="http://schemas.openxmlformats.org/officeDocument/2006/relationships/presProps" Target="presProps.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19.xml"/><Relationship Id="rId79" Type="http://schemas.openxmlformats.org/officeDocument/2006/relationships/slide" Target="slides/slide40.xml"/><Relationship Id="rId102" Type="http://schemas.openxmlformats.org/officeDocument/2006/relationships/slide" Target="slides/slide63.xml"/><Relationship Id="rId123" Type="http://schemas.openxmlformats.org/officeDocument/2006/relationships/slide" Target="slides/slide84.xml"/><Relationship Id="rId144" Type="http://schemas.openxmlformats.org/officeDocument/2006/relationships/slide" Target="slides/slide105.xml"/><Relationship Id="rId90" Type="http://schemas.openxmlformats.org/officeDocument/2006/relationships/slide" Target="slides/slide51.xml"/><Relationship Id="rId27" Type="http://schemas.openxmlformats.org/officeDocument/2006/relationships/slideMaster" Target="slideMasters/slideMaster27.xml"/><Relationship Id="rId48" Type="http://schemas.openxmlformats.org/officeDocument/2006/relationships/slide" Target="slides/slide9.xml"/><Relationship Id="rId69" Type="http://schemas.openxmlformats.org/officeDocument/2006/relationships/slide" Target="slides/slide30.xml"/><Relationship Id="rId113" Type="http://schemas.openxmlformats.org/officeDocument/2006/relationships/slide" Target="slides/slide74.xml"/><Relationship Id="rId134" Type="http://schemas.openxmlformats.org/officeDocument/2006/relationships/slide" Target="slides/slide9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3.4744676597371467E-2"/>
                  <c:y val="-1.593116874924743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Verification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image" Target="../media/image6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2/24/18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2/24/18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44838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9</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056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183199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0085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7812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7079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46</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49</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 pre-alignment filter should be both accurate and fast:</a:t>
            </a:r>
          </a:p>
          <a:p>
            <a:r>
              <a:rPr lang="en-US" sz="1200" kern="1200" dirty="0">
                <a:solidFill>
                  <a:schemeClr val="tx1"/>
                </a:solidFill>
                <a:effectLst/>
                <a:latin typeface="+mn-lt"/>
                <a:ea typeface="+mn-ea"/>
                <a:cs typeface="+mn-cs"/>
              </a:rPr>
              <a:t>1- Faster</a:t>
            </a:r>
            <a:r>
              <a:rPr lang="en-US" sz="1200" kern="1200" baseline="0" dirty="0">
                <a:solidFill>
                  <a:schemeClr val="tx1"/>
                </a:solidFill>
                <a:effectLst/>
                <a:latin typeface="+mn-lt"/>
                <a:ea typeface="+mn-ea"/>
                <a:cs typeface="+mn-cs"/>
              </a:rPr>
              <a:t> than typical aligners</a:t>
            </a:r>
            <a:r>
              <a:rPr lang="en-US" sz="1200" kern="1200" dirty="0">
                <a:solidFill>
                  <a:schemeClr val="tx1"/>
                </a:solidFill>
                <a:effectLst/>
                <a:latin typeface="+mn-lt"/>
                <a:ea typeface="+mn-ea"/>
                <a:cs typeface="+mn-cs"/>
              </a:rPr>
              <a:t> to compensate the computation overhead introduced by its filtering technique (as we added an extra filtering stage).</a:t>
            </a:r>
            <a:endParaRPr lang="en-US" dirty="0"/>
          </a:p>
          <a:p>
            <a:r>
              <a:rPr lang="en-US" dirty="0"/>
              <a:t>2- We</a:t>
            </a:r>
            <a:r>
              <a:rPr lang="en-US" baseline="0" dirty="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50</a:t>
            </a:fld>
            <a:endParaRPr lang="en-US"/>
          </a:p>
        </p:txBody>
      </p:sp>
    </p:spTree>
    <p:extLst>
      <p:ext uri="{BB962C8B-B14F-4D97-AF65-F5344CB8AC3E}">
        <p14:creationId xmlns:p14="http://schemas.microsoft.com/office/powerpoint/2010/main" val="1151337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51</a:t>
            </a:fld>
            <a:endParaRPr lang="en-US"/>
          </a:p>
        </p:txBody>
      </p:sp>
    </p:spTree>
    <p:extLst>
      <p:ext uri="{BB962C8B-B14F-4D97-AF65-F5344CB8AC3E}">
        <p14:creationId xmlns:p14="http://schemas.microsoft.com/office/powerpoint/2010/main" val="35035458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52</a:t>
            </a:fld>
            <a:endParaRPr lang="en-US"/>
          </a:p>
        </p:txBody>
      </p:sp>
    </p:spTree>
    <p:extLst>
      <p:ext uri="{BB962C8B-B14F-4D97-AF65-F5344CB8AC3E}">
        <p14:creationId xmlns:p14="http://schemas.microsoft.com/office/powerpoint/2010/main" val="18527176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7034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697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nanopore chemistry, the first nanopore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nanopore chemistry, the first nanopore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10789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one shows the Illumina sequencing. </a:t>
            </a:r>
            <a:r>
              <a:rPr lang="en-US" sz="1200" b="0" i="0" kern="1200" dirty="0">
                <a:solidFill>
                  <a:schemeClr val="tx1"/>
                </a:solidFill>
                <a:effectLst/>
                <a:latin typeface="+mn-lt"/>
                <a:ea typeface="+mn-ea"/>
                <a:cs typeface="+mn-cs"/>
              </a:rPr>
              <a:t>The nucleotides are fluorescently labelled, with the color corresponding to the base. Only one base is added at a time. At each iteration, an image is taken and there will be a fluorescent signal indicating the base that has been added. The process is repeated, adding one nucleotide at a time and imaging in between. Computers are then used to detect the base at each site in each image and these are used to construct a sequence.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Second one shows the Ion Torrent sequencing. In Ion Torrent sequencing, instead of optical signals, they exploit the fact that addition of each nucleotide releases an H+ ion. In each iteration, one of the four nucleotide type is added to the system. When this nucleotide is next in the sequence, it is added to the sequence read. If that single base repeats, then more will be added. The pH is detected at each iteration, as each H</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ion released will decrease the </a:t>
            </a:r>
            <a:r>
              <a:rPr lang="en-US" sz="1200" b="0" i="0" kern="1200" dirty="0" err="1">
                <a:solidFill>
                  <a:schemeClr val="tx1"/>
                </a:solidFill>
                <a:effectLst/>
                <a:latin typeface="+mn-lt"/>
                <a:ea typeface="+mn-ea"/>
                <a:cs typeface="+mn-cs"/>
              </a:rPr>
              <a:t>pH.</a:t>
            </a:r>
            <a:r>
              <a:rPr lang="en-US" sz="1200" b="0" i="0" kern="1200" dirty="0">
                <a:solidFill>
                  <a:schemeClr val="tx1"/>
                </a:solidFill>
                <a:effectLst/>
                <a:latin typeface="+mn-lt"/>
                <a:ea typeface="+mn-ea"/>
                <a:cs typeface="+mn-cs"/>
              </a:rPr>
              <a:t> The process is repeated. The pH change, if any, is used to determine how many bases (if any) were added with each cycle.</a:t>
            </a:r>
            <a:endParaRPr lang="en-US" dirty="0"/>
          </a:p>
          <a:p>
            <a:endParaRPr lang="en-US" dirty="0"/>
          </a:p>
          <a:p>
            <a:r>
              <a:rPr lang="en-US" dirty="0"/>
              <a:t>Illumina: https://</a:t>
            </a:r>
            <a:r>
              <a:rPr lang="en-US" dirty="0" err="1"/>
              <a:t>www.ebi.ac.uk</a:t>
            </a:r>
            <a:r>
              <a:rPr lang="en-US" dirty="0"/>
              <a:t>/training/online/course/</a:t>
            </a:r>
            <a:r>
              <a:rPr lang="en-US" dirty="0" err="1"/>
              <a:t>ebi</a:t>
            </a:r>
            <a:r>
              <a:rPr lang="en-US" dirty="0"/>
              <a:t>-next-generation-sequencing-practical-course/what-next-generation-dna-sequencing/</a:t>
            </a:r>
            <a:r>
              <a:rPr lang="en-US" dirty="0" err="1"/>
              <a:t>illumina</a:t>
            </a:r>
            <a:r>
              <a:rPr lang="en-US" dirty="0"/>
              <a:t>-</a:t>
            </a:r>
          </a:p>
          <a:p>
            <a:r>
              <a:rPr lang="en-US" dirty="0"/>
              <a:t>454: https://</a:t>
            </a:r>
            <a:r>
              <a:rPr lang="en-US" dirty="0" err="1"/>
              <a:t>www.ebi.ac.uk</a:t>
            </a:r>
            <a:r>
              <a:rPr lang="en-US" dirty="0"/>
              <a:t>/training/online/course/</a:t>
            </a:r>
            <a:r>
              <a:rPr lang="en-US" dirty="0" err="1"/>
              <a:t>ebi</a:t>
            </a:r>
            <a:r>
              <a:rPr lang="en-US" dirty="0"/>
              <a:t>-next-generation-sequencing-practical-course/what-next-generation-dna-sequencing/454-seque</a:t>
            </a:r>
          </a:p>
          <a:p>
            <a:r>
              <a:rPr lang="en-US" dirty="0"/>
              <a:t>Ion Torrent: https://</a:t>
            </a:r>
            <a:r>
              <a:rPr lang="en-US" dirty="0" err="1"/>
              <a:t>www.ebi.ac.uk</a:t>
            </a:r>
            <a:r>
              <a:rPr lang="en-US" dirty="0"/>
              <a:t>/training/online/course/</a:t>
            </a:r>
            <a:r>
              <a:rPr lang="en-US" dirty="0" err="1"/>
              <a:t>ebi</a:t>
            </a:r>
            <a:r>
              <a:rPr lang="en-US" dirty="0"/>
              <a:t>-next-generation-sequencing-practical-course/what-next-generation-dna-sequencing/ion-</a:t>
            </a:r>
            <a:r>
              <a:rPr lang="en-US" dirty="0" err="1"/>
              <a:t>torre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51806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Country (USA, Sweden, Japan, Singapore), Education, Income, Age.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49874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107</a:t>
            </a:fld>
            <a:endParaRPr lang="en-US"/>
          </a:p>
        </p:txBody>
      </p:sp>
    </p:spTree>
    <p:extLst>
      <p:ext uri="{BB962C8B-B14F-4D97-AF65-F5344CB8AC3E}">
        <p14:creationId xmlns:p14="http://schemas.microsoft.com/office/powerpoint/2010/main" val="2779393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 Cheng</a:t>
            </a:r>
            <a:r>
              <a:rPr lang="en-US" i="1" dirty="0"/>
              <a:t>, et al.</a:t>
            </a:r>
            <a:r>
              <a:rPr lang="en-US" dirty="0"/>
              <a:t>, "</a:t>
            </a:r>
            <a:r>
              <a:rPr lang="en-US" dirty="0" err="1"/>
              <a:t>BitMapper</a:t>
            </a:r>
            <a:r>
              <a:rPr lang="en-US" dirty="0"/>
              <a:t>: an efficient all-mapper based on bit-vector computing," </a:t>
            </a:r>
            <a:r>
              <a:rPr lang="en-US" i="1" dirty="0"/>
              <a:t>BMC bioinformatics, </a:t>
            </a:r>
            <a:r>
              <a:rPr lang="en-US" dirty="0"/>
              <a:t>vol. 16, p. 1, 2015.</a:t>
            </a:r>
          </a:p>
          <a:p>
            <a:r>
              <a:rPr lang="en-US" dirty="0"/>
              <a:t>H. Xin</a:t>
            </a:r>
            <a:r>
              <a:rPr lang="en-US" i="1" dirty="0"/>
              <a:t>, et al.</a:t>
            </a:r>
            <a:r>
              <a:rPr lang="en-US" dirty="0"/>
              <a:t>, "Accelerating read mapping with </a:t>
            </a:r>
            <a:r>
              <a:rPr lang="en-US" dirty="0" err="1"/>
              <a:t>FastHASH</a:t>
            </a:r>
            <a:r>
              <a:rPr lang="en-US" dirty="0"/>
              <a:t>," </a:t>
            </a:r>
            <a:r>
              <a:rPr lang="en-US" i="1" dirty="0"/>
              <a:t>BMC genomics, </a:t>
            </a:r>
            <a:r>
              <a:rPr lang="en-US" dirty="0"/>
              <a:t>vol. 14, p. S13, 2013.</a:t>
            </a:r>
          </a:p>
          <a:p>
            <a:endParaRPr lang="en-US" dirty="0"/>
          </a:p>
        </p:txBody>
      </p:sp>
      <p:sp>
        <p:nvSpPr>
          <p:cNvPr id="4" name="Slide Number Placeholder 3"/>
          <p:cNvSpPr>
            <a:spLocks noGrp="1"/>
          </p:cNvSpPr>
          <p:nvPr>
            <p:ph type="sldNum" sz="quarter" idx="10"/>
          </p:nvPr>
        </p:nvSpPr>
        <p:spPr/>
        <p:txBody>
          <a:bodyPr/>
          <a:lstStyle/>
          <a:p>
            <a:fld id="{5EA48BE9-F41B-45F7-869C-1E9102D86351}" type="slidenum">
              <a:rPr lang="en-US" smtClean="0"/>
              <a:t>110</a:t>
            </a:fld>
            <a:endParaRPr lang="en-US"/>
          </a:p>
        </p:txBody>
      </p:sp>
    </p:spTree>
    <p:extLst>
      <p:ext uri="{BB962C8B-B14F-4D97-AF65-F5344CB8AC3E}">
        <p14:creationId xmlns:p14="http://schemas.microsoft.com/office/powerpoint/2010/main" val="3640517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2/24/18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2018. 2. 24.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2/24/18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2018. 2. 24.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2/24/18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tiff"/><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6.pn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image" Target="../media/image4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45.emf"/><Relationship Id="rId2" Type="http://schemas.openxmlformats.org/officeDocument/2006/relationships/slideLayout" Target="../slideLayouts/slideLayout38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image" Target="../media/image46.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2.xml"/><Relationship Id="rId7" Type="http://schemas.openxmlformats.org/officeDocument/2006/relationships/image" Target="../media/image45.emf"/><Relationship Id="rId2" Type="http://schemas.openxmlformats.org/officeDocument/2006/relationships/slideLayout" Target="../slideLayouts/slideLayout383.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48.jpeg"/><Relationship Id="rId10" Type="http://schemas.openxmlformats.org/officeDocument/2006/relationships/image" Target="../media/image49.jpeg"/><Relationship Id="rId4" Type="http://schemas.openxmlformats.org/officeDocument/2006/relationships/image" Target="../media/image47.png"/><Relationship Id="rId9" Type="http://schemas.openxmlformats.org/officeDocument/2006/relationships/image" Target="../media/image46.emf"/></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g"/><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389.xml"/><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9.xml"/></Relationships>
</file>

<file path=ppt/slides/_rels/slide28.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9.xml"/><Relationship Id="rId1" Type="http://schemas.openxmlformats.org/officeDocument/2006/relationships/slideLayout" Target="../slideLayouts/slideLayout389.xml"/><Relationship Id="rId6" Type="http://schemas.openxmlformats.org/officeDocument/2006/relationships/hyperlink" Target="http://www.nature.com/ng/journal/vaop/ncurrent/full/ng.437.html" TargetMode="External"/><Relationship Id="rId5" Type="http://schemas.openxmlformats.org/officeDocument/2006/relationships/hyperlink" Target="http://mrfast.sourceforge.net/" TargetMode="External"/><Relationship Id="rId4" Type="http://schemas.openxmlformats.org/officeDocument/2006/relationships/image" Target="../media/image56.tiff"/></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38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8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9.xml"/></Relationships>
</file>

<file path=ppt/slides/_rels/slide4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0.xml"/><Relationship Id="rId1" Type="http://schemas.openxmlformats.org/officeDocument/2006/relationships/slideLayout" Target="../slideLayouts/slideLayout389.xml"/></Relationships>
</file>

<file path=ppt/slides/_rels/slide4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31.xml"/><Relationship Id="rId1" Type="http://schemas.openxmlformats.org/officeDocument/2006/relationships/slideLayout" Target="../slideLayouts/slideLayout38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9.xml"/></Relationships>
</file>

<file path=ppt/slides/_rels/slide43.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45.xml.rels><?xml version="1.0" encoding="UTF-8" standalone="yes"?>
<Relationships xmlns="http://schemas.openxmlformats.org/package/2006/relationships"><Relationship Id="rId3" Type="http://schemas.openxmlformats.org/officeDocument/2006/relationships/hyperlink" Target="http://bioinformatics.oxfordjournals.org/content/early/2015/01/10/bioinformatics.btu856.abstract?keytype=ref&amp;ijkey=iQ4UOCzdu7rxIAr" TargetMode="External"/><Relationship Id="rId2" Type="http://schemas.openxmlformats.org/officeDocument/2006/relationships/image" Target="../media/image60.tiff"/><Relationship Id="rId1" Type="http://schemas.openxmlformats.org/officeDocument/2006/relationships/slideLayout" Target="../slideLayouts/slideLayout38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78.xml"/></Relationships>
</file>

<file path=ppt/slides/_rels/slide51.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notesSlide" Target="../notesSlides/notesSlide36.xml"/><Relationship Id="rId7" Type="http://schemas.openxmlformats.org/officeDocument/2006/relationships/image" Target="../media/image62.emf"/><Relationship Id="rId2" Type="http://schemas.openxmlformats.org/officeDocument/2006/relationships/slideLayout" Target="../slideLayouts/slideLayout378.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61.emf"/><Relationship Id="rId10" Type="http://schemas.openxmlformats.org/officeDocument/2006/relationships/image" Target="../media/image65.jpeg"/><Relationship Id="rId4" Type="http://schemas.openxmlformats.org/officeDocument/2006/relationships/oleObject" Target="../embeddings/oleObject3.bin"/><Relationship Id="rId9" Type="http://schemas.openxmlformats.org/officeDocument/2006/relationships/image" Target="../media/image64.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83.xml"/><Relationship Id="rId1" Type="http://schemas.openxmlformats.org/officeDocument/2006/relationships/vmlDrawing" Target="../drawings/vmlDrawing4.vml"/><Relationship Id="rId6" Type="http://schemas.openxmlformats.org/officeDocument/2006/relationships/image" Target="../media/image67.jpeg"/><Relationship Id="rId5" Type="http://schemas.openxmlformats.org/officeDocument/2006/relationships/image" Target="../media/image66.emf"/><Relationship Id="rId4" Type="http://schemas.openxmlformats.org/officeDocument/2006/relationships/oleObject" Target="../embeddings/oleObject5.bin"/></Relationships>
</file>

<file path=ppt/slides/_rels/slide5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8.xml"/><Relationship Id="rId7" Type="http://schemas.openxmlformats.org/officeDocument/2006/relationships/diagramColors" Target="../diagrams/colors1.xml"/><Relationship Id="rId2" Type="http://schemas.openxmlformats.org/officeDocument/2006/relationships/slideLayout" Target="../slideLayouts/slideLayout378.xml"/><Relationship Id="rId1" Type="http://schemas.openxmlformats.org/officeDocument/2006/relationships/vmlDrawing" Target="../drawings/vmlDrawing5.v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68.emf"/><Relationship Id="rId4" Type="http://schemas.openxmlformats.org/officeDocument/2006/relationships/diagramData" Target="../diagrams/data1.xml"/><Relationship Id="rId9" Type="http://schemas.openxmlformats.org/officeDocument/2006/relationships/oleObject" Target="../embeddings/oleObject6.bin"/></Relationships>
</file>

<file path=ppt/slides/_rels/slide5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39.xml"/><Relationship Id="rId7" Type="http://schemas.openxmlformats.org/officeDocument/2006/relationships/diagramLayout" Target="../diagrams/layout2.xml"/><Relationship Id="rId12" Type="http://schemas.openxmlformats.org/officeDocument/2006/relationships/image" Target="../media/image15.png"/><Relationship Id="rId2" Type="http://schemas.openxmlformats.org/officeDocument/2006/relationships/slideLayout" Target="../slideLayouts/slideLayout378.xml"/><Relationship Id="rId1" Type="http://schemas.openxmlformats.org/officeDocument/2006/relationships/vmlDrawing" Target="../drawings/vmlDrawing6.vml"/><Relationship Id="rId6" Type="http://schemas.openxmlformats.org/officeDocument/2006/relationships/diagramData" Target="../diagrams/data2.xml"/><Relationship Id="rId11" Type="http://schemas.openxmlformats.org/officeDocument/2006/relationships/image" Target="../media/image69.emf"/><Relationship Id="rId5" Type="http://schemas.openxmlformats.org/officeDocument/2006/relationships/image" Target="../media/image68.emf"/><Relationship Id="rId10" Type="http://schemas.microsoft.com/office/2007/relationships/diagramDrawing" Target="../diagrams/drawing2.xml"/><Relationship Id="rId4" Type="http://schemas.openxmlformats.org/officeDocument/2006/relationships/oleObject" Target="../embeddings/oleObject7.bin"/><Relationship Id="rId9" Type="http://schemas.openxmlformats.org/officeDocument/2006/relationships/diagramColors" Target="../diagrams/colors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70.emf"/><Relationship Id="rId4" Type="http://schemas.openxmlformats.org/officeDocument/2006/relationships/oleObject" Target="../embeddings/oleObject8.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80.xml"/></Relationships>
</file>

<file path=ppt/slides/_rels/slide57.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 Id="rId4" Type="http://schemas.openxmlformats.org/officeDocument/2006/relationships/hyperlink" Target="https://people.inf.ethz.ch/omutlu/pub/gatekeeper_FPGA-genome-prealignment-accelerator_bionformatics17.pdf"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72.emf"/><Relationship Id="rId4" Type="http://schemas.openxmlformats.org/officeDocument/2006/relationships/oleObject" Target="../embeddings/oleObject9.bin"/></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43.xml"/><Relationship Id="rId1" Type="http://schemas.openxmlformats.org/officeDocument/2006/relationships/slideLayout" Target="../slideLayouts/slideLayout40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0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0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00.xml"/></Relationships>
</file>

<file path=ppt/slides/_rels/slide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400.xml"/><Relationship Id="rId4" Type="http://schemas.openxmlformats.org/officeDocument/2006/relationships/image" Target="../media/image74.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0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0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00.xml"/></Relationships>
</file>

<file path=ppt/slides/_rels/slide75.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51.xml"/><Relationship Id="rId1" Type="http://schemas.openxmlformats.org/officeDocument/2006/relationships/slideLayout" Target="../slideLayouts/slideLayout400.xml"/></Relationships>
</file>

<file path=ppt/slides/_rels/slide76.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52.xml"/><Relationship Id="rId1" Type="http://schemas.openxmlformats.org/officeDocument/2006/relationships/slideLayout" Target="../slideLayouts/slideLayout400.xml"/><Relationship Id="rId5" Type="http://schemas.openxmlformats.org/officeDocument/2006/relationships/image" Target="../media/image77.tiff"/><Relationship Id="rId4" Type="http://schemas.openxmlformats.org/officeDocument/2006/relationships/image" Target="../media/image75.emf"/></Relationships>
</file>

<file path=ppt/slides/_rels/slide7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53.xml"/><Relationship Id="rId1" Type="http://schemas.openxmlformats.org/officeDocument/2006/relationships/slideLayout" Target="../slideLayouts/slideLayout400.xml"/><Relationship Id="rId6" Type="http://schemas.openxmlformats.org/officeDocument/2006/relationships/image" Target="../media/image78.tiff"/><Relationship Id="rId5" Type="http://schemas.openxmlformats.org/officeDocument/2006/relationships/image" Target="../media/image77.tiff"/><Relationship Id="rId4" Type="http://schemas.openxmlformats.org/officeDocument/2006/relationships/image" Target="../media/image75.emf"/></Relationships>
</file>

<file path=ppt/slides/_rels/slide7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54.xml"/><Relationship Id="rId1" Type="http://schemas.openxmlformats.org/officeDocument/2006/relationships/slideLayout" Target="../slideLayouts/slideLayout400.xml"/><Relationship Id="rId4" Type="http://schemas.openxmlformats.org/officeDocument/2006/relationships/image" Target="../media/image80.emf"/></Relationships>
</file>

<file path=ppt/slides/_rels/slide79.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55.xml"/><Relationship Id="rId1" Type="http://schemas.openxmlformats.org/officeDocument/2006/relationships/slideLayout" Target="../slideLayouts/slideLayout40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6.xml"/><Relationship Id="rId1" Type="http://schemas.openxmlformats.org/officeDocument/2006/relationships/slideLayout" Target="../slideLayouts/slideLayout400.xml"/></Relationships>
</file>

<file path=ppt/slides/_rels/slide8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7.xml"/><Relationship Id="rId1" Type="http://schemas.openxmlformats.org/officeDocument/2006/relationships/slideLayout" Target="../slideLayouts/slideLayout400.xml"/><Relationship Id="rId4" Type="http://schemas.openxmlformats.org/officeDocument/2006/relationships/image" Target="../media/image82.emf"/></Relationships>
</file>

<file path=ppt/slides/_rels/slide83.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83.tiff"/><Relationship Id="rId4" Type="http://schemas.openxmlformats.org/officeDocument/2006/relationships/hyperlink" Target="https://arxiv.org/pdf/1711.01177.pdf"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4.tiff"/><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85.tiff"/></Relationships>
</file>

<file path=ppt/slides/_rels/slide88.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7.tif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90.tif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0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www.fbi.gov/services/laboratory/biometric-analysis/codis/ndis-statistics" TargetMode="External"/><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www.nature.com/nature/journal/v465/n7300/fig_tab/nature09113_F3.html" TargetMode="External"/><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10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106.xml.rels><?xml version="1.0" encoding="UTF-8" standalone="yes"?>
<Relationships xmlns="http://schemas.openxmlformats.org/package/2006/relationships"><Relationship Id="rId3" Type="http://schemas.openxmlformats.org/officeDocument/2006/relationships/hyperlink" Target="http://www.ornl.gov/TechResources/Human_Genome/graphics/slides/ttmousehuman.html" TargetMode="External"/><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hyperlink" Target="http://math.oregonstate.edu/~koslickd"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110.emf"/></Relationships>
</file>

<file path=ppt/slides/_rels/slide112.xml.rels><?xml version="1.0" encoding="UTF-8" standalone="yes"?>
<Relationships xmlns="http://schemas.openxmlformats.org/package/2006/relationships"><Relationship Id="rId3" Type="http://schemas.openxmlformats.org/officeDocument/2006/relationships/hyperlink" Target="#_ENREF_40"/><Relationship Id="rId2" Type="http://schemas.openxmlformats.org/officeDocument/2006/relationships/hyperlink" Target="#_ENREF_45"/><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January 24, 2018</a:t>
            </a:r>
          </a:p>
          <a:p>
            <a:r>
              <a:rPr lang="en-US" sz="2200" dirty="0"/>
              <a:t>AACBB Keynote, Vienna</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7696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6</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8</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accent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a:t>
            </a:r>
            <a:r>
              <a:rPr lang="en-US" dirty="0" err="1">
                <a:solidFill>
                  <a:srgbClr val="000000"/>
                </a:solidFill>
                <a:latin typeface="Calibri" pitchFamily="34" charset="0"/>
              </a:rPr>
              <a:t>Nanopore</a:t>
            </a:r>
            <a:r>
              <a:rPr lang="en-US" dirty="0">
                <a:solidFill>
                  <a:srgbClr val="000000"/>
                </a:solidFill>
                <a:latin typeface="Calibri" pitchFamily="34" charset="0"/>
              </a:rPr>
              <a:t>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a:t>
            </a:r>
            <a:r>
              <a:rPr lang="en-US" dirty="0" err="1">
                <a:solidFill>
                  <a:srgbClr val="000000"/>
                </a:solidFill>
                <a:latin typeface="Calibri" pitchFamily="34" charset="0"/>
              </a:rPr>
              <a:t>Nanopore</a:t>
            </a:r>
            <a:r>
              <a:rPr lang="en-US" dirty="0">
                <a:solidFill>
                  <a:srgbClr val="000000"/>
                </a:solidFill>
                <a:latin typeface="Calibri" pitchFamily="34" charset="0"/>
              </a:rPr>
              <a:t>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830997"/>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7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7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39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39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479328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17</a:t>
            </a:fld>
            <a:endParaRPr lang="en-US" altLang="en-US">
              <a:solidFill>
                <a:prstClr val="black"/>
              </a:solidFill>
            </a:endParaRPr>
          </a:p>
        </p:txBody>
      </p:sp>
      <p:grpSp>
        <p:nvGrpSpPr>
          <p:cNvPr id="4" name="Group 3"/>
          <p:cNvGrpSpPr/>
          <p:nvPr/>
        </p:nvGrpSpPr>
        <p:grpSpPr>
          <a:xfrm>
            <a:off x="563270" y="1786071"/>
            <a:ext cx="5124725" cy="1993963"/>
            <a:chOff x="629327" y="1793880"/>
            <a:chExt cx="7871460" cy="3062682"/>
          </a:xfrm>
        </p:grpSpPr>
        <p:sp>
          <p:nvSpPr>
            <p:cNvPr id="17" name="TextBox 16"/>
            <p:cNvSpPr txBox="1"/>
            <p:nvPr/>
          </p:nvSpPr>
          <p:spPr>
            <a:xfrm>
              <a:off x="4251493" y="1877363"/>
              <a:ext cx="3367597" cy="456979"/>
            </a:xfrm>
            <a:prstGeom prst="rect">
              <a:avLst/>
            </a:prstGeom>
            <a:noFill/>
          </p:spPr>
          <p:txBody>
            <a:bodyPr wrap="square" rtlCol="0">
              <a:spAutoFit/>
            </a:bodyPr>
            <a:lstStyle/>
            <a:p>
              <a:pPr>
                <a:lnSpc>
                  <a:spcPts val="1600"/>
                </a:lnSpc>
              </a:pP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p>
          </p:txBody>
        </p:sp>
        <p:sp>
          <p:nvSpPr>
            <p:cNvPr id="19" name="TextBox 18"/>
            <p:cNvSpPr txBox="1"/>
            <p:nvPr/>
          </p:nvSpPr>
          <p:spPr>
            <a:xfrm>
              <a:off x="4198153" y="2906064"/>
              <a:ext cx="3367597" cy="456979"/>
            </a:xfrm>
            <a:prstGeom prst="rect">
              <a:avLst/>
            </a:prstGeom>
            <a:noFill/>
          </p:spPr>
          <p:txBody>
            <a:bodyPr wrap="square" rtlCol="0">
              <a:spAutoFit/>
            </a:bodyPr>
            <a:lstStyle/>
            <a:p>
              <a:pPr>
                <a:lnSpc>
                  <a:spcPts val="1600"/>
                </a:lnSpc>
              </a:pP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20" name="TextBox 19"/>
            <p:cNvSpPr txBox="1"/>
            <p:nvPr/>
          </p:nvSpPr>
          <p:spPr>
            <a:xfrm>
              <a:off x="4083855" y="2288844"/>
              <a:ext cx="4070236"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EF866A"/>
                  </a:solidFill>
                  <a:latin typeface="Arial Black" panose="020B0A04020102020204" pitchFamily="34" charset="0"/>
                </a:rPr>
                <a:t>TTT</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21" name="TextBox 20"/>
            <p:cNvSpPr txBox="1"/>
            <p:nvPr/>
          </p:nvSpPr>
          <p:spPr>
            <a:xfrm>
              <a:off x="4350552" y="2479344"/>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25" name="TextBox 24"/>
            <p:cNvSpPr txBox="1"/>
            <p:nvPr/>
          </p:nvSpPr>
          <p:spPr>
            <a:xfrm>
              <a:off x="4137193" y="2746042"/>
              <a:ext cx="4363594" cy="456979"/>
            </a:xfrm>
            <a:prstGeom prst="rect">
              <a:avLst/>
            </a:prstGeom>
            <a:noFill/>
          </p:spPr>
          <p:txBody>
            <a:bodyPr wrap="square" rtlCol="0">
              <a:spAutoFit/>
            </a:bodyPr>
            <a:lstStyle/>
            <a:p>
              <a:pPr>
                <a:lnSpc>
                  <a:spcPts val="1600"/>
                </a:lnSpc>
              </a:pP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75BDD5"/>
                  </a:solidFill>
                  <a:latin typeface="Arial Black" panose="020B0A04020102020204" pitchFamily="34" charset="0"/>
                </a:rPr>
                <a:t>CCCC</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endParaRPr lang="en-US" sz="1100" b="1" dirty="0">
                <a:solidFill>
                  <a:srgbClr val="EF866A"/>
                </a:solidFill>
                <a:latin typeface="Arial Black" panose="020B0A04020102020204" pitchFamily="34" charset="0"/>
              </a:endParaRPr>
            </a:p>
          </p:txBody>
        </p:sp>
        <p:sp>
          <p:nvSpPr>
            <p:cNvPr id="26" name="TextBox 25"/>
            <p:cNvSpPr txBox="1"/>
            <p:nvPr/>
          </p:nvSpPr>
          <p:spPr>
            <a:xfrm>
              <a:off x="3969552" y="3165144"/>
              <a:ext cx="4070236"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EF866A"/>
                  </a:solidFill>
                  <a:latin typeface="Arial Black" panose="020B0A04020102020204" pitchFamily="34" charset="0"/>
                </a:rPr>
                <a:t>TTT</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27" name="TextBox 26"/>
            <p:cNvSpPr txBox="1"/>
            <p:nvPr/>
          </p:nvSpPr>
          <p:spPr>
            <a:xfrm>
              <a:off x="4236253" y="3340404"/>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28" name="TextBox 27"/>
            <p:cNvSpPr txBox="1"/>
            <p:nvPr/>
          </p:nvSpPr>
          <p:spPr>
            <a:xfrm>
              <a:off x="4259113" y="2045005"/>
              <a:ext cx="3367597" cy="456979"/>
            </a:xfrm>
            <a:prstGeom prst="rect">
              <a:avLst/>
            </a:prstGeom>
            <a:noFill/>
          </p:spPr>
          <p:txBody>
            <a:bodyPr wrap="square" rtlCol="0">
              <a:spAutoFit/>
            </a:bodyPr>
            <a:lstStyle/>
            <a:p>
              <a:pPr>
                <a:lnSpc>
                  <a:spcPts val="1600"/>
                </a:lnSpc>
              </a:pPr>
              <a:r>
                <a:rPr lang="en-US" sz="700" b="1" dirty="0">
                  <a:solidFill>
                    <a:srgbClr val="75BDD5"/>
                  </a:solidFill>
                  <a:latin typeface="Arial Black" panose="020B0A04020102020204" pitchFamily="34" charset="0"/>
                </a:rPr>
                <a:t>CCCCCC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29" name="TextBox 28"/>
            <p:cNvSpPr txBox="1"/>
            <p:nvPr/>
          </p:nvSpPr>
          <p:spPr>
            <a:xfrm>
              <a:off x="4114333" y="3965244"/>
              <a:ext cx="3367597" cy="456979"/>
            </a:xfrm>
            <a:prstGeom prst="rect">
              <a:avLst/>
            </a:prstGeom>
            <a:noFill/>
          </p:spPr>
          <p:txBody>
            <a:bodyPr wrap="square" rtlCol="0">
              <a:spAutoFit/>
            </a:bodyPr>
            <a:lstStyle/>
            <a:p>
              <a:pPr>
                <a:lnSpc>
                  <a:spcPts val="1600"/>
                </a:lnSpc>
              </a:pP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30" name="TextBox 29"/>
            <p:cNvSpPr txBox="1"/>
            <p:nvPr/>
          </p:nvSpPr>
          <p:spPr>
            <a:xfrm>
              <a:off x="4266733" y="3538523"/>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31" name="TextBox 30"/>
            <p:cNvSpPr txBox="1"/>
            <p:nvPr/>
          </p:nvSpPr>
          <p:spPr>
            <a:xfrm>
              <a:off x="4053373" y="3805224"/>
              <a:ext cx="4363594" cy="456979"/>
            </a:xfrm>
            <a:prstGeom prst="rect">
              <a:avLst/>
            </a:prstGeom>
            <a:noFill/>
          </p:spPr>
          <p:txBody>
            <a:bodyPr wrap="square" rtlCol="0">
              <a:spAutoFit/>
            </a:bodyPr>
            <a:lstStyle/>
            <a:p>
              <a:pPr>
                <a:lnSpc>
                  <a:spcPts val="1600"/>
                </a:lnSpc>
              </a:pP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TTTTT</a:t>
              </a:r>
              <a:r>
                <a:rPr lang="en-US" sz="1100" b="1" dirty="0">
                  <a:solidFill>
                    <a:srgbClr val="DE498D"/>
                  </a:solidFill>
                  <a:latin typeface="Arial Black" panose="020B0A04020102020204" pitchFamily="34" charset="0"/>
                </a:rPr>
                <a:t>AAAA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endParaRPr lang="en-US" sz="1100" b="1" dirty="0">
                <a:solidFill>
                  <a:srgbClr val="EF866A"/>
                </a:solidFill>
                <a:latin typeface="Arial Black" panose="020B0A04020102020204" pitchFamily="34" charset="0"/>
              </a:endParaRPr>
            </a:p>
          </p:txBody>
        </p:sp>
        <p:sp>
          <p:nvSpPr>
            <p:cNvPr id="32" name="TextBox 31"/>
            <p:cNvSpPr txBox="1"/>
            <p:nvPr/>
          </p:nvSpPr>
          <p:spPr>
            <a:xfrm>
              <a:off x="3885732" y="4224325"/>
              <a:ext cx="4268357"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GGGG</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33" name="TextBox 32"/>
            <p:cNvSpPr txBox="1"/>
            <p:nvPr/>
          </p:nvSpPr>
          <p:spPr>
            <a:xfrm>
              <a:off x="4152433" y="4399583"/>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grpSp>
          <p:nvGrpSpPr>
            <p:cNvPr id="38" name="Group 37"/>
            <p:cNvGrpSpPr/>
            <p:nvPr/>
          </p:nvGrpSpPr>
          <p:grpSpPr>
            <a:xfrm>
              <a:off x="629327" y="1793880"/>
              <a:ext cx="3756660" cy="3002280"/>
              <a:chOff x="629327" y="2127171"/>
              <a:chExt cx="3756660" cy="300228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638" t="24447" r="54362" b="17183"/>
              <a:stretch/>
            </p:blipFill>
            <p:spPr>
              <a:xfrm>
                <a:off x="2282867" y="2127171"/>
                <a:ext cx="2103120" cy="3002280"/>
              </a:xfrm>
              <a:prstGeom prst="roundRect">
                <a:avLst>
                  <a:gd name="adj" fmla="val 3215"/>
                </a:avLst>
              </a:prstGeom>
            </p:spPr>
          </p:pic>
          <p:pic>
            <p:nvPicPr>
              <p:cNvPr id="34" name="Picture 33"/>
              <p:cNvPicPr>
                <a:picLocks noChangeAspect="1"/>
              </p:cNvPicPr>
              <p:nvPr/>
            </p:nvPicPr>
            <p:blipFill rotWithShape="1">
              <a:blip r:embed="rId2" cstate="print">
                <a:clrChange>
                  <a:clrFrom>
                    <a:srgbClr val="C8CBAC"/>
                  </a:clrFrom>
                  <a:clrTo>
                    <a:srgbClr val="C8CBAC">
                      <a:alpha val="0"/>
                    </a:srgbClr>
                  </a:clrTo>
                </a:clrChange>
                <a:extLst>
                  <a:ext uri="{28A0092B-C50C-407E-A947-70E740481C1C}">
                    <a14:useLocalDpi xmlns:a14="http://schemas.microsoft.com/office/drawing/2010/main" val="0"/>
                  </a:ext>
                </a:extLst>
              </a:blip>
              <a:srcRect l="5138" t="26964" r="77695" b="53629"/>
              <a:stretch/>
            </p:blipFill>
            <p:spPr>
              <a:xfrm>
                <a:off x="737340" y="2248806"/>
                <a:ext cx="1569720" cy="998221"/>
              </a:xfrm>
              <a:prstGeom prst="rect">
                <a:avLst/>
              </a:prstGeom>
            </p:spPr>
          </p:pic>
          <p:pic>
            <p:nvPicPr>
              <p:cNvPr id="35" name="Picture 34"/>
              <p:cNvPicPr>
                <a:picLocks noChangeAspect="1"/>
              </p:cNvPicPr>
              <p:nvPr/>
            </p:nvPicPr>
            <p:blipFill rotWithShape="1">
              <a:blip r:embed="rId2" cstate="print">
                <a:extLst>
                  <a:ext uri="{28A0092B-C50C-407E-A947-70E740481C1C}">
                    <a14:useLocalDpi xmlns:a14="http://schemas.microsoft.com/office/drawing/2010/main" val="0"/>
                  </a:ext>
                </a:extLst>
              </a:blip>
              <a:srcRect l="3721" t="48297" r="76862" b="18666"/>
              <a:stretch/>
            </p:blipFill>
            <p:spPr>
              <a:xfrm>
                <a:off x="629327" y="3361558"/>
                <a:ext cx="1775460" cy="1699260"/>
              </a:xfrm>
              <a:prstGeom prst="roundRect">
                <a:avLst>
                  <a:gd name="adj" fmla="val 5499"/>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93589" y="2311999"/>
                <a:ext cx="1481658" cy="864732"/>
              </a:xfrm>
              <a:prstGeom prst="rect">
                <a:avLst/>
              </a:prstGeom>
            </p:spPr>
          </p:pic>
        </p:grpSp>
      </p:grpSp>
      <p:pic>
        <p:nvPicPr>
          <p:cNvPr id="23" name="Picture 22"/>
          <p:cNvPicPr>
            <a:picLocks noChangeAspect="1"/>
          </p:cNvPicPr>
          <p:nvPr/>
        </p:nvPicPr>
        <p:blipFill rotWithShape="1">
          <a:blip r:embed="rId4">
            <a:clrChange>
              <a:clrFrom>
                <a:srgbClr val="F6F4E5"/>
              </a:clrFrom>
              <a:clrTo>
                <a:srgbClr val="F6F4E5">
                  <a:alpha val="0"/>
                </a:srgbClr>
              </a:clrTo>
            </a:clrChange>
          </a:blip>
          <a:srcRect l="40846" t="72302" r="40084" b="3596"/>
          <a:stretch/>
        </p:blipFill>
        <p:spPr>
          <a:xfrm>
            <a:off x="6442093" y="1481626"/>
            <a:ext cx="2192529" cy="2810935"/>
          </a:xfrm>
          <a:prstGeom prst="rect">
            <a:avLst/>
          </a:prstGeom>
        </p:spPr>
      </p:pic>
      <p:sp>
        <p:nvSpPr>
          <p:cNvPr id="78" name="Rectangle 77"/>
          <p:cNvSpPr/>
          <p:nvPr/>
        </p:nvSpPr>
        <p:spPr>
          <a:xfrm>
            <a:off x="3783955" y="5597645"/>
            <a:ext cx="2667718" cy="646331"/>
          </a:xfrm>
          <a:prstGeom prst="rect">
            <a:avLst/>
          </a:prstGeom>
        </p:spPr>
        <p:txBody>
          <a:bodyPr wrap="none">
            <a:spAutoFit/>
          </a:bodyPr>
          <a:lstStyle/>
          <a:p>
            <a:r>
              <a:rPr lang="en-US" sz="3600" dirty="0">
                <a:solidFill>
                  <a:srgbClr val="FF0000"/>
                </a:solidFill>
                <a:ea typeface="Times New Roman" panose="02020603050405020304" pitchFamily="18" charset="0"/>
              </a:rPr>
              <a:t>150X slower</a:t>
            </a:r>
            <a:endParaRPr lang="en-US" sz="500" dirty="0">
              <a:solidFill>
                <a:srgbClr val="FF0000"/>
              </a:solidFill>
            </a:endParaRPr>
          </a:p>
        </p:txBody>
      </p:sp>
      <p:sp>
        <p:nvSpPr>
          <p:cNvPr id="79" name="Rectangle 78"/>
          <p:cNvSpPr/>
          <p:nvPr/>
        </p:nvSpPr>
        <p:spPr>
          <a:xfrm>
            <a:off x="517889" y="3669131"/>
            <a:ext cx="2126294" cy="307777"/>
          </a:xfrm>
          <a:prstGeom prst="rect">
            <a:avLst/>
          </a:prstGeom>
        </p:spPr>
        <p:txBody>
          <a:bodyPr wrap="square">
            <a:spAutoFit/>
          </a:bodyPr>
          <a:lstStyle/>
          <a:p>
            <a:r>
              <a:rPr lang="en-US" sz="1400" dirty="0">
                <a:solidFill>
                  <a:prstClr val="black"/>
                </a:solidFill>
                <a:latin typeface="Times New Roman" panose="02020603050405020304" pitchFamily="18" charset="0"/>
                <a:ea typeface="Times New Roman" panose="02020603050405020304" pitchFamily="18" charset="0"/>
              </a:rPr>
              <a:t>Illumina HiSeq4000  </a:t>
            </a:r>
          </a:p>
        </p:txBody>
      </p:sp>
      <p:sp>
        <p:nvSpPr>
          <p:cNvPr id="5" name="Rectangle 4"/>
          <p:cNvSpPr/>
          <p:nvPr/>
        </p:nvSpPr>
        <p:spPr>
          <a:xfrm>
            <a:off x="1737401" y="4146886"/>
            <a:ext cx="1853392" cy="1077218"/>
          </a:xfrm>
          <a:prstGeom prst="rect">
            <a:avLst/>
          </a:prstGeom>
        </p:spPr>
        <p:txBody>
          <a:bodyPr wrap="none">
            <a:spAutoFit/>
          </a:bodyPr>
          <a:lstStyle/>
          <a:p>
            <a:r>
              <a:rPr lang="en-US" sz="4000" dirty="0">
                <a:solidFill>
                  <a:srgbClr val="7588CD"/>
                </a:solidFill>
                <a:latin typeface="Times New Roman" panose="02020603050405020304" pitchFamily="18" charset="0"/>
                <a:ea typeface="Times New Roman" panose="02020603050405020304" pitchFamily="18" charset="0"/>
              </a:rPr>
              <a:t>Million </a:t>
            </a:r>
          </a:p>
          <a:p>
            <a:r>
              <a:rPr lang="en-US" sz="2400" dirty="0">
                <a:solidFill>
                  <a:prstClr val="black"/>
                </a:solidFill>
                <a:latin typeface="Times New Roman" panose="02020603050405020304" pitchFamily="18" charset="0"/>
                <a:ea typeface="Times New Roman" panose="02020603050405020304" pitchFamily="18" charset="0"/>
              </a:rPr>
              <a:t>bases/minute</a:t>
            </a:r>
            <a:endParaRPr lang="en-US" sz="2400" dirty="0"/>
          </a:p>
        </p:txBody>
      </p:sp>
      <p:sp>
        <p:nvSpPr>
          <p:cNvPr id="6" name="Rectangle 5"/>
          <p:cNvSpPr/>
          <p:nvPr/>
        </p:nvSpPr>
        <p:spPr>
          <a:xfrm>
            <a:off x="437603" y="4153523"/>
            <a:ext cx="1454244" cy="1107996"/>
          </a:xfrm>
          <a:prstGeom prst="rect">
            <a:avLst/>
          </a:prstGeom>
        </p:spPr>
        <p:txBody>
          <a:bodyPr wrap="none">
            <a:spAutoFit/>
          </a:bodyPr>
          <a:lstStyle/>
          <a:p>
            <a:r>
              <a:rPr lang="en-US" sz="6600" dirty="0">
                <a:solidFill>
                  <a:srgbClr val="7588CD"/>
                </a:solidFill>
                <a:latin typeface="Times New Roman" panose="02020603050405020304" pitchFamily="18" charset="0"/>
                <a:ea typeface="Times New Roman" panose="02020603050405020304" pitchFamily="18" charset="0"/>
              </a:rPr>
              <a:t>300</a:t>
            </a:r>
            <a:endParaRPr lang="en-US" sz="2800" dirty="0">
              <a:solidFill>
                <a:prstClr val="black"/>
              </a:solidFill>
            </a:endParaRPr>
          </a:p>
        </p:txBody>
      </p:sp>
      <p:sp>
        <p:nvSpPr>
          <p:cNvPr id="80" name="Rectangle 79"/>
          <p:cNvSpPr/>
          <p:nvPr/>
        </p:nvSpPr>
        <p:spPr>
          <a:xfrm>
            <a:off x="6916045" y="4119338"/>
            <a:ext cx="1853392" cy="1077218"/>
          </a:xfrm>
          <a:prstGeom prst="rect">
            <a:avLst/>
          </a:prstGeom>
        </p:spPr>
        <p:txBody>
          <a:bodyPr wrap="none">
            <a:spAutoFit/>
          </a:bodyPr>
          <a:lstStyle/>
          <a:p>
            <a:r>
              <a:rPr lang="en-US" sz="4000" dirty="0">
                <a:solidFill>
                  <a:srgbClr val="7588CD"/>
                </a:solidFill>
                <a:latin typeface="Times New Roman" panose="02020603050405020304" pitchFamily="18" charset="0"/>
                <a:ea typeface="Times New Roman" panose="02020603050405020304" pitchFamily="18" charset="0"/>
              </a:rPr>
              <a:t>Million </a:t>
            </a:r>
          </a:p>
          <a:p>
            <a:r>
              <a:rPr lang="en-US" sz="2400" dirty="0">
                <a:solidFill>
                  <a:prstClr val="black"/>
                </a:solidFill>
                <a:latin typeface="Times New Roman" panose="02020603050405020304" pitchFamily="18" charset="0"/>
                <a:ea typeface="Times New Roman" panose="02020603050405020304" pitchFamily="18" charset="0"/>
              </a:rPr>
              <a:t>bases/minute</a:t>
            </a:r>
            <a:endParaRPr lang="en-US" sz="2400" dirty="0"/>
          </a:p>
        </p:txBody>
      </p:sp>
      <p:sp>
        <p:nvSpPr>
          <p:cNvPr id="81" name="Rectangle 80"/>
          <p:cNvSpPr/>
          <p:nvPr/>
        </p:nvSpPr>
        <p:spPr>
          <a:xfrm>
            <a:off x="6470827" y="4091790"/>
            <a:ext cx="607859" cy="1107996"/>
          </a:xfrm>
          <a:prstGeom prst="rect">
            <a:avLst/>
          </a:prstGeom>
        </p:spPr>
        <p:txBody>
          <a:bodyPr wrap="none">
            <a:spAutoFit/>
          </a:bodyPr>
          <a:lstStyle/>
          <a:p>
            <a:r>
              <a:rPr lang="en-US" sz="6600" dirty="0">
                <a:solidFill>
                  <a:srgbClr val="7588CD"/>
                </a:solidFill>
                <a:latin typeface="Times New Roman" panose="02020603050405020304" pitchFamily="18" charset="0"/>
                <a:ea typeface="Times New Roman" panose="02020603050405020304" pitchFamily="18" charset="0"/>
              </a:rPr>
              <a:t>2</a:t>
            </a:r>
            <a:endParaRPr lang="en-US" sz="2800" dirty="0">
              <a:solidFill>
                <a:prstClr val="black"/>
              </a:solidFill>
            </a:endParaRPr>
          </a:p>
        </p:txBody>
      </p:sp>
      <p:sp>
        <p:nvSpPr>
          <p:cNvPr id="8" name="Lightning Bolt 7"/>
          <p:cNvSpPr/>
          <p:nvPr/>
        </p:nvSpPr>
        <p:spPr>
          <a:xfrm>
            <a:off x="4318269" y="4925537"/>
            <a:ext cx="1231963" cy="778661"/>
          </a:xfrm>
          <a:prstGeom prst="lightningBolt">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55283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barn(inVertical)">
                                      <p:cBhvr>
                                        <p:cTn id="12" dur="500"/>
                                        <p:tgtEl>
                                          <p:spTgt spid="8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barn(inVertical)">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barn(inVertical)">
                                      <p:cBhvr>
                                        <p:cTn id="2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0" grpId="0"/>
      <p:bldP spid="81"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ext uri="{D42A27DB-BD31-4B8C-83A1-F6EECF244321}">
                <p14:modId xmlns:p14="http://schemas.microsoft.com/office/powerpoint/2010/main" val="2014762177"/>
              </p:ext>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1897103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minor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96952"/>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609020"/>
            <a:ext cx="1409328" cy="1409328"/>
          </a:xfrm>
          <a:prstGeom prst="rect">
            <a:avLst/>
          </a:prstGeom>
        </p:spPr>
      </p:pic>
      <p:sp>
        <p:nvSpPr>
          <p:cNvPr id="8" name="Freeform 7"/>
          <p:cNvSpPr/>
          <p:nvPr/>
        </p:nvSpPr>
        <p:spPr>
          <a:xfrm>
            <a:off x="3957092" y="32773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4297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33281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8530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6893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90517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40167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40844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43610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42429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4118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5473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7089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4025118"/>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71965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2339588"/>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5301208"/>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517232"/>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507940"/>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486916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838897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extLst/>
          </p:nvPr>
        </p:nvGraphicFramePr>
        <p:xfrm>
          <a:off x="1289685" y="3041627"/>
          <a:ext cx="291592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tblGrid>
              <a:tr h="316416">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16416">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p</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nvPr>
        </p:nvGraphicFramePr>
        <p:xfrm>
          <a:off x="1289685" y="4074834"/>
          <a:ext cx="291592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p</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2" name="Table 11"/>
          <p:cNvGraphicFramePr>
            <a:graphicFrameLocks noGrp="1"/>
          </p:cNvGraphicFramePr>
          <p:nvPr>
            <p:extLst/>
          </p:nvPr>
        </p:nvGraphicFramePr>
        <p:xfrm>
          <a:off x="5675429" y="5108041"/>
          <a:ext cx="249936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tblGrid>
              <a:tr h="0">
                <a:tc>
                  <a:txBody>
                    <a:bodyPr/>
                    <a:lstStyle/>
                    <a:p>
                      <a:pPr algn="ctr"/>
                      <a:r>
                        <a:rPr lang="en-US"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0">
                <a:tc>
                  <a:txBody>
                    <a:bodyPr/>
                    <a:lstStyle/>
                    <a:p>
                      <a:pPr algn="ctr"/>
                      <a:r>
                        <a:rPr lang="en-US"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dirty="0"/>
                        <a:t>-</a:t>
                      </a:r>
                      <a:endParaRPr lang="en-US"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696320431"/>
              </p:ext>
            </p:extLst>
          </p:nvPr>
        </p:nvGraphicFramePr>
        <p:xfrm>
          <a:off x="5675429" y="4074834"/>
          <a:ext cx="2855278"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355918">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err="1"/>
                        <a:t>i</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317789037"/>
              </p:ext>
            </p:extLst>
          </p:nvPr>
        </p:nvGraphicFramePr>
        <p:xfrm>
          <a:off x="5675429" y="3041627"/>
          <a:ext cx="2829878"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330518">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sp>
        <p:nvSpPr>
          <p:cNvPr id="15" name="TextBox 14"/>
          <p:cNvSpPr txBox="1"/>
          <p:nvPr/>
        </p:nvSpPr>
        <p:spPr>
          <a:xfrm>
            <a:off x="395536" y="3041627"/>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6" name="TextBox 15"/>
          <p:cNvSpPr txBox="1"/>
          <p:nvPr/>
        </p:nvSpPr>
        <p:spPr>
          <a:xfrm>
            <a:off x="438018" y="4117428"/>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7" name="TextBox 16"/>
          <p:cNvSpPr txBox="1"/>
          <p:nvPr/>
        </p:nvSpPr>
        <p:spPr>
          <a:xfrm>
            <a:off x="4856448" y="3084221"/>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8" name="TextBox 17"/>
          <p:cNvSpPr txBox="1"/>
          <p:nvPr/>
        </p:nvSpPr>
        <p:spPr>
          <a:xfrm>
            <a:off x="4856448" y="4160023"/>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9" name="TextBox 18"/>
          <p:cNvSpPr txBox="1"/>
          <p:nvPr/>
        </p:nvSpPr>
        <p:spPr>
          <a:xfrm>
            <a:off x="4858679" y="5150635"/>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20" name="Rectangle 19"/>
          <p:cNvSpPr/>
          <p:nvPr/>
        </p:nvSpPr>
        <p:spPr>
          <a:xfrm>
            <a:off x="1289685" y="2518805"/>
            <a:ext cx="317379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organization </a:t>
            </a:r>
            <a:r>
              <a:rPr kumimoji="0" lang="ar-SA" sz="2000" b="0" i="0" u="none" strike="noStrike" kern="1200" cap="none" spc="0" normalizeH="0" baseline="0" noProof="0" dirty="0">
                <a:ln>
                  <a:noFill/>
                </a:ln>
                <a:solidFill>
                  <a:prstClr val="black"/>
                </a:solidFill>
                <a:effectLst/>
                <a:uLnTx/>
                <a:uFillTx/>
                <a:latin typeface="Tahoma"/>
                <a:ea typeface="+mn-ea"/>
                <a:cs typeface="+mn-cs"/>
              </a:rPr>
              <a:t>x </a:t>
            </a:r>
            <a:r>
              <a:rPr kumimoji="0" lang="en-US" sz="2000" b="0" i="0" u="none" strike="noStrike" kern="1200" cap="none" spc="0" normalizeH="0" baseline="0" noProof="0" dirty="0">
                <a:ln>
                  <a:noFill/>
                </a:ln>
                <a:solidFill>
                  <a:prstClr val="black"/>
                </a:solidFill>
                <a:effectLst/>
                <a:uLnTx/>
                <a:uFillTx/>
                <a:latin typeface="Tahoma"/>
                <a:ea typeface="+mn-ea"/>
                <a:cs typeface="+mn-cs"/>
              </a:rPr>
              <a:t>operation</a:t>
            </a:r>
          </a:p>
        </p:txBody>
      </p:sp>
      <p:sp>
        <p:nvSpPr>
          <p:cNvPr id="21" name="Rectangle 20"/>
          <p:cNvSpPr/>
          <p:nvPr/>
        </p:nvSpPr>
        <p:spPr>
          <a:xfrm>
            <a:off x="5612024" y="2518805"/>
            <a:ext cx="311865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organization </a:t>
            </a:r>
            <a:r>
              <a:rPr kumimoji="0" lang="ar-SA" sz="2000" b="0" i="0" u="none" strike="noStrike" kern="1200" cap="none" spc="0" normalizeH="0" baseline="0" noProof="0" dirty="0">
                <a:ln>
                  <a:noFill/>
                </a:ln>
                <a:solidFill>
                  <a:prstClr val="black"/>
                </a:solidFill>
                <a:effectLst/>
                <a:uLnTx/>
                <a:uFillTx/>
                <a:latin typeface="Tahoma"/>
                <a:ea typeface="+mn-ea"/>
                <a:cs typeface="+mn-cs"/>
              </a:rPr>
              <a:t>x</a:t>
            </a:r>
            <a:r>
              <a:rPr kumimoji="0" lang="en-US" sz="2000" b="0" i="0" u="none" strike="noStrike" kern="1200" cap="none" spc="0" normalizeH="0" baseline="0" noProof="0" dirty="0">
                <a:ln>
                  <a:noFill/>
                </a:ln>
                <a:solidFill>
                  <a:prstClr val="black"/>
                </a:solidFill>
                <a:effectLst/>
                <a:uLnTx/>
                <a:uFillTx/>
                <a:latin typeface="Tahoma"/>
                <a:ea typeface="+mn-ea"/>
                <a:cs typeface="+mn-cs"/>
              </a:rPr>
              <a:t> translation</a:t>
            </a:r>
          </a:p>
        </p:txBody>
      </p:sp>
      <p:graphicFrame>
        <p:nvGraphicFramePr>
          <p:cNvPr id="22" name="Table 21"/>
          <p:cNvGraphicFramePr>
            <a:graphicFrameLocks noGrp="1"/>
          </p:cNvGraphicFramePr>
          <p:nvPr>
            <p:extLst>
              <p:ext uri="{D42A27DB-BD31-4B8C-83A1-F6EECF244321}">
                <p14:modId xmlns:p14="http://schemas.microsoft.com/office/powerpoint/2010/main" val="3806858461"/>
              </p:ext>
            </p:extLst>
          </p:nvPr>
        </p:nvGraphicFramePr>
        <p:xfrm>
          <a:off x="1721732" y="5189944"/>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2514185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24</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extLst/>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extLst/>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extLst/>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extLst/>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26</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extLst/>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Hash Table Based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r>
              <a:rPr lang="en-US" dirty="0">
                <a:hlinkClick r:id="rId5"/>
              </a:rPr>
              <a:t>http://mrfast.sourceforge.net/</a:t>
            </a:r>
            <a:r>
              <a:rPr lang="en-US" dirty="0"/>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r>
              <a:rPr lang="en-US" dirty="0"/>
              <a:t>Alkan+, </a:t>
            </a:r>
            <a:r>
              <a:rPr lang="en-US" b="1" dirty="0">
                <a:hlinkClick r:id="rId6"/>
              </a:rPr>
              <a:t>"Personalized copy number and segmental duplication </a:t>
            </a:r>
          </a:p>
          <a:p>
            <a:r>
              <a:rPr lang="en-US" b="1" dirty="0">
                <a:hlinkClick r:id="rId6"/>
              </a:rPr>
              <a:t>maps using next-generation sequencing”</a:t>
            </a:r>
            <a:r>
              <a:rPr lang="en-US" b="1" dirty="0"/>
              <a:t>, </a:t>
            </a:r>
            <a:r>
              <a:rPr lang="en-US" dirty="0"/>
              <a:t>Nature Genetics 2009.</a:t>
            </a:r>
            <a:br>
              <a:rPr lang="en-US" dirty="0"/>
            </a:br>
            <a:endParaRPr lang="en-US" dirty="0"/>
          </a:p>
        </p:txBody>
      </p:sp>
    </p:spTree>
    <p:extLst>
      <p:ext uri="{BB962C8B-B14F-4D97-AF65-F5344CB8AC3E}">
        <p14:creationId xmlns:p14="http://schemas.microsoft.com/office/powerpoint/2010/main" val="140867195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p:txBody>
          <a:bodyPr/>
          <a:lstStyle/>
          <a:p>
            <a:r>
              <a:rPr lang="en-US" dirty="0"/>
              <a:t>We observe that </a:t>
            </a:r>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r>
              <a:rPr lang="en-US" dirty="0"/>
              <a:t>We observe that 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extLst/>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p:txBody>
          <a:bodyPr/>
          <a:lstStyle/>
          <a:p>
            <a:r>
              <a:rPr lang="en-US" b="1" dirty="0">
                <a:solidFill>
                  <a:srgbClr val="FF0000"/>
                </a:solidFill>
              </a:rPr>
              <a:t>Goal:</a:t>
            </a:r>
            <a:r>
              <a:rPr lang="en-US" dirty="0">
                <a:solidFill>
                  <a:srgbClr val="FF0000"/>
                </a:solidFill>
              </a:rPr>
              <a:t> </a:t>
            </a:r>
            <a:r>
              <a:rPr lang="en-US" dirty="0"/>
              <a:t>Reduce the number of potential mappings</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t>Select the k-</a:t>
            </a:r>
            <a:r>
              <a:rPr lang="en-US" dirty="0" err="1"/>
              <a:t>mers</a:t>
            </a:r>
            <a:r>
              <a:rPr lang="en-US" dirty="0"/>
              <a:t> with fewest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extLst/>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extLst/>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extLst/>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extLst/>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extLst/>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extLst/>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6"/>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3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6" grpId="1" animBg="1"/>
      <p:bldP spid="27" grpId="0" animBg="1"/>
      <p:bldP spid="27" grpId="1" animBg="1"/>
      <p:bldP spid="28" grpId="0" animBg="1"/>
      <p:bldP spid="28" grpId="1" animBg="1"/>
      <p:bldP spid="30" grpId="0" animBg="1"/>
      <p:bldP spid="30" grpId="1" animBg="1"/>
      <p:bldP spid="31" grpId="0"/>
      <p:bldP spid="31" grpId="1"/>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539552" y="4869160"/>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4941168"/>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Conclusion</a:t>
            </a:r>
          </a:p>
        </p:txBody>
      </p:sp>
      <p:sp>
        <p:nvSpPr>
          <p:cNvPr id="3" name="Content Placeholder 2"/>
          <p:cNvSpPr>
            <a:spLocks noGrp="1"/>
          </p:cNvSpPr>
          <p:nvPr>
            <p:ph idx="1"/>
          </p:nvPr>
        </p:nvSpPr>
        <p:spPr/>
        <p:txBody>
          <a:bodyPr/>
          <a:lstStyle/>
          <a:p>
            <a:r>
              <a:rPr lang="en-US" dirty="0"/>
              <a:t>Problem: Existing read mappers perform poorly in mapping billions of short reads to the reference genome, in the presence of errors</a:t>
            </a:r>
          </a:p>
          <a:p>
            <a:pPr lvl="3"/>
            <a:endParaRPr lang="en-US" dirty="0"/>
          </a:p>
          <a:p>
            <a:r>
              <a:rPr lang="en-US" dirty="0"/>
              <a:t>Observation: </a:t>
            </a:r>
            <a:r>
              <a:rPr lang="en-US" dirty="0">
                <a:solidFill>
                  <a:srgbClr val="FF1919"/>
                </a:solidFill>
              </a:rPr>
              <a:t>Most of the verification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To reduce the cost of unnecessary verification</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43</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22637403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p:txBody>
          <a:bodyPr/>
          <a:lstStyle/>
          <a:p>
            <a:r>
              <a:rPr lang="en-US" dirty="0"/>
              <a:t>An Example: Shifted Hamming Distance</a:t>
            </a:r>
          </a:p>
        </p:txBody>
      </p:sp>
      <p:sp>
        <p:nvSpPr>
          <p:cNvPr id="3" name="Content Placeholder 2">
            <a:extLst>
              <a:ext uri="{FF2B5EF4-FFF2-40B4-BE49-F238E27FC236}">
                <a16:creationId xmlns:a16="http://schemas.microsoft.com/office/drawing/2014/main" id="{35A7C2CD-C6A2-1449-9221-B1608C4FAF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fld id="{323594FA-E141-4234-AE05-360401972BE7}" type="slidenum">
              <a:rPr lang="en-US" altLang="en-US" smtClean="0"/>
              <a:pPr/>
              <a:t>45</a:t>
            </a:fld>
            <a:endParaRPr lang="en-US" altLang="en-US"/>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r>
              <a:rPr lang="en-US" dirty="0"/>
              <a:t>Xin+, </a:t>
            </a:r>
            <a:r>
              <a:rPr lang="en-US" b="1" dirty="0">
                <a:hlinkClick r:id="rId3"/>
              </a:rPr>
              <a:t>"Shifted Hamming Distance: A Fast and Accurate SIMD-friendly Filter </a:t>
            </a:r>
          </a:p>
          <a:p>
            <a:r>
              <a:rPr lang="en-US" b="1" dirty="0">
                <a:hlinkClick r:id="rId3"/>
              </a:rPr>
              <a:t>to Accelerate Alignment Verification in Read Mapping”</a:t>
            </a:r>
            <a:r>
              <a:rPr lang="en-US" b="1" dirty="0"/>
              <a:t>, Bioinformatics 2015.</a:t>
            </a:r>
            <a:br>
              <a:rPr lang="en-US" dirty="0"/>
            </a:br>
            <a:endParaRPr lang="en-US" dirty="0"/>
          </a:p>
        </p:txBody>
      </p:sp>
    </p:spTree>
    <p:extLst>
      <p:ext uri="{BB962C8B-B14F-4D97-AF65-F5344CB8AC3E}">
        <p14:creationId xmlns:p14="http://schemas.microsoft.com/office/powerpoint/2010/main" val="46639547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908720"/>
            <a:ext cx="8610600" cy="5339680"/>
          </a:xfrm>
        </p:spPr>
        <p:txBody>
          <a:bodyPr/>
          <a:lstStyle/>
          <a:p>
            <a:r>
              <a:rPr lang="en-US" dirty="0"/>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a:t>
            </a:r>
          </a:p>
          <a:p>
            <a:pPr lvl="1"/>
            <a:endParaRPr lang="en-US" dirty="0"/>
          </a:p>
          <a:p>
            <a:r>
              <a:rPr lang="en-US" dirty="0"/>
              <a:t>Key idea:</a:t>
            </a:r>
          </a:p>
          <a:p>
            <a:pPr lvl="1"/>
            <a:r>
              <a:rPr lang="en-US" dirty="0"/>
              <a:t>Compute “Shifted Hamming Distance”: </a:t>
            </a:r>
            <a:r>
              <a:rPr lang="en-US" dirty="0">
                <a:solidFill>
                  <a:srgbClr val="0000FF"/>
                </a:solidFill>
              </a:rPr>
              <a:t>AND of 2E Hamming Distances of two strings</a:t>
            </a:r>
            <a:r>
              <a:rPr lang="en-US" dirty="0"/>
              <a:t>, to identify invalid mappings </a:t>
            </a:r>
          </a:p>
          <a:p>
            <a:pPr lvl="2"/>
            <a:r>
              <a:rPr lang="en-US" dirty="0"/>
              <a:t>Uses bit-parallel operations that nicely map to SIMD instructions</a:t>
            </a:r>
          </a:p>
          <a:p>
            <a:pPr lvl="1"/>
            <a:endParaRPr lang="en-US" dirty="0"/>
          </a:p>
          <a:p>
            <a:r>
              <a:rPr lang="en-US" dirty="0"/>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46</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47</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49</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2036271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0" end="0"/>
                                            </p:txEl>
                                          </p:spTgt>
                                        </p:tgtEl>
                                        <p:attrNameLst>
                                          <p:attrName>style.opacity</p:attrName>
                                        </p:attrNameLst>
                                      </p:cBhvr>
                                      <p:to>
                                        <p:strVal val="0.25"/>
                                      </p:to>
                                    </p:set>
                                    <p:animEffect filter="image" prLst="opacity: 0.25">
                                      <p:cBhvr rctx="IE">
                                        <p:cTn id="29" dur="indefinite"/>
                                        <p:tgtEl>
                                          <p:spTgt spid="3">
                                            <p:txEl>
                                              <p:pRg st="0" end="0"/>
                                            </p:txEl>
                                          </p:spTgt>
                                        </p:tgtEl>
                                      </p:cBhvr>
                                    </p:animEffect>
                                  </p:childTnLst>
                                </p:cTn>
                              </p:par>
                              <p:par>
                                <p:cTn id="30" presetID="9" presetClass="emph" presetSubtype="0" nodeType="withEffect">
                                  <p:stCondLst>
                                    <p:cond delay="0"/>
                                  </p:stCondLst>
                                  <p:childTnLst>
                                    <p:set>
                                      <p:cBhvr rctx="PPT">
                                        <p:cTn id="31" dur="indefinite"/>
                                        <p:tgtEl>
                                          <p:spTgt spid="3">
                                            <p:txEl>
                                              <p:pRg st="1" end="1"/>
                                            </p:txEl>
                                          </p:spTgt>
                                        </p:tgtEl>
                                        <p:attrNameLst>
                                          <p:attrName>style.opacity</p:attrName>
                                        </p:attrNameLst>
                                      </p:cBhvr>
                                      <p:to>
                                        <p:strVal val="0.25"/>
                                      </p:to>
                                    </p:set>
                                    <p:animEffect filter="image" prLst="opacity: 0.25">
                                      <p:cBhvr rctx="IE">
                                        <p:cTn id="32" dur="indefinite"/>
                                        <p:tgtEl>
                                          <p:spTgt spid="3">
                                            <p:txEl>
                                              <p:pRg st="1" end="1"/>
                                            </p:txEl>
                                          </p:spTgt>
                                        </p:tgtEl>
                                      </p:cBhvr>
                                    </p:animEffect>
                                  </p:childTnLst>
                                </p:cTn>
                              </p:par>
                              <p:par>
                                <p:cTn id="33" presetID="9" presetClass="emph" presetSubtype="0" nodeType="withEffect">
                                  <p:stCondLst>
                                    <p:cond delay="0"/>
                                  </p:stCondLst>
                                  <p:childTnLst>
                                    <p:set>
                                      <p:cBhvr rctx="PPT">
                                        <p:cTn id="34" dur="indefinite"/>
                                        <p:tgtEl>
                                          <p:spTgt spid="3">
                                            <p:txEl>
                                              <p:pRg st="4" end="4"/>
                                            </p:txEl>
                                          </p:spTgt>
                                        </p:tgtEl>
                                        <p:attrNameLst>
                                          <p:attrName>style.opacity</p:attrName>
                                        </p:attrNameLst>
                                      </p:cBhvr>
                                      <p:to>
                                        <p:strVal val="0.25"/>
                                      </p:to>
                                    </p:set>
                                    <p:animEffect filter="image" prLst="opacity: 0.25">
                                      <p:cBhvr rctx="IE">
                                        <p:cTn id="35" dur="indefinite"/>
                                        <p:tgtEl>
                                          <p:spTgt spid="3">
                                            <p:txEl>
                                              <p:pRg st="4" end="4"/>
                                            </p:txEl>
                                          </p:spTgt>
                                        </p:tgtEl>
                                      </p:cBhvr>
                                    </p:animEffect>
                                  </p:childTnLst>
                                </p:cTn>
                              </p:par>
                              <p:par>
                                <p:cTn id="36" presetID="9" presetClass="emph" presetSubtype="0" nodeType="withEffect">
                                  <p:stCondLst>
                                    <p:cond delay="0"/>
                                  </p:stCondLst>
                                  <p:childTnLst>
                                    <p:set>
                                      <p:cBhvr rctx="PPT">
                                        <p:cTn id="37" dur="indefinite"/>
                                        <p:tgtEl>
                                          <p:spTgt spid="3">
                                            <p:txEl>
                                              <p:pRg st="5" end="5"/>
                                            </p:txEl>
                                          </p:spTgt>
                                        </p:tgtEl>
                                        <p:attrNameLst>
                                          <p:attrName>style.opacity</p:attrName>
                                        </p:attrNameLst>
                                      </p:cBhvr>
                                      <p:to>
                                        <p:strVal val="0.25"/>
                                      </p:to>
                                    </p:set>
                                    <p:animEffect filter="image" prLst="opacity: 0.25">
                                      <p:cBhvr rctx="IE">
                                        <p:cTn id="38" dur="indefinite"/>
                                        <p:tgtEl>
                                          <p:spTgt spid="3">
                                            <p:txEl>
                                              <p:pRg st="5" end="5"/>
                                            </p:txEl>
                                          </p:spTgt>
                                        </p:tgtEl>
                                      </p:cBhvr>
                                    </p:animEffect>
                                  </p:childTnLst>
                                </p:cTn>
                              </p:par>
                              <p:par>
                                <p:cTn id="39" presetID="9" presetClass="emph" presetSubtype="0" nodeType="withEffect">
                                  <p:stCondLst>
                                    <p:cond delay="0"/>
                                  </p:stCondLst>
                                  <p:childTnLst>
                                    <p:set>
                                      <p:cBhvr rctx="PPT">
                                        <p:cTn id="40" dur="indefinite"/>
                                        <p:tgtEl>
                                          <p:spTgt spid="3">
                                            <p:txEl>
                                              <p:pRg st="6" end="6"/>
                                            </p:txEl>
                                          </p:spTgt>
                                        </p:tgtEl>
                                        <p:attrNameLst>
                                          <p:attrName>style.opacity</p:attrName>
                                        </p:attrNameLst>
                                      </p:cBhvr>
                                      <p:to>
                                        <p:strVal val="0.25"/>
                                      </p:to>
                                    </p:set>
                                    <p:animEffect filter="image" prLst="opacity: 0.25">
                                      <p:cBhvr rctx="IE">
                                        <p:cTn id="41" dur="indefinite"/>
                                        <p:tgtEl>
                                          <p:spTgt spid="3">
                                            <p:txEl>
                                              <p:pRg st="6" end="6"/>
                                            </p:txEl>
                                          </p:spTgt>
                                        </p:tgtEl>
                                      </p:cBhvr>
                                    </p:animEffect>
                                  </p:childTnLst>
                                </p:cTn>
                              </p:par>
                              <p:par>
                                <p:cTn id="42" presetID="9" presetClass="emph" presetSubtype="0" nodeType="withEffect">
                                  <p:stCondLst>
                                    <p:cond delay="0"/>
                                  </p:stCondLst>
                                  <p:childTnLst>
                                    <p:set>
                                      <p:cBhvr rctx="PPT">
                                        <p:cTn id="43" dur="indefinite"/>
                                        <p:tgtEl>
                                          <p:spTgt spid="3">
                                            <p:txEl>
                                              <p:pRg st="9" end="9"/>
                                            </p:txEl>
                                          </p:spTgt>
                                        </p:tgtEl>
                                        <p:attrNameLst>
                                          <p:attrName>style.opacity</p:attrName>
                                        </p:attrNameLst>
                                      </p:cBhvr>
                                      <p:to>
                                        <p:strVal val="0.25"/>
                                      </p:to>
                                    </p:set>
                                    <p:animEffect filter="image" prLst="opacity: 0.25">
                                      <p:cBhvr rctx="IE">
                                        <p:cTn id="44" dur="indefinite"/>
                                        <p:tgtEl>
                                          <p:spTgt spid="3">
                                            <p:txEl>
                                              <p:pRg st="9" end="9"/>
                                            </p:txEl>
                                          </p:spTgt>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Ideal Filtering </a:t>
            </a:r>
            <a:r>
              <a:rPr lang="en-US" dirty="0"/>
              <a:t>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Oval 4"/>
          <p:cNvSpPr/>
          <p:nvPr/>
        </p:nvSpPr>
        <p:spPr>
          <a:xfrm>
            <a:off x="435835" y="1043700"/>
            <a:ext cx="2743200" cy="2743200"/>
          </a:xfrm>
          <a:prstGeom prst="ellipse">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Minimal False Accept Rate</a:t>
            </a:r>
          </a:p>
        </p:txBody>
      </p:sp>
      <p:sp>
        <p:nvSpPr>
          <p:cNvPr id="6" name="Oval 5"/>
          <p:cNvSpPr/>
          <p:nvPr/>
        </p:nvSpPr>
        <p:spPr>
          <a:xfrm>
            <a:off x="1952866" y="3517748"/>
            <a:ext cx="2743200" cy="2743200"/>
          </a:xfrm>
          <a:prstGeom prst="ellipse">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Zero False Reject Rate</a:t>
            </a:r>
          </a:p>
        </p:txBody>
      </p:sp>
      <p:sp>
        <p:nvSpPr>
          <p:cNvPr id="7" name="Oval 6"/>
          <p:cNvSpPr/>
          <p:nvPr/>
        </p:nvSpPr>
        <p:spPr>
          <a:xfrm>
            <a:off x="4309927" y="1014620"/>
            <a:ext cx="2743200" cy="2743200"/>
          </a:xfrm>
          <a:prstGeom prst="ellipse">
            <a:avLst/>
          </a:prstGeom>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Maximal True Reject Rate</a:t>
            </a:r>
          </a:p>
        </p:txBody>
      </p:sp>
      <p:sp>
        <p:nvSpPr>
          <p:cNvPr id="8" name="Oval 7"/>
          <p:cNvSpPr/>
          <p:nvPr/>
        </p:nvSpPr>
        <p:spPr>
          <a:xfrm>
            <a:off x="5811140" y="3500438"/>
            <a:ext cx="2743200" cy="2743200"/>
          </a:xfrm>
          <a:prstGeom prst="ellipse">
            <a:avLst/>
          </a:prstGeom>
        </p:spPr>
        <p:style>
          <a:lnRef idx="0">
            <a:schemeClr val="dk1"/>
          </a:lnRef>
          <a:fillRef idx="3">
            <a:schemeClr val="dk1"/>
          </a:fillRef>
          <a:effectRef idx="3">
            <a:schemeClr val="dk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Faster Than Mapper</a:t>
            </a:r>
          </a:p>
        </p:txBody>
      </p:sp>
      <p:sp>
        <p:nvSpPr>
          <p:cNvPr id="3" name="TextBox 2">
            <a:extLst>
              <a:ext uri="{FF2B5EF4-FFF2-40B4-BE49-F238E27FC236}">
                <a16:creationId xmlns:a16="http://schemas.microsoft.com/office/drawing/2014/main" id="{BF833EC9-AAD3-1343-A748-2562C1121468}"/>
              </a:ext>
            </a:extLst>
          </p:cNvPr>
          <p:cNvSpPr txBox="1"/>
          <p:nvPr/>
        </p:nvSpPr>
        <p:spPr>
          <a:xfrm>
            <a:off x="6913350" y="1079602"/>
            <a:ext cx="2123146" cy="646331"/>
          </a:xfrm>
          <a:prstGeom prst="rect">
            <a:avLst/>
          </a:prstGeom>
          <a:noFill/>
        </p:spPr>
        <p:txBody>
          <a:bodyPr wrap="none" rtlCol="0">
            <a:spAutoFit/>
          </a:bodyPr>
          <a:lstStyle/>
          <a:p>
            <a:pPr algn="ctr"/>
            <a:r>
              <a:rPr lang="en-US" dirty="0"/>
              <a:t>Filter out all </a:t>
            </a:r>
          </a:p>
          <a:p>
            <a:pPr algn="ctr"/>
            <a:r>
              <a:rPr lang="en-US" dirty="0"/>
              <a:t>incorrect mappings</a:t>
            </a:r>
          </a:p>
        </p:txBody>
      </p:sp>
      <p:sp>
        <p:nvSpPr>
          <p:cNvPr id="9" name="TextBox 8">
            <a:extLst>
              <a:ext uri="{FF2B5EF4-FFF2-40B4-BE49-F238E27FC236}">
                <a16:creationId xmlns:a16="http://schemas.microsoft.com/office/drawing/2014/main" id="{84BC9578-B318-5A4F-B607-D2A2C83B8692}"/>
              </a:ext>
            </a:extLst>
          </p:cNvPr>
          <p:cNvSpPr txBox="1"/>
          <p:nvPr/>
        </p:nvSpPr>
        <p:spPr>
          <a:xfrm>
            <a:off x="19702" y="5662989"/>
            <a:ext cx="2313711" cy="646331"/>
          </a:xfrm>
          <a:prstGeom prst="rect">
            <a:avLst/>
          </a:prstGeom>
          <a:noFill/>
        </p:spPr>
        <p:txBody>
          <a:bodyPr wrap="none" rtlCol="0">
            <a:spAutoFit/>
          </a:bodyPr>
          <a:lstStyle/>
          <a:p>
            <a:pPr algn="ctr"/>
            <a:r>
              <a:rPr lang="en-US" dirty="0"/>
              <a:t>Do not filter out any </a:t>
            </a:r>
          </a:p>
          <a:p>
            <a:pPr algn="ctr"/>
            <a:r>
              <a:rPr lang="en-US" dirty="0"/>
              <a:t>correct mappings</a:t>
            </a:r>
          </a:p>
        </p:txBody>
      </p:sp>
    </p:spTree>
    <p:extLst>
      <p:ext uri="{BB962C8B-B14F-4D97-AF65-F5344CB8AC3E}">
        <p14:creationId xmlns:p14="http://schemas.microsoft.com/office/powerpoint/2010/main" val="173113596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22741"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22742"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4" name="Rectangle 343"/>
          <p:cNvSpPr/>
          <p:nvPr/>
        </p:nvSpPr>
        <p:spPr>
          <a:xfrm>
            <a:off x="359121" y="2239980"/>
            <a:ext cx="8451051" cy="2651760"/>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Independent vectors can be processed in parallel using hardware technologies</a:t>
            </a:r>
          </a:p>
        </p:txBody>
      </p:sp>
      <p:pic>
        <p:nvPicPr>
          <p:cNvPr id="345" name="Picture 6" descr="Image result for intel processor chi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9116" y="3142096"/>
            <a:ext cx="2121788" cy="1548905"/>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2" descr="Image result for vc70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633" y="3237125"/>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347" name="Picture 4" descr="Image result for gp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67753" y="3121951"/>
            <a:ext cx="2524322" cy="1751532"/>
          </a:xfrm>
          <a:prstGeom prst="rect">
            <a:avLst/>
          </a:prstGeom>
          <a:noFill/>
          <a:extLst>
            <a:ext uri="{909E8E84-426E-40DD-AFC4-6F175D3DCCD1}">
              <a14:hiddenFill xmlns:a14="http://schemas.microsoft.com/office/drawing/2010/main">
                <a:solidFill>
                  <a:srgbClr val="FFFFFF"/>
                </a:solidFill>
              </a14:hiddenFill>
            </a:ext>
          </a:extLst>
        </p:spPr>
      </p:pic>
      <p:sp>
        <p:nvSpPr>
          <p:cNvPr id="348" name="Rectangle 347"/>
          <p:cNvSpPr/>
          <p:nvPr/>
        </p:nvSpPr>
        <p:spPr>
          <a:xfrm>
            <a:off x="1533773" y="1000746"/>
            <a:ext cx="59107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GateKeeper</a:t>
            </a:r>
          </a:p>
        </p:txBody>
      </p:sp>
    </p:spTree>
    <p:extLst>
      <p:ext uri="{BB962C8B-B14F-4D97-AF65-F5344CB8AC3E}">
        <p14:creationId xmlns:p14="http://schemas.microsoft.com/office/powerpoint/2010/main" val="1022304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5"/>
                                        </p:tgtEl>
                                        <p:attrNameLst>
                                          <p:attrName>style.visibility</p:attrName>
                                        </p:attrNameLst>
                                      </p:cBhvr>
                                      <p:to>
                                        <p:strVal val="visible"/>
                                      </p:to>
                                    </p:set>
                                    <p:animEffect transition="in" filter="fade">
                                      <p:cBhvr>
                                        <p:cTn id="10" dur="500"/>
                                        <p:tgtEl>
                                          <p:spTgt spid="345"/>
                                        </p:tgtEl>
                                      </p:cBhvr>
                                    </p:animEffect>
                                  </p:childTnLst>
                                </p:cTn>
                              </p:par>
                              <p:par>
                                <p:cTn id="11" presetID="10" presetClass="entr" presetSubtype="0" fill="hold" nodeType="withEffect">
                                  <p:stCondLst>
                                    <p:cond delay="0"/>
                                  </p:stCondLst>
                                  <p:childTnLst>
                                    <p:set>
                                      <p:cBhvr>
                                        <p:cTn id="12" dur="1" fill="hold">
                                          <p:stCondLst>
                                            <p:cond delay="0"/>
                                          </p:stCondLst>
                                        </p:cTn>
                                        <p:tgtEl>
                                          <p:spTgt spid="347"/>
                                        </p:tgtEl>
                                        <p:attrNameLst>
                                          <p:attrName>style.visibility</p:attrName>
                                        </p:attrNameLst>
                                      </p:cBhvr>
                                      <p:to>
                                        <p:strVal val="visible"/>
                                      </p:to>
                                    </p:set>
                                    <p:animEffect transition="in" filter="fade">
                                      <p:cBhvr>
                                        <p:cTn id="13" dur="500"/>
                                        <p:tgtEl>
                                          <p:spTgt spid="347"/>
                                        </p:tgtEl>
                                      </p:cBhvr>
                                    </p:animEffect>
                                  </p:childTnLst>
                                </p:cTn>
                              </p:par>
                              <p:par>
                                <p:cTn id="14" presetID="10" presetClass="entr" presetSubtype="0" fill="hold" nodeType="withEffect">
                                  <p:stCondLst>
                                    <p:cond delay="0"/>
                                  </p:stCondLst>
                                  <p:childTnLst>
                                    <p:set>
                                      <p:cBhvr>
                                        <p:cTn id="15" dur="1" fill="hold">
                                          <p:stCondLst>
                                            <p:cond delay="0"/>
                                          </p:stCondLst>
                                        </p:cTn>
                                        <p:tgtEl>
                                          <p:spTgt spid="346"/>
                                        </p:tgtEl>
                                        <p:attrNameLst>
                                          <p:attrName>style.visibility</p:attrName>
                                        </p:attrNameLst>
                                      </p:cBhvr>
                                      <p:to>
                                        <p:strVal val="visible"/>
                                      </p:to>
                                    </p:set>
                                    <p:animEffect transition="in" filter="fade">
                                      <p:cBhvr>
                                        <p:cTn id="16"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16501"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1F497D"/>
                </a:solidFill>
                <a:effectLst/>
                <a:uLnTx/>
                <a:uFillTx/>
                <a:latin typeface="Garamond"/>
                <a:ea typeface="+mj-ea"/>
                <a:cs typeface="+mj-cs"/>
              </a:rPr>
              <a:t>Our Solution: </a:t>
            </a:r>
            <a:r>
              <a:rPr kumimoji="0" lang="en-US" sz="4000" b="0" i="0" u="none" strike="noStrike" kern="0" cap="none" spc="0" normalizeH="0" baseline="0" noProof="0" dirty="0" err="1">
                <a:ln>
                  <a:noFill/>
                </a:ln>
                <a:solidFill>
                  <a:srgbClr val="1F497D"/>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63313128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extLst/>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29775"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spid="_x0000_s30799" name="Visio" r:id="rId4" imgW="7926832" imgH="4072725" progId="Visio.Drawing.11">
                  <p:embed/>
                </p:oleObj>
              </mc:Choice>
              <mc:Fallback>
                <p:oleObj name="Visio" r:id="rId4" imgW="7926832" imgH="4072725" progId="Visio.Drawing.11">
                  <p:embed/>
                  <p:pic>
                    <p:nvPicPr>
                      <p:cNvPr id="9" name="Object 8"/>
                      <p:cNvPicPr/>
                      <p:nvPr/>
                    </p:nvPicPr>
                    <p:blipFill>
                      <a:blip r:embed="rId5"/>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spid="_x0000_s42030" name="Visio" r:id="rId4" imgW="5981295" imgH="2367465" progId="Visio.Drawing.11">
                  <p:embed/>
                </p:oleObj>
              </mc:Choice>
              <mc:Fallback>
                <p:oleObj name="Visio" r:id="rId4" imgW="5981295" imgH="2367465" progId="Visio.Drawing.11">
                  <p:embed/>
                  <p:pic>
                    <p:nvPicPr>
                      <p:cNvPr id="5" name="Object 4"/>
                      <p:cNvPicPr/>
                      <p:nvPr/>
                    </p:nvPicPr>
                    <p:blipFill>
                      <a:blip r:embed="rId5"/>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228600" y="1268760"/>
            <a:ext cx="8735888" cy="4876800"/>
          </a:xfrm>
        </p:spPr>
        <p:txBody>
          <a:bodyPr/>
          <a:lstStyle/>
          <a:p>
            <a:r>
              <a:rPr lang="en-US" dirty="0"/>
              <a:t>FPGA-based pre-alignment greatly speeds up read mapping</a:t>
            </a:r>
          </a:p>
          <a:p>
            <a:pPr lvl="1"/>
            <a:r>
              <a:rPr lang="en-US" dirty="0"/>
              <a:t>10x speedup 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integrated with the sequencer</a:t>
            </a:r>
          </a:p>
          <a:p>
            <a:pPr lvl="1"/>
            <a:r>
              <a:rPr lang="en-US" dirty="0"/>
              <a:t>It can help to hide the complexity and details of the FPGA</a:t>
            </a:r>
          </a:p>
          <a:p>
            <a:pPr lvl="1"/>
            <a:r>
              <a:rPr lang="en-US" dirty="0">
                <a:solidFill>
                  <a:srgbClr val="0000FF"/>
                </a:solidFill>
              </a:rPr>
              <a:t>Enables real-time filtering while sequencing</a:t>
            </a:r>
            <a:endParaRPr lang="en-US"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1226902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780E-AA6F-1D4D-89A4-66E4EFAA9306}"/>
              </a:ext>
            </a:extLst>
          </p:cNvPr>
          <p:cNvSpPr>
            <a:spLocks noGrp="1"/>
          </p:cNvSpPr>
          <p:nvPr>
            <p:ph type="title"/>
          </p:nvPr>
        </p:nvSpPr>
        <p:spPr/>
        <p:txBody>
          <a:bodyPr/>
          <a:lstStyle/>
          <a:p>
            <a:r>
              <a:rPr lang="en-US" dirty="0"/>
              <a:t>More on </a:t>
            </a:r>
            <a:r>
              <a:rPr lang="en-US" dirty="0" err="1"/>
              <a:t>GateKeeper</a:t>
            </a:r>
            <a:endParaRPr lang="en-US" dirty="0"/>
          </a:p>
        </p:txBody>
      </p:sp>
      <p:sp>
        <p:nvSpPr>
          <p:cNvPr id="3" name="Content Placeholder 2">
            <a:extLst>
              <a:ext uri="{FF2B5EF4-FFF2-40B4-BE49-F238E27FC236}">
                <a16:creationId xmlns:a16="http://schemas.microsoft.com/office/drawing/2014/main" id="{448D89A7-3EA4-7748-93B1-E872851C444C}"/>
              </a:ext>
            </a:extLst>
          </p:cNvPr>
          <p:cNvSpPr>
            <a:spLocks noGrp="1"/>
          </p:cNvSpPr>
          <p:nvPr>
            <p:ph idx="1"/>
          </p:nvPr>
        </p:nvSpPr>
        <p:spPr>
          <a:xfrm>
            <a:off x="228600" y="1052736"/>
            <a:ext cx="8610600" cy="5040560"/>
          </a:xfrm>
        </p:spPr>
        <p:txBody>
          <a:bodyPr/>
          <a:lstStyle/>
          <a:p>
            <a:r>
              <a:rPr lang="en-US" dirty="0"/>
              <a:t>Download and test for yourself </a:t>
            </a:r>
            <a:r>
              <a:rPr lang="en-US" dirty="0">
                <a:hlinkClick r:id="rId2"/>
              </a:rPr>
              <a:t>https://github.com/BilkentCompGen/GateKeeper</a:t>
            </a:r>
            <a:r>
              <a:rPr lang="en-US" dirty="0"/>
              <a:t> </a:t>
            </a:r>
          </a:p>
        </p:txBody>
      </p:sp>
      <p:sp>
        <p:nvSpPr>
          <p:cNvPr id="4" name="Slide Number Placeholder 3">
            <a:extLst>
              <a:ext uri="{FF2B5EF4-FFF2-40B4-BE49-F238E27FC236}">
                <a16:creationId xmlns:a16="http://schemas.microsoft.com/office/drawing/2014/main" id="{6778F938-82BC-664D-80ED-92478DC2F5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3D81DCE6-BB5F-D741-9D6E-970FAC00FD15}"/>
              </a:ext>
            </a:extLst>
          </p:cNvPr>
          <p:cNvPicPr>
            <a:picLocks noChangeAspect="1"/>
          </p:cNvPicPr>
          <p:nvPr/>
        </p:nvPicPr>
        <p:blipFill>
          <a:blip r:embed="rId3"/>
          <a:stretch>
            <a:fillRect/>
          </a:stretch>
        </p:blipFill>
        <p:spPr>
          <a:xfrm>
            <a:off x="25400" y="3299420"/>
            <a:ext cx="9093200" cy="3009900"/>
          </a:xfrm>
          <a:prstGeom prst="rect">
            <a:avLst/>
          </a:prstGeom>
        </p:spPr>
      </p:pic>
      <p:sp>
        <p:nvSpPr>
          <p:cNvPr id="6" name="TextBox 5">
            <a:extLst>
              <a:ext uri="{FF2B5EF4-FFF2-40B4-BE49-F238E27FC236}">
                <a16:creationId xmlns:a16="http://schemas.microsoft.com/office/drawing/2014/main" id="{31C43C0B-A607-C142-8D8E-5599158E3857}"/>
              </a:ext>
            </a:extLst>
          </p:cNvPr>
          <p:cNvSpPr txBox="1"/>
          <p:nvPr/>
        </p:nvSpPr>
        <p:spPr>
          <a:xfrm>
            <a:off x="512618" y="2361654"/>
            <a:ext cx="8048998" cy="923330"/>
          </a:xfrm>
          <a:prstGeom prst="rect">
            <a:avLst/>
          </a:prstGeom>
          <a:noFill/>
        </p:spPr>
        <p:txBody>
          <a:bodyPr wrap="none" rtlCol="0">
            <a:spAutoFit/>
          </a:bodyPr>
          <a:lstStyle/>
          <a:p>
            <a:r>
              <a:rPr lang="en-US" dirty="0" err="1"/>
              <a:t>Alser</a:t>
            </a:r>
            <a:r>
              <a:rPr lang="en-US" dirty="0"/>
              <a:t>+, </a:t>
            </a:r>
            <a:r>
              <a:rPr lang="en-US" b="1" dirty="0">
                <a:hlinkClick r:id="rId4"/>
              </a:rPr>
              <a:t>"GateKeeper: A New Hardware Architecture for Accelerating </a:t>
            </a:r>
          </a:p>
          <a:p>
            <a:r>
              <a:rPr lang="en-US" b="1" dirty="0">
                <a:hlinkClick r:id="rId4"/>
              </a:rPr>
              <a:t>Pre-Alignment in DNA Short Read Mapping”</a:t>
            </a:r>
            <a:r>
              <a:rPr lang="en-US" b="1" dirty="0"/>
              <a:t>, </a:t>
            </a:r>
            <a:r>
              <a:rPr lang="en-US" dirty="0"/>
              <a:t>Bioinformatics, 2017.</a:t>
            </a:r>
            <a:br>
              <a:rPr lang="en-US" dirty="0"/>
            </a:br>
            <a:endParaRPr lang="en-US" dirty="0"/>
          </a:p>
        </p:txBody>
      </p:sp>
    </p:spTree>
    <p:extLst>
      <p:ext uri="{BB962C8B-B14F-4D97-AF65-F5344CB8AC3E}">
        <p14:creationId xmlns:p14="http://schemas.microsoft.com/office/powerpoint/2010/main" val="180463629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Talk: MAGNET</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extLst/>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spid="_x0000_s48140" name="Visio" r:id="rId4" imgW="9371552" imgH="2549212" progId="Visio.Drawing.11">
                  <p:embed/>
                </p:oleObj>
              </mc:Choice>
              <mc:Fallback>
                <p:oleObj name="Visio" r:id="rId4" imgW="9371552" imgH="2549212" progId="Visio.Drawing.11">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119871608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err="1"/>
              <a:t>GateKeeper</a:t>
            </a:r>
            <a:r>
              <a:rPr lang="en-US" dirty="0"/>
              <a:t> performance limited by DRAM bandwidth [</a:t>
            </a:r>
            <a:r>
              <a:rPr lang="en-US" dirty="0" err="1"/>
              <a:t>Alser</a:t>
            </a:r>
            <a:r>
              <a:rPr lang="en-US" dirty="0"/>
              <a:t>+, Bioinformatics 2017]</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62</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Hash Tables in Read Mapping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Negative</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39747165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55"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rPr>
              <a:t>20</a:t>
            </a: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37895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extLst/>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extLst/>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i="1" dirty="0"/>
              <a:t>to appear in </a:t>
            </a: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717032"/>
            <a:ext cx="9144000" cy="2441643"/>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solidFill>
                  <a:srgbClr val="0000FF"/>
                </a:solidFill>
              </a:rPr>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nanopore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nanopore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nanopore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17883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MinION</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err="1"/>
              <a:t>Nanopore</a:t>
            </a:r>
            <a:r>
              <a:rPr lang="en-US" dirty="0"/>
              <a:t>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Nanopore</a:t>
            </a:r>
            <a:r>
              <a:rPr lang="en-US" dirty="0"/>
              <a:t>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6" name="Picture 5">
            <a:extLst>
              <a:ext uri="{FF2B5EF4-FFF2-40B4-BE49-F238E27FC236}">
                <a16:creationId xmlns:a16="http://schemas.microsoft.com/office/drawing/2014/main" id="{92B12C4C-07D5-5E4C-AE79-F12F586819ED}"/>
              </a:ext>
            </a:extLst>
          </p:cNvPr>
          <p:cNvPicPr>
            <a:picLocks noChangeAspect="1"/>
          </p:cNvPicPr>
          <p:nvPr/>
        </p:nvPicPr>
        <p:blipFill>
          <a:blip r:embed="rId3"/>
          <a:stretch>
            <a:fillRect/>
          </a:stretch>
        </p:blipFill>
        <p:spPr>
          <a:xfrm>
            <a:off x="336100" y="1412776"/>
            <a:ext cx="8545101" cy="2989640"/>
          </a:xfrm>
          <a:prstGeom prst="rect">
            <a:avLst/>
          </a:prstGeom>
        </p:spPr>
      </p:pic>
    </p:spTree>
    <p:extLst>
      <p:ext uri="{BB962C8B-B14F-4D97-AF65-F5344CB8AC3E}">
        <p14:creationId xmlns:p14="http://schemas.microsoft.com/office/powerpoint/2010/main" val="197229654"/>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94</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01E3-2F62-154B-ACB8-47E5315A685B}"/>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9AC9D91C-98FE-7848-863F-C5E1EEB5C2E2}"/>
              </a:ext>
            </a:extLst>
          </p:cNvPr>
          <p:cNvSpPr>
            <a:spLocks noGrp="1"/>
          </p:cNvSpPr>
          <p:nvPr>
            <p:ph idx="1"/>
          </p:nvPr>
        </p:nvSpPr>
        <p:spPr/>
        <p:txBody>
          <a:bodyPr/>
          <a:lstStyle/>
          <a:p>
            <a:r>
              <a:rPr lang="en-US" dirty="0"/>
              <a:t>Prof. Can Alkan, </a:t>
            </a:r>
            <a:r>
              <a:rPr lang="en-US" dirty="0" err="1"/>
              <a:t>Bilkent</a:t>
            </a:r>
            <a:r>
              <a:rPr lang="en-US" dirty="0"/>
              <a:t> University</a:t>
            </a:r>
          </a:p>
          <a:p>
            <a:endParaRPr lang="en-US" dirty="0"/>
          </a:p>
          <a:p>
            <a:r>
              <a:rPr lang="en-US" dirty="0"/>
              <a:t>Many students</a:t>
            </a:r>
          </a:p>
          <a:p>
            <a:pPr lvl="1"/>
            <a:r>
              <a:rPr lang="en-US" dirty="0"/>
              <a:t>Mohammed </a:t>
            </a:r>
            <a:r>
              <a:rPr lang="en-US" dirty="0" err="1"/>
              <a:t>Alser</a:t>
            </a:r>
            <a:r>
              <a:rPr lang="en-US" dirty="0"/>
              <a:t>, </a:t>
            </a:r>
            <a:r>
              <a:rPr lang="en-US" dirty="0" err="1"/>
              <a:t>Damla</a:t>
            </a:r>
            <a:r>
              <a:rPr lang="en-US" dirty="0"/>
              <a:t> </a:t>
            </a:r>
            <a:r>
              <a:rPr lang="en-US" dirty="0" err="1"/>
              <a:t>Senol</a:t>
            </a:r>
            <a:r>
              <a:rPr lang="en-US" dirty="0"/>
              <a:t> Cali, </a:t>
            </a:r>
            <a:r>
              <a:rPr lang="en-US" dirty="0" err="1"/>
              <a:t>Jeremie</a:t>
            </a:r>
            <a:r>
              <a:rPr lang="en-US" dirty="0"/>
              <a:t> Kim</a:t>
            </a:r>
          </a:p>
          <a:p>
            <a:pPr lvl="1"/>
            <a:r>
              <a:rPr lang="en-US" dirty="0"/>
              <a:t>Hasan Hassan</a:t>
            </a:r>
          </a:p>
          <a:p>
            <a:pPr lvl="1"/>
            <a:r>
              <a:rPr lang="en-US" dirty="0" err="1"/>
              <a:t>Hongyi</a:t>
            </a:r>
            <a:r>
              <a:rPr lang="en-US" dirty="0"/>
              <a:t> Xin</a:t>
            </a:r>
          </a:p>
          <a:p>
            <a:pPr lvl="1"/>
            <a:r>
              <a:rPr lang="en-US" dirty="0"/>
              <a:t>…</a:t>
            </a:r>
          </a:p>
        </p:txBody>
      </p:sp>
      <p:sp>
        <p:nvSpPr>
          <p:cNvPr id="4" name="Slide Number Placeholder 3">
            <a:extLst>
              <a:ext uri="{FF2B5EF4-FFF2-40B4-BE49-F238E27FC236}">
                <a16:creationId xmlns:a16="http://schemas.microsoft.com/office/drawing/2014/main" id="{AF38E21C-F2EA-F046-8446-E33A8B3C1579}"/>
              </a:ext>
            </a:extLst>
          </p:cNvPr>
          <p:cNvSpPr>
            <a:spLocks noGrp="1"/>
          </p:cNvSpPr>
          <p:nvPr>
            <p:ph type="sldNum" sz="quarter" idx="11"/>
          </p:nvPr>
        </p:nvSpPr>
        <p:spPr/>
        <p:txBody>
          <a:bodyPr/>
          <a:lstStyle/>
          <a:p>
            <a:fld id="{323594FA-E141-4234-AE05-360401972BE7}" type="slidenum">
              <a:rPr lang="en-US" altLang="en-US" smtClean="0"/>
              <a:pPr/>
              <a:t>95</a:t>
            </a:fld>
            <a:endParaRPr lang="en-US" altLang="en-US"/>
          </a:p>
        </p:txBody>
      </p:sp>
    </p:spTree>
    <p:extLst>
      <p:ext uri="{BB962C8B-B14F-4D97-AF65-F5344CB8AC3E}">
        <p14:creationId xmlns:p14="http://schemas.microsoft.com/office/powerpoint/2010/main" val="28980670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January 24, 2018</a:t>
            </a:r>
          </a:p>
          <a:p>
            <a:r>
              <a:rPr lang="en-US" sz="2200" dirty="0"/>
              <a:t>AACBB Keynote, Vienna</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9698786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8194B6AA-3C68-9047-8AF8-88B08B1C5A4A}"/>
              </a:ext>
            </a:extLst>
          </p:cNvPr>
          <p:cNvPicPr>
            <a:picLocks noChangeAspect="1"/>
          </p:cNvPicPr>
          <p:nvPr/>
        </p:nvPicPr>
        <p:blipFill>
          <a:blip r:embed="rId3"/>
          <a:stretch>
            <a:fillRect/>
          </a:stretch>
        </p:blipFill>
        <p:spPr>
          <a:xfrm>
            <a:off x="127000" y="1024596"/>
            <a:ext cx="8890000" cy="2413000"/>
          </a:xfrm>
          <a:prstGeom prst="rect">
            <a:avLst/>
          </a:prstGeom>
        </p:spPr>
      </p:pic>
      <p:pic>
        <p:nvPicPr>
          <p:cNvPr id="8" name="Picture 7">
            <a:extLst>
              <a:ext uri="{FF2B5EF4-FFF2-40B4-BE49-F238E27FC236}">
                <a16:creationId xmlns:a16="http://schemas.microsoft.com/office/drawing/2014/main" id="{DB481A00-800C-1A4A-9D97-4E7330C73DB3}"/>
              </a:ext>
            </a:extLst>
          </p:cNvPr>
          <p:cNvPicPr>
            <a:picLocks noChangeAspect="1"/>
          </p:cNvPicPr>
          <p:nvPr/>
        </p:nvPicPr>
        <p:blipFill>
          <a:blip r:embed="rId4"/>
          <a:stretch>
            <a:fillRect/>
          </a:stretch>
        </p:blipFill>
        <p:spPr>
          <a:xfrm>
            <a:off x="845918" y="3437596"/>
            <a:ext cx="7452164" cy="3041700"/>
          </a:xfrm>
          <a:prstGeom prst="rect">
            <a:avLst/>
          </a:prstGeom>
        </p:spPr>
      </p:pic>
    </p:spTree>
    <p:extLst>
      <p:ext uri="{BB962C8B-B14F-4D97-AF65-F5344CB8AC3E}">
        <p14:creationId xmlns:p14="http://schemas.microsoft.com/office/powerpoint/2010/main" val="375204263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69178E2-9953-C14E-A46E-1C9271E03EC3}"/>
              </a:ext>
            </a:extLst>
          </p:cNvPr>
          <p:cNvSpPr>
            <a:spLocks noGrp="1"/>
          </p:cNvSpPr>
          <p:nvPr>
            <p:ph idx="1"/>
          </p:nvPr>
        </p:nvSpPr>
        <p:spPr>
          <a:xfrm>
            <a:off x="228600" y="1371600"/>
            <a:ext cx="8610600" cy="4876800"/>
          </a:xfrm>
        </p:spPr>
        <p:txBody>
          <a:bodyPr>
            <a:normAutofit/>
          </a:bodyPr>
          <a:lstStyle/>
          <a:p>
            <a:r>
              <a:rPr lang="en-US" sz="2400" b="1" dirty="0">
                <a:solidFill>
                  <a:srgbClr val="0000FF"/>
                </a:solidFill>
              </a:rPr>
              <a:t>Basecalling</a:t>
            </a:r>
            <a:r>
              <a:rPr lang="en-US" sz="2400" dirty="0"/>
              <a:t> translates the raw signal output of the nanopore sequencer into bases (A, C, G, T) to generate DNA reads. </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1) The raw current signal is divided into discrete blocks (events). </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2) Each event is decoded into a most-likely set of bases. </a:t>
            </a:r>
          </a:p>
          <a:p>
            <a:pPr lvl="1"/>
            <a:endParaRPr lang="en-US" dirty="0"/>
          </a:p>
          <a:p>
            <a:r>
              <a:rPr lang="en-US" sz="2400" b="1" dirty="0">
                <a:solidFill>
                  <a:srgbClr val="FF0000"/>
                </a:solidFill>
              </a:rPr>
              <a:t>Deletions</a:t>
            </a:r>
            <a:r>
              <a:rPr lang="en-US" sz="2400" i="1" dirty="0"/>
              <a:t> </a:t>
            </a:r>
            <a:r>
              <a:rPr lang="en-US" sz="2400" dirty="0"/>
              <a:t>are</a:t>
            </a:r>
            <a:r>
              <a:rPr lang="en-US" sz="2400" i="1" dirty="0"/>
              <a:t> </a:t>
            </a:r>
            <a:r>
              <a:rPr lang="en-US" sz="2400" dirty="0"/>
              <a:t>the dominant error of nanopore sequencing.</a:t>
            </a:r>
          </a:p>
          <a:p>
            <a:pPr lvl="1"/>
            <a:r>
              <a:rPr lang="en-US" dirty="0"/>
              <a:t>In the ideal case, each consecutive event should differ by one base. However, in practice, this is not the case because of the </a:t>
            </a:r>
            <a:r>
              <a:rPr lang="en-US" dirty="0">
                <a:solidFill>
                  <a:srgbClr val="FF0000"/>
                </a:solidFill>
              </a:rPr>
              <a:t>non-stable speed of the translocation</a:t>
            </a:r>
            <a:r>
              <a:rPr lang="en-US" dirty="0"/>
              <a:t>.</a:t>
            </a:r>
          </a:p>
          <a:p>
            <a:pPr lvl="1"/>
            <a:r>
              <a:rPr lang="en-US" dirty="0"/>
              <a:t>Determining the correct length of the </a:t>
            </a:r>
            <a:r>
              <a:rPr lang="en-US" dirty="0">
                <a:solidFill>
                  <a:srgbClr val="FF0000"/>
                </a:solidFill>
              </a:rPr>
              <a:t>homopolymers</a:t>
            </a:r>
            <a:r>
              <a:rPr lang="en-US" dirty="0"/>
              <a:t> (</a:t>
            </a:r>
            <a:r>
              <a:rPr lang="en-US" i="1" dirty="0"/>
              <a:t>i</a:t>
            </a:r>
            <a:r>
              <a:rPr lang="en-US" dirty="0"/>
              <a:t>.</a:t>
            </a:r>
            <a:r>
              <a:rPr lang="en-US" i="1" dirty="0"/>
              <a:t>e</a:t>
            </a:r>
            <a:r>
              <a:rPr lang="en-US" dirty="0"/>
              <a:t>., repeating stretches of one kind of base, </a:t>
            </a:r>
            <a:r>
              <a:rPr lang="en-US" i="1" dirty="0"/>
              <a:t>e</a:t>
            </a:r>
            <a:r>
              <a:rPr lang="en-US" dirty="0"/>
              <a:t>.</a:t>
            </a:r>
            <a:r>
              <a:rPr lang="en-US" i="1" dirty="0"/>
              <a:t>g</a:t>
            </a:r>
            <a:r>
              <a:rPr lang="en-US" dirty="0"/>
              <a:t>., AAAAAAA) is challenging.</a:t>
            </a:r>
          </a:p>
          <a:p>
            <a:pPr marL="0" indent="0">
              <a:buNone/>
            </a:pPr>
            <a:endParaRPr lang="en-US" sz="2400" dirty="0"/>
          </a:p>
        </p:txBody>
      </p:sp>
    </p:spTree>
    <p:extLst>
      <p:ext uri="{BB962C8B-B14F-4D97-AF65-F5344CB8AC3E}">
        <p14:creationId xmlns:p14="http://schemas.microsoft.com/office/powerpoint/2010/main" val="25523424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2996952"/>
            <a:ext cx="7772400" cy="2772023"/>
          </a:xfrm>
        </p:spPr>
        <p:txBody>
          <a:bodyPr/>
          <a:lstStyle/>
          <a:p>
            <a:r>
              <a:rPr lang="en-US" b="0" cap="none" dirty="0"/>
              <a:t>The Importance of Genome Analysis?</a:t>
            </a:r>
            <a:br>
              <a:rPr lang="en-US" b="0" cap="none" dirty="0"/>
            </a:br>
            <a:r>
              <a:rPr lang="en-US" sz="2000" b="0" cap="none" dirty="0">
                <a:solidFill>
                  <a:schemeClr val="tx1"/>
                </a:solidFill>
                <a:latin typeface="+mn-lt"/>
                <a:ea typeface="+mn-ea"/>
                <a:cs typeface="+mn-cs"/>
              </a:rPr>
              <a:t>Helps, for example, to answer the following 3 questions:</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pPr/>
              <a:t>99</a:t>
            </a:fld>
            <a:endParaRPr lang="en-US" altLang="en-US"/>
          </a:p>
        </p:txBody>
      </p:sp>
    </p:spTree>
    <p:extLst>
      <p:ext uri="{BB962C8B-B14F-4D97-AF65-F5344CB8AC3E}">
        <p14:creationId xmlns:p14="http://schemas.microsoft.com/office/powerpoint/2010/main" val="3360261529"/>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59632" y="1039545"/>
            <a:ext cx="4769529" cy="2114550"/>
          </a:xfrm>
          <a:prstGeom prst="rect">
            <a:avLst/>
          </a:prstGeom>
          <a:ln>
            <a:solidFill>
              <a:srgbClr val="FF0000"/>
            </a:solidFill>
          </a:ln>
        </p:spPr>
      </p:pic>
      <p:sp>
        <p:nvSpPr>
          <p:cNvPr id="9" name="Rectangle 8"/>
          <p:cNvSpPr/>
          <p:nvPr/>
        </p:nvSpPr>
        <p:spPr>
          <a:xfrm>
            <a:off x="22573" y="47339"/>
            <a:ext cx="9098855" cy="830997"/>
          </a:xfrm>
          <a:prstGeom prst="rect">
            <a:avLst/>
          </a:prstGeom>
          <a:solidFill>
            <a:schemeClr val="bg1"/>
          </a:solidFill>
        </p:spPr>
        <p:txBody>
          <a:bodyPr wrap="square" lIns="0" rIns="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Tahoma"/>
                <a:ea typeface="+mn-ea"/>
                <a:cs typeface="+mn-cs"/>
              </a:rPr>
              <a:t>69–92% of the respondents in these studies had positive attitudes towards genomics research and donating their DNA samples. </a:t>
            </a:r>
          </a:p>
        </p:txBody>
      </p:sp>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51458" y="2195406"/>
            <a:ext cx="4774527" cy="1999134"/>
          </a:xfrm>
          <a:prstGeom prst="rect">
            <a:avLst/>
          </a:prstGeom>
          <a:ln>
            <a:solidFill>
              <a:srgbClr val="FE0606"/>
            </a:solidFill>
          </a:ln>
        </p:spPr>
      </p:pic>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4975" y="2674948"/>
            <a:ext cx="4774526" cy="2060585"/>
          </a:xfrm>
          <a:prstGeom prst="rect">
            <a:avLst/>
          </a:prstGeom>
          <a:ln>
            <a:solidFill>
              <a:srgbClr val="FF0000"/>
            </a:solidFill>
          </a:ln>
        </p:spPr>
      </p:pic>
      <p:pic>
        <p:nvPicPr>
          <p:cNvPr id="12" name="Pictur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95536" y="4493959"/>
            <a:ext cx="4769529" cy="2105025"/>
          </a:xfrm>
          <a:prstGeom prst="rect">
            <a:avLst/>
          </a:prstGeom>
          <a:ln>
            <a:solidFill>
              <a:srgbClr val="FF0000"/>
            </a:solidFill>
          </a:ln>
        </p:spPr>
      </p:pic>
      <p:pic>
        <p:nvPicPr>
          <p:cNvPr id="10" name="Picture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323179" y="4256385"/>
            <a:ext cx="4774526" cy="1872812"/>
          </a:xfrm>
          <a:prstGeom prst="rect">
            <a:avLst/>
          </a:prstGeom>
          <a:ln>
            <a:solidFill>
              <a:srgbClr val="FF0000"/>
            </a:solidFill>
          </a:ln>
        </p:spPr>
      </p:pic>
    </p:spTree>
    <p:extLst>
      <p:ext uri="{BB962C8B-B14F-4D97-AF65-F5344CB8AC3E}">
        <p14:creationId xmlns:p14="http://schemas.microsoft.com/office/powerpoint/2010/main" val="191607495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pPr/>
              <a:t>101</a:t>
            </a:fld>
            <a:endParaRPr lang="en-US" altLang="en-US"/>
          </a:p>
        </p:txBody>
      </p:sp>
      <p:pic>
        <p:nvPicPr>
          <p:cNvPr id="11" name="Picture 10"/>
          <p:cNvPicPr>
            <a:picLocks noChangeAspect="1"/>
          </p:cNvPicPr>
          <p:nvPr/>
        </p:nvPicPr>
        <p:blipFill rotWithShape="1">
          <a:blip r:embed="rId2"/>
          <a:srcRect l="27247" t="24406" r="28416" b="25391"/>
          <a:stretch/>
        </p:blipFill>
        <p:spPr>
          <a:xfrm>
            <a:off x="413148" y="980728"/>
            <a:ext cx="8317705" cy="5295025"/>
          </a:xfrm>
          <a:prstGeom prst="rect">
            <a:avLst/>
          </a:prstGeom>
        </p:spPr>
      </p:pic>
      <p:sp>
        <p:nvSpPr>
          <p:cNvPr id="12" name="Rectangle 11"/>
          <p:cNvSpPr/>
          <p:nvPr/>
        </p:nvSpPr>
        <p:spPr>
          <a:xfrm>
            <a:off x="161764" y="4706093"/>
            <a:ext cx="8820472" cy="1569660"/>
          </a:xfrm>
          <a:prstGeom prst="rect">
            <a:avLst/>
          </a:prstGeom>
          <a:solidFill>
            <a:schemeClr val="bg1"/>
          </a:solidFill>
          <a:ln w="28575">
            <a:solidFill>
              <a:srgbClr val="FF0000"/>
            </a:solidFill>
          </a:ln>
        </p:spPr>
        <p:txBody>
          <a:bodyPr wrap="square">
            <a:spAutoFit/>
          </a:bodyPr>
          <a:lstStyle/>
          <a:p>
            <a:pPr algn="ctr"/>
            <a:r>
              <a:rPr lang="en-US" sz="3200" dirty="0">
                <a:solidFill>
                  <a:srgbClr val="0070C0"/>
                </a:solidFill>
              </a:rPr>
              <a:t>Question #1: If I give you a gene sequence, tell me which of the billions of known sequences is most similar to it.</a:t>
            </a:r>
          </a:p>
        </p:txBody>
      </p:sp>
      <p:sp>
        <p:nvSpPr>
          <p:cNvPr id="13" name="TextBox 12"/>
          <p:cNvSpPr txBox="1"/>
          <p:nvPr/>
        </p:nvSpPr>
        <p:spPr>
          <a:xfrm>
            <a:off x="7789745" y="1124744"/>
            <a:ext cx="1066800" cy="461665"/>
          </a:xfrm>
          <a:prstGeom prst="rect">
            <a:avLst/>
          </a:prstGeom>
          <a:noFill/>
        </p:spPr>
        <p:txBody>
          <a:bodyPr wrap="square" rtlCol="0">
            <a:spAutoFit/>
          </a:bodyPr>
          <a:lstStyle/>
          <a:p>
            <a:r>
              <a:rPr lang="en-US" sz="2400" dirty="0"/>
              <a:t>BLAST</a:t>
            </a:r>
          </a:p>
        </p:txBody>
      </p:sp>
      <p:sp>
        <p:nvSpPr>
          <p:cNvPr id="14" name="TextBox 13"/>
          <p:cNvSpPr txBox="1"/>
          <p:nvPr/>
        </p:nvSpPr>
        <p:spPr>
          <a:xfrm>
            <a:off x="2438400" y="324810"/>
            <a:ext cx="4114800" cy="461665"/>
          </a:xfrm>
          <a:prstGeom prst="rect">
            <a:avLst/>
          </a:prstGeom>
          <a:noFill/>
        </p:spPr>
        <p:txBody>
          <a:bodyPr wrap="square" rtlCol="0">
            <a:spAutoFit/>
          </a:bodyPr>
          <a:lstStyle/>
          <a:p>
            <a:r>
              <a:rPr lang="en-US" sz="2400" dirty="0"/>
              <a:t>Pairwise sequence alignment</a:t>
            </a:r>
          </a:p>
        </p:txBody>
      </p:sp>
    </p:spTree>
    <p:extLst>
      <p:ext uri="{BB962C8B-B14F-4D97-AF65-F5344CB8AC3E}">
        <p14:creationId xmlns:p14="http://schemas.microsoft.com/office/powerpoint/2010/main" val="715848248"/>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CODIS: Combined DNA Index System </a:t>
            </a:r>
          </a:p>
        </p:txBody>
      </p:sp>
      <p:sp>
        <p:nvSpPr>
          <p:cNvPr id="3" name="Content Placeholder 2"/>
          <p:cNvSpPr>
            <a:spLocks noGrp="1"/>
          </p:cNvSpPr>
          <p:nvPr>
            <p:ph idx="1"/>
          </p:nvPr>
        </p:nvSpPr>
        <p:spPr>
          <a:xfrm>
            <a:off x="228600" y="1219200"/>
            <a:ext cx="8610600" cy="5029200"/>
          </a:xfrm>
        </p:spPr>
        <p:txBody>
          <a:bodyPr/>
          <a:lstStyle/>
          <a:p>
            <a:r>
              <a:rPr lang="en-US" dirty="0"/>
              <a:t>FBI’s program of support for criminal justice. </a:t>
            </a:r>
          </a:p>
          <a:p>
            <a:r>
              <a:rPr lang="en-US" dirty="0"/>
              <a:t>CODIS defines 13 human DNA regions (loci) to be stored in the database for personal identification purposes.</a:t>
            </a:r>
          </a:p>
          <a:p>
            <a:r>
              <a:rPr lang="en-US" dirty="0"/>
              <a:t>Stored 14.5 million DNA profiles (for offenders, arrestees ..) </a:t>
            </a:r>
          </a:p>
          <a:p>
            <a:r>
              <a:rPr lang="en-US" dirty="0"/>
              <a:t>As of September 2016, CODIS has produced over 346,880 hits assisting in more than 332,776 investigations.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102</a:t>
            </a:fld>
            <a:endParaRPr lang="en-US" altLang="en-US"/>
          </a:p>
        </p:txBody>
      </p:sp>
      <p:pic>
        <p:nvPicPr>
          <p:cNvPr id="4100" name="Picture 4" descr="Image result for fb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933056"/>
            <a:ext cx="3810000" cy="21431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05228" y="6073551"/>
            <a:ext cx="8227212" cy="307777"/>
          </a:xfrm>
          <a:prstGeom prst="rect">
            <a:avLst/>
          </a:prstGeom>
        </p:spPr>
        <p:txBody>
          <a:bodyPr wrap="square">
            <a:spAutoFit/>
          </a:bodyPr>
          <a:lstStyle/>
          <a:p>
            <a:r>
              <a:rPr lang="en-US" sz="1400" dirty="0">
                <a:hlinkClick r:id="rId3"/>
              </a:rPr>
              <a:t>https://www.fbi.gov/services/laboratory/biometric-analysis/codis/ndis-statistics</a:t>
            </a:r>
            <a:r>
              <a:rPr lang="en-US" sz="1400" dirty="0"/>
              <a:t> </a:t>
            </a:r>
          </a:p>
        </p:txBody>
      </p:sp>
    </p:spTree>
    <p:extLst>
      <p:ext uri="{BB962C8B-B14F-4D97-AF65-F5344CB8AC3E}">
        <p14:creationId xmlns:p14="http://schemas.microsoft.com/office/powerpoint/2010/main" val="102322375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fld id="{323594FA-E141-4234-AE05-360401972BE7}" type="slidenum">
              <a:rPr lang="en-US" altLang="en-US" smtClean="0"/>
              <a:pPr/>
              <a:t>103</a:t>
            </a:fld>
            <a:endParaRPr lang="en-US" altLang="en-US"/>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algn="ctr"/>
            <a:r>
              <a:rPr lang="en-US" sz="3200" dirty="0">
                <a:solidFill>
                  <a:srgbClr val="0070C0"/>
                </a:solidFill>
              </a:rPr>
              <a:t>Question #2: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r>
              <a:rPr lang="en-US" sz="2400" dirty="0"/>
              <a:t>Multiple sequence alignment</a:t>
            </a:r>
          </a:p>
        </p:txBody>
      </p:sp>
    </p:spTree>
    <p:extLst>
      <p:ext uri="{BB962C8B-B14F-4D97-AF65-F5344CB8AC3E}">
        <p14:creationId xmlns:p14="http://schemas.microsoft.com/office/powerpoint/2010/main" val="272707342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Phylogenetic tree</a:t>
            </a:r>
          </a:p>
        </p:txBody>
      </p:sp>
      <p:sp>
        <p:nvSpPr>
          <p:cNvPr id="3" name="Content Placeholder 2"/>
          <p:cNvSpPr>
            <a:spLocks noGrp="1"/>
          </p:cNvSpPr>
          <p:nvPr>
            <p:ph idx="1"/>
          </p:nvPr>
        </p:nvSpPr>
        <p:spPr>
          <a:xfrm>
            <a:off x="660648" y="1257987"/>
            <a:ext cx="4162400" cy="4876800"/>
          </a:xfrm>
        </p:spPr>
        <p:txBody>
          <a:bodyPr/>
          <a:lstStyle/>
          <a:p>
            <a:r>
              <a:rPr lang="en-US" dirty="0"/>
              <a:t>Reveals the genomic variants that cause diseases. </a:t>
            </a:r>
          </a:p>
          <a:p>
            <a:r>
              <a:rPr lang="en-US" dirty="0"/>
              <a:t>Helps understanding the evolutionary relationships among various species.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104</a:t>
            </a:fld>
            <a:endParaRPr lang="en-US" altLang="en-US"/>
          </a:p>
        </p:txBody>
      </p:sp>
      <p:sp>
        <p:nvSpPr>
          <p:cNvPr id="5" name="Rectangle 4"/>
          <p:cNvSpPr/>
          <p:nvPr/>
        </p:nvSpPr>
        <p:spPr>
          <a:xfrm>
            <a:off x="228600" y="6093296"/>
            <a:ext cx="6215608" cy="276999"/>
          </a:xfrm>
          <a:prstGeom prst="rect">
            <a:avLst/>
          </a:prstGeom>
        </p:spPr>
        <p:txBody>
          <a:bodyPr wrap="square">
            <a:spAutoFit/>
          </a:bodyPr>
          <a:lstStyle/>
          <a:p>
            <a:r>
              <a:rPr lang="en-US" sz="1200" dirty="0">
                <a:hlinkClick r:id="rId2"/>
              </a:rPr>
              <a:t>http://www.nature.com/nature/journal/v465/n7300/fig_tab/nature09113_F3.html</a:t>
            </a:r>
            <a:r>
              <a:rPr lang="en-US" sz="1200" dirty="0"/>
              <a:t> </a:t>
            </a:r>
          </a:p>
        </p:txBody>
      </p:sp>
      <p:pic>
        <p:nvPicPr>
          <p:cNvPr id="5124" name="Picture 4" descr="Image result for gwas"/>
          <p:cNvPicPr>
            <a:picLocks noChangeAspect="1" noChangeArrowheads="1"/>
          </p:cNvPicPr>
          <p:nvPr/>
        </p:nvPicPr>
        <p:blipFill rotWithShape="1">
          <a:blip r:embed="rId3">
            <a:extLst>
              <a:ext uri="{28A0092B-C50C-407E-A947-70E740481C1C}">
                <a14:useLocalDpi xmlns:a14="http://schemas.microsoft.com/office/drawing/2010/main" val="0"/>
              </a:ext>
            </a:extLst>
          </a:blip>
          <a:srcRect t="2970" r="2638"/>
          <a:stretch/>
        </p:blipFill>
        <p:spPr bwMode="auto">
          <a:xfrm>
            <a:off x="208530" y="3698065"/>
            <a:ext cx="6112119" cy="237626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Ecological interactions are evolutionarily conserved across the entire tree of lif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25517" y="712516"/>
            <a:ext cx="4087865" cy="436442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60648" y="5763998"/>
            <a:ext cx="1199367" cy="276999"/>
          </a:xfrm>
          <a:prstGeom prst="rect">
            <a:avLst/>
          </a:prstGeom>
        </p:spPr>
        <p:txBody>
          <a:bodyPr wrap="none">
            <a:spAutoFit/>
          </a:bodyPr>
          <a:lstStyle/>
          <a:p>
            <a:r>
              <a:rPr lang="en-US" sz="1200" dirty="0">
                <a:latin typeface="Liberation Serif"/>
                <a:ea typeface="Droid Sans Fallback"/>
                <a:cs typeface="FreeSans"/>
              </a:rPr>
              <a:t>Manhattan plot</a:t>
            </a:r>
            <a:endParaRPr lang="en-US" sz="1200" dirty="0"/>
          </a:p>
        </p:txBody>
      </p:sp>
      <p:sp>
        <p:nvSpPr>
          <p:cNvPr id="9" name="Rectangle 8"/>
          <p:cNvSpPr/>
          <p:nvPr/>
        </p:nvSpPr>
        <p:spPr>
          <a:xfrm>
            <a:off x="7069449" y="4886197"/>
            <a:ext cx="1378454" cy="276999"/>
          </a:xfrm>
          <a:prstGeom prst="rect">
            <a:avLst/>
          </a:prstGeom>
        </p:spPr>
        <p:txBody>
          <a:bodyPr wrap="none">
            <a:spAutoFit/>
          </a:bodyPr>
          <a:lstStyle/>
          <a:p>
            <a:r>
              <a:rPr lang="en-US" sz="1200" dirty="0">
                <a:latin typeface="Liberation Serif"/>
                <a:ea typeface="Droid Sans Fallback"/>
                <a:cs typeface="FreeSans"/>
              </a:rPr>
              <a:t>Evolutionary Tree</a:t>
            </a:r>
            <a:endParaRPr lang="en-US" sz="1200" dirty="0"/>
          </a:p>
        </p:txBody>
      </p:sp>
    </p:spTree>
    <p:extLst>
      <p:ext uri="{BB962C8B-B14F-4D97-AF65-F5344CB8AC3E}">
        <p14:creationId xmlns:p14="http://schemas.microsoft.com/office/powerpoint/2010/main" val="204618799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105</a:t>
            </a:fld>
            <a:endParaRPr lang="en-US" altLang="en-US"/>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33" y="1948084"/>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3648" y="4263755"/>
            <a:ext cx="1577029" cy="461665"/>
          </a:xfrm>
          <a:prstGeom prst="rect">
            <a:avLst/>
          </a:prstGeom>
          <a:noFill/>
        </p:spPr>
        <p:txBody>
          <a:bodyPr wrap="square" rtlCol="0">
            <a:spAutoFit/>
          </a:bodyPr>
          <a:lstStyle/>
          <a:p>
            <a:r>
              <a:rPr lang="en-US" sz="2400" dirty="0"/>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693"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07795" y="1582344"/>
            <a:ext cx="1577029" cy="400110"/>
          </a:xfrm>
          <a:prstGeom prst="rect">
            <a:avLst/>
          </a:prstGeom>
          <a:noFill/>
        </p:spPr>
        <p:txBody>
          <a:bodyPr wrap="square" rtlCol="0">
            <a:spAutoFit/>
          </a:bodyPr>
          <a:lstStyle/>
          <a:p>
            <a:r>
              <a:rPr lang="en-US" sz="2000" dirty="0"/>
              <a:t>96%</a:t>
            </a:r>
          </a:p>
        </p:txBody>
      </p:sp>
      <p:sp>
        <p:nvSpPr>
          <p:cNvPr id="6" name="Rectangle 5"/>
          <p:cNvSpPr/>
          <p:nvPr/>
        </p:nvSpPr>
        <p:spPr>
          <a:xfrm>
            <a:off x="5678708" y="1213012"/>
            <a:ext cx="2709716" cy="400110"/>
          </a:xfrm>
          <a:prstGeom prst="rect">
            <a:avLst/>
          </a:prstGeom>
        </p:spPr>
        <p:txBody>
          <a:bodyPr wrap="none">
            <a:spAutoFit/>
          </a:bodyPr>
          <a:lstStyle/>
          <a:p>
            <a:r>
              <a:rPr lang="en-US" sz="2000" dirty="0"/>
              <a:t>Human ~ Chimpanzee</a:t>
            </a:r>
          </a:p>
        </p:txBody>
      </p:sp>
      <p:sp>
        <p:nvSpPr>
          <p:cNvPr id="11" name="Rectangle 10"/>
          <p:cNvSpPr/>
          <p:nvPr/>
        </p:nvSpPr>
        <p:spPr>
          <a:xfrm>
            <a:off x="691287" y="3785491"/>
            <a:ext cx="2544286" cy="461665"/>
          </a:xfrm>
          <a:prstGeom prst="rect">
            <a:avLst/>
          </a:prstGeom>
        </p:spPr>
        <p:txBody>
          <a:bodyPr wrap="none">
            <a:spAutoFit/>
          </a:bodyPr>
          <a:lstStyle/>
          <a:p>
            <a:r>
              <a:rPr lang="en-US" sz="2400" dirty="0"/>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4829"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54004" y="2953540"/>
            <a:ext cx="1577029" cy="400110"/>
          </a:xfrm>
          <a:prstGeom prst="rect">
            <a:avLst/>
          </a:prstGeom>
          <a:noFill/>
        </p:spPr>
        <p:txBody>
          <a:bodyPr wrap="square" rtlCol="0">
            <a:spAutoFit/>
          </a:bodyPr>
          <a:lstStyle/>
          <a:p>
            <a:r>
              <a:rPr lang="en-US" sz="2000" dirty="0"/>
              <a:t>90%</a:t>
            </a:r>
          </a:p>
        </p:txBody>
      </p:sp>
      <p:sp>
        <p:nvSpPr>
          <p:cNvPr id="14" name="Rectangle 13"/>
          <p:cNvSpPr/>
          <p:nvPr/>
        </p:nvSpPr>
        <p:spPr>
          <a:xfrm>
            <a:off x="5624917" y="2584208"/>
            <a:ext cx="1713931" cy="400110"/>
          </a:xfrm>
          <a:prstGeom prst="rect">
            <a:avLst/>
          </a:prstGeom>
        </p:spPr>
        <p:txBody>
          <a:bodyPr wrap="none">
            <a:spAutoFit/>
          </a:bodyPr>
          <a:lstStyle/>
          <a:p>
            <a:r>
              <a:rPr lang="en-US" sz="2000" dirty="0"/>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29"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07795" y="4403097"/>
            <a:ext cx="1577029" cy="400110"/>
          </a:xfrm>
          <a:prstGeom prst="rect">
            <a:avLst/>
          </a:prstGeom>
          <a:noFill/>
        </p:spPr>
        <p:txBody>
          <a:bodyPr wrap="square" rtlCol="0">
            <a:spAutoFit/>
          </a:bodyPr>
          <a:lstStyle/>
          <a:p>
            <a:r>
              <a:rPr lang="en-US" sz="2000" dirty="0"/>
              <a:t>80%</a:t>
            </a:r>
          </a:p>
        </p:txBody>
      </p:sp>
      <p:sp>
        <p:nvSpPr>
          <p:cNvPr id="17" name="Rectangle 16"/>
          <p:cNvSpPr/>
          <p:nvPr/>
        </p:nvSpPr>
        <p:spPr>
          <a:xfrm>
            <a:off x="5678708" y="4033765"/>
            <a:ext cx="1822935" cy="400110"/>
          </a:xfrm>
          <a:prstGeom prst="rect">
            <a:avLst/>
          </a:prstGeom>
        </p:spPr>
        <p:txBody>
          <a:bodyPr wrap="none">
            <a:spAutoFit/>
          </a:bodyPr>
          <a:lstStyle/>
          <a:p>
            <a:r>
              <a:rPr lang="en-US" sz="2000" dirty="0"/>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4829"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007795" y="5636027"/>
            <a:ext cx="1577029" cy="400110"/>
          </a:xfrm>
          <a:prstGeom prst="rect">
            <a:avLst/>
          </a:prstGeom>
          <a:noFill/>
        </p:spPr>
        <p:txBody>
          <a:bodyPr wrap="square" rtlCol="0">
            <a:spAutoFit/>
          </a:bodyPr>
          <a:lstStyle/>
          <a:p>
            <a:r>
              <a:rPr lang="en-US" sz="2000" dirty="0"/>
              <a:t>50-60%</a:t>
            </a:r>
          </a:p>
        </p:txBody>
      </p:sp>
      <p:sp>
        <p:nvSpPr>
          <p:cNvPr id="20" name="Rectangle 19"/>
          <p:cNvSpPr/>
          <p:nvPr/>
        </p:nvSpPr>
        <p:spPr>
          <a:xfrm>
            <a:off x="5678708" y="5266695"/>
            <a:ext cx="2180084" cy="400110"/>
          </a:xfrm>
          <a:prstGeom prst="rect">
            <a:avLst/>
          </a:prstGeom>
        </p:spPr>
        <p:txBody>
          <a:bodyPr wrap="none">
            <a:spAutoFit/>
          </a:bodyPr>
          <a:lstStyle/>
          <a:p>
            <a:r>
              <a:rPr lang="en-US" sz="2000" dirty="0"/>
              <a:t>Human ~ Banana</a:t>
            </a:r>
          </a:p>
        </p:txBody>
      </p:sp>
    </p:spTree>
    <p:extLst>
      <p:ext uri="{BB962C8B-B14F-4D97-AF65-F5344CB8AC3E}">
        <p14:creationId xmlns:p14="http://schemas.microsoft.com/office/powerpoint/2010/main" val="3740579783"/>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18500"/>
          <a:stretch/>
        </p:blipFill>
        <p:spPr bwMode="auto">
          <a:xfrm>
            <a:off x="0" y="936104"/>
            <a:ext cx="9144000" cy="55892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Human and Mouse Genetic Similarities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106</a:t>
            </a:fld>
            <a:endParaRPr lang="en-US" altLang="en-US"/>
          </a:p>
        </p:txBody>
      </p:sp>
      <p:sp>
        <p:nvSpPr>
          <p:cNvPr id="6" name="Rectangle 5"/>
          <p:cNvSpPr>
            <a:spLocks noChangeArrowheads="1"/>
          </p:cNvSpPr>
          <p:nvPr/>
        </p:nvSpPr>
        <p:spPr bwMode="auto">
          <a:xfrm>
            <a:off x="0" y="6583363"/>
            <a:ext cx="62039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en-US" altLang="en-US" sz="1200">
                <a:hlinkClick r:id="rId3"/>
              </a:rPr>
              <a:t>http://www.ornl.gov/TechResources/Human_Genome/graphics/slides/ttmousehuman.html</a:t>
            </a:r>
            <a:endParaRPr lang="en-US" altLang="en-US" sz="1200"/>
          </a:p>
        </p:txBody>
      </p:sp>
      <p:sp>
        <p:nvSpPr>
          <p:cNvPr id="7" name="Rectangle 6"/>
          <p:cNvSpPr>
            <a:spLocks noChangeArrowheads="1"/>
          </p:cNvSpPr>
          <p:nvPr/>
        </p:nvSpPr>
        <p:spPr bwMode="auto">
          <a:xfrm>
            <a:off x="0" y="5608204"/>
            <a:ext cx="5508625" cy="10048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sz="1400" dirty="0"/>
              <a:t>The similarity is such that human chromosomes can be cut (schematically at least) into about 150 pieces (only about 100 are large enough to appear here), then reassembled into a reasonable approximation of the mouse genome.</a:t>
            </a:r>
            <a:r>
              <a:rPr lang="en-US" altLang="en-US" dirty="0"/>
              <a:t> </a:t>
            </a:r>
          </a:p>
        </p:txBody>
      </p:sp>
    </p:spTree>
    <p:extLst>
      <p:ext uri="{BB962C8B-B14F-4D97-AF65-F5344CB8AC3E}">
        <p14:creationId xmlns:p14="http://schemas.microsoft.com/office/powerpoint/2010/main" val="2771580668"/>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pPr/>
              <a:t>107</a:t>
            </a:fld>
            <a:endParaRPr lang="en-US" altLang="en-US"/>
          </a:p>
        </p:txBody>
      </p:sp>
      <p:sp>
        <p:nvSpPr>
          <p:cNvPr id="13" name="TextBox 12"/>
          <p:cNvSpPr txBox="1"/>
          <p:nvPr/>
        </p:nvSpPr>
        <p:spPr>
          <a:xfrm>
            <a:off x="457200" y="180094"/>
            <a:ext cx="8525036" cy="461665"/>
          </a:xfrm>
          <a:prstGeom prst="rect">
            <a:avLst/>
          </a:prstGeom>
          <a:noFill/>
        </p:spPr>
        <p:txBody>
          <a:bodyPr wrap="square" rtlCol="0">
            <a:spAutoFit/>
          </a:bodyPr>
          <a:lstStyle/>
          <a:p>
            <a:r>
              <a:rPr lang="en-US" sz="2400" dirty="0"/>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r>
              <a:rPr lang="en-US" sz="1600" dirty="0">
                <a:hlinkClick r:id="rId4"/>
              </a:rPr>
              <a:t>http://math.oregonstate.edu/~koslickd</a:t>
            </a:r>
            <a:r>
              <a:rPr lang="en-US" sz="1600" dirty="0"/>
              <a:t> </a:t>
            </a:r>
          </a:p>
        </p:txBody>
      </p:sp>
      <p:sp>
        <p:nvSpPr>
          <p:cNvPr id="6" name="Rectangle 5"/>
          <p:cNvSpPr/>
          <p:nvPr/>
        </p:nvSpPr>
        <p:spPr>
          <a:xfrm>
            <a:off x="591735" y="5513108"/>
            <a:ext cx="2877711" cy="369332"/>
          </a:xfrm>
          <a:prstGeom prst="rect">
            <a:avLst/>
          </a:prstGeom>
        </p:spPr>
        <p:txBody>
          <a:bodyPr wrap="none">
            <a:spAutoFit/>
          </a:bodyPr>
          <a:lstStyle/>
          <a:p>
            <a:r>
              <a:rPr lang="en-US" dirty="0">
                <a:solidFill>
                  <a:srgbClr val="292F33"/>
                </a:solidFill>
                <a:latin typeface="Arial" panose="020B0604020202020204" pitchFamily="34" charset="0"/>
              </a:rPr>
              <a:t>uncleaned de </a:t>
            </a:r>
            <a:r>
              <a:rPr lang="en-US" dirty="0" err="1">
                <a:solidFill>
                  <a:srgbClr val="292F33"/>
                </a:solidFill>
                <a:latin typeface="Arial" panose="020B0604020202020204" pitchFamily="34" charset="0"/>
              </a:rPr>
              <a:t>Bruijn</a:t>
            </a:r>
            <a:r>
              <a:rPr lang="en-US" dirty="0">
                <a:solidFill>
                  <a:srgbClr val="292F33"/>
                </a:solidFill>
                <a:latin typeface="Arial" panose="020B0604020202020204" pitchFamily="34" charset="0"/>
              </a:rPr>
              <a:t> graph</a:t>
            </a:r>
            <a:endParaRPr lang="en-US" dirty="0"/>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algn="ctr"/>
            <a:r>
              <a:rPr lang="en-US" sz="3200" dirty="0">
                <a:solidFill>
                  <a:srgbClr val="0070C0"/>
                </a:solidFill>
              </a:rPr>
              <a:t>Question #3: Given a bunch of short sequences, Can you identify the approximate species cluster for </a:t>
            </a:r>
            <a:r>
              <a:rPr lang="en-US" sz="3200" dirty="0" err="1">
                <a:solidFill>
                  <a:srgbClr val="0070C0"/>
                </a:solidFill>
              </a:rPr>
              <a:t>genomically</a:t>
            </a:r>
            <a:r>
              <a:rPr lang="en-US" sz="3200" dirty="0">
                <a:solidFill>
                  <a:srgbClr val="0070C0"/>
                </a:solidFill>
              </a:rPr>
              <a:t> unknown organisms (bacteria)?</a:t>
            </a:r>
          </a:p>
        </p:txBody>
      </p:sp>
    </p:spTree>
    <p:extLst>
      <p:ext uri="{BB962C8B-B14F-4D97-AF65-F5344CB8AC3E}">
        <p14:creationId xmlns:p14="http://schemas.microsoft.com/office/powerpoint/2010/main" val="324297719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Analyzing the problem</a:t>
            </a:r>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108</a:t>
            </a:fld>
            <a:endParaRPr lang="en-US" altLang="en-US"/>
          </a:p>
        </p:txBody>
      </p:sp>
    </p:spTree>
    <p:extLst>
      <p:ext uri="{BB962C8B-B14F-4D97-AF65-F5344CB8AC3E}">
        <p14:creationId xmlns:p14="http://schemas.microsoft.com/office/powerpoint/2010/main" val="2357890542"/>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Mapping</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pPr/>
              <a:t>109</a:t>
            </a:fld>
            <a:endParaRPr lang="en-US" altLang="en-US"/>
          </a:p>
        </p:txBody>
      </p:sp>
      <p:pic>
        <p:nvPicPr>
          <p:cNvPr id="3" name="Picture 2"/>
          <p:cNvPicPr>
            <a:picLocks noChangeAspect="1"/>
          </p:cNvPicPr>
          <p:nvPr/>
        </p:nvPicPr>
        <p:blipFill>
          <a:blip r:embed="rId2"/>
          <a:stretch>
            <a:fillRect/>
          </a:stretch>
        </p:blipFill>
        <p:spPr>
          <a:xfrm>
            <a:off x="153294" y="1196752"/>
            <a:ext cx="8551450" cy="4594219"/>
          </a:xfrm>
          <a:prstGeom prst="rect">
            <a:avLst/>
          </a:prstGeom>
        </p:spPr>
      </p:pic>
      <p:sp>
        <p:nvSpPr>
          <p:cNvPr id="5" name="Rounded Rectangle 4"/>
          <p:cNvSpPr/>
          <p:nvPr/>
        </p:nvSpPr>
        <p:spPr>
          <a:xfrm>
            <a:off x="567227" y="2996952"/>
            <a:ext cx="7893206" cy="1194018"/>
          </a:xfrm>
          <a:prstGeom prst="roundRect">
            <a:avLst>
              <a:gd name="adj" fmla="val 34641"/>
            </a:avLst>
          </a:prstGeom>
          <a:solidFill>
            <a:schemeClr val="bg1"/>
          </a:solidFill>
          <a:ln w="38100">
            <a:solidFill>
              <a:srgbClr val="FF0000"/>
            </a:solidFill>
          </a:ln>
        </p:spPr>
        <p:txBody>
          <a:bodyPr wrap="square">
            <a:spAutoFit/>
          </a:bodyPr>
          <a:lstStyle/>
          <a:p>
            <a:pPr marL="457200" indent="-457200">
              <a:buFont typeface="Arial" panose="020B0604020202020204" pitchFamily="34" charset="0"/>
              <a:buChar char="•"/>
            </a:pPr>
            <a:r>
              <a:rPr lang="en-US" sz="2800" dirty="0"/>
              <a:t>We want ultra fast and accurate alignment.</a:t>
            </a:r>
          </a:p>
          <a:p>
            <a:pPr marL="457200" indent="-457200">
              <a:buFont typeface="Arial" panose="020B0604020202020204" pitchFamily="34" charset="0"/>
              <a:buChar char="•"/>
            </a:pPr>
            <a:r>
              <a:rPr lang="en-US" sz="2800" dirty="0"/>
              <a:t>Detection of genomic variation. </a:t>
            </a:r>
          </a:p>
        </p:txBody>
      </p:sp>
    </p:spTree>
    <p:extLst>
      <p:ext uri="{BB962C8B-B14F-4D97-AF65-F5344CB8AC3E}">
        <p14:creationId xmlns:p14="http://schemas.microsoft.com/office/powerpoint/2010/main" val="2985855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a:t>
            </a:r>
          </a:p>
        </p:txBody>
      </p:sp>
      <p:sp>
        <p:nvSpPr>
          <p:cNvPr id="3" name="Content Placeholder 2"/>
          <p:cNvSpPr>
            <a:spLocks noGrp="1"/>
          </p:cNvSpPr>
          <p:nvPr>
            <p:ph idx="1"/>
          </p:nvPr>
        </p:nvSpPr>
        <p:spPr/>
        <p:txBody>
          <a:bodyPr>
            <a:normAutofit/>
          </a:bodyPr>
          <a:lstStyle/>
          <a:p>
            <a:pPr>
              <a:lnSpc>
                <a:spcPct val="100000"/>
              </a:lnSpc>
              <a:spcAft>
                <a:spcPts val="1200"/>
              </a:spcAft>
            </a:pPr>
            <a:r>
              <a:rPr lang="en-US" sz="2800" dirty="0"/>
              <a:t>Alignment Verification </a:t>
            </a:r>
            <a:r>
              <a:rPr lang="en-US" sz="2800" dirty="0">
                <a:sym typeface="Wingdings" panose="05000000000000000000" pitchFamily="2" charset="2"/>
              </a:rPr>
              <a:t> </a:t>
            </a:r>
            <a:r>
              <a:rPr lang="en-US" sz="2800" b="1" dirty="0">
                <a:solidFill>
                  <a:srgbClr val="FF0000"/>
                </a:solidFill>
              </a:rPr>
              <a:t>90% </a:t>
            </a:r>
            <a:r>
              <a:rPr lang="en-US" sz="2800" dirty="0"/>
              <a:t>of mapper’s execution time.</a:t>
            </a:r>
          </a:p>
          <a:p>
            <a:pPr>
              <a:lnSpc>
                <a:spcPct val="100000"/>
              </a:lnSpc>
              <a:spcAft>
                <a:spcPts val="1200"/>
              </a:spcAft>
            </a:pPr>
            <a:r>
              <a:rPr lang="en-US" sz="2800" b="1" dirty="0">
                <a:solidFill>
                  <a:srgbClr val="FF0000"/>
                </a:solidFill>
              </a:rPr>
              <a:t>&gt;98% </a:t>
            </a:r>
            <a:r>
              <a:rPr lang="en-US" sz="2800" dirty="0"/>
              <a:t>of candidate locations have high dissimilarity with a given read.</a:t>
            </a:r>
          </a:p>
        </p:txBody>
      </p:sp>
      <p:sp>
        <p:nvSpPr>
          <p:cNvPr id="5" name="Rectangle 4"/>
          <p:cNvSpPr/>
          <p:nvPr/>
        </p:nvSpPr>
        <p:spPr>
          <a:xfrm>
            <a:off x="4548728" y="5614605"/>
            <a:ext cx="4290472" cy="584775"/>
          </a:xfrm>
          <a:prstGeom prst="rect">
            <a:avLst/>
          </a:prstGeom>
        </p:spPr>
        <p:txBody>
          <a:bodyPr wrap="square">
            <a:spAutoFit/>
          </a:bodyPr>
          <a:lstStyle/>
          <a:p>
            <a:pPr algn="r"/>
            <a:r>
              <a:rPr lang="en-US" sz="1600" dirty="0"/>
              <a:t>Cheng</a:t>
            </a:r>
            <a:r>
              <a:rPr lang="en-US" sz="1600" i="1" dirty="0"/>
              <a:t> et al</a:t>
            </a:r>
            <a:r>
              <a:rPr lang="en-US" sz="1600" dirty="0"/>
              <a:t>, </a:t>
            </a:r>
            <a:r>
              <a:rPr lang="en-US" sz="1600" i="1" dirty="0"/>
              <a:t>BMC bioinformatics (</a:t>
            </a:r>
            <a:r>
              <a:rPr lang="en-US" sz="1600" dirty="0"/>
              <a:t>2015)</a:t>
            </a:r>
          </a:p>
          <a:p>
            <a:pPr algn="r"/>
            <a:r>
              <a:rPr lang="en-US" sz="1600" dirty="0"/>
              <a:t>Xin</a:t>
            </a:r>
            <a:r>
              <a:rPr lang="en-US" sz="1600" i="1" dirty="0"/>
              <a:t> et al, BMC genomics (</a:t>
            </a:r>
            <a:r>
              <a:rPr lang="en-US" sz="1600" dirty="0"/>
              <a:t>2013)</a:t>
            </a:r>
          </a:p>
        </p:txBody>
      </p:sp>
      <p:sp>
        <p:nvSpPr>
          <p:cNvPr id="6" name="Slide Number Placeholder 1"/>
          <p:cNvSpPr>
            <a:spLocks noGrp="1"/>
          </p:cNvSpPr>
          <p:nvPr>
            <p:ph type="sldNum" sz="quarter" idx="11"/>
          </p:nvPr>
        </p:nvSpPr>
        <p:spPr>
          <a:xfrm>
            <a:off x="6553200" y="6243638"/>
            <a:ext cx="2133600" cy="457200"/>
          </a:xfrm>
        </p:spPr>
        <p:txBody>
          <a:bodyPr/>
          <a:lstStyle/>
          <a:p>
            <a:r>
              <a:rPr lang="en-US" altLang="en-US" dirty="0"/>
              <a:t>28</a:t>
            </a:r>
          </a:p>
        </p:txBody>
      </p:sp>
    </p:spTree>
    <p:extLst>
      <p:ext uri="{BB962C8B-B14F-4D97-AF65-F5344CB8AC3E}">
        <p14:creationId xmlns:p14="http://schemas.microsoft.com/office/powerpoint/2010/main" val="4151062112"/>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nvPr>
        </p:nvGraphicFramePr>
        <p:xfrm>
          <a:off x="1304587" y="908720"/>
          <a:ext cx="6534827" cy="5480823"/>
        </p:xfrm>
        <a:graphic>
          <a:graphicData uri="http://schemas.openxmlformats.org/presentationml/2006/ole">
            <mc:AlternateContent xmlns:mc="http://schemas.openxmlformats.org/markup-compatibility/2006">
              <mc:Choice xmlns:v="urn:schemas-microsoft-com:vml" Requires="v">
                <p:oleObj spid="_x0000_s23652" name="Visio" r:id="rId3" imgW="4395329" imgH="3651910" progId="Visio.Drawing.11">
                  <p:embed/>
                </p:oleObj>
              </mc:Choice>
              <mc:Fallback>
                <p:oleObj name="Visio" r:id="rId3" imgW="4395329" imgH="3651910" progId="Visio.Drawing.11">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587" y="908720"/>
                        <a:ext cx="6534827" cy="5480823"/>
                      </a:xfrm>
                      <a:prstGeom prst="rect">
                        <a:avLst/>
                      </a:prstGeom>
                      <a:noFill/>
                    </p:spPr>
                  </p:pic>
                </p:oleObj>
              </mc:Fallback>
            </mc:AlternateContent>
          </a:graphicData>
        </a:graphic>
      </p:graphicFrame>
      <p:sp>
        <p:nvSpPr>
          <p:cNvPr id="3" name="Title 2"/>
          <p:cNvSpPr>
            <a:spLocks noGrp="1"/>
          </p:cNvSpPr>
          <p:nvPr>
            <p:ph type="title"/>
          </p:nvPr>
        </p:nvSpPr>
        <p:spPr/>
        <p:txBody>
          <a:bodyPr/>
          <a:lstStyle/>
          <a:p>
            <a:r>
              <a:rPr lang="en-US" dirty="0"/>
              <a:t>Read Mappers Timeline</a:t>
            </a:r>
          </a:p>
        </p:txBody>
      </p:sp>
      <p:sp>
        <p:nvSpPr>
          <p:cNvPr id="4" name="Slide Number Placeholder 1"/>
          <p:cNvSpPr>
            <a:spLocks noGrp="1"/>
          </p:cNvSpPr>
          <p:nvPr>
            <p:ph type="sldNum" sz="quarter" idx="11"/>
          </p:nvPr>
        </p:nvSpPr>
        <p:spPr/>
        <p:txBody>
          <a:bodyPr/>
          <a:lstStyle/>
          <a:p>
            <a:r>
              <a:rPr lang="en-US" altLang="en-US" dirty="0"/>
              <a:t>31</a:t>
            </a:r>
          </a:p>
        </p:txBody>
      </p:sp>
      <p:sp>
        <p:nvSpPr>
          <p:cNvPr id="6" name="Rectangle 5"/>
          <p:cNvSpPr/>
          <p:nvPr/>
        </p:nvSpPr>
        <p:spPr>
          <a:xfrm>
            <a:off x="4644008" y="5445224"/>
            <a:ext cx="2880320" cy="720080"/>
          </a:xfrm>
          <a:prstGeom prst="rect">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95448989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US" dirty="0"/>
              <a:t>Filters, Alignment, and Mappers</a:t>
            </a:r>
          </a:p>
        </p:txBody>
      </p:sp>
      <p:sp>
        <p:nvSpPr>
          <p:cNvPr id="5" name="Slide Number Placeholder 1"/>
          <p:cNvSpPr>
            <a:spLocks noGrp="1"/>
          </p:cNvSpPr>
          <p:nvPr>
            <p:ph type="sldNum" sz="quarter" idx="11"/>
          </p:nvPr>
        </p:nvSpPr>
        <p:spPr/>
        <p:txBody>
          <a:bodyPr/>
          <a:lstStyle/>
          <a:p>
            <a:r>
              <a:rPr lang="en-US" altLang="en-US" dirty="0"/>
              <a:t>32</a:t>
            </a:r>
          </a:p>
        </p:txBody>
      </p:sp>
      <p:graphicFrame>
        <p:nvGraphicFramePr>
          <p:cNvPr id="4" name="Content Placeholder 3"/>
          <p:cNvGraphicFramePr>
            <a:graphicFrameLocks noGrp="1"/>
          </p:cNvGraphicFramePr>
          <p:nvPr>
            <p:ph idx="4294967295"/>
            <p:extLst/>
          </p:nvPr>
        </p:nvGraphicFramePr>
        <p:xfrm>
          <a:off x="400932" y="1042179"/>
          <a:ext cx="8347532" cy="5195133"/>
        </p:xfrm>
        <a:graphic>
          <a:graphicData uri="http://schemas.openxmlformats.org/drawingml/2006/table">
            <a:tbl>
              <a:tblPr>
                <a:tableStyleId>{B301B821-A1FF-4177-AEE7-76D212191A09}</a:tableStyleId>
              </a:tblPr>
              <a:tblGrid>
                <a:gridCol w="614291">
                  <a:extLst>
                    <a:ext uri="{9D8B030D-6E8A-4147-A177-3AD203B41FA5}">
                      <a16:colId xmlns:a16="http://schemas.microsoft.com/office/drawing/2014/main" val="20000"/>
                    </a:ext>
                  </a:extLst>
                </a:gridCol>
                <a:gridCol w="1259721">
                  <a:extLst>
                    <a:ext uri="{9D8B030D-6E8A-4147-A177-3AD203B41FA5}">
                      <a16:colId xmlns:a16="http://schemas.microsoft.com/office/drawing/2014/main" val="20001"/>
                    </a:ext>
                  </a:extLst>
                </a:gridCol>
                <a:gridCol w="2729396">
                  <a:extLst>
                    <a:ext uri="{9D8B030D-6E8A-4147-A177-3AD203B41FA5}">
                      <a16:colId xmlns:a16="http://schemas.microsoft.com/office/drawing/2014/main" val="20002"/>
                    </a:ext>
                  </a:extLst>
                </a:gridCol>
                <a:gridCol w="1609644">
                  <a:extLst>
                    <a:ext uri="{9D8B030D-6E8A-4147-A177-3AD203B41FA5}">
                      <a16:colId xmlns:a16="http://schemas.microsoft.com/office/drawing/2014/main" val="20003"/>
                    </a:ext>
                  </a:extLst>
                </a:gridCol>
                <a:gridCol w="2134480">
                  <a:extLst>
                    <a:ext uri="{9D8B030D-6E8A-4147-A177-3AD203B41FA5}">
                      <a16:colId xmlns:a16="http://schemas.microsoft.com/office/drawing/2014/main" val="20004"/>
                    </a:ext>
                  </a:extLst>
                </a:gridCol>
              </a:tblGrid>
              <a:tr h="457200">
                <a:tc>
                  <a:txBody>
                    <a:bodyPr/>
                    <a:lstStyle/>
                    <a:p>
                      <a:pPr marL="0" marR="0" indent="0" algn="ctr">
                        <a:lnSpc>
                          <a:spcPct val="95000"/>
                        </a:lnSpc>
                        <a:spcBef>
                          <a:spcPts val="0"/>
                        </a:spcBef>
                        <a:spcAft>
                          <a:spcPts val="0"/>
                        </a:spcAft>
                        <a:tabLst>
                          <a:tab pos="182880" algn="l"/>
                        </a:tabLst>
                      </a:pPr>
                      <a:r>
                        <a:rPr lang="en-US" sz="1800" spc="-5" dirty="0">
                          <a:effectLst/>
                        </a:rPr>
                        <a:t>Year</a:t>
                      </a:r>
                      <a:endParaRPr lang="en-US" sz="1800" b="1"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Purpose</a:t>
                      </a:r>
                      <a:endParaRPr lang="en-US" sz="1800" b="1" spc="-5" dirty="0">
                        <a:effectLst/>
                        <a:latin typeface="Times New Roman" panose="02020603050405020304" pitchFamily="18" charset="0"/>
                        <a:ea typeface="MS Mincho"/>
                      </a:endParaRPr>
                    </a:p>
                  </a:txBody>
                  <a:tcPr marL="123135" marR="123135"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Architecture</a:t>
                      </a:r>
                      <a:endParaRPr lang="en-US" sz="1800" b="1"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Platform</a:t>
                      </a:r>
                      <a:endParaRPr lang="en-US" sz="1800" b="1"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lvl="0" indent="0" algn="r" defTabSz="914400" rtl="0" eaLnBrk="1" fontAlgn="auto" latinLnBrk="0" hangingPunct="1">
                        <a:lnSpc>
                          <a:spcPct val="95000"/>
                        </a:lnSpc>
                        <a:spcBef>
                          <a:spcPts val="0"/>
                        </a:spcBef>
                        <a:spcAft>
                          <a:spcPts val="0"/>
                        </a:spcAft>
                        <a:buClrTx/>
                        <a:buSzTx/>
                        <a:buFontTx/>
                        <a:buNone/>
                        <a:tabLst>
                          <a:tab pos="182880" algn="l"/>
                        </a:tabLst>
                        <a:defRPr/>
                      </a:pPr>
                      <a:r>
                        <a:rPr lang="en-US" sz="1800" spc="-5" dirty="0">
                          <a:effectLst/>
                        </a:rPr>
                        <a:t>alignments#/1sec</a:t>
                      </a:r>
                      <a:endParaRPr lang="en-US" sz="1800" b="1" spc="-5" dirty="0">
                        <a:effectLst/>
                        <a:latin typeface="Times New Roman" panose="02020603050405020304" pitchFamily="18" charset="0"/>
                        <a:ea typeface="MS Mincho"/>
                      </a:endParaRPr>
                    </a:p>
                  </a:txBody>
                  <a:tcPr marL="123135" marR="123135" marT="0" marB="0" anchor="ctr">
                    <a:solidFill>
                      <a:schemeClr val="bg1"/>
                    </a:solidFill>
                  </a:tcPr>
                </a:tc>
                <a:extLst>
                  <a:ext uri="{0D108BD9-81ED-4DB2-BD59-A6C34878D82A}">
                    <a16:rowId xmlns:a16="http://schemas.microsoft.com/office/drawing/2014/main" val="10000"/>
                  </a:ext>
                </a:extLst>
              </a:tr>
              <a:tr h="261987">
                <a:tc rowSpan="4">
                  <a:txBody>
                    <a:bodyPr/>
                    <a:lstStyle/>
                    <a:p>
                      <a:pPr marL="0" marR="0" indent="0" algn="ctr">
                        <a:lnSpc>
                          <a:spcPct val="95000"/>
                        </a:lnSpc>
                        <a:spcBef>
                          <a:spcPts val="0"/>
                        </a:spcBef>
                        <a:spcAft>
                          <a:spcPts val="0"/>
                        </a:spcAft>
                        <a:tabLst>
                          <a:tab pos="182880" algn="l"/>
                        </a:tabLst>
                      </a:pPr>
                      <a:r>
                        <a:rPr lang="en-US" sz="1800" spc="-5" dirty="0">
                          <a:effectLst/>
                        </a:rPr>
                        <a:t>2015</a:t>
                      </a:r>
                      <a:endParaRPr lang="en-US" sz="1800"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Filter</a:t>
                      </a:r>
                      <a:endParaRPr lang="en-US" sz="1800" spc="-5" dirty="0">
                        <a:effectLst/>
                        <a:latin typeface="Times New Roman" panose="02020603050405020304" pitchFamily="18" charset="0"/>
                        <a:ea typeface="MS Mincho"/>
                      </a:endParaRPr>
                    </a:p>
                  </a:txBody>
                  <a:tcPr marL="123135" marR="123135" marT="0" marB="0" anchor="ctr">
                    <a:solidFill>
                      <a:schemeClr val="accent6">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Shifted Hamming Distance</a:t>
                      </a:r>
                      <a:endParaRPr lang="en-US" sz="1800" spc="-5" dirty="0">
                        <a:effectLst/>
                        <a:latin typeface="Times New Roman" panose="02020603050405020304" pitchFamily="18" charset="0"/>
                        <a:ea typeface="MS Mincho"/>
                      </a:endParaRPr>
                    </a:p>
                  </a:txBody>
                  <a:tcPr marL="15961" marR="15961" marT="0" marB="0" anchor="ctr">
                    <a:solidFill>
                      <a:schemeClr val="accent6">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a:effectLst/>
                        </a:rPr>
                        <a:t>Intel SSE</a:t>
                      </a:r>
                      <a:endParaRPr lang="en-US" sz="1800" spc="-5">
                        <a:effectLst/>
                        <a:latin typeface="Times New Roman" panose="02020603050405020304" pitchFamily="18" charset="0"/>
                        <a:ea typeface="MS Mincho"/>
                      </a:endParaRPr>
                    </a:p>
                  </a:txBody>
                  <a:tcPr marL="15961" marR="15961" marT="0" marB="0" anchor="ctr">
                    <a:solidFill>
                      <a:schemeClr val="accent6">
                        <a:lumMod val="20000"/>
                        <a:lumOff val="80000"/>
                      </a:schemeClr>
                    </a:solidFill>
                  </a:tcPr>
                </a:tc>
                <a:tc>
                  <a:txBody>
                    <a:bodyPr/>
                    <a:lstStyle/>
                    <a:p>
                      <a:pPr algn="r" fontAlgn="b"/>
                      <a:r>
                        <a:rPr lang="en-US" sz="1800" b="0" i="0" u="none" strike="noStrike" dirty="0">
                          <a:solidFill>
                            <a:srgbClr val="000000"/>
                          </a:solidFill>
                          <a:effectLst/>
                          <a:latin typeface="+mn-lt"/>
                        </a:rPr>
                        <a:t>3583</a:t>
                      </a:r>
                    </a:p>
                  </a:txBody>
                  <a:tcPr marL="9525" marR="9525" marT="9525" marB="0" anchor="b">
                    <a:solidFill>
                      <a:schemeClr val="accent6">
                        <a:lumMod val="20000"/>
                        <a:lumOff val="80000"/>
                      </a:schemeClr>
                    </a:solidFill>
                  </a:tcPr>
                </a:tc>
                <a:extLst>
                  <a:ext uri="{0D108BD9-81ED-4DB2-BD59-A6C34878D82A}">
                    <a16:rowId xmlns:a16="http://schemas.microsoft.com/office/drawing/2014/main" val="10001"/>
                  </a:ext>
                </a:extLst>
              </a:tr>
              <a:tr h="261987">
                <a:tc vMerge="1">
                  <a:txBody>
                    <a:bodyPr/>
                    <a:lstStyle/>
                    <a:p>
                      <a:pPr marL="0" marR="0" indent="0" algn="ctr">
                        <a:lnSpc>
                          <a:spcPct val="95000"/>
                        </a:lnSpc>
                        <a:spcBef>
                          <a:spcPts val="0"/>
                        </a:spcBef>
                        <a:spcAft>
                          <a:spcPts val="0"/>
                        </a:spcAft>
                        <a:tabLst>
                          <a:tab pos="182880" algn="l"/>
                        </a:tabLst>
                      </a:pPr>
                      <a:endParaRPr lang="en-US" sz="1700" spc="-5">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Alignment</a:t>
                      </a:r>
                      <a:endParaRPr lang="en-US" sz="1800" spc="-5" dirty="0">
                        <a:effectLst/>
                        <a:latin typeface="Times New Roman" panose="02020603050405020304" pitchFamily="18" charset="0"/>
                        <a:ea typeface="MS Mincho"/>
                      </a:endParaRPr>
                    </a:p>
                  </a:txBody>
                  <a:tcPr marL="123135" marR="123135"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dirty="0">
                          <a:effectLst/>
                        </a:rPr>
                        <a:t>Myers’s bit-vector [</a:t>
                      </a:r>
                      <a:r>
                        <a:rPr lang="en-US" sz="1800" u="none" strike="noStrike" spc="-5" dirty="0">
                          <a:effectLst/>
                          <a:hlinkClick r:id="rId2" action="ppaction://hlinkfile" tooltip="Döring, 2008 #34"/>
                        </a:rPr>
                        <a:t>45</a:t>
                      </a:r>
                      <a:r>
                        <a:rPr lang="en-US" sz="1800" spc="-5" dirty="0">
                          <a:effectLst/>
                        </a:rPr>
                        <a:t>]</a:t>
                      </a:r>
                      <a:endParaRPr lang="en-US" sz="1800" spc="-5" dirty="0">
                        <a:effectLst/>
                        <a:latin typeface="Times New Roman" panose="02020603050405020304" pitchFamily="18" charset="0"/>
                        <a:ea typeface="MS Mincho"/>
                      </a:endParaRPr>
                    </a:p>
                  </a:txBody>
                  <a:tcPr marL="15961" marR="15961"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a:effectLst/>
                        </a:rPr>
                        <a:t>Intel SSE</a:t>
                      </a:r>
                      <a:endParaRPr lang="en-US" sz="1800" spc="-5">
                        <a:effectLst/>
                        <a:latin typeface="Times New Roman" panose="02020603050405020304" pitchFamily="18" charset="0"/>
                        <a:ea typeface="MS Mincho"/>
                      </a:endParaRPr>
                    </a:p>
                  </a:txBody>
                  <a:tcPr marL="15961" marR="15961" marT="0" marB="0" anchor="ctr">
                    <a:solidFill>
                      <a:srgbClr val="92D050"/>
                    </a:solidFill>
                  </a:tcPr>
                </a:tc>
                <a:tc>
                  <a:txBody>
                    <a:bodyPr/>
                    <a:lstStyle/>
                    <a:p>
                      <a:pPr algn="r" fontAlgn="b"/>
                      <a:r>
                        <a:rPr lang="en-US" sz="1800" b="0" i="0" u="none" strike="noStrike" dirty="0">
                          <a:solidFill>
                            <a:srgbClr val="000000"/>
                          </a:solidFill>
                          <a:effectLst/>
                          <a:latin typeface="+mn-lt"/>
                        </a:rPr>
                        <a:t>409</a:t>
                      </a:r>
                    </a:p>
                  </a:txBody>
                  <a:tcPr marL="9525" marR="9525" marT="9525" marB="0" anchor="b">
                    <a:solidFill>
                      <a:srgbClr val="92D050"/>
                    </a:solidFill>
                  </a:tcPr>
                </a:tc>
                <a:extLst>
                  <a:ext uri="{0D108BD9-81ED-4DB2-BD59-A6C34878D82A}">
                    <a16:rowId xmlns:a16="http://schemas.microsoft.com/office/drawing/2014/main" val="10002"/>
                  </a:ext>
                </a:extLst>
              </a:tr>
              <a:tr h="261987">
                <a:tc vMerge="1">
                  <a:txBody>
                    <a:bodyPr/>
                    <a:lstStyle/>
                    <a:p>
                      <a:pPr marL="0" marR="0" indent="0" algn="ctr">
                        <a:lnSpc>
                          <a:spcPct val="95000"/>
                        </a:lnSpc>
                        <a:spcBef>
                          <a:spcPts val="0"/>
                        </a:spcBef>
                        <a:spcAft>
                          <a:spcPts val="0"/>
                        </a:spcAft>
                        <a:tabLst>
                          <a:tab pos="182880" algn="l"/>
                        </a:tabLst>
                      </a:pPr>
                      <a:endParaRPr lang="en-US" sz="1700" spc="-5">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Alignment</a:t>
                      </a:r>
                      <a:endParaRPr lang="en-US" sz="1800" spc="-5" dirty="0">
                        <a:effectLst/>
                        <a:latin typeface="Times New Roman" panose="02020603050405020304" pitchFamily="18" charset="0"/>
                        <a:ea typeface="MS Mincho"/>
                      </a:endParaRPr>
                    </a:p>
                  </a:txBody>
                  <a:tcPr marL="123135" marR="123135"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dirty="0">
                          <a:effectLst/>
                        </a:rPr>
                        <a:t>Smith-Waterman [</a:t>
                      </a:r>
                      <a:r>
                        <a:rPr lang="en-US" sz="1800" u="none" strike="noStrike" spc="-5" dirty="0">
                          <a:effectLst/>
                          <a:hlinkClick r:id="rId3" action="ppaction://hlinkfile" tooltip="Szalkowski, 2008 #35"/>
                        </a:rPr>
                        <a:t>40</a:t>
                      </a:r>
                      <a:r>
                        <a:rPr lang="en-US" sz="1800" spc="-5" dirty="0">
                          <a:effectLst/>
                        </a:rPr>
                        <a:t>]</a:t>
                      </a:r>
                      <a:endParaRPr lang="en-US" sz="1800" spc="-5" dirty="0">
                        <a:effectLst/>
                        <a:latin typeface="Times New Roman" panose="02020603050405020304" pitchFamily="18" charset="0"/>
                        <a:ea typeface="MS Mincho"/>
                      </a:endParaRPr>
                    </a:p>
                  </a:txBody>
                  <a:tcPr marL="15961" marR="15961"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a:effectLst/>
                        </a:rPr>
                        <a:t>Intel SSE</a:t>
                      </a:r>
                      <a:endParaRPr lang="en-US" sz="1800" spc="-5">
                        <a:effectLst/>
                        <a:latin typeface="Times New Roman" panose="02020603050405020304" pitchFamily="18" charset="0"/>
                        <a:ea typeface="MS Mincho"/>
                      </a:endParaRPr>
                    </a:p>
                  </a:txBody>
                  <a:tcPr marL="15961" marR="15961" marT="0" marB="0" anchor="ctr">
                    <a:solidFill>
                      <a:srgbClr val="92D050"/>
                    </a:solidFill>
                  </a:tcPr>
                </a:tc>
                <a:tc>
                  <a:txBody>
                    <a:bodyPr/>
                    <a:lstStyle/>
                    <a:p>
                      <a:pPr algn="r" fontAlgn="b"/>
                      <a:r>
                        <a:rPr lang="en-US" sz="1800" b="0" i="0" u="none" strike="noStrike" dirty="0">
                          <a:solidFill>
                            <a:srgbClr val="000000"/>
                          </a:solidFill>
                          <a:effectLst/>
                          <a:latin typeface="+mn-lt"/>
                        </a:rPr>
                        <a:t>38</a:t>
                      </a:r>
                    </a:p>
                  </a:txBody>
                  <a:tcPr marL="9525" marR="9525" marT="9525" marB="0" anchor="b">
                    <a:solidFill>
                      <a:srgbClr val="92D050"/>
                    </a:solidFill>
                  </a:tcPr>
                </a:tc>
                <a:extLst>
                  <a:ext uri="{0D108BD9-81ED-4DB2-BD59-A6C34878D82A}">
                    <a16:rowId xmlns:a16="http://schemas.microsoft.com/office/drawing/2014/main" val="10003"/>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BWT-FM</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a:effectLst/>
                        </a:rPr>
                        <a:t>FPGA(Stratix5)</a:t>
                      </a:r>
                      <a:endParaRPr lang="en-US" sz="1800" spc="-5">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16</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04"/>
                  </a:ext>
                </a:extLst>
              </a:tr>
              <a:tr h="261987">
                <a:tc rowSpan="3">
                  <a:txBody>
                    <a:bodyPr/>
                    <a:lstStyle/>
                    <a:p>
                      <a:pPr marL="0" marR="0" indent="0" algn="ctr">
                        <a:lnSpc>
                          <a:spcPct val="95000"/>
                        </a:lnSpc>
                        <a:spcBef>
                          <a:spcPts val="0"/>
                        </a:spcBef>
                        <a:spcAft>
                          <a:spcPts val="0"/>
                        </a:spcAft>
                        <a:tabLst>
                          <a:tab pos="182880" algn="l"/>
                        </a:tabLst>
                      </a:pPr>
                      <a:r>
                        <a:rPr lang="en-US" sz="1800" spc="-5" dirty="0">
                          <a:effectLst/>
                        </a:rPr>
                        <a:t>2014</a:t>
                      </a:r>
                      <a:endParaRPr lang="en-US" sz="1800"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BWT-FM</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FPGA(Stratix5)</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13</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05"/>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Alignment</a:t>
                      </a:r>
                      <a:endParaRPr lang="en-US" sz="1800" spc="-5" dirty="0">
                        <a:effectLst/>
                        <a:latin typeface="Times New Roman" panose="02020603050405020304" pitchFamily="18" charset="0"/>
                        <a:ea typeface="MS Mincho"/>
                      </a:endParaRPr>
                    </a:p>
                  </a:txBody>
                  <a:tcPr marL="123135" marR="123135"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dirty="0">
                          <a:effectLst/>
                        </a:rPr>
                        <a:t>Smith-Waterman</a:t>
                      </a:r>
                      <a:endParaRPr lang="en-US" sz="1800" spc="-5" dirty="0">
                        <a:effectLst/>
                        <a:latin typeface="Times New Roman" panose="02020603050405020304" pitchFamily="18" charset="0"/>
                        <a:ea typeface="MS Mincho"/>
                      </a:endParaRPr>
                    </a:p>
                  </a:txBody>
                  <a:tcPr marL="15961" marR="15961"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dirty="0">
                          <a:effectLst/>
                        </a:rPr>
                        <a:t>GPU</a:t>
                      </a:r>
                      <a:endParaRPr lang="en-US" sz="1800" spc="-5" dirty="0">
                        <a:effectLst/>
                        <a:latin typeface="Times New Roman" panose="02020603050405020304" pitchFamily="18" charset="0"/>
                        <a:ea typeface="MS Mincho"/>
                      </a:endParaRPr>
                    </a:p>
                  </a:txBody>
                  <a:tcPr marL="15961" marR="15961" marT="0" marB="0" anchor="ctr">
                    <a:solidFill>
                      <a:srgbClr val="92D050"/>
                    </a:solidFill>
                  </a:tcPr>
                </a:tc>
                <a:tc>
                  <a:txBody>
                    <a:bodyPr/>
                    <a:lstStyle/>
                    <a:p>
                      <a:pPr algn="r" fontAlgn="b"/>
                      <a:r>
                        <a:rPr lang="en-US" sz="1800" b="0" i="0" u="none" strike="noStrike" dirty="0">
                          <a:solidFill>
                            <a:srgbClr val="000000"/>
                          </a:solidFill>
                          <a:effectLst/>
                          <a:latin typeface="+mn-lt"/>
                        </a:rPr>
                        <a:t>1</a:t>
                      </a:r>
                    </a:p>
                  </a:txBody>
                  <a:tcPr marL="9525" marR="9525" marT="9525" marB="0" anchor="b">
                    <a:solidFill>
                      <a:srgbClr val="92D050"/>
                    </a:solidFill>
                  </a:tcPr>
                </a:tc>
                <a:extLst>
                  <a:ext uri="{0D108BD9-81ED-4DB2-BD59-A6C34878D82A}">
                    <a16:rowId xmlns:a16="http://schemas.microsoft.com/office/drawing/2014/main" val="10006"/>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Hash-Based (BFAST)</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fr-FR" sz="1800" spc="-5" dirty="0">
                          <a:effectLst/>
                        </a:rPr>
                        <a:t>FPGA(Virtex7)</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60</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07"/>
                  </a:ext>
                </a:extLst>
              </a:tr>
              <a:tr h="261987">
                <a:tc rowSpan="4">
                  <a:txBody>
                    <a:bodyPr/>
                    <a:lstStyle/>
                    <a:p>
                      <a:pPr marL="0" marR="0" indent="0" algn="ctr">
                        <a:lnSpc>
                          <a:spcPct val="95000"/>
                        </a:lnSpc>
                        <a:spcBef>
                          <a:spcPts val="0"/>
                        </a:spcBef>
                        <a:spcAft>
                          <a:spcPts val="0"/>
                        </a:spcAft>
                        <a:tabLst>
                          <a:tab pos="182880" algn="l"/>
                        </a:tabLst>
                      </a:pPr>
                      <a:r>
                        <a:rPr lang="en-US" sz="1800" spc="-5" dirty="0">
                          <a:effectLst/>
                        </a:rPr>
                        <a:t>2013</a:t>
                      </a:r>
                      <a:endParaRPr lang="en-US" sz="1800"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BWT-FM</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GPU</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17</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08"/>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a:effectLst/>
                        </a:rPr>
                        <a:t>Hash-Based</a:t>
                      </a:r>
                      <a:endParaRPr lang="en-US" sz="1800" spc="-5">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FPGA(Virtex5)</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4</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09"/>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Hash-Based (BFAST)</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FPGA(Virtex7)</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15</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10"/>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BWT-FM</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FPGA(Virtex6)</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1092</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11"/>
                  </a:ext>
                </a:extLst>
              </a:tr>
              <a:tr h="261987">
                <a:tc rowSpan="3">
                  <a:txBody>
                    <a:bodyPr/>
                    <a:lstStyle/>
                    <a:p>
                      <a:pPr marL="0" marR="0" indent="0" algn="ctr">
                        <a:lnSpc>
                          <a:spcPct val="95000"/>
                        </a:lnSpc>
                        <a:spcBef>
                          <a:spcPts val="0"/>
                        </a:spcBef>
                        <a:spcAft>
                          <a:spcPts val="0"/>
                        </a:spcAft>
                        <a:tabLst>
                          <a:tab pos="182880" algn="l"/>
                        </a:tabLst>
                      </a:pPr>
                      <a:r>
                        <a:rPr lang="en-US" sz="1800" spc="-5" dirty="0">
                          <a:effectLst/>
                        </a:rPr>
                        <a:t>2012</a:t>
                      </a:r>
                      <a:endParaRPr lang="en-US" sz="1800" spc="-5" dirty="0">
                        <a:effectLst/>
                        <a:latin typeface="Times New Roman" panose="02020603050405020304" pitchFamily="18" charset="0"/>
                        <a:ea typeface="MS Mincho"/>
                      </a:endParaRPr>
                    </a:p>
                  </a:txBody>
                  <a:tcPr marL="15961" marR="15961" marT="0" marB="0" anchor="ctr">
                    <a:solidFill>
                      <a:schemeClr val="bg1"/>
                    </a:solidFill>
                  </a:tcPr>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BWT-FM</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GPU</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17</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12"/>
                  </a:ext>
                </a:extLst>
              </a:tr>
              <a:tr h="261987">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Mapper</a:t>
                      </a:r>
                      <a:endParaRPr lang="en-US" sz="1800" spc="-5" dirty="0">
                        <a:effectLst/>
                        <a:latin typeface="Times New Roman" panose="02020603050405020304" pitchFamily="18" charset="0"/>
                        <a:ea typeface="MS Mincho"/>
                      </a:endParaRPr>
                    </a:p>
                  </a:txBody>
                  <a:tcPr marL="123135" marR="123135"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a:effectLst/>
                        </a:rPr>
                        <a:t>Hash-Based (BFAST)</a:t>
                      </a:r>
                      <a:endParaRPr lang="en-US" sz="1800" spc="-5">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marL="0" marR="0" indent="0" algn="ctr">
                        <a:lnSpc>
                          <a:spcPct val="95000"/>
                        </a:lnSpc>
                        <a:spcBef>
                          <a:spcPts val="0"/>
                        </a:spcBef>
                        <a:spcAft>
                          <a:spcPts val="0"/>
                        </a:spcAft>
                        <a:tabLst>
                          <a:tab pos="182880" algn="l"/>
                        </a:tabLst>
                      </a:pPr>
                      <a:r>
                        <a:rPr lang="en-US" sz="1800" spc="-5" dirty="0">
                          <a:effectLst/>
                        </a:rPr>
                        <a:t>FPGA(Virtex6)</a:t>
                      </a:r>
                      <a:endParaRPr lang="en-US" sz="1800" spc="-5" dirty="0">
                        <a:effectLst/>
                        <a:latin typeface="Times New Roman" panose="02020603050405020304" pitchFamily="18" charset="0"/>
                        <a:ea typeface="MS Mincho"/>
                      </a:endParaRPr>
                    </a:p>
                  </a:txBody>
                  <a:tcPr marL="15961" marR="15961" marT="0" marB="0" anchor="ctr">
                    <a:solidFill>
                      <a:schemeClr val="accent1">
                        <a:lumMod val="20000"/>
                        <a:lumOff val="80000"/>
                      </a:schemeClr>
                    </a:solidFill>
                  </a:tcPr>
                </a:tc>
                <a:tc>
                  <a:txBody>
                    <a:bodyPr/>
                    <a:lstStyle/>
                    <a:p>
                      <a:pPr algn="r" fontAlgn="b"/>
                      <a:r>
                        <a:rPr lang="en-US" sz="1800" b="0" i="0" u="none" strike="noStrike" dirty="0">
                          <a:solidFill>
                            <a:srgbClr val="000000"/>
                          </a:solidFill>
                          <a:effectLst/>
                          <a:latin typeface="+mn-lt"/>
                        </a:rPr>
                        <a:t>35</a:t>
                      </a:r>
                    </a:p>
                  </a:txBody>
                  <a:tcPr marL="9525" marR="9525" marT="9525" marB="0" anchor="b">
                    <a:solidFill>
                      <a:schemeClr val="accent1">
                        <a:lumMod val="20000"/>
                        <a:lumOff val="80000"/>
                      </a:schemeClr>
                    </a:solidFill>
                  </a:tcPr>
                </a:tc>
                <a:extLst>
                  <a:ext uri="{0D108BD9-81ED-4DB2-BD59-A6C34878D82A}">
                    <a16:rowId xmlns:a16="http://schemas.microsoft.com/office/drawing/2014/main" val="10013"/>
                  </a:ext>
                </a:extLst>
              </a:tr>
              <a:tr h="1047948">
                <a:tc vMerge="1">
                  <a:txBody>
                    <a:bodyPr/>
                    <a:lstStyle/>
                    <a:p>
                      <a:pPr marL="0" marR="0" indent="0" algn="ctr">
                        <a:lnSpc>
                          <a:spcPct val="95000"/>
                        </a:lnSpc>
                        <a:spcBef>
                          <a:spcPts val="0"/>
                        </a:spcBef>
                        <a:spcAft>
                          <a:spcPts val="0"/>
                        </a:spcAft>
                        <a:tabLst>
                          <a:tab pos="182880" algn="l"/>
                        </a:tabLst>
                      </a:pPr>
                      <a:endParaRPr lang="en-US" sz="1700" spc="-5" dirty="0">
                        <a:effectLst/>
                        <a:latin typeface="Times New Roman" panose="02020603050405020304" pitchFamily="18" charset="0"/>
                        <a:ea typeface="MS Mincho"/>
                      </a:endParaRPr>
                    </a:p>
                  </a:txBody>
                  <a:tcPr marL="14995" marR="14995" marT="0" marB="0"/>
                </a:tc>
                <a:tc>
                  <a:txBody>
                    <a:bodyPr/>
                    <a:lstStyle/>
                    <a:p>
                      <a:pPr marL="0" marR="0" indent="0" algn="ctr">
                        <a:lnSpc>
                          <a:spcPct val="95000"/>
                        </a:lnSpc>
                        <a:spcBef>
                          <a:spcPts val="0"/>
                        </a:spcBef>
                        <a:spcAft>
                          <a:spcPts val="0"/>
                        </a:spcAft>
                        <a:tabLst>
                          <a:tab pos="182880" algn="l"/>
                        </a:tabLst>
                      </a:pPr>
                      <a:r>
                        <a:rPr lang="en-US" sz="1800" spc="-5" dirty="0">
                          <a:effectLst/>
                        </a:rPr>
                        <a:t>Alignment</a:t>
                      </a:r>
                      <a:endParaRPr lang="en-US" sz="1800" spc="-5" dirty="0">
                        <a:effectLst/>
                        <a:latin typeface="Times New Roman" panose="02020603050405020304" pitchFamily="18" charset="0"/>
                        <a:ea typeface="MS Mincho"/>
                      </a:endParaRPr>
                    </a:p>
                  </a:txBody>
                  <a:tcPr marL="123135" marR="123135"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dirty="0">
                          <a:effectLst/>
                        </a:rPr>
                        <a:t>Smith-Waterman</a:t>
                      </a:r>
                      <a:endParaRPr lang="en-US" sz="1800" spc="-5" dirty="0">
                        <a:effectLst/>
                        <a:latin typeface="Times New Roman" panose="02020603050405020304" pitchFamily="18" charset="0"/>
                        <a:ea typeface="MS Mincho"/>
                      </a:endParaRPr>
                    </a:p>
                  </a:txBody>
                  <a:tcPr marL="15961" marR="15961" marT="0" marB="0" anchor="ctr">
                    <a:solidFill>
                      <a:srgbClr val="92D050"/>
                    </a:solidFill>
                  </a:tcPr>
                </a:tc>
                <a:tc>
                  <a:txBody>
                    <a:bodyPr/>
                    <a:lstStyle/>
                    <a:p>
                      <a:pPr marL="0" marR="0" indent="0" algn="ctr">
                        <a:lnSpc>
                          <a:spcPct val="95000"/>
                        </a:lnSpc>
                        <a:spcBef>
                          <a:spcPts val="0"/>
                        </a:spcBef>
                        <a:spcAft>
                          <a:spcPts val="0"/>
                        </a:spcAft>
                        <a:tabLst>
                          <a:tab pos="182880" algn="l"/>
                        </a:tabLst>
                      </a:pPr>
                      <a:r>
                        <a:rPr lang="en-US" sz="1800" spc="-5" dirty="0">
                          <a:effectLst/>
                        </a:rPr>
                        <a:t>FPGA(Virtex4)</a:t>
                      </a:r>
                    </a:p>
                    <a:p>
                      <a:pPr marL="0" marR="0" indent="0" algn="ctr">
                        <a:lnSpc>
                          <a:spcPct val="95000"/>
                        </a:lnSpc>
                        <a:spcBef>
                          <a:spcPts val="0"/>
                        </a:spcBef>
                        <a:spcAft>
                          <a:spcPts val="0"/>
                        </a:spcAft>
                        <a:tabLst>
                          <a:tab pos="182880" algn="l"/>
                        </a:tabLst>
                      </a:pPr>
                      <a:r>
                        <a:rPr lang="en-US" sz="1800" spc="-5" dirty="0">
                          <a:effectLst/>
                        </a:rPr>
                        <a:t>GPU</a:t>
                      </a:r>
                    </a:p>
                    <a:p>
                      <a:pPr marL="0" marR="0" indent="0" algn="ctr">
                        <a:lnSpc>
                          <a:spcPct val="95000"/>
                        </a:lnSpc>
                        <a:spcBef>
                          <a:spcPts val="0"/>
                        </a:spcBef>
                        <a:spcAft>
                          <a:spcPts val="0"/>
                        </a:spcAft>
                        <a:tabLst>
                          <a:tab pos="182880" algn="l"/>
                        </a:tabLst>
                      </a:pPr>
                      <a:r>
                        <a:rPr lang="en-US" sz="1800" spc="-5" dirty="0">
                          <a:effectLst/>
                        </a:rPr>
                        <a:t>Cell BE</a:t>
                      </a:r>
                    </a:p>
                    <a:p>
                      <a:pPr marL="0" marR="0" indent="0" algn="ctr">
                        <a:lnSpc>
                          <a:spcPct val="95000"/>
                        </a:lnSpc>
                        <a:spcBef>
                          <a:spcPts val="0"/>
                        </a:spcBef>
                        <a:spcAft>
                          <a:spcPts val="0"/>
                        </a:spcAft>
                        <a:tabLst>
                          <a:tab pos="182880" algn="l"/>
                        </a:tabLst>
                      </a:pPr>
                      <a:r>
                        <a:rPr lang="en-US" sz="1800" spc="-5" dirty="0">
                          <a:effectLst/>
                        </a:rPr>
                        <a:t>CPU</a:t>
                      </a:r>
                      <a:endParaRPr lang="en-US" sz="1800" spc="-5" dirty="0">
                        <a:effectLst/>
                        <a:latin typeface="Times New Roman" panose="02020603050405020304" pitchFamily="18" charset="0"/>
                        <a:ea typeface="MS Mincho"/>
                      </a:endParaRPr>
                    </a:p>
                  </a:txBody>
                  <a:tcPr marL="15961" marR="15961" marT="0" marB="0" anchor="ctr">
                    <a:solidFill>
                      <a:srgbClr val="92D050"/>
                    </a:solidFill>
                  </a:tcPr>
                </a:tc>
                <a:tc>
                  <a:txBody>
                    <a:bodyPr/>
                    <a:lstStyle/>
                    <a:p>
                      <a:pPr algn="r" fontAlgn="b"/>
                      <a:r>
                        <a:rPr lang="en-US" sz="1800" b="0" i="0" u="none" strike="noStrike" dirty="0">
                          <a:solidFill>
                            <a:srgbClr val="000000"/>
                          </a:solidFill>
                          <a:effectLst/>
                          <a:latin typeface="+mn-lt"/>
                        </a:rPr>
                        <a:t>131</a:t>
                      </a:r>
                    </a:p>
                    <a:p>
                      <a:pPr algn="r" fontAlgn="b"/>
                      <a:r>
                        <a:rPr lang="en-US" sz="1800" b="0" i="0" u="none" strike="noStrike" dirty="0">
                          <a:solidFill>
                            <a:srgbClr val="000000"/>
                          </a:solidFill>
                          <a:effectLst/>
                          <a:latin typeface="+mn-lt"/>
                        </a:rPr>
                        <a:t>16</a:t>
                      </a:r>
                    </a:p>
                    <a:p>
                      <a:pPr algn="r" fontAlgn="b"/>
                      <a:r>
                        <a:rPr lang="en-US" sz="1800" b="0" i="0" u="none" strike="noStrike" dirty="0">
                          <a:solidFill>
                            <a:srgbClr val="000000"/>
                          </a:solidFill>
                          <a:effectLst/>
                          <a:latin typeface="+mn-lt"/>
                        </a:rPr>
                        <a:t>41</a:t>
                      </a:r>
                    </a:p>
                  </a:txBody>
                  <a:tcPr marL="9525" marR="9525" marT="9525" marB="0" anchor="b">
                    <a:solidFill>
                      <a:srgbClr val="92D050"/>
                    </a:solidFill>
                  </a:tcPr>
                </a:tc>
                <a:extLst>
                  <a:ext uri="{0D108BD9-81ED-4DB2-BD59-A6C34878D82A}">
                    <a16:rowId xmlns:a16="http://schemas.microsoft.com/office/drawing/2014/main" val="10014"/>
                  </a:ext>
                </a:extLst>
              </a:tr>
            </a:tbl>
          </a:graphicData>
        </a:graphic>
      </p:graphicFrame>
      <p:sp>
        <p:nvSpPr>
          <p:cNvPr id="6" name="Rectangle 5"/>
          <p:cNvSpPr/>
          <p:nvPr/>
        </p:nvSpPr>
        <p:spPr>
          <a:xfrm>
            <a:off x="0" y="6464369"/>
            <a:ext cx="8300435" cy="276999"/>
          </a:xfrm>
          <a:prstGeom prst="rect">
            <a:avLst/>
          </a:prstGeom>
        </p:spPr>
        <p:txBody>
          <a:bodyPr wrap="square">
            <a:spAutoFit/>
          </a:bodyPr>
          <a:lstStyle/>
          <a:p>
            <a:pPr lvl="0" algn="justLow" eaLnBrk="0" fontAlgn="base" hangingPunct="0">
              <a:spcBef>
                <a:spcPct val="0"/>
              </a:spcBef>
              <a:spcAft>
                <a:spcPct val="0"/>
              </a:spcAft>
              <a:tabLst>
                <a:tab pos="182563" algn="l"/>
              </a:tabLst>
            </a:pPr>
            <a:r>
              <a:rPr lang="en-US" altLang="zh-CN" sz="1200" dirty="0">
                <a:latin typeface="Times New Roman" panose="02020603050405020304" pitchFamily="18" charset="0"/>
                <a:ea typeface="MS Mincho"/>
                <a:cs typeface="Times New Roman" panose="02020603050405020304" pitchFamily="18" charset="0"/>
              </a:rPr>
              <a:t>Alignment performance for various state-of-the-art m</a:t>
            </a:r>
            <a:r>
              <a:rPr lang="en-US" altLang="zh-CN" sz="1200" dirty="0" bmk="">
                <a:latin typeface="Times New Roman" panose="02020603050405020304" pitchFamily="18" charset="0"/>
                <a:ea typeface="MS Mincho"/>
                <a:cs typeface="Times New Roman" panose="02020603050405020304" pitchFamily="18" charset="0"/>
              </a:rPr>
              <a:t>appers and filters </a:t>
            </a:r>
            <a:r>
              <a:rPr lang="en-US" altLang="zh-CN" sz="1200" dirty="0">
                <a:latin typeface="Times New Roman" panose="02020603050405020304" pitchFamily="18" charset="0"/>
                <a:ea typeface="MS Mincho"/>
                <a:cs typeface="Times New Roman" panose="02020603050405020304" pitchFamily="18" charset="0"/>
              </a:rPr>
              <a:t>for 100 </a:t>
            </a:r>
            <a:r>
              <a:rPr lang="en-US" altLang="zh-CN" sz="1200" dirty="0" err="1">
                <a:latin typeface="Times New Roman" panose="02020603050405020304" pitchFamily="18" charset="0"/>
                <a:ea typeface="MS Mincho"/>
                <a:cs typeface="Times New Roman" panose="02020603050405020304" pitchFamily="18" charset="0"/>
              </a:rPr>
              <a:t>bp</a:t>
            </a:r>
            <a:r>
              <a:rPr lang="en-US" altLang="zh-CN" sz="1200" dirty="0">
                <a:latin typeface="Times New Roman" panose="02020603050405020304" pitchFamily="18" charset="0"/>
                <a:ea typeface="MS Mincho"/>
                <a:cs typeface="Times New Roman" panose="02020603050405020304" pitchFamily="18" charset="0"/>
              </a:rPr>
              <a:t> reads with at most 2% mismatch rate.</a:t>
            </a:r>
            <a:endParaRPr lang="en-US" altLang="zh-CN" sz="1050" dirty="0"/>
          </a:p>
        </p:txBody>
      </p:sp>
      <p:sp>
        <p:nvSpPr>
          <p:cNvPr id="2" name="Round Diagonal Corner Rectangle 1"/>
          <p:cNvSpPr/>
          <p:nvPr/>
        </p:nvSpPr>
        <p:spPr>
          <a:xfrm>
            <a:off x="1230474" y="2420888"/>
            <a:ext cx="5501766" cy="1947565"/>
          </a:xfrm>
          <a:prstGeom prst="round2DiagRect">
            <a:avLst>
              <a:gd name="adj1" fmla="val 50000"/>
              <a:gd name="adj2" fmla="val 0"/>
            </a:avLst>
          </a:prstGeom>
          <a:solidFill>
            <a:schemeClr val="bg1"/>
          </a:solidFill>
          <a:ln w="57150">
            <a:solidFill>
              <a:srgbClr val="FFFF00"/>
            </a:solidFill>
          </a:ln>
        </p:spPr>
        <p:txBody>
          <a:bodyPr wrap="square">
            <a:spAutoFit/>
          </a:bodyPr>
          <a:lstStyle/>
          <a:p>
            <a:pPr algn="ctr"/>
            <a:r>
              <a:rPr lang="en-US" sz="2800" dirty="0">
                <a:solidFill>
                  <a:srgbClr val="FF0000"/>
                </a:solidFill>
                <a:latin typeface="Times New Roman" panose="02020603050405020304" pitchFamily="18" charset="0"/>
                <a:ea typeface="Times New Roman" panose="02020603050405020304" pitchFamily="18" charset="0"/>
              </a:rPr>
              <a:t>ideal filter </a:t>
            </a:r>
            <a:r>
              <a:rPr lang="en-US" sz="2800" dirty="0">
                <a:solidFill>
                  <a:srgbClr val="FF0000"/>
                </a:solidFill>
                <a:latin typeface="Times New Roman" panose="02020603050405020304" pitchFamily="18" charset="0"/>
                <a:ea typeface="Times New Roman" panose="02020603050405020304" pitchFamily="18" charset="0"/>
                <a:sym typeface="Wingdings" panose="05000000000000000000" pitchFamily="2" charset="2"/>
              </a:rPr>
              <a:t> fast </a:t>
            </a:r>
            <a:r>
              <a:rPr lang="en-US" sz="2800" dirty="0">
                <a:solidFill>
                  <a:srgbClr val="FF0000"/>
                </a:solidFill>
                <a:latin typeface="Times New Roman" panose="02020603050405020304" pitchFamily="18" charset="0"/>
                <a:ea typeface="Times New Roman" panose="02020603050405020304" pitchFamily="18" charset="0"/>
              </a:rPr>
              <a:t>&amp; accurate to compensate the computation overhead</a:t>
            </a:r>
            <a:endParaRPr lang="en-US" sz="2800" dirty="0">
              <a:solidFill>
                <a:srgbClr val="FF0000"/>
              </a:solidFill>
            </a:endParaRPr>
          </a:p>
        </p:txBody>
      </p:sp>
      <p:sp>
        <p:nvSpPr>
          <p:cNvPr id="3" name="Rectangle 2"/>
          <p:cNvSpPr/>
          <p:nvPr/>
        </p:nvSpPr>
        <p:spPr>
          <a:xfrm>
            <a:off x="6875511" y="1397445"/>
            <a:ext cx="1392561" cy="461665"/>
          </a:xfrm>
          <a:prstGeom prst="rect">
            <a:avLst/>
          </a:prstGeom>
        </p:spPr>
        <p:txBody>
          <a:bodyPr wrap="none">
            <a:spAutoFit/>
          </a:bodyPr>
          <a:lstStyle/>
          <a:p>
            <a:r>
              <a:rPr lang="en-US" sz="2400" b="1" dirty="0">
                <a:solidFill>
                  <a:srgbClr val="FF0000"/>
                </a:solidFill>
                <a:latin typeface="Times New Roman" panose="02020603050405020304" pitchFamily="18" charset="0"/>
                <a:ea typeface="Times New Roman" panose="02020603050405020304" pitchFamily="18" charset="0"/>
              </a:rPr>
              <a:t>3x faster </a:t>
            </a:r>
            <a:endParaRPr lang="en-US" sz="2400" b="1" dirty="0">
              <a:solidFill>
                <a:srgbClr val="FF0000"/>
              </a:solidFill>
            </a:endParaRPr>
          </a:p>
        </p:txBody>
      </p:sp>
      <p:cxnSp>
        <p:nvCxnSpPr>
          <p:cNvPr id="8" name="Elbow Connector 7"/>
          <p:cNvCxnSpPr/>
          <p:nvPr/>
        </p:nvCxnSpPr>
        <p:spPr>
          <a:xfrm rot="16200000" flipH="1">
            <a:off x="6470507" y="2983275"/>
            <a:ext cx="2739058" cy="376695"/>
          </a:xfrm>
          <a:prstGeom prst="bentConnector3">
            <a:avLst>
              <a:gd name="adj1" fmla="val 9948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27022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186088</TotalTime>
  <Words>11135</Words>
  <Application>Microsoft Macintosh PowerPoint</Application>
  <PresentationFormat>On-screen Show (4:3)</PresentationFormat>
  <Paragraphs>2059</Paragraphs>
  <Slides>112</Slides>
  <Notes>64</Notes>
  <HiddenSlides>1</HiddenSlides>
  <MMClips>0</MMClips>
  <ScaleCrop>false</ScaleCrop>
  <HeadingPairs>
    <vt:vector size="8" baseType="variant">
      <vt:variant>
        <vt:lpstr>Fonts Used</vt:lpstr>
      </vt:variant>
      <vt:variant>
        <vt:i4>24</vt:i4>
      </vt:variant>
      <vt:variant>
        <vt:lpstr>Theme</vt:lpstr>
      </vt:variant>
      <vt:variant>
        <vt:i4>39</vt:i4>
      </vt:variant>
      <vt:variant>
        <vt:lpstr>Embedded OLE Servers</vt:lpstr>
      </vt:variant>
      <vt:variant>
        <vt:i4>1</vt:i4>
      </vt:variant>
      <vt:variant>
        <vt:lpstr>Slide Titles</vt:lpstr>
      </vt:variant>
      <vt:variant>
        <vt:i4>112</vt:i4>
      </vt:variant>
    </vt:vector>
  </HeadingPairs>
  <TitlesOfParts>
    <vt:vector size="176" baseType="lpstr">
      <vt:lpstr>Meiryo</vt:lpstr>
      <vt:lpstr>ＭＳ 明朝</vt:lpstr>
      <vt:lpstr>ＭＳ 明朝</vt:lpstr>
      <vt:lpstr>ＭＳ Ｐゴシック</vt:lpstr>
      <vt:lpstr>나눔고딕</vt:lpstr>
      <vt:lpstr>新細明體</vt:lpstr>
      <vt:lpstr>Aparajita</vt:lpstr>
      <vt:lpstr>Arial</vt:lpstr>
      <vt:lpstr>Arial Black</vt:lpstr>
      <vt:lpstr>Calibri</vt:lpstr>
      <vt:lpstr>Cambria</vt:lpstr>
      <vt:lpstr>Cambria Math</vt:lpstr>
      <vt:lpstr>Consolas</vt:lpstr>
      <vt:lpstr>Courier New</vt:lpstr>
      <vt:lpstr>Droid Sans Fallback</vt:lpstr>
      <vt:lpstr>europa</vt:lpstr>
      <vt:lpstr>FreeSans</vt:lpstr>
      <vt:lpstr>Garamond</vt:lpstr>
      <vt:lpstr>Liberation Serif</vt:lpstr>
      <vt:lpstr>Palatino Linotype</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Visio</vt:lpstr>
      <vt:lpstr>Accelerating Genome Analysis  A Primer on an Ongoing Journey</vt:lpstr>
      <vt:lpstr>Overview</vt:lpstr>
      <vt:lpstr>Agenda</vt:lpstr>
      <vt:lpstr>What Is a Genome Made Of?</vt:lpstr>
      <vt:lpstr>The Central Dogma of Molecular Biology</vt:lpstr>
      <vt:lpstr>DNA Under Electron Microscope</vt:lpstr>
      <vt:lpstr>DNA Sequencing</vt:lpstr>
      <vt:lpstr>Untangling Yarn Balls &amp; DNA Sequencing</vt:lpstr>
      <vt:lpstr>PowerPoint Presentation</vt:lpstr>
      <vt:lpstr>The Genomic Era</vt:lpstr>
      <vt:lpstr>The Genomic Era (continued)</vt:lpstr>
      <vt:lpstr>High-Throughput Sequencing (HTS) </vt:lpstr>
      <vt:lpstr>High-Throughput Sequencing (HTS) </vt:lpstr>
      <vt:lpstr>High-Throughput Sequencing</vt:lpstr>
      <vt:lpstr>PowerPoint Presentation</vt:lpstr>
      <vt:lpstr>PowerPoint Presentation</vt:lpstr>
      <vt:lpstr>The Read Mapping Bottleneck</vt:lpstr>
      <vt:lpstr>Read Mapping Execution Time Breakdown </vt:lpstr>
      <vt:lpstr>Read Mapping</vt:lpstr>
      <vt:lpstr>Challenges in Read Mapping</vt:lpstr>
      <vt:lpstr>Read Alignment/Verification</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Advantages of Hash Table Based Mappers</vt:lpstr>
      <vt:lpstr>Problem and Goal</vt:lpstr>
      <vt:lpstr>Agenda</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vt:lpstr>
      <vt:lpstr>Analysis</vt:lpstr>
      <vt:lpstr>FastHASH Conclusion</vt:lpstr>
      <vt:lpstr>More on FastHASH</vt:lpstr>
      <vt:lpstr>Agenda</vt:lpstr>
      <vt:lpstr>An Example: Shifted Hamming Distance</vt:lpstr>
      <vt:lpstr>Shifted Hamming Distance</vt:lpstr>
      <vt:lpstr>New Bottleneck: Filtering (Pre-Alignment) </vt:lpstr>
      <vt:lpstr>Agenda</vt:lpstr>
      <vt:lpstr>Location Filtering</vt:lpstr>
      <vt:lpstr>Ideal Filtering Algorithm </vt:lpstr>
      <vt:lpstr>Alignment vs. Pre-alignment (Filtering)</vt:lpstr>
      <vt:lpstr>PowerPoint Presentation</vt:lpstr>
      <vt:lpstr>GateKeeper Walkthrough</vt:lpstr>
      <vt:lpstr>GateKeeper Walkthrough (cont’d)</vt:lpstr>
      <vt:lpstr>GateKeeper Accelerator Architecture</vt:lpstr>
      <vt:lpstr>GateKeeper vs. SHD</vt:lpstr>
      <vt:lpstr>GateKeeper: Speed &amp; Accuracy Results</vt:lpstr>
      <vt:lpstr>Conclusions</vt:lpstr>
      <vt:lpstr>More on GateKeeper</vt:lpstr>
      <vt:lpstr>Next Talk: MAGNET</vt:lpstr>
      <vt:lpstr>Agenda</vt:lpstr>
      <vt:lpstr>Read Mapping &amp; Filtering</vt:lpstr>
      <vt:lpstr>Hash Tables in Read Mapping</vt:lpstr>
      <vt:lpstr>Read Mapping &amp; Filtering in Memory</vt:lpstr>
      <vt:lpstr>Our Proposal: GRIM-Filter</vt:lpstr>
      <vt:lpstr>GRIM-Filter: Bins</vt:lpstr>
      <vt:lpstr>GRIM-Filter: Bitvectors</vt:lpstr>
      <vt:lpstr>GRIM-Filter: Bitvectors</vt:lpstr>
      <vt:lpstr>Our Proposal: GRIM-Filter</vt:lpstr>
      <vt:lpstr>GRIM-Filter: Checking a Bin</vt:lpstr>
      <vt:lpstr>Our Proposal: GRIM-Filter</vt:lpstr>
      <vt:lpstr>Our Proposal: GRIM-Filter</vt:lpstr>
      <vt:lpstr>Integrating GRIM-Filter into a Read Mapper</vt:lpstr>
      <vt:lpstr>Key Properties of GRIM-Filter</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Agenda</vt:lpstr>
      <vt:lpstr>Recall: High-Throughput Sequencing</vt:lpstr>
      <vt:lpstr>Nanopore Sequencing Technology</vt:lpstr>
      <vt:lpstr>Nanopore Sequencing Technology</vt:lpstr>
      <vt:lpstr>Nanopore Sequencing</vt:lpstr>
      <vt:lpstr>Advantages of Nanopore Sequencing</vt:lpstr>
      <vt:lpstr>Challenges of Nanopore Sequencing</vt:lpstr>
      <vt:lpstr>Nanopore Genome Assembly Pipeline</vt:lpstr>
      <vt:lpstr>More on Nanopore Sequencing &amp; Tools</vt:lpstr>
      <vt:lpstr>Agenda</vt:lpstr>
      <vt:lpstr>Conclusion</vt:lpstr>
      <vt:lpstr>Acknowledgments</vt:lpstr>
      <vt:lpstr>Accelerating Genome Analysis  A Primer on an Ongoing Journey</vt:lpstr>
      <vt:lpstr>High-Throughput Sequencing</vt:lpstr>
      <vt:lpstr>Nanopore Sequencing</vt:lpstr>
      <vt:lpstr>The Importance of Genome Analysis? Helps, for example, to answer the following 3 questions:</vt:lpstr>
      <vt:lpstr>PowerPoint Presentation</vt:lpstr>
      <vt:lpstr>PowerPoint Presentation</vt:lpstr>
      <vt:lpstr>CODIS: Combined DNA Index System </vt:lpstr>
      <vt:lpstr>PowerPoint Presentation</vt:lpstr>
      <vt:lpstr>Phylogenetic tree</vt:lpstr>
      <vt:lpstr>The genetic similarity between species</vt:lpstr>
      <vt:lpstr>Human and Mouse Genetic Similarities</vt:lpstr>
      <vt:lpstr>PowerPoint Presentation</vt:lpstr>
      <vt:lpstr>Analyzing the problem</vt:lpstr>
      <vt:lpstr>Read Mapping</vt:lpstr>
      <vt:lpstr>Key Observations:</vt:lpstr>
      <vt:lpstr>Read Mappers Timeline</vt:lpstr>
      <vt:lpstr>Filters, Alignment, and Mappers</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2752</cp:revision>
  <cp:lastPrinted>2017-09-14T13:39:03Z</cp:lastPrinted>
  <dcterms:created xsi:type="dcterms:W3CDTF">2010-10-08T20:41:54Z</dcterms:created>
  <dcterms:modified xsi:type="dcterms:W3CDTF">2018-02-24T10:04:34Z</dcterms:modified>
</cp:coreProperties>
</file>